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3"/>
  </p:notesMasterIdLst>
  <p:sldIdLst>
    <p:sldId id="256" r:id="rId2"/>
    <p:sldId id="259" r:id="rId3"/>
    <p:sldId id="260" r:id="rId4"/>
    <p:sldId id="261" r:id="rId5"/>
    <p:sldId id="262" r:id="rId6"/>
    <p:sldId id="263" r:id="rId7"/>
    <p:sldId id="264" r:id="rId8"/>
    <p:sldId id="265" r:id="rId9"/>
    <p:sldId id="266" r:id="rId10"/>
    <p:sldId id="268" r:id="rId11"/>
    <p:sldId id="269" r:id="rId12"/>
    <p:sldId id="270" r:id="rId13"/>
    <p:sldId id="271" r:id="rId14"/>
    <p:sldId id="272" r:id="rId15"/>
    <p:sldId id="273" r:id="rId16"/>
    <p:sldId id="274" r:id="rId17"/>
    <p:sldId id="275" r:id="rId18"/>
    <p:sldId id="276" r:id="rId19"/>
    <p:sldId id="277" r:id="rId20"/>
    <p:sldId id="278"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Lst>
  <p:sldSz cx="12192000" cy="6858000"/>
  <p:notesSz cx="6858000" cy="9144000"/>
  <p:embeddedFontLst>
    <p:embeddedFont>
      <p:font typeface="Montserrat" panose="00000500000000000000" pitchFamily="2" charset="0"/>
      <p:regular r:id="rId74"/>
      <p:bold r:id="rId75"/>
      <p:italic r:id="rId76"/>
      <p:boldItalic r:id="rId77"/>
    </p:embeddedFont>
    <p:embeddedFont>
      <p:font typeface="Montserrat Light" panose="00000400000000000000" pitchFamily="2"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4" roundtripDataSignature="AMtx7mgnEMTKPLf2BPnTRBTnnZur36K4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9AE850-37F1-41F1-8B32-D33EE2522B6C}">
  <a:tblStyle styleId="{639AE850-37F1-41F1-8B32-D33EE2522B6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4.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7.fntdata"/><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94" Type="http://customschemas.google.com/relationships/presentationmetadata" Target="metadata"/><Relationship Id="rId9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3.fntdata"/><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V Vadivan" userId="7c1f3fdc556de7c5" providerId="LiveId" clId="{8D0BCD1F-A3D6-4EA0-BA6B-124C712E6D9B}"/>
    <pc:docChg chg="custSel modSld">
      <pc:chgData name="GV Vadivan" userId="7c1f3fdc556de7c5" providerId="LiveId" clId="{8D0BCD1F-A3D6-4EA0-BA6B-124C712E6D9B}" dt="2025-11-17T11:24:04.486" v="305" actId="122"/>
      <pc:docMkLst>
        <pc:docMk/>
      </pc:docMkLst>
      <pc:sldChg chg="addSp delSp modSp mod">
        <pc:chgData name="GV Vadivan" userId="7c1f3fdc556de7c5" providerId="LiveId" clId="{8D0BCD1F-A3D6-4EA0-BA6B-124C712E6D9B}" dt="2025-11-17T11:13:15.203" v="1" actId="478"/>
        <pc:sldMkLst>
          <pc:docMk/>
          <pc:sldMk cId="0" sldId="260"/>
        </pc:sldMkLst>
        <pc:spChg chg="add del mod">
          <ac:chgData name="GV Vadivan" userId="7c1f3fdc556de7c5" providerId="LiveId" clId="{8D0BCD1F-A3D6-4EA0-BA6B-124C712E6D9B}" dt="2025-11-17T11:13:15.203" v="1" actId="478"/>
          <ac:spMkLst>
            <pc:docMk/>
            <pc:sldMk cId="0" sldId="260"/>
            <ac:spMk id="3" creationId="{37B2FBEB-98D4-6BC2-FE5E-034E41E96C4F}"/>
          </ac:spMkLst>
        </pc:spChg>
        <pc:picChg chg="del">
          <ac:chgData name="GV Vadivan" userId="7c1f3fdc556de7c5" providerId="LiveId" clId="{8D0BCD1F-A3D6-4EA0-BA6B-124C712E6D9B}" dt="2025-11-17T11:13:14.600" v="0" actId="478"/>
          <ac:picMkLst>
            <pc:docMk/>
            <pc:sldMk cId="0" sldId="260"/>
            <ac:picMk id="258" creationId="{00000000-0000-0000-0000-000000000000}"/>
          </ac:picMkLst>
        </pc:picChg>
      </pc:sldChg>
      <pc:sldChg chg="addSp delSp modSp mod">
        <pc:chgData name="GV Vadivan" userId="7c1f3fdc556de7c5" providerId="LiveId" clId="{8D0BCD1F-A3D6-4EA0-BA6B-124C712E6D9B}" dt="2025-11-17T11:13:18.152" v="3" actId="478"/>
        <pc:sldMkLst>
          <pc:docMk/>
          <pc:sldMk cId="0" sldId="261"/>
        </pc:sldMkLst>
        <pc:spChg chg="add del mod">
          <ac:chgData name="GV Vadivan" userId="7c1f3fdc556de7c5" providerId="LiveId" clId="{8D0BCD1F-A3D6-4EA0-BA6B-124C712E6D9B}" dt="2025-11-17T11:13:18.152" v="3" actId="478"/>
          <ac:spMkLst>
            <pc:docMk/>
            <pc:sldMk cId="0" sldId="261"/>
            <ac:spMk id="3" creationId="{63FCC11F-7B0C-B227-C1AC-3685FC3840F5}"/>
          </ac:spMkLst>
        </pc:spChg>
        <pc:picChg chg="del">
          <ac:chgData name="GV Vadivan" userId="7c1f3fdc556de7c5" providerId="LiveId" clId="{8D0BCD1F-A3D6-4EA0-BA6B-124C712E6D9B}" dt="2025-11-17T11:13:17.705" v="2" actId="478"/>
          <ac:picMkLst>
            <pc:docMk/>
            <pc:sldMk cId="0" sldId="261"/>
            <ac:picMk id="274" creationId="{00000000-0000-0000-0000-000000000000}"/>
          </ac:picMkLst>
        </pc:picChg>
      </pc:sldChg>
      <pc:sldChg chg="addSp delSp modSp mod">
        <pc:chgData name="GV Vadivan" userId="7c1f3fdc556de7c5" providerId="LiveId" clId="{8D0BCD1F-A3D6-4EA0-BA6B-124C712E6D9B}" dt="2025-11-17T11:13:22.618" v="5" actId="478"/>
        <pc:sldMkLst>
          <pc:docMk/>
          <pc:sldMk cId="0" sldId="268"/>
        </pc:sldMkLst>
        <pc:spChg chg="add del mod">
          <ac:chgData name="GV Vadivan" userId="7c1f3fdc556de7c5" providerId="LiveId" clId="{8D0BCD1F-A3D6-4EA0-BA6B-124C712E6D9B}" dt="2025-11-17T11:13:22.618" v="5" actId="478"/>
          <ac:spMkLst>
            <pc:docMk/>
            <pc:sldMk cId="0" sldId="268"/>
            <ac:spMk id="3" creationId="{EA3A7238-088C-0403-5BB1-699D6FF0599F}"/>
          </ac:spMkLst>
        </pc:spChg>
        <pc:picChg chg="del">
          <ac:chgData name="GV Vadivan" userId="7c1f3fdc556de7c5" providerId="LiveId" clId="{8D0BCD1F-A3D6-4EA0-BA6B-124C712E6D9B}" dt="2025-11-17T11:13:22.079" v="4" actId="478"/>
          <ac:picMkLst>
            <pc:docMk/>
            <pc:sldMk cId="0" sldId="268"/>
            <ac:picMk id="318" creationId="{00000000-0000-0000-0000-000000000000}"/>
          </ac:picMkLst>
        </pc:picChg>
      </pc:sldChg>
      <pc:sldChg chg="addSp delSp modSp mod">
        <pc:chgData name="GV Vadivan" userId="7c1f3fdc556de7c5" providerId="LiveId" clId="{8D0BCD1F-A3D6-4EA0-BA6B-124C712E6D9B}" dt="2025-11-17T11:13:29.364" v="9" actId="478"/>
        <pc:sldMkLst>
          <pc:docMk/>
          <pc:sldMk cId="0" sldId="269"/>
        </pc:sldMkLst>
        <pc:spChg chg="add del mod">
          <ac:chgData name="GV Vadivan" userId="7c1f3fdc556de7c5" providerId="LiveId" clId="{8D0BCD1F-A3D6-4EA0-BA6B-124C712E6D9B}" dt="2025-11-17T11:13:29.364" v="9" actId="478"/>
          <ac:spMkLst>
            <pc:docMk/>
            <pc:sldMk cId="0" sldId="269"/>
            <ac:spMk id="3" creationId="{A3C7E5B1-7B5F-5201-A5EC-773CF4C434F9}"/>
          </ac:spMkLst>
        </pc:spChg>
        <pc:picChg chg="del">
          <ac:chgData name="GV Vadivan" userId="7c1f3fdc556de7c5" providerId="LiveId" clId="{8D0BCD1F-A3D6-4EA0-BA6B-124C712E6D9B}" dt="2025-11-17T11:13:28.634" v="8" actId="478"/>
          <ac:picMkLst>
            <pc:docMk/>
            <pc:sldMk cId="0" sldId="269"/>
            <ac:picMk id="334" creationId="{00000000-0000-0000-0000-000000000000}"/>
          </ac:picMkLst>
        </pc:picChg>
      </pc:sldChg>
      <pc:sldChg chg="addSp delSp modSp mod">
        <pc:chgData name="GV Vadivan" userId="7c1f3fdc556de7c5" providerId="LiveId" clId="{8D0BCD1F-A3D6-4EA0-BA6B-124C712E6D9B}" dt="2025-11-17T11:13:25.241" v="7" actId="478"/>
        <pc:sldMkLst>
          <pc:docMk/>
          <pc:sldMk cId="0" sldId="270"/>
        </pc:sldMkLst>
        <pc:spChg chg="add del mod">
          <ac:chgData name="GV Vadivan" userId="7c1f3fdc556de7c5" providerId="LiveId" clId="{8D0BCD1F-A3D6-4EA0-BA6B-124C712E6D9B}" dt="2025-11-17T11:13:25.241" v="7" actId="478"/>
          <ac:spMkLst>
            <pc:docMk/>
            <pc:sldMk cId="0" sldId="270"/>
            <ac:spMk id="3" creationId="{B0918B7C-89AB-952E-E7BE-5FF6C9646248}"/>
          </ac:spMkLst>
        </pc:spChg>
        <pc:picChg chg="del">
          <ac:chgData name="GV Vadivan" userId="7c1f3fdc556de7c5" providerId="LiveId" clId="{8D0BCD1F-A3D6-4EA0-BA6B-124C712E6D9B}" dt="2025-11-17T11:13:24.607" v="6" actId="478"/>
          <ac:picMkLst>
            <pc:docMk/>
            <pc:sldMk cId="0" sldId="270"/>
            <ac:picMk id="344" creationId="{00000000-0000-0000-0000-000000000000}"/>
          </ac:picMkLst>
        </pc:picChg>
      </pc:sldChg>
      <pc:sldChg chg="addSp delSp modSp mod">
        <pc:chgData name="GV Vadivan" userId="7c1f3fdc556de7c5" providerId="LiveId" clId="{8D0BCD1F-A3D6-4EA0-BA6B-124C712E6D9B}" dt="2025-11-17T11:15:39.051" v="33" actId="478"/>
        <pc:sldMkLst>
          <pc:docMk/>
          <pc:sldMk cId="0" sldId="271"/>
        </pc:sldMkLst>
        <pc:spChg chg="add del mod">
          <ac:chgData name="GV Vadivan" userId="7c1f3fdc556de7c5" providerId="LiveId" clId="{8D0BCD1F-A3D6-4EA0-BA6B-124C712E6D9B}" dt="2025-11-17T11:15:39.051" v="33" actId="478"/>
          <ac:spMkLst>
            <pc:docMk/>
            <pc:sldMk cId="0" sldId="271"/>
            <ac:spMk id="3" creationId="{602D011D-84F4-D5C7-EF7A-057FCB19E706}"/>
          </ac:spMkLst>
        </pc:spChg>
        <pc:picChg chg="del">
          <ac:chgData name="GV Vadivan" userId="7c1f3fdc556de7c5" providerId="LiveId" clId="{8D0BCD1F-A3D6-4EA0-BA6B-124C712E6D9B}" dt="2025-11-17T11:15:38.502" v="32" actId="478"/>
          <ac:picMkLst>
            <pc:docMk/>
            <pc:sldMk cId="0" sldId="271"/>
            <ac:picMk id="354" creationId="{00000000-0000-0000-0000-000000000000}"/>
          </ac:picMkLst>
        </pc:picChg>
      </pc:sldChg>
      <pc:sldChg chg="addSp delSp modSp mod">
        <pc:chgData name="GV Vadivan" userId="7c1f3fdc556de7c5" providerId="LiveId" clId="{8D0BCD1F-A3D6-4EA0-BA6B-124C712E6D9B}" dt="2025-11-17T11:15:41.093" v="35" actId="478"/>
        <pc:sldMkLst>
          <pc:docMk/>
          <pc:sldMk cId="0" sldId="272"/>
        </pc:sldMkLst>
        <pc:spChg chg="add del mod">
          <ac:chgData name="GV Vadivan" userId="7c1f3fdc556de7c5" providerId="LiveId" clId="{8D0BCD1F-A3D6-4EA0-BA6B-124C712E6D9B}" dt="2025-11-17T11:15:41.093" v="35" actId="478"/>
          <ac:spMkLst>
            <pc:docMk/>
            <pc:sldMk cId="0" sldId="272"/>
            <ac:spMk id="3" creationId="{EB80547B-2021-5CBE-83FF-5208C6E0251C}"/>
          </ac:spMkLst>
        </pc:spChg>
        <pc:picChg chg="del">
          <ac:chgData name="GV Vadivan" userId="7c1f3fdc556de7c5" providerId="LiveId" clId="{8D0BCD1F-A3D6-4EA0-BA6B-124C712E6D9B}" dt="2025-11-17T11:15:40.398" v="34" actId="478"/>
          <ac:picMkLst>
            <pc:docMk/>
            <pc:sldMk cId="0" sldId="272"/>
            <ac:picMk id="360" creationId="{00000000-0000-0000-0000-000000000000}"/>
          </ac:picMkLst>
        </pc:picChg>
      </pc:sldChg>
      <pc:sldChg chg="addSp delSp modSp mod">
        <pc:chgData name="GV Vadivan" userId="7c1f3fdc556de7c5" providerId="LiveId" clId="{8D0BCD1F-A3D6-4EA0-BA6B-124C712E6D9B}" dt="2025-11-17T11:15:43.429" v="37" actId="478"/>
        <pc:sldMkLst>
          <pc:docMk/>
          <pc:sldMk cId="0" sldId="273"/>
        </pc:sldMkLst>
        <pc:spChg chg="add del mod">
          <ac:chgData name="GV Vadivan" userId="7c1f3fdc556de7c5" providerId="LiveId" clId="{8D0BCD1F-A3D6-4EA0-BA6B-124C712E6D9B}" dt="2025-11-17T11:15:43.429" v="37" actId="478"/>
          <ac:spMkLst>
            <pc:docMk/>
            <pc:sldMk cId="0" sldId="273"/>
            <ac:spMk id="3" creationId="{C6E029AE-7754-7EE0-1716-4D6472947C0F}"/>
          </ac:spMkLst>
        </pc:spChg>
        <pc:picChg chg="del">
          <ac:chgData name="GV Vadivan" userId="7c1f3fdc556de7c5" providerId="LiveId" clId="{8D0BCD1F-A3D6-4EA0-BA6B-124C712E6D9B}" dt="2025-11-17T11:15:42.839" v="36" actId="478"/>
          <ac:picMkLst>
            <pc:docMk/>
            <pc:sldMk cId="0" sldId="273"/>
            <ac:picMk id="367" creationId="{00000000-0000-0000-0000-000000000000}"/>
          </ac:picMkLst>
        </pc:picChg>
      </pc:sldChg>
      <pc:sldChg chg="addSp delSp modSp mod">
        <pc:chgData name="GV Vadivan" userId="7c1f3fdc556de7c5" providerId="LiveId" clId="{8D0BCD1F-A3D6-4EA0-BA6B-124C712E6D9B}" dt="2025-11-17T11:15:45.679" v="39" actId="478"/>
        <pc:sldMkLst>
          <pc:docMk/>
          <pc:sldMk cId="0" sldId="274"/>
        </pc:sldMkLst>
        <pc:spChg chg="add del mod">
          <ac:chgData name="GV Vadivan" userId="7c1f3fdc556de7c5" providerId="LiveId" clId="{8D0BCD1F-A3D6-4EA0-BA6B-124C712E6D9B}" dt="2025-11-17T11:15:45.679" v="39" actId="478"/>
          <ac:spMkLst>
            <pc:docMk/>
            <pc:sldMk cId="0" sldId="274"/>
            <ac:spMk id="3" creationId="{1B93F8F2-3845-A45E-75D3-7E499F63D9DD}"/>
          </ac:spMkLst>
        </pc:spChg>
        <pc:picChg chg="del">
          <ac:chgData name="GV Vadivan" userId="7c1f3fdc556de7c5" providerId="LiveId" clId="{8D0BCD1F-A3D6-4EA0-BA6B-124C712E6D9B}" dt="2025-11-17T11:15:45.073" v="38" actId="478"/>
          <ac:picMkLst>
            <pc:docMk/>
            <pc:sldMk cId="0" sldId="274"/>
            <ac:picMk id="374" creationId="{00000000-0000-0000-0000-000000000000}"/>
          </ac:picMkLst>
        </pc:picChg>
      </pc:sldChg>
      <pc:sldChg chg="delSp modSp mod modClrScheme delAnim chgLayout">
        <pc:chgData name="GV Vadivan" userId="7c1f3fdc556de7c5" providerId="LiveId" clId="{8D0BCD1F-A3D6-4EA0-BA6B-124C712E6D9B}" dt="2025-11-17T11:15:52.202" v="42" actId="700"/>
        <pc:sldMkLst>
          <pc:docMk/>
          <pc:sldMk cId="0" sldId="275"/>
        </pc:sldMkLst>
        <pc:spChg chg="mod ord">
          <ac:chgData name="GV Vadivan" userId="7c1f3fdc556de7c5" providerId="LiveId" clId="{8D0BCD1F-A3D6-4EA0-BA6B-124C712E6D9B}" dt="2025-11-17T11:15:52.202" v="42" actId="700"/>
          <ac:spMkLst>
            <pc:docMk/>
            <pc:sldMk cId="0" sldId="275"/>
            <ac:spMk id="379" creationId="{00000000-0000-0000-0000-000000000000}"/>
          </ac:spMkLst>
        </pc:spChg>
        <pc:spChg chg="mod ord">
          <ac:chgData name="GV Vadivan" userId="7c1f3fdc556de7c5" providerId="LiveId" clId="{8D0BCD1F-A3D6-4EA0-BA6B-124C712E6D9B}" dt="2025-11-17T11:15:52.202" v="42" actId="700"/>
          <ac:spMkLst>
            <pc:docMk/>
            <pc:sldMk cId="0" sldId="275"/>
            <ac:spMk id="380" creationId="{00000000-0000-0000-0000-000000000000}"/>
          </ac:spMkLst>
        </pc:spChg>
        <pc:spChg chg="del">
          <ac:chgData name="GV Vadivan" userId="7c1f3fdc556de7c5" providerId="LiveId" clId="{8D0BCD1F-A3D6-4EA0-BA6B-124C712E6D9B}" dt="2025-11-17T11:15:48.847" v="41" actId="478"/>
          <ac:spMkLst>
            <pc:docMk/>
            <pc:sldMk cId="0" sldId="275"/>
            <ac:spMk id="382" creationId="{00000000-0000-0000-0000-000000000000}"/>
          </ac:spMkLst>
        </pc:spChg>
        <pc:picChg chg="del">
          <ac:chgData name="GV Vadivan" userId="7c1f3fdc556de7c5" providerId="LiveId" clId="{8D0BCD1F-A3D6-4EA0-BA6B-124C712E6D9B}" dt="2025-11-17T11:15:48.293" v="40" actId="478"/>
          <ac:picMkLst>
            <pc:docMk/>
            <pc:sldMk cId="0" sldId="275"/>
            <ac:picMk id="383" creationId="{00000000-0000-0000-0000-000000000000}"/>
          </ac:picMkLst>
        </pc:picChg>
      </pc:sldChg>
      <pc:sldChg chg="addSp delSp modSp mod">
        <pc:chgData name="GV Vadivan" userId="7c1f3fdc556de7c5" providerId="LiveId" clId="{8D0BCD1F-A3D6-4EA0-BA6B-124C712E6D9B}" dt="2025-11-17T11:15:55.084" v="44" actId="478"/>
        <pc:sldMkLst>
          <pc:docMk/>
          <pc:sldMk cId="0" sldId="276"/>
        </pc:sldMkLst>
        <pc:spChg chg="add del mod">
          <ac:chgData name="GV Vadivan" userId="7c1f3fdc556de7c5" providerId="LiveId" clId="{8D0BCD1F-A3D6-4EA0-BA6B-124C712E6D9B}" dt="2025-11-17T11:15:55.084" v="44" actId="478"/>
          <ac:spMkLst>
            <pc:docMk/>
            <pc:sldMk cId="0" sldId="276"/>
            <ac:spMk id="3" creationId="{A864A40A-F646-EDF6-4EAE-A91CE036392A}"/>
          </ac:spMkLst>
        </pc:spChg>
        <pc:picChg chg="del">
          <ac:chgData name="GV Vadivan" userId="7c1f3fdc556de7c5" providerId="LiveId" clId="{8D0BCD1F-A3D6-4EA0-BA6B-124C712E6D9B}" dt="2025-11-17T11:15:54.526" v="43" actId="478"/>
          <ac:picMkLst>
            <pc:docMk/>
            <pc:sldMk cId="0" sldId="276"/>
            <ac:picMk id="390" creationId="{00000000-0000-0000-0000-000000000000}"/>
          </ac:picMkLst>
        </pc:picChg>
      </pc:sldChg>
      <pc:sldChg chg="modSp mod">
        <pc:chgData name="GV Vadivan" userId="7c1f3fdc556de7c5" providerId="LiveId" clId="{8D0BCD1F-A3D6-4EA0-BA6B-124C712E6D9B}" dt="2025-11-17T11:13:38.177" v="10" actId="404"/>
        <pc:sldMkLst>
          <pc:docMk/>
          <pc:sldMk cId="0" sldId="277"/>
        </pc:sldMkLst>
        <pc:spChg chg="mod">
          <ac:chgData name="GV Vadivan" userId="7c1f3fdc556de7c5" providerId="LiveId" clId="{8D0BCD1F-A3D6-4EA0-BA6B-124C712E6D9B}" dt="2025-11-17T11:13:38.177" v="10" actId="404"/>
          <ac:spMkLst>
            <pc:docMk/>
            <pc:sldMk cId="0" sldId="277"/>
            <ac:spMk id="396" creationId="{00000000-0000-0000-0000-000000000000}"/>
          </ac:spMkLst>
        </pc:spChg>
      </pc:sldChg>
      <pc:sldChg chg="addSp delSp modSp mod">
        <pc:chgData name="GV Vadivan" userId="7c1f3fdc556de7c5" providerId="LiveId" clId="{8D0BCD1F-A3D6-4EA0-BA6B-124C712E6D9B}" dt="2025-11-17T11:13:43.383" v="12" actId="478"/>
        <pc:sldMkLst>
          <pc:docMk/>
          <pc:sldMk cId="0" sldId="278"/>
        </pc:sldMkLst>
        <pc:spChg chg="add del mod">
          <ac:chgData name="GV Vadivan" userId="7c1f3fdc556de7c5" providerId="LiveId" clId="{8D0BCD1F-A3D6-4EA0-BA6B-124C712E6D9B}" dt="2025-11-17T11:13:43.383" v="12" actId="478"/>
          <ac:spMkLst>
            <pc:docMk/>
            <pc:sldMk cId="0" sldId="278"/>
            <ac:spMk id="3" creationId="{E1D66170-A40B-8D7A-96BA-97E0DA5C28BD}"/>
          </ac:spMkLst>
        </pc:spChg>
        <pc:picChg chg="del">
          <ac:chgData name="GV Vadivan" userId="7c1f3fdc556de7c5" providerId="LiveId" clId="{8D0BCD1F-A3D6-4EA0-BA6B-124C712E6D9B}" dt="2025-11-17T11:13:42.841" v="11" actId="478"/>
          <ac:picMkLst>
            <pc:docMk/>
            <pc:sldMk cId="0" sldId="278"/>
            <ac:picMk id="402" creationId="{00000000-0000-0000-0000-000000000000}"/>
          </ac:picMkLst>
        </pc:picChg>
      </pc:sldChg>
      <pc:sldChg chg="addSp delSp modSp mod">
        <pc:chgData name="GV Vadivan" userId="7c1f3fdc556de7c5" providerId="LiveId" clId="{8D0BCD1F-A3D6-4EA0-BA6B-124C712E6D9B}" dt="2025-11-17T11:16:01.029" v="46" actId="478"/>
        <pc:sldMkLst>
          <pc:docMk/>
          <pc:sldMk cId="0" sldId="280"/>
        </pc:sldMkLst>
        <pc:spChg chg="add del mod">
          <ac:chgData name="GV Vadivan" userId="7c1f3fdc556de7c5" providerId="LiveId" clId="{8D0BCD1F-A3D6-4EA0-BA6B-124C712E6D9B}" dt="2025-11-17T11:16:01.029" v="46" actId="478"/>
          <ac:spMkLst>
            <pc:docMk/>
            <pc:sldMk cId="0" sldId="280"/>
            <ac:spMk id="3" creationId="{74F1847E-9988-9F16-7D8D-9B572CA721BC}"/>
          </ac:spMkLst>
        </pc:spChg>
        <pc:picChg chg="del">
          <ac:chgData name="GV Vadivan" userId="7c1f3fdc556de7c5" providerId="LiveId" clId="{8D0BCD1F-A3D6-4EA0-BA6B-124C712E6D9B}" dt="2025-11-17T11:15:59.428" v="45" actId="478"/>
          <ac:picMkLst>
            <pc:docMk/>
            <pc:sldMk cId="0" sldId="280"/>
            <ac:picMk id="423" creationId="{00000000-0000-0000-0000-000000000000}"/>
          </ac:picMkLst>
        </pc:picChg>
      </pc:sldChg>
      <pc:sldChg chg="addSp delSp modSp mod">
        <pc:chgData name="GV Vadivan" userId="7c1f3fdc556de7c5" providerId="LiveId" clId="{8D0BCD1F-A3D6-4EA0-BA6B-124C712E6D9B}" dt="2025-11-17T11:16:03.381" v="48" actId="478"/>
        <pc:sldMkLst>
          <pc:docMk/>
          <pc:sldMk cId="0" sldId="281"/>
        </pc:sldMkLst>
        <pc:spChg chg="add del mod">
          <ac:chgData name="GV Vadivan" userId="7c1f3fdc556de7c5" providerId="LiveId" clId="{8D0BCD1F-A3D6-4EA0-BA6B-124C712E6D9B}" dt="2025-11-17T11:16:03.381" v="48" actId="478"/>
          <ac:spMkLst>
            <pc:docMk/>
            <pc:sldMk cId="0" sldId="281"/>
            <ac:spMk id="3" creationId="{541C2A64-B937-9589-AEC6-B4767E9152D7}"/>
          </ac:spMkLst>
        </pc:spChg>
        <pc:picChg chg="del">
          <ac:chgData name="GV Vadivan" userId="7c1f3fdc556de7c5" providerId="LiveId" clId="{8D0BCD1F-A3D6-4EA0-BA6B-124C712E6D9B}" dt="2025-11-17T11:16:02.412" v="47" actId="478"/>
          <ac:picMkLst>
            <pc:docMk/>
            <pc:sldMk cId="0" sldId="281"/>
            <ac:picMk id="430" creationId="{00000000-0000-0000-0000-000000000000}"/>
          </ac:picMkLst>
        </pc:picChg>
      </pc:sldChg>
      <pc:sldChg chg="addSp delSp modSp mod">
        <pc:chgData name="GV Vadivan" userId="7c1f3fdc556de7c5" providerId="LiveId" clId="{8D0BCD1F-A3D6-4EA0-BA6B-124C712E6D9B}" dt="2025-11-17T11:16:05.878" v="50" actId="478"/>
        <pc:sldMkLst>
          <pc:docMk/>
          <pc:sldMk cId="0" sldId="282"/>
        </pc:sldMkLst>
        <pc:spChg chg="add del mod">
          <ac:chgData name="GV Vadivan" userId="7c1f3fdc556de7c5" providerId="LiveId" clId="{8D0BCD1F-A3D6-4EA0-BA6B-124C712E6D9B}" dt="2025-11-17T11:16:05.878" v="50" actId="478"/>
          <ac:spMkLst>
            <pc:docMk/>
            <pc:sldMk cId="0" sldId="282"/>
            <ac:spMk id="3" creationId="{9D4417D9-92C1-1B0B-31AD-180AE63BBC27}"/>
          </ac:spMkLst>
        </pc:spChg>
        <pc:picChg chg="del">
          <ac:chgData name="GV Vadivan" userId="7c1f3fdc556de7c5" providerId="LiveId" clId="{8D0BCD1F-A3D6-4EA0-BA6B-124C712E6D9B}" dt="2025-11-17T11:16:05.253" v="49" actId="478"/>
          <ac:picMkLst>
            <pc:docMk/>
            <pc:sldMk cId="0" sldId="282"/>
            <ac:picMk id="437" creationId="{00000000-0000-0000-0000-000000000000}"/>
          </ac:picMkLst>
        </pc:picChg>
      </pc:sldChg>
      <pc:sldChg chg="addSp delSp modSp mod">
        <pc:chgData name="GV Vadivan" userId="7c1f3fdc556de7c5" providerId="LiveId" clId="{8D0BCD1F-A3D6-4EA0-BA6B-124C712E6D9B}" dt="2025-11-17T11:16:08.116" v="52" actId="478"/>
        <pc:sldMkLst>
          <pc:docMk/>
          <pc:sldMk cId="0" sldId="283"/>
        </pc:sldMkLst>
        <pc:spChg chg="add del mod">
          <ac:chgData name="GV Vadivan" userId="7c1f3fdc556de7c5" providerId="LiveId" clId="{8D0BCD1F-A3D6-4EA0-BA6B-124C712E6D9B}" dt="2025-11-17T11:16:08.116" v="52" actId="478"/>
          <ac:spMkLst>
            <pc:docMk/>
            <pc:sldMk cId="0" sldId="283"/>
            <ac:spMk id="3" creationId="{F9DFCF1F-ADA4-0104-17EA-725E6E0B5F4D}"/>
          </ac:spMkLst>
        </pc:spChg>
        <pc:picChg chg="del">
          <ac:chgData name="GV Vadivan" userId="7c1f3fdc556de7c5" providerId="LiveId" clId="{8D0BCD1F-A3D6-4EA0-BA6B-124C712E6D9B}" dt="2025-11-17T11:16:07.452" v="51" actId="478"/>
          <ac:picMkLst>
            <pc:docMk/>
            <pc:sldMk cId="0" sldId="283"/>
            <ac:picMk id="444" creationId="{00000000-0000-0000-0000-000000000000}"/>
          </ac:picMkLst>
        </pc:picChg>
      </pc:sldChg>
      <pc:sldChg chg="addSp delSp modSp mod">
        <pc:chgData name="GV Vadivan" userId="7c1f3fdc556de7c5" providerId="LiveId" clId="{8D0BCD1F-A3D6-4EA0-BA6B-124C712E6D9B}" dt="2025-11-17T11:13:47.963" v="14" actId="478"/>
        <pc:sldMkLst>
          <pc:docMk/>
          <pc:sldMk cId="0" sldId="286"/>
        </pc:sldMkLst>
        <pc:spChg chg="add del mod">
          <ac:chgData name="GV Vadivan" userId="7c1f3fdc556de7c5" providerId="LiveId" clId="{8D0BCD1F-A3D6-4EA0-BA6B-124C712E6D9B}" dt="2025-11-17T11:13:47.963" v="14" actId="478"/>
          <ac:spMkLst>
            <pc:docMk/>
            <pc:sldMk cId="0" sldId="286"/>
            <ac:spMk id="3" creationId="{2E5C89F8-7E77-E931-1057-E1F97A24B0D7}"/>
          </ac:spMkLst>
        </pc:spChg>
        <pc:picChg chg="del">
          <ac:chgData name="GV Vadivan" userId="7c1f3fdc556de7c5" providerId="LiveId" clId="{8D0BCD1F-A3D6-4EA0-BA6B-124C712E6D9B}" dt="2025-11-17T11:13:47.473" v="13" actId="478"/>
          <ac:picMkLst>
            <pc:docMk/>
            <pc:sldMk cId="0" sldId="286"/>
            <ac:picMk id="462" creationId="{00000000-0000-0000-0000-000000000000}"/>
          </ac:picMkLst>
        </pc:picChg>
      </pc:sldChg>
      <pc:sldChg chg="addSp delSp modSp mod">
        <pc:chgData name="GV Vadivan" userId="7c1f3fdc556de7c5" providerId="LiveId" clId="{8D0BCD1F-A3D6-4EA0-BA6B-124C712E6D9B}" dt="2025-11-17T11:20:23.696" v="193" actId="1035"/>
        <pc:sldMkLst>
          <pc:docMk/>
          <pc:sldMk cId="0" sldId="287"/>
        </pc:sldMkLst>
        <pc:spChg chg="add del mod">
          <ac:chgData name="GV Vadivan" userId="7c1f3fdc556de7c5" providerId="LiveId" clId="{8D0BCD1F-A3D6-4EA0-BA6B-124C712E6D9B}" dt="2025-11-17T11:16:11.896" v="54" actId="478"/>
          <ac:spMkLst>
            <pc:docMk/>
            <pc:sldMk cId="0" sldId="287"/>
            <ac:spMk id="3" creationId="{31757B51-BB34-60DA-D1EE-DF9192031DD9}"/>
          </ac:spMkLst>
        </pc:spChg>
        <pc:spChg chg="mod">
          <ac:chgData name="GV Vadivan" userId="7c1f3fdc556de7c5" providerId="LiveId" clId="{8D0BCD1F-A3D6-4EA0-BA6B-124C712E6D9B}" dt="2025-11-17T11:20:23.696" v="193" actId="1035"/>
          <ac:spMkLst>
            <pc:docMk/>
            <pc:sldMk cId="0" sldId="287"/>
            <ac:spMk id="470" creationId="{00000000-0000-0000-0000-000000000000}"/>
          </ac:spMkLst>
        </pc:spChg>
        <pc:spChg chg="mod">
          <ac:chgData name="GV Vadivan" userId="7c1f3fdc556de7c5" providerId="LiveId" clId="{8D0BCD1F-A3D6-4EA0-BA6B-124C712E6D9B}" dt="2025-11-17T11:20:18.596" v="178" actId="207"/>
          <ac:spMkLst>
            <pc:docMk/>
            <pc:sldMk cId="0" sldId="287"/>
            <ac:spMk id="471" creationId="{00000000-0000-0000-0000-000000000000}"/>
          </ac:spMkLst>
        </pc:spChg>
        <pc:picChg chg="del">
          <ac:chgData name="GV Vadivan" userId="7c1f3fdc556de7c5" providerId="LiveId" clId="{8D0BCD1F-A3D6-4EA0-BA6B-124C712E6D9B}" dt="2025-11-17T11:16:11.364" v="53" actId="478"/>
          <ac:picMkLst>
            <pc:docMk/>
            <pc:sldMk cId="0" sldId="287"/>
            <ac:picMk id="472" creationId="{00000000-0000-0000-0000-000000000000}"/>
          </ac:picMkLst>
        </pc:picChg>
      </pc:sldChg>
      <pc:sldChg chg="addSp delSp modSp mod">
        <pc:chgData name="GV Vadivan" userId="7c1f3fdc556de7c5" providerId="LiveId" clId="{8D0BCD1F-A3D6-4EA0-BA6B-124C712E6D9B}" dt="2025-11-17T11:20:39.650" v="233" actId="1035"/>
        <pc:sldMkLst>
          <pc:docMk/>
          <pc:sldMk cId="0" sldId="288"/>
        </pc:sldMkLst>
        <pc:spChg chg="add del mod">
          <ac:chgData name="GV Vadivan" userId="7c1f3fdc556de7c5" providerId="LiveId" clId="{8D0BCD1F-A3D6-4EA0-BA6B-124C712E6D9B}" dt="2025-11-17T11:16:14.616" v="56" actId="478"/>
          <ac:spMkLst>
            <pc:docMk/>
            <pc:sldMk cId="0" sldId="288"/>
            <ac:spMk id="3" creationId="{BE036441-93E4-50AA-CE93-3530C64D70EC}"/>
          </ac:spMkLst>
        </pc:spChg>
        <pc:spChg chg="mod">
          <ac:chgData name="GV Vadivan" userId="7c1f3fdc556de7c5" providerId="LiveId" clId="{8D0BCD1F-A3D6-4EA0-BA6B-124C712E6D9B}" dt="2025-11-17T11:20:39.650" v="233" actId="1035"/>
          <ac:spMkLst>
            <pc:docMk/>
            <pc:sldMk cId="0" sldId="288"/>
            <ac:spMk id="477" creationId="{00000000-0000-0000-0000-000000000000}"/>
          </ac:spMkLst>
        </pc:spChg>
        <pc:spChg chg="mod">
          <ac:chgData name="GV Vadivan" userId="7c1f3fdc556de7c5" providerId="LiveId" clId="{8D0BCD1F-A3D6-4EA0-BA6B-124C712E6D9B}" dt="2025-11-17T11:20:05.044" v="174" actId="207"/>
          <ac:spMkLst>
            <pc:docMk/>
            <pc:sldMk cId="0" sldId="288"/>
            <ac:spMk id="478" creationId="{00000000-0000-0000-0000-000000000000}"/>
          </ac:spMkLst>
        </pc:spChg>
        <pc:picChg chg="del">
          <ac:chgData name="GV Vadivan" userId="7c1f3fdc556de7c5" providerId="LiveId" clId="{8D0BCD1F-A3D6-4EA0-BA6B-124C712E6D9B}" dt="2025-11-17T11:16:13.275" v="55" actId="478"/>
          <ac:picMkLst>
            <pc:docMk/>
            <pc:sldMk cId="0" sldId="288"/>
            <ac:picMk id="479" creationId="{00000000-0000-0000-0000-000000000000}"/>
          </ac:picMkLst>
        </pc:picChg>
      </pc:sldChg>
      <pc:sldChg chg="addSp delSp modSp mod">
        <pc:chgData name="GV Vadivan" userId="7c1f3fdc556de7c5" providerId="LiveId" clId="{8D0BCD1F-A3D6-4EA0-BA6B-124C712E6D9B}" dt="2025-11-17T11:20:35.498" v="216" actId="1036"/>
        <pc:sldMkLst>
          <pc:docMk/>
          <pc:sldMk cId="0" sldId="289"/>
        </pc:sldMkLst>
        <pc:spChg chg="add del mod">
          <ac:chgData name="GV Vadivan" userId="7c1f3fdc556de7c5" providerId="LiveId" clId="{8D0BCD1F-A3D6-4EA0-BA6B-124C712E6D9B}" dt="2025-11-17T11:16:18.479" v="58" actId="478"/>
          <ac:spMkLst>
            <pc:docMk/>
            <pc:sldMk cId="0" sldId="289"/>
            <ac:spMk id="3" creationId="{253C5556-5946-D6D2-9AD1-3F9225D8C03A}"/>
          </ac:spMkLst>
        </pc:spChg>
        <pc:spChg chg="mod">
          <ac:chgData name="GV Vadivan" userId="7c1f3fdc556de7c5" providerId="LiveId" clId="{8D0BCD1F-A3D6-4EA0-BA6B-124C712E6D9B}" dt="2025-11-17T11:20:35.498" v="216" actId="1036"/>
          <ac:spMkLst>
            <pc:docMk/>
            <pc:sldMk cId="0" sldId="289"/>
            <ac:spMk id="484" creationId="{00000000-0000-0000-0000-000000000000}"/>
          </ac:spMkLst>
        </pc:spChg>
        <pc:spChg chg="mod">
          <ac:chgData name="GV Vadivan" userId="7c1f3fdc556de7c5" providerId="LiveId" clId="{8D0BCD1F-A3D6-4EA0-BA6B-124C712E6D9B}" dt="2025-11-17T11:19:55.856" v="171" actId="207"/>
          <ac:spMkLst>
            <pc:docMk/>
            <pc:sldMk cId="0" sldId="289"/>
            <ac:spMk id="485" creationId="{00000000-0000-0000-0000-000000000000}"/>
          </ac:spMkLst>
        </pc:spChg>
        <pc:picChg chg="del">
          <ac:chgData name="GV Vadivan" userId="7c1f3fdc556de7c5" providerId="LiveId" clId="{8D0BCD1F-A3D6-4EA0-BA6B-124C712E6D9B}" dt="2025-11-17T11:16:17.818" v="57" actId="478"/>
          <ac:picMkLst>
            <pc:docMk/>
            <pc:sldMk cId="0" sldId="289"/>
            <ac:picMk id="486" creationId="{00000000-0000-0000-0000-000000000000}"/>
          </ac:picMkLst>
        </pc:picChg>
      </pc:sldChg>
      <pc:sldChg chg="addSp delSp modSp mod">
        <pc:chgData name="GV Vadivan" userId="7c1f3fdc556de7c5" providerId="LiveId" clId="{8D0BCD1F-A3D6-4EA0-BA6B-124C712E6D9B}" dt="2025-11-17T11:19:40.360" v="167" actId="20577"/>
        <pc:sldMkLst>
          <pc:docMk/>
          <pc:sldMk cId="0" sldId="290"/>
        </pc:sldMkLst>
        <pc:spChg chg="add del mod">
          <ac:chgData name="GV Vadivan" userId="7c1f3fdc556de7c5" providerId="LiveId" clId="{8D0BCD1F-A3D6-4EA0-BA6B-124C712E6D9B}" dt="2025-11-17T11:16:20.898" v="60" actId="478"/>
          <ac:spMkLst>
            <pc:docMk/>
            <pc:sldMk cId="0" sldId="290"/>
            <ac:spMk id="3" creationId="{790DFCC4-C9DE-C8DF-18CB-FA96F7DEA53C}"/>
          </ac:spMkLst>
        </pc:spChg>
        <pc:spChg chg="mod">
          <ac:chgData name="GV Vadivan" userId="7c1f3fdc556de7c5" providerId="LiveId" clId="{8D0BCD1F-A3D6-4EA0-BA6B-124C712E6D9B}" dt="2025-11-17T11:19:40.360" v="167" actId="20577"/>
          <ac:spMkLst>
            <pc:docMk/>
            <pc:sldMk cId="0" sldId="290"/>
            <ac:spMk id="491" creationId="{00000000-0000-0000-0000-000000000000}"/>
          </ac:spMkLst>
        </pc:spChg>
        <pc:spChg chg="mod">
          <ac:chgData name="GV Vadivan" userId="7c1f3fdc556de7c5" providerId="LiveId" clId="{8D0BCD1F-A3D6-4EA0-BA6B-124C712E6D9B}" dt="2025-11-17T11:19:31.674" v="146" actId="122"/>
          <ac:spMkLst>
            <pc:docMk/>
            <pc:sldMk cId="0" sldId="290"/>
            <ac:spMk id="492" creationId="{00000000-0000-0000-0000-000000000000}"/>
          </ac:spMkLst>
        </pc:spChg>
        <pc:picChg chg="del">
          <ac:chgData name="GV Vadivan" userId="7c1f3fdc556de7c5" providerId="LiveId" clId="{8D0BCD1F-A3D6-4EA0-BA6B-124C712E6D9B}" dt="2025-11-17T11:16:20.294" v="59" actId="478"/>
          <ac:picMkLst>
            <pc:docMk/>
            <pc:sldMk cId="0" sldId="290"/>
            <ac:picMk id="493" creationId="{00000000-0000-0000-0000-000000000000}"/>
          </ac:picMkLst>
        </pc:picChg>
      </pc:sldChg>
      <pc:sldChg chg="addSp delSp modSp mod">
        <pc:chgData name="GV Vadivan" userId="7c1f3fdc556de7c5" providerId="LiveId" clId="{8D0BCD1F-A3D6-4EA0-BA6B-124C712E6D9B}" dt="2025-11-17T11:19:14.427" v="141" actId="1035"/>
        <pc:sldMkLst>
          <pc:docMk/>
          <pc:sldMk cId="0" sldId="291"/>
        </pc:sldMkLst>
        <pc:spChg chg="add del mod">
          <ac:chgData name="GV Vadivan" userId="7c1f3fdc556de7c5" providerId="LiveId" clId="{8D0BCD1F-A3D6-4EA0-BA6B-124C712E6D9B}" dt="2025-11-17T11:16:23.037" v="62" actId="478"/>
          <ac:spMkLst>
            <pc:docMk/>
            <pc:sldMk cId="0" sldId="291"/>
            <ac:spMk id="3" creationId="{208DD408-410B-6642-153D-2E0BC6C870B7}"/>
          </ac:spMkLst>
        </pc:spChg>
        <pc:spChg chg="mod">
          <ac:chgData name="GV Vadivan" userId="7c1f3fdc556de7c5" providerId="LiveId" clId="{8D0BCD1F-A3D6-4EA0-BA6B-124C712E6D9B}" dt="2025-11-17T11:19:14.427" v="141" actId="1035"/>
          <ac:spMkLst>
            <pc:docMk/>
            <pc:sldMk cId="0" sldId="291"/>
            <ac:spMk id="498" creationId="{00000000-0000-0000-0000-000000000000}"/>
          </ac:spMkLst>
        </pc:spChg>
        <pc:spChg chg="mod">
          <ac:chgData name="GV Vadivan" userId="7c1f3fdc556de7c5" providerId="LiveId" clId="{8D0BCD1F-A3D6-4EA0-BA6B-124C712E6D9B}" dt="2025-11-17T11:19:04.546" v="105" actId="122"/>
          <ac:spMkLst>
            <pc:docMk/>
            <pc:sldMk cId="0" sldId="291"/>
            <ac:spMk id="499" creationId="{00000000-0000-0000-0000-000000000000}"/>
          </ac:spMkLst>
        </pc:spChg>
        <pc:picChg chg="del">
          <ac:chgData name="GV Vadivan" userId="7c1f3fdc556de7c5" providerId="LiveId" clId="{8D0BCD1F-A3D6-4EA0-BA6B-124C712E6D9B}" dt="2025-11-17T11:16:22.355" v="61" actId="478"/>
          <ac:picMkLst>
            <pc:docMk/>
            <pc:sldMk cId="0" sldId="291"/>
            <ac:picMk id="500" creationId="{00000000-0000-0000-0000-000000000000}"/>
          </ac:picMkLst>
        </pc:picChg>
      </pc:sldChg>
      <pc:sldChg chg="addSp delSp modSp mod">
        <pc:chgData name="GV Vadivan" userId="7c1f3fdc556de7c5" providerId="LiveId" clId="{8D0BCD1F-A3D6-4EA0-BA6B-124C712E6D9B}" dt="2025-11-17T11:18:39.910" v="95" actId="404"/>
        <pc:sldMkLst>
          <pc:docMk/>
          <pc:sldMk cId="0" sldId="292"/>
        </pc:sldMkLst>
        <pc:spChg chg="add del mod">
          <ac:chgData name="GV Vadivan" userId="7c1f3fdc556de7c5" providerId="LiveId" clId="{8D0BCD1F-A3D6-4EA0-BA6B-124C712E6D9B}" dt="2025-11-17T11:16:25.381" v="64" actId="478"/>
          <ac:spMkLst>
            <pc:docMk/>
            <pc:sldMk cId="0" sldId="292"/>
            <ac:spMk id="3" creationId="{A9672C81-A088-EB61-4E83-364E03639017}"/>
          </ac:spMkLst>
        </pc:spChg>
        <pc:spChg chg="mod">
          <ac:chgData name="GV Vadivan" userId="7c1f3fdc556de7c5" providerId="LiveId" clId="{8D0BCD1F-A3D6-4EA0-BA6B-124C712E6D9B}" dt="2025-11-17T11:18:39.910" v="95" actId="404"/>
          <ac:spMkLst>
            <pc:docMk/>
            <pc:sldMk cId="0" sldId="292"/>
            <ac:spMk id="505" creationId="{00000000-0000-0000-0000-000000000000}"/>
          </ac:spMkLst>
        </pc:spChg>
        <pc:spChg chg="mod">
          <ac:chgData name="GV Vadivan" userId="7c1f3fdc556de7c5" providerId="LiveId" clId="{8D0BCD1F-A3D6-4EA0-BA6B-124C712E6D9B}" dt="2025-11-17T11:18:37.838" v="94" actId="207"/>
          <ac:spMkLst>
            <pc:docMk/>
            <pc:sldMk cId="0" sldId="292"/>
            <ac:spMk id="506" creationId="{00000000-0000-0000-0000-000000000000}"/>
          </ac:spMkLst>
        </pc:spChg>
        <pc:picChg chg="del">
          <ac:chgData name="GV Vadivan" userId="7c1f3fdc556de7c5" providerId="LiveId" clId="{8D0BCD1F-A3D6-4EA0-BA6B-124C712E6D9B}" dt="2025-11-17T11:16:24.742" v="63" actId="478"/>
          <ac:picMkLst>
            <pc:docMk/>
            <pc:sldMk cId="0" sldId="292"/>
            <ac:picMk id="507" creationId="{00000000-0000-0000-0000-000000000000}"/>
          </ac:picMkLst>
        </pc:picChg>
      </pc:sldChg>
      <pc:sldChg chg="addSp delSp modSp mod">
        <pc:chgData name="GV Vadivan" userId="7c1f3fdc556de7c5" providerId="LiveId" clId="{8D0BCD1F-A3D6-4EA0-BA6B-124C712E6D9B}" dt="2025-11-17T11:18:23.578" v="90" actId="404"/>
        <pc:sldMkLst>
          <pc:docMk/>
          <pc:sldMk cId="0" sldId="293"/>
        </pc:sldMkLst>
        <pc:spChg chg="add del mod">
          <ac:chgData name="GV Vadivan" userId="7c1f3fdc556de7c5" providerId="LiveId" clId="{8D0BCD1F-A3D6-4EA0-BA6B-124C712E6D9B}" dt="2025-11-17T11:16:27.807" v="66" actId="478"/>
          <ac:spMkLst>
            <pc:docMk/>
            <pc:sldMk cId="0" sldId="293"/>
            <ac:spMk id="3" creationId="{D5622AE0-9192-01F6-8078-2962556AF435}"/>
          </ac:spMkLst>
        </pc:spChg>
        <pc:spChg chg="mod">
          <ac:chgData name="GV Vadivan" userId="7c1f3fdc556de7c5" providerId="LiveId" clId="{8D0BCD1F-A3D6-4EA0-BA6B-124C712E6D9B}" dt="2025-11-17T11:18:23.578" v="90" actId="404"/>
          <ac:spMkLst>
            <pc:docMk/>
            <pc:sldMk cId="0" sldId="293"/>
            <ac:spMk id="512" creationId="{00000000-0000-0000-0000-000000000000}"/>
          </ac:spMkLst>
        </pc:spChg>
        <pc:spChg chg="mod">
          <ac:chgData name="GV Vadivan" userId="7c1f3fdc556de7c5" providerId="LiveId" clId="{8D0BCD1F-A3D6-4EA0-BA6B-124C712E6D9B}" dt="2025-11-17T11:18:18.597" v="89" actId="122"/>
          <ac:spMkLst>
            <pc:docMk/>
            <pc:sldMk cId="0" sldId="293"/>
            <ac:spMk id="513" creationId="{00000000-0000-0000-0000-000000000000}"/>
          </ac:spMkLst>
        </pc:spChg>
        <pc:picChg chg="del">
          <ac:chgData name="GV Vadivan" userId="7c1f3fdc556de7c5" providerId="LiveId" clId="{8D0BCD1F-A3D6-4EA0-BA6B-124C712E6D9B}" dt="2025-11-17T11:16:27.196" v="65" actId="478"/>
          <ac:picMkLst>
            <pc:docMk/>
            <pc:sldMk cId="0" sldId="293"/>
            <ac:picMk id="514" creationId="{00000000-0000-0000-0000-000000000000}"/>
          </ac:picMkLst>
        </pc:picChg>
      </pc:sldChg>
      <pc:sldChg chg="addSp delSp modSp mod">
        <pc:chgData name="GV Vadivan" userId="7c1f3fdc556de7c5" providerId="LiveId" clId="{8D0BCD1F-A3D6-4EA0-BA6B-124C712E6D9B}" dt="2025-11-17T11:18:03.789" v="84" actId="404"/>
        <pc:sldMkLst>
          <pc:docMk/>
          <pc:sldMk cId="0" sldId="294"/>
        </pc:sldMkLst>
        <pc:spChg chg="add del mod">
          <ac:chgData name="GV Vadivan" userId="7c1f3fdc556de7c5" providerId="LiveId" clId="{8D0BCD1F-A3D6-4EA0-BA6B-124C712E6D9B}" dt="2025-11-17T11:16:29.775" v="68" actId="478"/>
          <ac:spMkLst>
            <pc:docMk/>
            <pc:sldMk cId="0" sldId="294"/>
            <ac:spMk id="3" creationId="{D3B2530E-87B9-D40B-8970-157B25F9DA8F}"/>
          </ac:spMkLst>
        </pc:spChg>
        <pc:spChg chg="mod">
          <ac:chgData name="GV Vadivan" userId="7c1f3fdc556de7c5" providerId="LiveId" clId="{8D0BCD1F-A3D6-4EA0-BA6B-124C712E6D9B}" dt="2025-11-17T11:18:03.789" v="84" actId="404"/>
          <ac:spMkLst>
            <pc:docMk/>
            <pc:sldMk cId="0" sldId="294"/>
            <ac:spMk id="519" creationId="{00000000-0000-0000-0000-000000000000}"/>
          </ac:spMkLst>
        </pc:spChg>
        <pc:spChg chg="mod">
          <ac:chgData name="GV Vadivan" userId="7c1f3fdc556de7c5" providerId="LiveId" clId="{8D0BCD1F-A3D6-4EA0-BA6B-124C712E6D9B}" dt="2025-11-17T11:18:00.760" v="83" actId="207"/>
          <ac:spMkLst>
            <pc:docMk/>
            <pc:sldMk cId="0" sldId="294"/>
            <ac:spMk id="520" creationId="{00000000-0000-0000-0000-000000000000}"/>
          </ac:spMkLst>
        </pc:spChg>
        <pc:picChg chg="del">
          <ac:chgData name="GV Vadivan" userId="7c1f3fdc556de7c5" providerId="LiveId" clId="{8D0BCD1F-A3D6-4EA0-BA6B-124C712E6D9B}" dt="2025-11-17T11:16:29.077" v="67" actId="478"/>
          <ac:picMkLst>
            <pc:docMk/>
            <pc:sldMk cId="0" sldId="294"/>
            <ac:picMk id="521" creationId="{00000000-0000-0000-0000-000000000000}"/>
          </ac:picMkLst>
        </pc:picChg>
      </pc:sldChg>
      <pc:sldChg chg="addSp delSp modSp mod">
        <pc:chgData name="GV Vadivan" userId="7c1f3fdc556de7c5" providerId="LiveId" clId="{8D0BCD1F-A3D6-4EA0-BA6B-124C712E6D9B}" dt="2025-11-17T11:21:02.133" v="238" actId="404"/>
        <pc:sldMkLst>
          <pc:docMk/>
          <pc:sldMk cId="0" sldId="295"/>
        </pc:sldMkLst>
        <pc:spChg chg="add del mod">
          <ac:chgData name="GV Vadivan" userId="7c1f3fdc556de7c5" providerId="LiveId" clId="{8D0BCD1F-A3D6-4EA0-BA6B-124C712E6D9B}" dt="2025-11-17T11:16:32.045" v="70" actId="478"/>
          <ac:spMkLst>
            <pc:docMk/>
            <pc:sldMk cId="0" sldId="295"/>
            <ac:spMk id="3" creationId="{65C95AB4-EDFD-3767-15E1-9AA7722CBB40}"/>
          </ac:spMkLst>
        </pc:spChg>
        <pc:spChg chg="mod">
          <ac:chgData name="GV Vadivan" userId="7c1f3fdc556de7c5" providerId="LiveId" clId="{8D0BCD1F-A3D6-4EA0-BA6B-124C712E6D9B}" dt="2025-11-17T11:21:02.133" v="238" actId="404"/>
          <ac:spMkLst>
            <pc:docMk/>
            <pc:sldMk cId="0" sldId="295"/>
            <ac:spMk id="527" creationId="{00000000-0000-0000-0000-000000000000}"/>
          </ac:spMkLst>
        </pc:spChg>
        <pc:spChg chg="mod">
          <ac:chgData name="GV Vadivan" userId="7c1f3fdc556de7c5" providerId="LiveId" clId="{8D0BCD1F-A3D6-4EA0-BA6B-124C712E6D9B}" dt="2025-11-17T11:20:58.127" v="237" actId="207"/>
          <ac:spMkLst>
            <pc:docMk/>
            <pc:sldMk cId="0" sldId="295"/>
            <ac:spMk id="528" creationId="{00000000-0000-0000-0000-000000000000}"/>
          </ac:spMkLst>
        </pc:spChg>
        <pc:picChg chg="del">
          <ac:chgData name="GV Vadivan" userId="7c1f3fdc556de7c5" providerId="LiveId" clId="{8D0BCD1F-A3D6-4EA0-BA6B-124C712E6D9B}" dt="2025-11-17T11:16:31.500" v="69" actId="478"/>
          <ac:picMkLst>
            <pc:docMk/>
            <pc:sldMk cId="0" sldId="295"/>
            <ac:picMk id="529" creationId="{00000000-0000-0000-0000-000000000000}"/>
          </ac:picMkLst>
        </pc:picChg>
      </pc:sldChg>
      <pc:sldChg chg="addSp delSp modSp mod">
        <pc:chgData name="GV Vadivan" userId="7c1f3fdc556de7c5" providerId="LiveId" clId="{8D0BCD1F-A3D6-4EA0-BA6B-124C712E6D9B}" dt="2025-11-17T11:21:21.872" v="241" actId="207"/>
        <pc:sldMkLst>
          <pc:docMk/>
          <pc:sldMk cId="0" sldId="296"/>
        </pc:sldMkLst>
        <pc:spChg chg="add del mod">
          <ac:chgData name="GV Vadivan" userId="7c1f3fdc556de7c5" providerId="LiveId" clId="{8D0BCD1F-A3D6-4EA0-BA6B-124C712E6D9B}" dt="2025-11-17T11:16:34.221" v="72" actId="478"/>
          <ac:spMkLst>
            <pc:docMk/>
            <pc:sldMk cId="0" sldId="296"/>
            <ac:spMk id="3" creationId="{84539520-07A5-7A68-1535-A430ABBCCDE3}"/>
          </ac:spMkLst>
        </pc:spChg>
        <pc:spChg chg="mod">
          <ac:chgData name="GV Vadivan" userId="7c1f3fdc556de7c5" providerId="LiveId" clId="{8D0BCD1F-A3D6-4EA0-BA6B-124C712E6D9B}" dt="2025-11-17T11:21:21.872" v="241" actId="207"/>
          <ac:spMkLst>
            <pc:docMk/>
            <pc:sldMk cId="0" sldId="296"/>
            <ac:spMk id="535" creationId="{00000000-0000-0000-0000-000000000000}"/>
          </ac:spMkLst>
        </pc:spChg>
        <pc:picChg chg="del">
          <ac:chgData name="GV Vadivan" userId="7c1f3fdc556de7c5" providerId="LiveId" clId="{8D0BCD1F-A3D6-4EA0-BA6B-124C712E6D9B}" dt="2025-11-17T11:16:33.581" v="71" actId="478"/>
          <ac:picMkLst>
            <pc:docMk/>
            <pc:sldMk cId="0" sldId="296"/>
            <ac:picMk id="536" creationId="{00000000-0000-0000-0000-000000000000}"/>
          </ac:picMkLst>
        </pc:picChg>
      </pc:sldChg>
      <pc:sldChg chg="addSp delSp modSp mod">
        <pc:chgData name="GV Vadivan" userId="7c1f3fdc556de7c5" providerId="LiveId" clId="{8D0BCD1F-A3D6-4EA0-BA6B-124C712E6D9B}" dt="2025-11-17T11:17:42.139" v="79" actId="207"/>
        <pc:sldMkLst>
          <pc:docMk/>
          <pc:sldMk cId="0" sldId="297"/>
        </pc:sldMkLst>
        <pc:spChg chg="add del mod">
          <ac:chgData name="GV Vadivan" userId="7c1f3fdc556de7c5" providerId="LiveId" clId="{8D0BCD1F-A3D6-4EA0-BA6B-124C712E6D9B}" dt="2025-11-17T11:16:36.537" v="74" actId="478"/>
          <ac:spMkLst>
            <pc:docMk/>
            <pc:sldMk cId="0" sldId="297"/>
            <ac:spMk id="3" creationId="{5924ABF0-E97D-D781-9DB2-9A914C3030BF}"/>
          </ac:spMkLst>
        </pc:spChg>
        <pc:spChg chg="mod">
          <ac:chgData name="GV Vadivan" userId="7c1f3fdc556de7c5" providerId="LiveId" clId="{8D0BCD1F-A3D6-4EA0-BA6B-124C712E6D9B}" dt="2025-11-17T11:17:25.121" v="75" actId="404"/>
          <ac:spMkLst>
            <pc:docMk/>
            <pc:sldMk cId="0" sldId="297"/>
            <ac:spMk id="541" creationId="{00000000-0000-0000-0000-000000000000}"/>
          </ac:spMkLst>
        </pc:spChg>
        <pc:spChg chg="mod">
          <ac:chgData name="GV Vadivan" userId="7c1f3fdc556de7c5" providerId="LiveId" clId="{8D0BCD1F-A3D6-4EA0-BA6B-124C712E6D9B}" dt="2025-11-17T11:17:42.139" v="79" actId="207"/>
          <ac:spMkLst>
            <pc:docMk/>
            <pc:sldMk cId="0" sldId="297"/>
            <ac:spMk id="542" creationId="{00000000-0000-0000-0000-000000000000}"/>
          </ac:spMkLst>
        </pc:spChg>
        <pc:picChg chg="del">
          <ac:chgData name="GV Vadivan" userId="7c1f3fdc556de7c5" providerId="LiveId" clId="{8D0BCD1F-A3D6-4EA0-BA6B-124C712E6D9B}" dt="2025-11-17T11:16:35.885" v="73" actId="478"/>
          <ac:picMkLst>
            <pc:docMk/>
            <pc:sldMk cId="0" sldId="297"/>
            <ac:picMk id="543" creationId="{00000000-0000-0000-0000-000000000000}"/>
          </ac:picMkLst>
        </pc:picChg>
      </pc:sldChg>
      <pc:sldChg chg="addSp delSp modSp mod">
        <pc:chgData name="GV Vadivan" userId="7c1f3fdc556de7c5" providerId="LiveId" clId="{8D0BCD1F-A3D6-4EA0-BA6B-124C712E6D9B}" dt="2025-11-17T11:13:57.594" v="16" actId="478"/>
        <pc:sldMkLst>
          <pc:docMk/>
          <pc:sldMk cId="0" sldId="298"/>
        </pc:sldMkLst>
        <pc:spChg chg="add del mod">
          <ac:chgData name="GV Vadivan" userId="7c1f3fdc556de7c5" providerId="LiveId" clId="{8D0BCD1F-A3D6-4EA0-BA6B-124C712E6D9B}" dt="2025-11-17T11:13:57.594" v="16" actId="478"/>
          <ac:spMkLst>
            <pc:docMk/>
            <pc:sldMk cId="0" sldId="298"/>
            <ac:spMk id="3" creationId="{452D4DA1-0324-3515-5B3D-9DB323C3AE77}"/>
          </ac:spMkLst>
        </pc:spChg>
        <pc:picChg chg="del">
          <ac:chgData name="GV Vadivan" userId="7c1f3fdc556de7c5" providerId="LiveId" clId="{8D0BCD1F-A3D6-4EA0-BA6B-124C712E6D9B}" dt="2025-11-17T11:13:54.825" v="15" actId="478"/>
          <ac:picMkLst>
            <pc:docMk/>
            <pc:sldMk cId="0" sldId="298"/>
            <ac:picMk id="549" creationId="{00000000-0000-0000-0000-000000000000}"/>
          </ac:picMkLst>
        </pc:picChg>
      </pc:sldChg>
      <pc:sldChg chg="addSp delSp modSp mod">
        <pc:chgData name="GV Vadivan" userId="7c1f3fdc556de7c5" providerId="LiveId" clId="{8D0BCD1F-A3D6-4EA0-BA6B-124C712E6D9B}" dt="2025-11-17T11:21:45.761" v="248" actId="14100"/>
        <pc:sldMkLst>
          <pc:docMk/>
          <pc:sldMk cId="0" sldId="299"/>
        </pc:sldMkLst>
        <pc:spChg chg="add del mod">
          <ac:chgData name="GV Vadivan" userId="7c1f3fdc556de7c5" providerId="LiveId" clId="{8D0BCD1F-A3D6-4EA0-BA6B-124C712E6D9B}" dt="2025-11-17T11:21:32.729" v="243" actId="478"/>
          <ac:spMkLst>
            <pc:docMk/>
            <pc:sldMk cId="0" sldId="299"/>
            <ac:spMk id="3" creationId="{1A0340FD-51E9-EDA1-32D7-2A02B7C41CB3}"/>
          </ac:spMkLst>
        </pc:spChg>
        <pc:spChg chg="mod">
          <ac:chgData name="GV Vadivan" userId="7c1f3fdc556de7c5" providerId="LiveId" clId="{8D0BCD1F-A3D6-4EA0-BA6B-124C712E6D9B}" dt="2025-11-17T11:21:45.761" v="248" actId="14100"/>
          <ac:spMkLst>
            <pc:docMk/>
            <pc:sldMk cId="0" sldId="299"/>
            <ac:spMk id="558" creationId="{00000000-0000-0000-0000-000000000000}"/>
          </ac:spMkLst>
        </pc:spChg>
        <pc:picChg chg="del">
          <ac:chgData name="GV Vadivan" userId="7c1f3fdc556de7c5" providerId="LiveId" clId="{8D0BCD1F-A3D6-4EA0-BA6B-124C712E6D9B}" dt="2025-11-17T11:21:31.526" v="242" actId="478"/>
          <ac:picMkLst>
            <pc:docMk/>
            <pc:sldMk cId="0" sldId="299"/>
            <ac:picMk id="559" creationId="{00000000-0000-0000-0000-000000000000}"/>
          </ac:picMkLst>
        </pc:picChg>
      </pc:sldChg>
      <pc:sldChg chg="addSp delSp modSp mod">
        <pc:chgData name="GV Vadivan" userId="7c1f3fdc556de7c5" providerId="LiveId" clId="{8D0BCD1F-A3D6-4EA0-BA6B-124C712E6D9B}" dt="2025-11-17T11:21:59.963" v="255" actId="122"/>
        <pc:sldMkLst>
          <pc:docMk/>
          <pc:sldMk cId="0" sldId="300"/>
        </pc:sldMkLst>
        <pc:spChg chg="add del mod">
          <ac:chgData name="GV Vadivan" userId="7c1f3fdc556de7c5" providerId="LiveId" clId="{8D0BCD1F-A3D6-4EA0-BA6B-124C712E6D9B}" dt="2025-11-17T11:21:49.193" v="250" actId="478"/>
          <ac:spMkLst>
            <pc:docMk/>
            <pc:sldMk cId="0" sldId="300"/>
            <ac:spMk id="3" creationId="{3E265A64-B68A-C081-D0FE-0BFE12C49AA1}"/>
          </ac:spMkLst>
        </pc:spChg>
        <pc:spChg chg="mod">
          <ac:chgData name="GV Vadivan" userId="7c1f3fdc556de7c5" providerId="LiveId" clId="{8D0BCD1F-A3D6-4EA0-BA6B-124C712E6D9B}" dt="2025-11-17T11:21:59.963" v="255" actId="122"/>
          <ac:spMkLst>
            <pc:docMk/>
            <pc:sldMk cId="0" sldId="300"/>
            <ac:spMk id="565" creationId="{00000000-0000-0000-0000-000000000000}"/>
          </ac:spMkLst>
        </pc:spChg>
        <pc:picChg chg="del">
          <ac:chgData name="GV Vadivan" userId="7c1f3fdc556de7c5" providerId="LiveId" clId="{8D0BCD1F-A3D6-4EA0-BA6B-124C712E6D9B}" dt="2025-11-17T11:21:48.606" v="249" actId="478"/>
          <ac:picMkLst>
            <pc:docMk/>
            <pc:sldMk cId="0" sldId="300"/>
            <ac:picMk id="566" creationId="{00000000-0000-0000-0000-000000000000}"/>
          </ac:picMkLst>
        </pc:picChg>
      </pc:sldChg>
      <pc:sldChg chg="addSp delSp modSp mod">
        <pc:chgData name="GV Vadivan" userId="7c1f3fdc556de7c5" providerId="LiveId" clId="{8D0BCD1F-A3D6-4EA0-BA6B-124C712E6D9B}" dt="2025-11-17T11:24:04.486" v="305" actId="122"/>
        <pc:sldMkLst>
          <pc:docMk/>
          <pc:sldMk cId="0" sldId="301"/>
        </pc:sldMkLst>
        <pc:spChg chg="add del mod">
          <ac:chgData name="GV Vadivan" userId="7c1f3fdc556de7c5" providerId="LiveId" clId="{8D0BCD1F-A3D6-4EA0-BA6B-124C712E6D9B}" dt="2025-11-17T11:23:55.952" v="302" actId="478"/>
          <ac:spMkLst>
            <pc:docMk/>
            <pc:sldMk cId="0" sldId="301"/>
            <ac:spMk id="3" creationId="{0DE128C9-77F7-0711-FEA4-A40EB04FE0D5}"/>
          </ac:spMkLst>
        </pc:spChg>
        <pc:spChg chg="mod">
          <ac:chgData name="GV Vadivan" userId="7c1f3fdc556de7c5" providerId="LiveId" clId="{8D0BCD1F-A3D6-4EA0-BA6B-124C712E6D9B}" dt="2025-11-17T11:24:04.486" v="305" actId="122"/>
          <ac:spMkLst>
            <pc:docMk/>
            <pc:sldMk cId="0" sldId="301"/>
            <ac:spMk id="572" creationId="{00000000-0000-0000-0000-000000000000}"/>
          </ac:spMkLst>
        </pc:spChg>
        <pc:picChg chg="del">
          <ac:chgData name="GV Vadivan" userId="7c1f3fdc556de7c5" providerId="LiveId" clId="{8D0BCD1F-A3D6-4EA0-BA6B-124C712E6D9B}" dt="2025-11-17T11:23:55.536" v="301" actId="478"/>
          <ac:picMkLst>
            <pc:docMk/>
            <pc:sldMk cId="0" sldId="301"/>
            <ac:picMk id="573" creationId="{00000000-0000-0000-0000-000000000000}"/>
          </ac:picMkLst>
        </pc:picChg>
      </pc:sldChg>
      <pc:sldChg chg="addSp delSp modSp mod">
        <pc:chgData name="GV Vadivan" userId="7c1f3fdc556de7c5" providerId="LiveId" clId="{8D0BCD1F-A3D6-4EA0-BA6B-124C712E6D9B}" dt="2025-11-17T11:23:48.613" v="300" actId="122"/>
        <pc:sldMkLst>
          <pc:docMk/>
          <pc:sldMk cId="0" sldId="302"/>
        </pc:sldMkLst>
        <pc:spChg chg="add del mod">
          <ac:chgData name="GV Vadivan" userId="7c1f3fdc556de7c5" providerId="LiveId" clId="{8D0BCD1F-A3D6-4EA0-BA6B-124C712E6D9B}" dt="2025-11-17T11:23:36.972" v="295" actId="478"/>
          <ac:spMkLst>
            <pc:docMk/>
            <pc:sldMk cId="0" sldId="302"/>
            <ac:spMk id="3" creationId="{11F0B660-8366-29D1-E1C9-8BAF35DC639E}"/>
          </ac:spMkLst>
        </pc:spChg>
        <pc:spChg chg="mod">
          <ac:chgData name="GV Vadivan" userId="7c1f3fdc556de7c5" providerId="LiveId" clId="{8D0BCD1F-A3D6-4EA0-BA6B-124C712E6D9B}" dt="2025-11-17T11:23:48.613" v="300" actId="122"/>
          <ac:spMkLst>
            <pc:docMk/>
            <pc:sldMk cId="0" sldId="302"/>
            <ac:spMk id="579" creationId="{00000000-0000-0000-0000-000000000000}"/>
          </ac:spMkLst>
        </pc:spChg>
        <pc:picChg chg="del">
          <ac:chgData name="GV Vadivan" userId="7c1f3fdc556de7c5" providerId="LiveId" clId="{8D0BCD1F-A3D6-4EA0-BA6B-124C712E6D9B}" dt="2025-11-17T11:23:36.014" v="294" actId="478"/>
          <ac:picMkLst>
            <pc:docMk/>
            <pc:sldMk cId="0" sldId="302"/>
            <ac:picMk id="580" creationId="{00000000-0000-0000-0000-000000000000}"/>
          </ac:picMkLst>
        </pc:picChg>
      </pc:sldChg>
      <pc:sldChg chg="addSp delSp modSp mod">
        <pc:chgData name="GV Vadivan" userId="7c1f3fdc556de7c5" providerId="LiveId" clId="{8D0BCD1F-A3D6-4EA0-BA6B-124C712E6D9B}" dt="2025-11-17T11:23:32.580" v="293" actId="20577"/>
        <pc:sldMkLst>
          <pc:docMk/>
          <pc:sldMk cId="0" sldId="303"/>
        </pc:sldMkLst>
        <pc:spChg chg="add del mod">
          <ac:chgData name="GV Vadivan" userId="7c1f3fdc556de7c5" providerId="LiveId" clId="{8D0BCD1F-A3D6-4EA0-BA6B-124C712E6D9B}" dt="2025-11-17T11:23:09.304" v="266" actId="478"/>
          <ac:spMkLst>
            <pc:docMk/>
            <pc:sldMk cId="0" sldId="303"/>
            <ac:spMk id="3" creationId="{64E012D2-FC2A-1AF8-9AD4-0561FD299E74}"/>
          </ac:spMkLst>
        </pc:spChg>
        <pc:spChg chg="mod">
          <ac:chgData name="GV Vadivan" userId="7c1f3fdc556de7c5" providerId="LiveId" clId="{8D0BCD1F-A3D6-4EA0-BA6B-124C712E6D9B}" dt="2025-11-17T11:23:32.580" v="293" actId="20577"/>
          <ac:spMkLst>
            <pc:docMk/>
            <pc:sldMk cId="0" sldId="303"/>
            <ac:spMk id="585" creationId="{00000000-0000-0000-0000-000000000000}"/>
          </ac:spMkLst>
        </pc:spChg>
        <pc:spChg chg="mod">
          <ac:chgData name="GV Vadivan" userId="7c1f3fdc556de7c5" providerId="LiveId" clId="{8D0BCD1F-A3D6-4EA0-BA6B-124C712E6D9B}" dt="2025-11-17T11:23:21.649" v="272" actId="207"/>
          <ac:spMkLst>
            <pc:docMk/>
            <pc:sldMk cId="0" sldId="303"/>
            <ac:spMk id="586" creationId="{00000000-0000-0000-0000-000000000000}"/>
          </ac:spMkLst>
        </pc:spChg>
        <pc:picChg chg="del">
          <ac:chgData name="GV Vadivan" userId="7c1f3fdc556de7c5" providerId="LiveId" clId="{8D0BCD1F-A3D6-4EA0-BA6B-124C712E6D9B}" dt="2025-11-17T11:23:08.806" v="265" actId="478"/>
          <ac:picMkLst>
            <pc:docMk/>
            <pc:sldMk cId="0" sldId="303"/>
            <ac:picMk id="587" creationId="{00000000-0000-0000-0000-000000000000}"/>
          </ac:picMkLst>
        </pc:picChg>
      </pc:sldChg>
      <pc:sldChg chg="addSp delSp modSp mod">
        <pc:chgData name="GV Vadivan" userId="7c1f3fdc556de7c5" providerId="LiveId" clId="{8D0BCD1F-A3D6-4EA0-BA6B-124C712E6D9B}" dt="2025-11-17T11:22:58.515" v="263" actId="207"/>
        <pc:sldMkLst>
          <pc:docMk/>
          <pc:sldMk cId="0" sldId="304"/>
        </pc:sldMkLst>
        <pc:spChg chg="add del mod">
          <ac:chgData name="GV Vadivan" userId="7c1f3fdc556de7c5" providerId="LiveId" clId="{8D0BCD1F-A3D6-4EA0-BA6B-124C712E6D9B}" dt="2025-11-17T11:22:46.831" v="260" actId="478"/>
          <ac:spMkLst>
            <pc:docMk/>
            <pc:sldMk cId="0" sldId="304"/>
            <ac:spMk id="3" creationId="{EFD594FA-D399-F6B2-0E36-11BCD410602D}"/>
          </ac:spMkLst>
        </pc:spChg>
        <pc:spChg chg="mod">
          <ac:chgData name="GV Vadivan" userId="7c1f3fdc556de7c5" providerId="LiveId" clId="{8D0BCD1F-A3D6-4EA0-BA6B-124C712E6D9B}" dt="2025-11-17T11:14:03.741" v="17" actId="404"/>
          <ac:spMkLst>
            <pc:docMk/>
            <pc:sldMk cId="0" sldId="304"/>
            <ac:spMk id="592" creationId="{00000000-0000-0000-0000-000000000000}"/>
          </ac:spMkLst>
        </pc:spChg>
        <pc:spChg chg="mod">
          <ac:chgData name="GV Vadivan" userId="7c1f3fdc556de7c5" providerId="LiveId" clId="{8D0BCD1F-A3D6-4EA0-BA6B-124C712E6D9B}" dt="2025-11-17T11:22:58.515" v="263" actId="207"/>
          <ac:spMkLst>
            <pc:docMk/>
            <pc:sldMk cId="0" sldId="304"/>
            <ac:spMk id="593" creationId="{00000000-0000-0000-0000-000000000000}"/>
          </ac:spMkLst>
        </pc:spChg>
        <pc:picChg chg="del">
          <ac:chgData name="GV Vadivan" userId="7c1f3fdc556de7c5" providerId="LiveId" clId="{8D0BCD1F-A3D6-4EA0-BA6B-124C712E6D9B}" dt="2025-11-17T11:22:46.176" v="259" actId="478"/>
          <ac:picMkLst>
            <pc:docMk/>
            <pc:sldMk cId="0" sldId="304"/>
            <ac:picMk id="594" creationId="{00000000-0000-0000-0000-000000000000}"/>
          </ac:picMkLst>
        </pc:picChg>
      </pc:sldChg>
      <pc:sldChg chg="addSp delSp modSp mod">
        <pc:chgData name="GV Vadivan" userId="7c1f3fdc556de7c5" providerId="LiveId" clId="{8D0BCD1F-A3D6-4EA0-BA6B-124C712E6D9B}" dt="2025-11-17T11:14:07.894" v="19" actId="478"/>
        <pc:sldMkLst>
          <pc:docMk/>
          <pc:sldMk cId="0" sldId="305"/>
        </pc:sldMkLst>
        <pc:spChg chg="add del mod">
          <ac:chgData name="GV Vadivan" userId="7c1f3fdc556de7c5" providerId="LiveId" clId="{8D0BCD1F-A3D6-4EA0-BA6B-124C712E6D9B}" dt="2025-11-17T11:14:07.894" v="19" actId="478"/>
          <ac:spMkLst>
            <pc:docMk/>
            <pc:sldMk cId="0" sldId="305"/>
            <ac:spMk id="3" creationId="{CB253EE3-3F0A-672C-D622-ABB58CE1B0D3}"/>
          </ac:spMkLst>
        </pc:spChg>
        <pc:picChg chg="del">
          <ac:chgData name="GV Vadivan" userId="7c1f3fdc556de7c5" providerId="LiveId" clId="{8D0BCD1F-A3D6-4EA0-BA6B-124C712E6D9B}" dt="2025-11-17T11:14:07.478" v="18" actId="478"/>
          <ac:picMkLst>
            <pc:docMk/>
            <pc:sldMk cId="0" sldId="305"/>
            <ac:picMk id="600" creationId="{00000000-0000-0000-0000-000000000000}"/>
          </ac:picMkLst>
        </pc:picChg>
      </pc:sldChg>
      <pc:sldChg chg="addSp delSp modSp mod">
        <pc:chgData name="GV Vadivan" userId="7c1f3fdc556de7c5" providerId="LiveId" clId="{8D0BCD1F-A3D6-4EA0-BA6B-124C712E6D9B}" dt="2025-11-17T11:14:11.953" v="21" actId="478"/>
        <pc:sldMkLst>
          <pc:docMk/>
          <pc:sldMk cId="0" sldId="306"/>
        </pc:sldMkLst>
        <pc:spChg chg="add del mod">
          <ac:chgData name="GV Vadivan" userId="7c1f3fdc556de7c5" providerId="LiveId" clId="{8D0BCD1F-A3D6-4EA0-BA6B-124C712E6D9B}" dt="2025-11-17T11:14:11.953" v="21" actId="478"/>
          <ac:spMkLst>
            <pc:docMk/>
            <pc:sldMk cId="0" sldId="306"/>
            <ac:spMk id="3" creationId="{362E1147-9E1A-1530-D7C4-24407CDEBA48}"/>
          </ac:spMkLst>
        </pc:spChg>
        <pc:picChg chg="del">
          <ac:chgData name="GV Vadivan" userId="7c1f3fdc556de7c5" providerId="LiveId" clId="{8D0BCD1F-A3D6-4EA0-BA6B-124C712E6D9B}" dt="2025-11-17T11:14:11.429" v="20" actId="478"/>
          <ac:picMkLst>
            <pc:docMk/>
            <pc:sldMk cId="0" sldId="306"/>
            <ac:picMk id="616" creationId="{00000000-0000-0000-0000-000000000000}"/>
          </ac:picMkLst>
        </pc:picChg>
      </pc:sldChg>
      <pc:sldChg chg="modSp mod">
        <pc:chgData name="GV Vadivan" userId="7c1f3fdc556de7c5" providerId="LiveId" clId="{8D0BCD1F-A3D6-4EA0-BA6B-124C712E6D9B}" dt="2025-11-17T11:14:15.981" v="22" actId="404"/>
        <pc:sldMkLst>
          <pc:docMk/>
          <pc:sldMk cId="0" sldId="307"/>
        </pc:sldMkLst>
        <pc:spChg chg="mod">
          <ac:chgData name="GV Vadivan" userId="7c1f3fdc556de7c5" providerId="LiveId" clId="{8D0BCD1F-A3D6-4EA0-BA6B-124C712E6D9B}" dt="2025-11-17T11:14:15.981" v="22" actId="404"/>
          <ac:spMkLst>
            <pc:docMk/>
            <pc:sldMk cId="0" sldId="307"/>
            <ac:spMk id="621" creationId="{00000000-0000-0000-0000-000000000000}"/>
          </ac:spMkLst>
        </pc:spChg>
      </pc:sldChg>
      <pc:sldChg chg="modSp mod">
        <pc:chgData name="GV Vadivan" userId="7c1f3fdc556de7c5" providerId="LiveId" clId="{8D0BCD1F-A3D6-4EA0-BA6B-124C712E6D9B}" dt="2025-11-17T11:14:20.370" v="23" actId="404"/>
        <pc:sldMkLst>
          <pc:docMk/>
          <pc:sldMk cId="0" sldId="308"/>
        </pc:sldMkLst>
        <pc:spChg chg="mod">
          <ac:chgData name="GV Vadivan" userId="7c1f3fdc556de7c5" providerId="LiveId" clId="{8D0BCD1F-A3D6-4EA0-BA6B-124C712E6D9B}" dt="2025-11-17T11:14:20.370" v="23" actId="404"/>
          <ac:spMkLst>
            <pc:docMk/>
            <pc:sldMk cId="0" sldId="308"/>
            <ac:spMk id="627" creationId="{00000000-0000-0000-0000-000000000000}"/>
          </ac:spMkLst>
        </pc:spChg>
      </pc:sldChg>
      <pc:sldChg chg="modSp mod">
        <pc:chgData name="GV Vadivan" userId="7c1f3fdc556de7c5" providerId="LiveId" clId="{8D0BCD1F-A3D6-4EA0-BA6B-124C712E6D9B}" dt="2025-11-17T11:14:24.666" v="24" actId="404"/>
        <pc:sldMkLst>
          <pc:docMk/>
          <pc:sldMk cId="0" sldId="310"/>
        </pc:sldMkLst>
        <pc:spChg chg="mod">
          <ac:chgData name="GV Vadivan" userId="7c1f3fdc556de7c5" providerId="LiveId" clId="{8D0BCD1F-A3D6-4EA0-BA6B-124C712E6D9B}" dt="2025-11-17T11:14:24.666" v="24" actId="404"/>
          <ac:spMkLst>
            <pc:docMk/>
            <pc:sldMk cId="0" sldId="310"/>
            <ac:spMk id="639" creationId="{00000000-0000-0000-0000-000000000000}"/>
          </ac:spMkLst>
        </pc:spChg>
      </pc:sldChg>
      <pc:sldChg chg="delSp modSp mod modClrScheme delAnim chgLayout">
        <pc:chgData name="GV Vadivan" userId="7c1f3fdc556de7c5" providerId="LiveId" clId="{8D0BCD1F-A3D6-4EA0-BA6B-124C712E6D9B}" dt="2025-11-17T11:22:40.674" v="258" actId="700"/>
        <pc:sldMkLst>
          <pc:docMk/>
          <pc:sldMk cId="0" sldId="311"/>
        </pc:sldMkLst>
        <pc:spChg chg="mod ord">
          <ac:chgData name="GV Vadivan" userId="7c1f3fdc556de7c5" providerId="LiveId" clId="{8D0BCD1F-A3D6-4EA0-BA6B-124C712E6D9B}" dt="2025-11-17T11:22:40.674" v="258" actId="700"/>
          <ac:spMkLst>
            <pc:docMk/>
            <pc:sldMk cId="0" sldId="311"/>
            <ac:spMk id="646" creationId="{00000000-0000-0000-0000-000000000000}"/>
          </ac:spMkLst>
        </pc:spChg>
        <pc:spChg chg="del">
          <ac:chgData name="GV Vadivan" userId="7c1f3fdc556de7c5" providerId="LiveId" clId="{8D0BCD1F-A3D6-4EA0-BA6B-124C712E6D9B}" dt="2025-11-17T11:22:37.643" v="257" actId="478"/>
          <ac:spMkLst>
            <pc:docMk/>
            <pc:sldMk cId="0" sldId="311"/>
            <ac:spMk id="647" creationId="{00000000-0000-0000-0000-000000000000}"/>
          </ac:spMkLst>
        </pc:spChg>
        <pc:spChg chg="mod ord">
          <ac:chgData name="GV Vadivan" userId="7c1f3fdc556de7c5" providerId="LiveId" clId="{8D0BCD1F-A3D6-4EA0-BA6B-124C712E6D9B}" dt="2025-11-17T11:22:40.674" v="258" actId="700"/>
          <ac:spMkLst>
            <pc:docMk/>
            <pc:sldMk cId="0" sldId="311"/>
            <ac:spMk id="648" creationId="{00000000-0000-0000-0000-000000000000}"/>
          </ac:spMkLst>
        </pc:spChg>
        <pc:picChg chg="del">
          <ac:chgData name="GV Vadivan" userId="7c1f3fdc556de7c5" providerId="LiveId" clId="{8D0BCD1F-A3D6-4EA0-BA6B-124C712E6D9B}" dt="2025-11-17T11:22:37.268" v="256" actId="478"/>
          <ac:picMkLst>
            <pc:docMk/>
            <pc:sldMk cId="0" sldId="311"/>
            <ac:picMk id="649" creationId="{00000000-0000-0000-0000-000000000000}"/>
          </ac:picMkLst>
        </pc:picChg>
      </pc:sldChg>
      <pc:sldChg chg="modSp mod">
        <pc:chgData name="GV Vadivan" userId="7c1f3fdc556de7c5" providerId="LiveId" clId="{8D0BCD1F-A3D6-4EA0-BA6B-124C712E6D9B}" dt="2025-11-17T11:14:32.768" v="25" actId="404"/>
        <pc:sldMkLst>
          <pc:docMk/>
          <pc:sldMk cId="0" sldId="313"/>
        </pc:sldMkLst>
        <pc:spChg chg="mod">
          <ac:chgData name="GV Vadivan" userId="7c1f3fdc556de7c5" providerId="LiveId" clId="{8D0BCD1F-A3D6-4EA0-BA6B-124C712E6D9B}" dt="2025-11-17T11:14:32.768" v="25" actId="404"/>
          <ac:spMkLst>
            <pc:docMk/>
            <pc:sldMk cId="0" sldId="313"/>
            <ac:spMk id="660" creationId="{00000000-0000-0000-0000-000000000000}"/>
          </ac:spMkLst>
        </pc:spChg>
      </pc:sldChg>
      <pc:sldChg chg="modSp mod">
        <pc:chgData name="GV Vadivan" userId="7c1f3fdc556de7c5" providerId="LiveId" clId="{8D0BCD1F-A3D6-4EA0-BA6B-124C712E6D9B}" dt="2025-11-17T11:14:36.587" v="26" actId="404"/>
        <pc:sldMkLst>
          <pc:docMk/>
          <pc:sldMk cId="0" sldId="314"/>
        </pc:sldMkLst>
        <pc:spChg chg="mod">
          <ac:chgData name="GV Vadivan" userId="7c1f3fdc556de7c5" providerId="LiveId" clId="{8D0BCD1F-A3D6-4EA0-BA6B-124C712E6D9B}" dt="2025-11-17T11:14:36.587" v="26" actId="404"/>
          <ac:spMkLst>
            <pc:docMk/>
            <pc:sldMk cId="0" sldId="314"/>
            <ac:spMk id="666" creationId="{00000000-0000-0000-0000-000000000000}"/>
          </ac:spMkLst>
        </pc:spChg>
      </pc:sldChg>
      <pc:sldChg chg="modSp mod">
        <pc:chgData name="GV Vadivan" userId="7c1f3fdc556de7c5" providerId="LiveId" clId="{8D0BCD1F-A3D6-4EA0-BA6B-124C712E6D9B}" dt="2025-11-17T11:14:41.574" v="27" actId="404"/>
        <pc:sldMkLst>
          <pc:docMk/>
          <pc:sldMk cId="0" sldId="316"/>
        </pc:sldMkLst>
        <pc:spChg chg="mod">
          <ac:chgData name="GV Vadivan" userId="7c1f3fdc556de7c5" providerId="LiveId" clId="{8D0BCD1F-A3D6-4EA0-BA6B-124C712E6D9B}" dt="2025-11-17T11:14:41.574" v="27" actId="404"/>
          <ac:spMkLst>
            <pc:docMk/>
            <pc:sldMk cId="0" sldId="316"/>
            <ac:spMk id="678" creationId="{00000000-0000-0000-0000-000000000000}"/>
          </ac:spMkLst>
        </pc:spChg>
      </pc:sldChg>
      <pc:sldChg chg="modSp mod">
        <pc:chgData name="GV Vadivan" userId="7c1f3fdc556de7c5" providerId="LiveId" clId="{8D0BCD1F-A3D6-4EA0-BA6B-124C712E6D9B}" dt="2025-11-17T11:14:45.644" v="28" actId="404"/>
        <pc:sldMkLst>
          <pc:docMk/>
          <pc:sldMk cId="0" sldId="317"/>
        </pc:sldMkLst>
        <pc:spChg chg="mod">
          <ac:chgData name="GV Vadivan" userId="7c1f3fdc556de7c5" providerId="LiveId" clId="{8D0BCD1F-A3D6-4EA0-BA6B-124C712E6D9B}" dt="2025-11-17T11:14:45.644" v="28" actId="404"/>
          <ac:spMkLst>
            <pc:docMk/>
            <pc:sldMk cId="0" sldId="317"/>
            <ac:spMk id="684" creationId="{00000000-0000-0000-0000-000000000000}"/>
          </ac:spMkLst>
        </pc:spChg>
      </pc:sldChg>
      <pc:sldChg chg="modSp mod">
        <pc:chgData name="GV Vadivan" userId="7c1f3fdc556de7c5" providerId="LiveId" clId="{8D0BCD1F-A3D6-4EA0-BA6B-124C712E6D9B}" dt="2025-11-17T11:14:50.164" v="29" actId="404"/>
        <pc:sldMkLst>
          <pc:docMk/>
          <pc:sldMk cId="0" sldId="318"/>
        </pc:sldMkLst>
        <pc:spChg chg="mod">
          <ac:chgData name="GV Vadivan" userId="7c1f3fdc556de7c5" providerId="LiveId" clId="{8D0BCD1F-A3D6-4EA0-BA6B-124C712E6D9B}" dt="2025-11-17T11:14:50.164" v="29" actId="404"/>
          <ac:spMkLst>
            <pc:docMk/>
            <pc:sldMk cId="0" sldId="318"/>
            <ac:spMk id="690" creationId="{00000000-0000-0000-0000-000000000000}"/>
          </ac:spMkLst>
        </pc:spChg>
      </pc:sldChg>
      <pc:sldChg chg="addSp delSp modSp mod">
        <pc:chgData name="GV Vadivan" userId="7c1f3fdc556de7c5" providerId="LiveId" clId="{8D0BCD1F-A3D6-4EA0-BA6B-124C712E6D9B}" dt="2025-11-17T11:14:55.266" v="31" actId="478"/>
        <pc:sldMkLst>
          <pc:docMk/>
          <pc:sldMk cId="0" sldId="320"/>
        </pc:sldMkLst>
        <pc:spChg chg="add del mod">
          <ac:chgData name="GV Vadivan" userId="7c1f3fdc556de7c5" providerId="LiveId" clId="{8D0BCD1F-A3D6-4EA0-BA6B-124C712E6D9B}" dt="2025-11-17T11:14:55.266" v="31" actId="478"/>
          <ac:spMkLst>
            <pc:docMk/>
            <pc:sldMk cId="0" sldId="320"/>
            <ac:spMk id="3" creationId="{80B31FB8-7627-379B-3967-657B1EAEFB4D}"/>
          </ac:spMkLst>
        </pc:spChg>
        <pc:picChg chg="del">
          <ac:chgData name="GV Vadivan" userId="7c1f3fdc556de7c5" providerId="LiveId" clId="{8D0BCD1F-A3D6-4EA0-BA6B-124C712E6D9B}" dt="2025-11-17T11:14:54.617" v="30" actId="478"/>
          <ac:picMkLst>
            <pc:docMk/>
            <pc:sldMk cId="0" sldId="320"/>
            <ac:picMk id="70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f055413be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g2f055413be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4" name="Google Shape;454;g2f055413be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0" name="Google Shape;46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9" name="Google Shape;48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6" name="Google Shape;49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3" name="Google Shape;50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4" name="Google Shape;52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9" name="Google Shape;53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7" name="Google Shape;547;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5" name="Google Shape;55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2" name="Google Shape;56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9" name="Google Shape;56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3" name="Google Shape;58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8" name="Google Shape;598;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6" name="Google Shape;60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9" name="Google Shape;61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5" name="Google Shape;62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1" name="Google Shape;63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7" name="Google Shape;63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4" name="Google Shape;644;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2" name="Google Shape;652;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8" name="Google Shape;65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4" name="Google Shape;664;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0" name="Google Shape;67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6" name="Google Shape;676;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2" name="Google Shape;682;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8" name="Google Shape;688;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2" name="Google Shape;702;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0" name="Google Shape;710;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6" name="Google Shape;716;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2" name="Google Shape;722;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8" name="Google Shape;728;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4" name="Google Shape;734;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0" name="Google Shape;740;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6" name="Google Shape;746;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2" name="Google Shape;752;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8" name="Google Shape;758;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4" name="Google Shape;764;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2f055413be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0" name="Google Shape;770;g2f055413be5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1" name="Google Shape;771;g2f055413be5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71</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76"/>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76"/>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76"/>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76"/>
          <p:cNvGrpSpPr/>
          <p:nvPr/>
        </p:nvGrpSpPr>
        <p:grpSpPr>
          <a:xfrm>
            <a:off x="-695010" y="4529052"/>
            <a:ext cx="2530502" cy="2045219"/>
            <a:chOff x="5816064" y="9435173"/>
            <a:chExt cx="798029" cy="644988"/>
          </a:xfrm>
        </p:grpSpPr>
        <p:sp>
          <p:nvSpPr>
            <p:cNvPr id="17" name="Google Shape;17;p7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7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7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7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7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7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7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7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7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7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7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7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7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7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7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7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7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72522" y="5987656"/>
            <a:ext cx="2349914" cy="492013"/>
          </a:xfrm>
          <a:prstGeom prst="rect">
            <a:avLst/>
          </a:prstGeom>
          <a:noFill/>
          <a:ln>
            <a:noFill/>
          </a:ln>
        </p:spPr>
      </p:pic>
      <p:pic>
        <p:nvPicPr>
          <p:cNvPr id="34" name="Google Shape;34;p7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66"/>
        <p:cNvGrpSpPr/>
        <p:nvPr/>
      </p:nvGrpSpPr>
      <p:grpSpPr>
        <a:xfrm>
          <a:off x="0" y="0"/>
          <a:ext cx="0" cy="0"/>
          <a:chOff x="0" y="0"/>
          <a:chExt cx="0" cy="0"/>
        </a:xfrm>
      </p:grpSpPr>
      <p:sp>
        <p:nvSpPr>
          <p:cNvPr id="167" name="Google Shape;167;p89"/>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8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 name="Google Shape;169;p89"/>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95"/>
        <p:cNvGrpSpPr/>
        <p:nvPr/>
      </p:nvGrpSpPr>
      <p:grpSpPr>
        <a:xfrm>
          <a:off x="0" y="0"/>
          <a:ext cx="0" cy="0"/>
          <a:chOff x="0" y="0"/>
          <a:chExt cx="0" cy="0"/>
        </a:xfrm>
      </p:grpSpPr>
      <p:sp>
        <p:nvSpPr>
          <p:cNvPr id="196" name="Google Shape;196;p91"/>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p91"/>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198" name="Google Shape;198;p91"/>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199" name="Google Shape;199;p91"/>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cap="none">
                <a:solidFill>
                  <a:schemeClr val="lt1"/>
                </a:solidFill>
                <a:latin typeface="Calibri"/>
                <a:ea typeface="Calibri"/>
                <a:cs typeface="Calibri"/>
                <a:sym typeface="Calibri"/>
              </a:rPr>
              <a:t>Start on Sustainability </a:t>
            </a:r>
            <a:r>
              <a:rPr lang="en-US"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200" name="Google Shape;200;p91"/>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201" name="Google Shape;201;p91"/>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02" name="Google Shape;202;p91"/>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PLEASE DELETE THIS INSTRUCTION SLIDE BEFORE PRESENTING FINAL PRESENTATION </a:t>
            </a: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203" name="Google Shape;203;p9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204"/>
        <p:cNvGrpSpPr/>
        <p:nvPr/>
      </p:nvGrpSpPr>
      <p:grpSpPr>
        <a:xfrm>
          <a:off x="0" y="0"/>
          <a:ext cx="0" cy="0"/>
          <a:chOff x="0" y="0"/>
          <a:chExt cx="0" cy="0"/>
        </a:xfrm>
      </p:grpSpPr>
      <p:sp>
        <p:nvSpPr>
          <p:cNvPr id="205" name="Google Shape;205;p92"/>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6" name="Google Shape;206;p92"/>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7" name="Google Shape;207;p92"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208" name="Google Shape;208;p92"/>
          <p:cNvSpPr>
            <a:spLocks noGrp="1"/>
          </p:cNvSpPr>
          <p:nvPr>
            <p:ph type="pic" idx="2"/>
          </p:nvPr>
        </p:nvSpPr>
        <p:spPr>
          <a:xfrm>
            <a:off x="7735037" y="1373925"/>
            <a:ext cx="2444127" cy="4336988"/>
          </a:xfrm>
          <a:prstGeom prst="rect">
            <a:avLst/>
          </a:prstGeom>
          <a:solidFill>
            <a:srgbClr val="D8D8D8"/>
          </a:solidFill>
          <a:ln>
            <a:noFill/>
          </a:ln>
        </p:spPr>
      </p:sp>
      <p:sp>
        <p:nvSpPr>
          <p:cNvPr id="209" name="Google Shape;209;p92"/>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p92"/>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81"/>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81"/>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81"/>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81"/>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81"/>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81"/>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6"/>
        <p:cNvGrpSpPr/>
        <p:nvPr/>
      </p:nvGrpSpPr>
      <p:grpSpPr>
        <a:xfrm>
          <a:off x="0" y="0"/>
          <a:ext cx="0" cy="0"/>
          <a:chOff x="0" y="0"/>
          <a:chExt cx="0" cy="0"/>
        </a:xfrm>
      </p:grpSpPr>
      <p:sp>
        <p:nvSpPr>
          <p:cNvPr id="47" name="Google Shape;47;p78"/>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78"/>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78"/>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78"/>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78"/>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78"/>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78"/>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78"/>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78"/>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78"/>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78"/>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78"/>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US"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59" name="Google Shape;59;p78"/>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0" name="Google Shape;60;p78"/>
          <p:cNvGrpSpPr/>
          <p:nvPr/>
        </p:nvGrpSpPr>
        <p:grpSpPr>
          <a:xfrm>
            <a:off x="-692770" y="4423334"/>
            <a:ext cx="3029570" cy="2448579"/>
            <a:chOff x="5816064" y="9435173"/>
            <a:chExt cx="798029" cy="644988"/>
          </a:xfrm>
        </p:grpSpPr>
        <p:sp>
          <p:nvSpPr>
            <p:cNvPr id="61" name="Google Shape;61;p78"/>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78"/>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78"/>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78"/>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78"/>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78"/>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78"/>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78"/>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78"/>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78"/>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78"/>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78"/>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78"/>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78"/>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78"/>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78"/>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7" name="Google Shape;77;p7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00000" y="5764766"/>
            <a:ext cx="2349914" cy="49201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79"/>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79"/>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79"/>
          <p:cNvGrpSpPr/>
          <p:nvPr/>
        </p:nvGrpSpPr>
        <p:grpSpPr>
          <a:xfrm>
            <a:off x="6966447" y="3406884"/>
            <a:ext cx="3616885" cy="2923263"/>
            <a:chOff x="5816064" y="9435173"/>
            <a:chExt cx="798029" cy="644988"/>
          </a:xfrm>
        </p:grpSpPr>
        <p:sp>
          <p:nvSpPr>
            <p:cNvPr id="82" name="Google Shape;82;p79"/>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79"/>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79"/>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79"/>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79"/>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79"/>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79"/>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79"/>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79"/>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79"/>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79"/>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79"/>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79"/>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79"/>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79"/>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79"/>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79"/>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80"/>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80"/>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80"/>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80"/>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80"/>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80"/>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80"/>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80"/>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80"/>
          <p:cNvSpPr>
            <a:spLocks noGrp="1"/>
          </p:cNvSpPr>
          <p:nvPr>
            <p:ph type="pic" idx="8"/>
          </p:nvPr>
        </p:nvSpPr>
        <p:spPr>
          <a:xfrm>
            <a:off x="-48344" y="0"/>
            <a:ext cx="3570477" cy="6858000"/>
          </a:xfrm>
          <a:prstGeom prst="rect">
            <a:avLst/>
          </a:prstGeom>
          <a:solidFill>
            <a:srgbClr val="D8D8D8"/>
          </a:solidFill>
          <a:ln>
            <a:noFill/>
          </a:ln>
        </p:spPr>
      </p:sp>
      <p:sp>
        <p:nvSpPr>
          <p:cNvPr id="109" name="Google Shape;109;p80"/>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80"/>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11"/>
        <p:cNvGrpSpPr/>
        <p:nvPr/>
      </p:nvGrpSpPr>
      <p:grpSpPr>
        <a:xfrm>
          <a:off x="0" y="0"/>
          <a:ext cx="0" cy="0"/>
          <a:chOff x="0" y="0"/>
          <a:chExt cx="0" cy="0"/>
        </a:xfrm>
      </p:grpSpPr>
      <p:sp>
        <p:nvSpPr>
          <p:cNvPr id="112" name="Google Shape;112;p82"/>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82"/>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14" name="Google Shape;114;p82"/>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82"/>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82"/>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17" name="Google Shape;117;p82"/>
          <p:cNvGrpSpPr/>
          <p:nvPr/>
        </p:nvGrpSpPr>
        <p:grpSpPr>
          <a:xfrm>
            <a:off x="-848733" y="3847224"/>
            <a:ext cx="3746119" cy="3027714"/>
            <a:chOff x="5816064" y="9435173"/>
            <a:chExt cx="798029" cy="644988"/>
          </a:xfrm>
        </p:grpSpPr>
        <p:sp>
          <p:nvSpPr>
            <p:cNvPr id="118" name="Google Shape;118;p82"/>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82"/>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82"/>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82"/>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82"/>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82"/>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82"/>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82"/>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82"/>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82"/>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82"/>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82"/>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82"/>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82"/>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82"/>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3" name="Google Shape;133;p82"/>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39"/>
        <p:cNvGrpSpPr/>
        <p:nvPr/>
      </p:nvGrpSpPr>
      <p:grpSpPr>
        <a:xfrm>
          <a:off x="0" y="0"/>
          <a:ext cx="0" cy="0"/>
          <a:chOff x="0" y="0"/>
          <a:chExt cx="0" cy="0"/>
        </a:xfrm>
      </p:grpSpPr>
      <p:sp>
        <p:nvSpPr>
          <p:cNvPr id="140" name="Google Shape;140;p84"/>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84"/>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84"/>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84"/>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Photo/Text Slide reversed">
  <p:cSld name="1_Photo/Text Slide reversed">
    <p:spTree>
      <p:nvGrpSpPr>
        <p:cNvPr id="1" name="Shape 144"/>
        <p:cNvGrpSpPr/>
        <p:nvPr/>
      </p:nvGrpSpPr>
      <p:grpSpPr>
        <a:xfrm>
          <a:off x="0" y="0"/>
          <a:ext cx="0" cy="0"/>
          <a:chOff x="0" y="0"/>
          <a:chExt cx="0" cy="0"/>
        </a:xfrm>
      </p:grpSpPr>
      <p:sp>
        <p:nvSpPr>
          <p:cNvPr id="145" name="Google Shape;145;p85"/>
          <p:cNvSpPr/>
          <p:nvPr/>
        </p:nvSpPr>
        <p:spPr>
          <a:xfrm>
            <a:off x="5361066" y="-13974"/>
            <a:ext cx="6096000" cy="6858000"/>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85"/>
          <p:cNvSpPr txBox="1">
            <a:spLocks noGrp="1"/>
          </p:cNvSpPr>
          <p:nvPr>
            <p:ph type="body" idx="1"/>
          </p:nvPr>
        </p:nvSpPr>
        <p:spPr>
          <a:xfrm>
            <a:off x="6096000" y="2662811"/>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85"/>
          <p:cNvSpPr txBox="1">
            <a:spLocks noGrp="1"/>
          </p:cNvSpPr>
          <p:nvPr>
            <p:ph type="body" idx="2"/>
          </p:nvPr>
        </p:nvSpPr>
        <p:spPr>
          <a:xfrm>
            <a:off x="6096000" y="4219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85"/>
          <p:cNvSpPr>
            <a:spLocks noGrp="1"/>
          </p:cNvSpPr>
          <p:nvPr>
            <p:ph type="pic" idx="3"/>
          </p:nvPr>
        </p:nvSpPr>
        <p:spPr>
          <a:xfrm>
            <a:off x="0" y="13974"/>
            <a:ext cx="5361066" cy="6858000"/>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49"/>
        <p:cNvGrpSpPr/>
        <p:nvPr/>
      </p:nvGrpSpPr>
      <p:grpSpPr>
        <a:xfrm>
          <a:off x="0" y="0"/>
          <a:ext cx="0" cy="0"/>
          <a:chOff x="0" y="0"/>
          <a:chExt cx="0" cy="0"/>
        </a:xfrm>
      </p:grpSpPr>
      <p:sp>
        <p:nvSpPr>
          <p:cNvPr id="150" name="Google Shape;150;p86"/>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86"/>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2" name="Google Shape;152;p86"/>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153" name="Google Shape;153;p86"/>
          <p:cNvSpPr>
            <a:spLocks noGrp="1"/>
          </p:cNvSpPr>
          <p:nvPr>
            <p:ph type="pic" idx="2"/>
          </p:nvPr>
        </p:nvSpPr>
        <p:spPr>
          <a:xfrm>
            <a:off x="635271" y="2095585"/>
            <a:ext cx="5130800" cy="3913188"/>
          </a:xfrm>
          <a:prstGeom prst="rect">
            <a:avLst/>
          </a:prstGeom>
          <a:solidFill>
            <a:srgbClr val="D8D8D8"/>
          </a:solidFill>
          <a:ln>
            <a:noFill/>
          </a:ln>
        </p:spPr>
      </p:sp>
      <p:sp>
        <p:nvSpPr>
          <p:cNvPr id="154" name="Google Shape;154;p86"/>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 name="Google Shape;155;p86"/>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5"/>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75"/>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7" r:id="rId7"/>
    <p:sldLayoutId id="2147483658" r:id="rId8"/>
    <p:sldLayoutId id="2147483659" r:id="rId9"/>
    <p:sldLayoutId id="2147483662" r:id="rId10"/>
    <p:sldLayoutId id="2147483664" r:id="rId11"/>
    <p:sldLayoutId id="214748366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isdTMuN4D-k?si=3V89M6P5eu0WToP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spWuVxu16bM"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2226381"/>
            <a:ext cx="12192000" cy="3440624"/>
          </a:xfrm>
          <a:prstGeom prst="rect">
            <a:avLst/>
          </a:prstGeom>
          <a:noFill/>
          <a:ln>
            <a:noFill/>
          </a:ln>
        </p:spPr>
      </p:pic>
      <p:sp>
        <p:nvSpPr>
          <p:cNvPr id="217" name="Google Shape;217;p1"/>
          <p:cNvSpPr txBox="1"/>
          <p:nvPr/>
        </p:nvSpPr>
        <p:spPr>
          <a:xfrm>
            <a:off x="211083" y="1"/>
            <a:ext cx="6476700" cy="2443800"/>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a:latin typeface="Calibri"/>
                <a:ea typeface="Calibri"/>
                <a:cs typeface="Calibri"/>
                <a:sym typeface="Calibri"/>
              </a:rPr>
              <a:t>Start in die Nachhaltigkeit</a:t>
            </a:r>
            <a:endParaRPr/>
          </a:p>
          <a:p>
            <a:pPr marL="12700" marR="5080" lvl="0" indent="0" algn="l" rtl="0">
              <a:lnSpc>
                <a:spcPct val="109130"/>
              </a:lnSpc>
              <a:spcBef>
                <a:spcPts val="0"/>
              </a:spcBef>
              <a:spcAft>
                <a:spcPts val="0"/>
              </a:spcAft>
              <a:buClr>
                <a:schemeClr val="lt1"/>
              </a:buClr>
              <a:buSzPts val="4800"/>
              <a:buFont typeface="Calibri"/>
              <a:buNone/>
            </a:pPr>
            <a:r>
              <a:rPr lang="en-US" sz="4800" b="1">
                <a:latin typeface="Calibri"/>
                <a:ea typeface="Calibri"/>
                <a:cs typeface="Calibri"/>
                <a:sym typeface="Calibri"/>
              </a:rPr>
              <a:t>Starter Kit</a:t>
            </a:r>
            <a:endParaRPr sz="4800" b="1">
              <a:latin typeface="Calibri"/>
              <a:ea typeface="Calibri"/>
              <a:cs typeface="Calibri"/>
              <a:sym typeface="Calibri"/>
            </a:endParaRPr>
          </a:p>
        </p:txBody>
      </p:sp>
      <p:sp>
        <p:nvSpPr>
          <p:cNvPr id="218" name="Google Shape;218;p1"/>
          <p:cNvSpPr txBox="1"/>
          <p:nvPr/>
        </p:nvSpPr>
        <p:spPr>
          <a:xfrm>
            <a:off x="143306" y="4080756"/>
            <a:ext cx="12192000" cy="1702605"/>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a:solidFill>
                  <a:schemeClr val="lt1"/>
                </a:solidFill>
                <a:latin typeface="Calibri"/>
                <a:ea typeface="Calibri"/>
                <a:cs typeface="Calibri"/>
                <a:sym typeface="Calibri"/>
              </a:rPr>
              <a:t>10. FALLSTRICKE IN NACHHALTIGEN UNTERNEHMEN</a:t>
            </a:r>
            <a:endParaRPr sz="1400" b="0" i="0" u="none" strike="noStrike" cap="none">
              <a:solidFill>
                <a:srgbClr val="000000"/>
              </a:solidFill>
              <a:latin typeface="Arial"/>
              <a:ea typeface="Arial"/>
              <a:cs typeface="Arial"/>
              <a:sym typeface="Arial"/>
            </a:endParaRPr>
          </a:p>
        </p:txBody>
      </p:sp>
      <p:sp>
        <p:nvSpPr>
          <p:cNvPr id="219" name="Google Shape;219;p1"/>
          <p:cNvSpPr txBox="1"/>
          <p:nvPr/>
        </p:nvSpPr>
        <p:spPr>
          <a:xfrm>
            <a:off x="4873901" y="5644410"/>
            <a:ext cx="4628700" cy="1266525"/>
          </a:xfrm>
          <a:prstGeom prst="rect">
            <a:avLst/>
          </a:prstGeom>
          <a:noFill/>
          <a:ln>
            <a:noFill/>
          </a:ln>
        </p:spPr>
        <p:txBody>
          <a:bodyPr spcFirstLastPara="1" wrap="square" lIns="91425" tIns="45700" rIns="91425" bIns="45700" anchor="t" anchorCtr="0">
            <a:spAutoFit/>
          </a:bodyPr>
          <a:lstStyle/>
          <a:p>
            <a:pPr marL="12700" marR="5080" lvl="0" indent="0" algn="just" rtl="0">
              <a:lnSpc>
                <a:spcPct val="109130"/>
              </a:lnSpc>
              <a:spcBef>
                <a:spcPts val="0"/>
              </a:spcBef>
              <a:spcAft>
                <a:spcPts val="0"/>
              </a:spcAft>
              <a:buNone/>
            </a:pPr>
            <a:r>
              <a:rPr lang="en-US" sz="1050" b="1" i="0" u="none" strike="noStrike" cap="none" dirty="0" err="1">
                <a:solidFill>
                  <a:srgbClr val="26324B"/>
                </a:solidFill>
                <a:latin typeface="Arial"/>
                <a:ea typeface="Arial"/>
                <a:cs typeface="Arial"/>
                <a:sym typeface="Arial"/>
              </a:rPr>
              <a:t>Haftungsausschluss</a:t>
            </a:r>
            <a:r>
              <a:rPr lang="en-US" sz="1050" b="1" i="0" u="none" strike="noStrike" cap="none" dirty="0">
                <a:solidFill>
                  <a:srgbClr val="26324B"/>
                </a:solidFill>
                <a:latin typeface="Arial"/>
                <a:ea typeface="Arial"/>
                <a:cs typeface="Arial"/>
                <a:sym typeface="Arial"/>
              </a:rPr>
              <a:t>: </a:t>
            </a:r>
            <a:r>
              <a:rPr lang="en-US" sz="1050" b="0" i="0" u="none" strike="noStrike" cap="none" dirty="0" err="1">
                <a:solidFill>
                  <a:srgbClr val="26324B"/>
                </a:solidFill>
                <a:latin typeface="Arial"/>
                <a:ea typeface="Arial"/>
                <a:cs typeface="Arial"/>
                <a:sym typeface="Arial"/>
              </a:rPr>
              <a:t>Finanziert</a:t>
            </a:r>
            <a:r>
              <a:rPr lang="en-US" sz="1050" b="0" i="0" u="none" strike="noStrike" cap="none" dirty="0">
                <a:solidFill>
                  <a:srgbClr val="26324B"/>
                </a:solidFill>
                <a:latin typeface="Arial"/>
                <a:ea typeface="Arial"/>
                <a:cs typeface="Arial"/>
                <a:sym typeface="Arial"/>
              </a:rPr>
              <a:t> von der </a:t>
            </a:r>
            <a:r>
              <a:rPr lang="en-US" sz="1050" b="0" i="0" u="none" strike="noStrike" cap="none" dirty="0" err="1">
                <a:solidFill>
                  <a:srgbClr val="26324B"/>
                </a:solidFill>
                <a:latin typeface="Arial"/>
                <a:ea typeface="Arial"/>
                <a:cs typeface="Arial"/>
                <a:sym typeface="Arial"/>
              </a:rPr>
              <a:t>Europäischen</a:t>
            </a:r>
            <a:r>
              <a:rPr lang="en-US" sz="1050" b="0" i="0" u="none" strike="noStrike" cap="none" dirty="0">
                <a:solidFill>
                  <a:srgbClr val="26324B"/>
                </a:solidFill>
                <a:latin typeface="Arial"/>
                <a:ea typeface="Arial"/>
                <a:cs typeface="Arial"/>
                <a:sym typeface="Arial"/>
              </a:rPr>
              <a:t> Union. Die </a:t>
            </a:r>
            <a:r>
              <a:rPr lang="en-US" sz="1050" b="0" i="0" u="none" strike="noStrike" cap="none" dirty="0" err="1">
                <a:solidFill>
                  <a:srgbClr val="26324B"/>
                </a:solidFill>
                <a:latin typeface="Arial"/>
                <a:ea typeface="Arial"/>
                <a:cs typeface="Arial"/>
                <a:sym typeface="Arial"/>
              </a:rPr>
              <a:t>geäußerten</a:t>
            </a:r>
            <a:r>
              <a:rPr lang="en-US" sz="1050" b="0" i="0" u="none" strike="noStrike" cap="none" dirty="0">
                <a:solidFill>
                  <a:srgbClr val="26324B"/>
                </a:solidFill>
                <a:latin typeface="Arial"/>
                <a:ea typeface="Arial"/>
                <a:cs typeface="Arial"/>
                <a:sym typeface="Arial"/>
              </a:rPr>
              <a:t> </a:t>
            </a:r>
            <a:r>
              <a:rPr lang="en-US" sz="1050" b="0" i="0" u="none" strike="noStrike" cap="none" dirty="0" err="1">
                <a:solidFill>
                  <a:srgbClr val="26324B"/>
                </a:solidFill>
                <a:latin typeface="Arial"/>
                <a:ea typeface="Arial"/>
                <a:cs typeface="Arial"/>
                <a:sym typeface="Arial"/>
              </a:rPr>
              <a:t>Ansichten</a:t>
            </a:r>
            <a:r>
              <a:rPr lang="en-US" sz="1050" b="0" i="0" u="none" strike="noStrike" cap="none" dirty="0">
                <a:solidFill>
                  <a:srgbClr val="26324B"/>
                </a:solidFill>
                <a:latin typeface="Arial"/>
                <a:ea typeface="Arial"/>
                <a:cs typeface="Arial"/>
                <a:sym typeface="Arial"/>
              </a:rPr>
              <a:t> und </a:t>
            </a:r>
            <a:r>
              <a:rPr lang="en-US" sz="1050" b="0" i="0" u="none" strike="noStrike" cap="none" dirty="0" err="1">
                <a:solidFill>
                  <a:srgbClr val="26324B"/>
                </a:solidFill>
                <a:latin typeface="Arial"/>
                <a:ea typeface="Arial"/>
                <a:cs typeface="Arial"/>
                <a:sym typeface="Arial"/>
              </a:rPr>
              <a:t>Meinungen</a:t>
            </a:r>
            <a:r>
              <a:rPr lang="en-US" sz="1050" b="0" i="0" u="none" strike="noStrike" cap="none" dirty="0">
                <a:solidFill>
                  <a:srgbClr val="26324B"/>
                </a:solidFill>
                <a:latin typeface="Arial"/>
                <a:ea typeface="Arial"/>
                <a:cs typeface="Arial"/>
                <a:sym typeface="Arial"/>
              </a:rPr>
              <a:t> sind </a:t>
            </a:r>
            <a:r>
              <a:rPr lang="en-US" sz="1050" b="0" i="0" u="none" strike="noStrike" cap="none" dirty="0" err="1">
                <a:solidFill>
                  <a:srgbClr val="26324B"/>
                </a:solidFill>
                <a:latin typeface="Arial"/>
                <a:ea typeface="Arial"/>
                <a:cs typeface="Arial"/>
                <a:sym typeface="Arial"/>
              </a:rPr>
              <a:t>jedoch</a:t>
            </a:r>
            <a:r>
              <a:rPr lang="en-US" sz="1050" b="0" i="0" u="none" strike="noStrike" cap="none" dirty="0">
                <a:solidFill>
                  <a:srgbClr val="26324B"/>
                </a:solidFill>
                <a:latin typeface="Arial"/>
                <a:ea typeface="Arial"/>
                <a:cs typeface="Arial"/>
                <a:sym typeface="Arial"/>
              </a:rPr>
              <a:t> </a:t>
            </a:r>
            <a:r>
              <a:rPr lang="en-US" sz="1050" b="0" i="0" u="none" strike="noStrike" cap="none" dirty="0" err="1">
                <a:solidFill>
                  <a:srgbClr val="26324B"/>
                </a:solidFill>
                <a:latin typeface="Arial"/>
                <a:ea typeface="Arial"/>
                <a:cs typeface="Arial"/>
                <a:sym typeface="Arial"/>
              </a:rPr>
              <a:t>ausschließlich</a:t>
            </a:r>
            <a:r>
              <a:rPr lang="en-US" sz="1050" b="0" i="0" u="none" strike="noStrike" cap="none" dirty="0">
                <a:solidFill>
                  <a:srgbClr val="26324B"/>
                </a:solidFill>
                <a:latin typeface="Arial"/>
                <a:ea typeface="Arial"/>
                <a:cs typeface="Arial"/>
                <a:sym typeface="Arial"/>
              </a:rPr>
              <a:t> die des </a:t>
            </a:r>
            <a:r>
              <a:rPr lang="en-US" sz="1050" b="0" i="0" u="none" strike="noStrike" cap="none" dirty="0" err="1">
                <a:solidFill>
                  <a:srgbClr val="26324B"/>
                </a:solidFill>
                <a:latin typeface="Arial"/>
                <a:ea typeface="Arial"/>
                <a:cs typeface="Arial"/>
                <a:sym typeface="Arial"/>
              </a:rPr>
              <a:t>Autors</a:t>
            </a:r>
            <a:r>
              <a:rPr lang="en-US" sz="1050" b="0" i="0" u="none" strike="noStrike" cap="none" dirty="0">
                <a:solidFill>
                  <a:srgbClr val="26324B"/>
                </a:solidFill>
                <a:latin typeface="Arial"/>
                <a:ea typeface="Arial"/>
                <a:cs typeface="Arial"/>
                <a:sym typeface="Arial"/>
              </a:rPr>
              <a:t>/der </a:t>
            </a:r>
            <a:r>
              <a:rPr lang="en-US" sz="1050" b="0" i="0" u="none" strike="noStrike" cap="none" dirty="0" err="1">
                <a:solidFill>
                  <a:srgbClr val="26324B"/>
                </a:solidFill>
                <a:latin typeface="Arial"/>
                <a:ea typeface="Arial"/>
                <a:cs typeface="Arial"/>
                <a:sym typeface="Arial"/>
              </a:rPr>
              <a:t>Autoren</a:t>
            </a:r>
            <a:r>
              <a:rPr lang="en-US" sz="1050" b="0" i="0" u="none" strike="noStrike" cap="none" dirty="0">
                <a:solidFill>
                  <a:srgbClr val="26324B"/>
                </a:solidFill>
                <a:latin typeface="Arial"/>
                <a:ea typeface="Arial"/>
                <a:cs typeface="Arial"/>
                <a:sym typeface="Arial"/>
              </a:rPr>
              <a:t> und </a:t>
            </a:r>
            <a:r>
              <a:rPr lang="en-US" sz="1050" b="0" i="0" u="none" strike="noStrike" cap="none" dirty="0" err="1">
                <a:solidFill>
                  <a:srgbClr val="26324B"/>
                </a:solidFill>
                <a:latin typeface="Arial"/>
                <a:ea typeface="Arial"/>
                <a:cs typeface="Arial"/>
                <a:sym typeface="Arial"/>
              </a:rPr>
              <a:t>spiegeln</a:t>
            </a:r>
            <a:r>
              <a:rPr lang="en-US" sz="1050" b="0" i="0" u="none" strike="noStrike" cap="none" dirty="0">
                <a:solidFill>
                  <a:srgbClr val="26324B"/>
                </a:solidFill>
                <a:latin typeface="Arial"/>
                <a:ea typeface="Arial"/>
                <a:cs typeface="Arial"/>
                <a:sym typeface="Arial"/>
              </a:rPr>
              <a:t> nicht </a:t>
            </a:r>
            <a:r>
              <a:rPr lang="en-US" sz="1050" b="0" i="0" u="none" strike="noStrike" cap="none" dirty="0" err="1">
                <a:solidFill>
                  <a:srgbClr val="26324B"/>
                </a:solidFill>
                <a:latin typeface="Arial"/>
                <a:ea typeface="Arial"/>
                <a:cs typeface="Arial"/>
                <a:sym typeface="Arial"/>
              </a:rPr>
              <a:t>unbedingt</a:t>
            </a:r>
            <a:r>
              <a:rPr lang="en-US" sz="1050" b="0" i="0" u="none" strike="noStrike" cap="none" dirty="0">
                <a:solidFill>
                  <a:srgbClr val="26324B"/>
                </a:solidFill>
                <a:latin typeface="Arial"/>
                <a:ea typeface="Arial"/>
                <a:cs typeface="Arial"/>
                <a:sym typeface="Arial"/>
              </a:rPr>
              <a:t> die der </a:t>
            </a:r>
            <a:r>
              <a:rPr lang="en-US" sz="1050" b="0" i="0" u="none" strike="noStrike" cap="none" dirty="0" err="1">
                <a:solidFill>
                  <a:srgbClr val="26324B"/>
                </a:solidFill>
                <a:latin typeface="Arial"/>
                <a:ea typeface="Arial"/>
                <a:cs typeface="Arial"/>
                <a:sym typeface="Arial"/>
              </a:rPr>
              <a:t>Europäischen</a:t>
            </a:r>
            <a:r>
              <a:rPr lang="en-US" sz="1050" b="0" i="0" u="none" strike="noStrike" cap="none" dirty="0">
                <a:solidFill>
                  <a:srgbClr val="26324B"/>
                </a:solidFill>
                <a:latin typeface="Arial"/>
                <a:ea typeface="Arial"/>
                <a:cs typeface="Arial"/>
                <a:sym typeface="Arial"/>
              </a:rPr>
              <a:t> Union oder der </a:t>
            </a:r>
            <a:r>
              <a:rPr lang="en-US" sz="1050" b="0" i="0" u="none" strike="noStrike" cap="none" dirty="0" err="1">
                <a:solidFill>
                  <a:srgbClr val="26324B"/>
                </a:solidFill>
                <a:latin typeface="Arial"/>
                <a:ea typeface="Arial"/>
                <a:cs typeface="Arial"/>
                <a:sym typeface="Arial"/>
              </a:rPr>
              <a:t>Europäischen</a:t>
            </a:r>
            <a:r>
              <a:rPr lang="en-US" sz="1050" b="0" i="0" u="none" strike="noStrike" cap="none" dirty="0">
                <a:solidFill>
                  <a:srgbClr val="26324B"/>
                </a:solidFill>
                <a:latin typeface="Arial"/>
                <a:ea typeface="Arial"/>
                <a:cs typeface="Arial"/>
                <a:sym typeface="Arial"/>
              </a:rPr>
              <a:t> </a:t>
            </a:r>
            <a:r>
              <a:rPr lang="en-US" sz="1050" b="0" i="0" u="none" strike="noStrike" cap="none" dirty="0" err="1">
                <a:solidFill>
                  <a:srgbClr val="26324B"/>
                </a:solidFill>
                <a:latin typeface="Arial"/>
                <a:ea typeface="Arial"/>
                <a:cs typeface="Arial"/>
                <a:sym typeface="Arial"/>
              </a:rPr>
              <a:t>Exekutivagentur</a:t>
            </a:r>
            <a:r>
              <a:rPr lang="en-US" sz="1050" b="0" i="0" u="none" strike="noStrike" cap="none" dirty="0">
                <a:solidFill>
                  <a:srgbClr val="26324B"/>
                </a:solidFill>
                <a:latin typeface="Arial"/>
                <a:ea typeface="Arial"/>
                <a:cs typeface="Arial"/>
                <a:sym typeface="Arial"/>
              </a:rPr>
              <a:t> für </a:t>
            </a:r>
            <a:r>
              <a:rPr lang="en-US" sz="1050" b="0" i="0" u="none" strike="noStrike" cap="none" dirty="0" err="1">
                <a:solidFill>
                  <a:srgbClr val="26324B"/>
                </a:solidFill>
                <a:latin typeface="Arial"/>
                <a:ea typeface="Arial"/>
                <a:cs typeface="Arial"/>
                <a:sym typeface="Arial"/>
              </a:rPr>
              <a:t>Bildung</a:t>
            </a:r>
            <a:r>
              <a:rPr lang="en-US" sz="1050" b="0" i="0" u="none" strike="noStrike" cap="none" dirty="0">
                <a:solidFill>
                  <a:srgbClr val="26324B"/>
                </a:solidFill>
                <a:latin typeface="Arial"/>
                <a:ea typeface="Arial"/>
                <a:cs typeface="Arial"/>
                <a:sym typeface="Arial"/>
              </a:rPr>
              <a:t> und Kultur (EACEA) wider. Weder die </a:t>
            </a:r>
            <a:r>
              <a:rPr lang="en-US" sz="1050" b="0" i="0" u="none" strike="noStrike" cap="none" dirty="0" err="1">
                <a:solidFill>
                  <a:srgbClr val="26324B"/>
                </a:solidFill>
                <a:latin typeface="Arial"/>
                <a:ea typeface="Arial"/>
                <a:cs typeface="Arial"/>
                <a:sym typeface="Arial"/>
              </a:rPr>
              <a:t>Europäische</a:t>
            </a:r>
            <a:r>
              <a:rPr lang="en-US" sz="1050" b="0" i="0" u="none" strike="noStrike" cap="none" dirty="0">
                <a:solidFill>
                  <a:srgbClr val="26324B"/>
                </a:solidFill>
                <a:latin typeface="Arial"/>
                <a:ea typeface="Arial"/>
                <a:cs typeface="Arial"/>
                <a:sym typeface="Arial"/>
              </a:rPr>
              <a:t> Union </a:t>
            </a:r>
            <a:r>
              <a:rPr lang="en-US" sz="1050" b="0" i="0" u="none" strike="noStrike" cap="none" dirty="0" err="1">
                <a:solidFill>
                  <a:srgbClr val="26324B"/>
                </a:solidFill>
                <a:latin typeface="Arial"/>
                <a:ea typeface="Arial"/>
                <a:cs typeface="Arial"/>
                <a:sym typeface="Arial"/>
              </a:rPr>
              <a:t>noch</a:t>
            </a:r>
            <a:r>
              <a:rPr lang="en-US" sz="1050" b="0" i="0" u="none" strike="noStrike" cap="none" dirty="0">
                <a:solidFill>
                  <a:srgbClr val="26324B"/>
                </a:solidFill>
                <a:latin typeface="Arial"/>
                <a:ea typeface="Arial"/>
                <a:cs typeface="Arial"/>
                <a:sym typeface="Arial"/>
              </a:rPr>
              <a:t> die EACEA </a:t>
            </a:r>
            <a:r>
              <a:rPr lang="en-US" sz="1050" b="0" i="0" u="none" strike="noStrike" cap="none" dirty="0" err="1">
                <a:solidFill>
                  <a:srgbClr val="26324B"/>
                </a:solidFill>
                <a:latin typeface="Arial"/>
                <a:ea typeface="Arial"/>
                <a:cs typeface="Arial"/>
                <a:sym typeface="Arial"/>
              </a:rPr>
              <a:t>können</a:t>
            </a:r>
            <a:r>
              <a:rPr lang="en-US" sz="1050" b="0" i="0" u="none" strike="noStrike" cap="none" dirty="0">
                <a:solidFill>
                  <a:srgbClr val="26324B"/>
                </a:solidFill>
                <a:latin typeface="Arial"/>
                <a:ea typeface="Arial"/>
                <a:cs typeface="Arial"/>
                <a:sym typeface="Arial"/>
              </a:rPr>
              <a:t> für </a:t>
            </a:r>
            <a:r>
              <a:rPr lang="en-US" sz="1050" b="0" i="0" u="none" strike="noStrike" cap="none" dirty="0" err="1">
                <a:solidFill>
                  <a:srgbClr val="26324B"/>
                </a:solidFill>
                <a:latin typeface="Arial"/>
                <a:ea typeface="Arial"/>
                <a:cs typeface="Arial"/>
                <a:sym typeface="Arial"/>
              </a:rPr>
              <a:t>diese</a:t>
            </a:r>
            <a:r>
              <a:rPr lang="en-US" sz="1050" b="0" i="0" u="none" strike="noStrike" cap="none" dirty="0">
                <a:solidFill>
                  <a:srgbClr val="26324B"/>
                </a:solidFill>
                <a:latin typeface="Arial"/>
                <a:ea typeface="Arial"/>
                <a:cs typeface="Arial"/>
                <a:sym typeface="Arial"/>
              </a:rPr>
              <a:t> </a:t>
            </a:r>
            <a:r>
              <a:rPr lang="en-US" sz="1050" b="0" i="0" u="none" strike="noStrike" cap="none" dirty="0" err="1">
                <a:solidFill>
                  <a:srgbClr val="26324B"/>
                </a:solidFill>
                <a:latin typeface="Arial"/>
                <a:ea typeface="Arial"/>
                <a:cs typeface="Arial"/>
                <a:sym typeface="Arial"/>
              </a:rPr>
              <a:t>verantwortlich</a:t>
            </a:r>
            <a:r>
              <a:rPr lang="en-US" sz="1050" b="0" i="0" u="none" strike="noStrike" cap="none" dirty="0">
                <a:solidFill>
                  <a:srgbClr val="26324B"/>
                </a:solidFill>
                <a:latin typeface="Arial"/>
                <a:ea typeface="Arial"/>
                <a:cs typeface="Arial"/>
                <a:sym typeface="Arial"/>
              </a:rPr>
              <a:t> </a:t>
            </a:r>
            <a:r>
              <a:rPr lang="en-US" sz="1050" b="0" i="0" u="none" strike="noStrike" cap="none" dirty="0" err="1">
                <a:solidFill>
                  <a:srgbClr val="26324B"/>
                </a:solidFill>
                <a:latin typeface="Arial"/>
                <a:ea typeface="Arial"/>
                <a:cs typeface="Arial"/>
                <a:sym typeface="Arial"/>
              </a:rPr>
              <a:t>gemacht</a:t>
            </a:r>
            <a:r>
              <a:rPr lang="en-US" sz="1050" b="0" i="0" u="none" strike="noStrike" cap="none" dirty="0">
                <a:solidFill>
                  <a:srgbClr val="26324B"/>
                </a:solidFill>
                <a:latin typeface="Arial"/>
                <a:ea typeface="Arial"/>
                <a:cs typeface="Arial"/>
                <a:sym typeface="Arial"/>
              </a:rPr>
              <a:t> </a:t>
            </a:r>
            <a:r>
              <a:rPr lang="en-US" sz="1050" b="0" i="0" u="none" strike="noStrike" cap="none" dirty="0" err="1">
                <a:solidFill>
                  <a:srgbClr val="26324B"/>
                </a:solidFill>
                <a:latin typeface="Arial"/>
                <a:ea typeface="Arial"/>
                <a:cs typeface="Arial"/>
                <a:sym typeface="Arial"/>
              </a:rPr>
              <a:t>werden</a:t>
            </a:r>
            <a:r>
              <a:rPr lang="en-US" sz="1050" b="0" i="0" u="none" strike="noStrike" cap="none" dirty="0">
                <a:solidFill>
                  <a:srgbClr val="26324B"/>
                </a:solidFill>
                <a:latin typeface="Arial"/>
                <a:ea typeface="Arial"/>
                <a:cs typeface="Arial"/>
                <a:sym typeface="Arial"/>
              </a:rPr>
              <a:t>.</a:t>
            </a:r>
            <a:endParaRPr sz="1050" b="0" i="0" u="none" strike="noStrike" cap="none" dirty="0">
              <a:solidFill>
                <a:srgbClr val="010101"/>
              </a:solidFill>
              <a:latin typeface="Calibri"/>
              <a:ea typeface="Calibri"/>
              <a:cs typeface="Calibri"/>
              <a:sym typeface="Calibri"/>
            </a:endParaRPr>
          </a:p>
          <a:p>
            <a:pPr marL="12700" marR="5080" lvl="0" indent="0" algn="just" rtl="0">
              <a:lnSpc>
                <a:spcPct val="109130"/>
              </a:lnSpc>
              <a:spcBef>
                <a:spcPts val="0"/>
              </a:spcBef>
              <a:spcAft>
                <a:spcPts val="0"/>
              </a:spcAft>
              <a:buClr>
                <a:srgbClr val="FFFFFF"/>
              </a:buClr>
              <a:buSzPts val="4800"/>
              <a:buFont typeface="Calibri"/>
              <a:buNone/>
            </a:pPr>
            <a:endParaRPr sz="700" b="1" i="0" u="none" strike="noStrike" cap="none" dirty="0">
              <a:solidFill>
                <a:srgbClr val="010101"/>
              </a:solidFill>
              <a:latin typeface="Calibri"/>
              <a:ea typeface="Calibri"/>
              <a:cs typeface="Calibri"/>
              <a:sym typeface="Calibri"/>
            </a:endParaRPr>
          </a:p>
        </p:txBody>
      </p:sp>
      <p:pic>
        <p:nvPicPr>
          <p:cNvPr id="2" name="Picture 1" descr="A grey and black sign with a person in a circle&#10;&#10;AI-generated content may be incorrect.">
            <a:extLst>
              <a:ext uri="{FF2B5EF4-FFF2-40B4-BE49-F238E27FC236}">
                <a16:creationId xmlns:a16="http://schemas.microsoft.com/office/drawing/2014/main" id="{B7E6BCE2-2A8A-5524-35D6-4A8C8778B9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9114" y="5866417"/>
            <a:ext cx="1064955" cy="372602"/>
          </a:xfrm>
          <a:prstGeom prst="rect">
            <a:avLst/>
          </a:prstGeom>
        </p:spPr>
      </p:pic>
      <p:sp>
        <p:nvSpPr>
          <p:cNvPr id="3" name="TextBox 2">
            <a:extLst>
              <a:ext uri="{FF2B5EF4-FFF2-40B4-BE49-F238E27FC236}">
                <a16:creationId xmlns:a16="http://schemas.microsoft.com/office/drawing/2014/main" id="{D3B0DE26-CCBF-0FF8-AC1B-071F127C76E2}"/>
              </a:ext>
            </a:extLst>
          </p:cNvPr>
          <p:cNvSpPr txBox="1"/>
          <p:nvPr/>
        </p:nvSpPr>
        <p:spPr>
          <a:xfrm>
            <a:off x="1877785" y="5772107"/>
            <a:ext cx="1921329" cy="553998"/>
          </a:xfrm>
          <a:prstGeom prst="rect">
            <a:avLst/>
          </a:prstGeom>
          <a:noFill/>
        </p:spPr>
        <p:txBody>
          <a:bodyPr wrap="square">
            <a:spAutoFit/>
          </a:body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9" name="Google Shape;319;p1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a:t>
            </a:r>
            <a:endParaRPr/>
          </a:p>
        </p:txBody>
      </p:sp>
      <p:sp>
        <p:nvSpPr>
          <p:cNvPr id="320" name="Google Shape;320;p10"/>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21" name="Google Shape;321;p10"/>
          <p:cNvSpPr txBox="1"/>
          <p:nvPr/>
        </p:nvSpPr>
        <p:spPr>
          <a:xfrm>
            <a:off x="5906320" y="4514232"/>
            <a:ext cx="560874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Fallstricke in nachhaltigen Unternehmen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1"/>
          <p:cNvSpPr txBox="1">
            <a:spLocks noGrp="1"/>
          </p:cNvSpPr>
          <p:nvPr>
            <p:ph type="body" idx="1"/>
          </p:nvPr>
        </p:nvSpPr>
        <p:spPr>
          <a:xfrm>
            <a:off x="4950809" y="1174795"/>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sz="2400" b="1"/>
              <a:t>Thema 1: Häufige Fallstricke der unternehmerischen Nachhaltigkeit</a:t>
            </a:r>
            <a:endParaRPr/>
          </a:p>
        </p:txBody>
      </p:sp>
      <p:sp>
        <p:nvSpPr>
          <p:cNvPr id="327" name="Google Shape;327;p11"/>
          <p:cNvSpPr txBox="1">
            <a:spLocks noGrp="1"/>
          </p:cNvSpPr>
          <p:nvPr>
            <p:ph type="body" idx="3"/>
          </p:nvPr>
        </p:nvSpPr>
        <p:spPr>
          <a:xfrm>
            <a:off x="3918849" y="1134385"/>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328" name="Google Shape;328;p11"/>
          <p:cNvSpPr txBox="1">
            <a:spLocks noGrp="1"/>
          </p:cNvSpPr>
          <p:nvPr>
            <p:ph type="body" idx="4"/>
          </p:nvPr>
        </p:nvSpPr>
        <p:spPr>
          <a:xfrm>
            <a:off x="4950810" y="2130420"/>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sz="2400" b="1"/>
              <a:t>Thema 2: Finanzielle und investive Herausforderungen</a:t>
            </a:r>
            <a:endParaRPr/>
          </a:p>
        </p:txBody>
      </p:sp>
      <p:sp>
        <p:nvSpPr>
          <p:cNvPr id="329" name="Google Shape;329;p11"/>
          <p:cNvSpPr txBox="1">
            <a:spLocks noGrp="1"/>
          </p:cNvSpPr>
          <p:nvPr>
            <p:ph type="body" idx="6"/>
          </p:nvPr>
        </p:nvSpPr>
        <p:spPr>
          <a:xfrm>
            <a:off x="4966308" y="3069182"/>
            <a:ext cx="6981852" cy="4110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sz="2400" b="1"/>
              <a:t>Thema 3: Widerstand gegen Veränderungen und Organisationskultur</a:t>
            </a:r>
            <a:endParaRPr/>
          </a:p>
        </p:txBody>
      </p:sp>
      <p:sp>
        <p:nvSpPr>
          <p:cNvPr id="330" name="Google Shape;330;p11"/>
          <p:cNvSpPr txBox="1">
            <a:spLocks noGrp="1"/>
          </p:cNvSpPr>
          <p:nvPr>
            <p:ph type="body" idx="9"/>
          </p:nvPr>
        </p:nvSpPr>
        <p:spPr>
          <a:xfrm>
            <a:off x="3957367" y="191910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331" name="Google Shape;331;p11"/>
          <p:cNvSpPr txBox="1">
            <a:spLocks noGrp="1"/>
          </p:cNvSpPr>
          <p:nvPr>
            <p:ph type="body" idx="13"/>
          </p:nvPr>
        </p:nvSpPr>
        <p:spPr>
          <a:xfrm>
            <a:off x="3957367" y="284632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332" name="Google Shape;332;p11"/>
          <p:cNvSpPr/>
          <p:nvPr/>
        </p:nvSpPr>
        <p:spPr>
          <a:xfrm>
            <a:off x="3918849" y="1974197"/>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33" name="Google Shape;333;p11"/>
          <p:cNvSpPr/>
          <p:nvPr/>
        </p:nvSpPr>
        <p:spPr>
          <a:xfrm>
            <a:off x="3918849" y="295569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35" name="Google Shape;335;p11"/>
          <p:cNvSpPr/>
          <p:nvPr/>
        </p:nvSpPr>
        <p:spPr>
          <a:xfrm>
            <a:off x="3918849" y="3898300"/>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36" name="Google Shape;336;p11"/>
          <p:cNvSpPr txBox="1"/>
          <p:nvPr/>
        </p:nvSpPr>
        <p:spPr>
          <a:xfrm>
            <a:off x="4950811" y="3986466"/>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en-US" sz="2400" b="1" i="0" u="none" strike="noStrike" cap="none">
                <a:solidFill>
                  <a:srgbClr val="73B64B"/>
                </a:solidFill>
                <a:latin typeface="Calibri"/>
                <a:ea typeface="Calibri"/>
                <a:cs typeface="Calibri"/>
                <a:sym typeface="Calibri"/>
              </a:rPr>
              <a:t>Thema 4: Mangelnder Zugang zu nachhaltigen Technologien und Praktiken</a:t>
            </a:r>
            <a:endParaRPr sz="1400" b="0" i="0" u="none" strike="noStrike" cap="none">
              <a:solidFill>
                <a:srgbClr val="000000"/>
              </a:solidFill>
              <a:latin typeface="Arial"/>
              <a:ea typeface="Arial"/>
              <a:cs typeface="Arial"/>
              <a:sym typeface="Arial"/>
            </a:endParaRPr>
          </a:p>
        </p:txBody>
      </p:sp>
      <p:sp>
        <p:nvSpPr>
          <p:cNvPr id="337" name="Google Shape;337;p11"/>
          <p:cNvSpPr txBox="1"/>
          <p:nvPr/>
        </p:nvSpPr>
        <p:spPr>
          <a:xfrm>
            <a:off x="3918849" y="3753959"/>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US"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38" name="Google Shape;338;p11"/>
          <p:cNvSpPr/>
          <p:nvPr/>
        </p:nvSpPr>
        <p:spPr>
          <a:xfrm>
            <a:off x="3918849" y="478236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5" name="Google Shape;345;p12"/>
          <p:cNvSpPr txBox="1">
            <a:spLocks noGrp="1"/>
          </p:cNvSpPr>
          <p:nvPr>
            <p:ph type="body" idx="1"/>
          </p:nvPr>
        </p:nvSpPr>
        <p:spPr>
          <a:xfrm>
            <a:off x="7630824" y="990923"/>
            <a:ext cx="271205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2.1</a:t>
            </a:r>
            <a:endParaRPr/>
          </a:p>
        </p:txBody>
      </p:sp>
      <p:sp>
        <p:nvSpPr>
          <p:cNvPr id="346" name="Google Shape;346;p12"/>
          <p:cNvSpPr/>
          <p:nvPr/>
        </p:nvSpPr>
        <p:spPr>
          <a:xfrm>
            <a:off x="5722296" y="4461934"/>
            <a:ext cx="5792763"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47" name="Google Shape;347;p12"/>
          <p:cNvSpPr txBox="1"/>
          <p:nvPr/>
        </p:nvSpPr>
        <p:spPr>
          <a:xfrm>
            <a:off x="5906320" y="4514232"/>
            <a:ext cx="5608740"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73B64B"/>
                </a:solidFill>
                <a:latin typeface="Calibri"/>
                <a:ea typeface="Calibri"/>
                <a:cs typeface="Calibri"/>
                <a:sym typeface="Calibri"/>
              </a:rPr>
              <a:t>Thema 1: Häufige Fallstricke der unternehmerischen Nachhaltigkeit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3"/>
          <p:cNvSpPr txBox="1">
            <a:spLocks noGrp="1"/>
          </p:cNvSpPr>
          <p:nvPr>
            <p:ph type="body" idx="1"/>
          </p:nvPr>
        </p:nvSpPr>
        <p:spPr>
          <a:xfrm>
            <a:off x="188401" y="896137"/>
            <a:ext cx="5506853" cy="53109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en-US" sz="2300"/>
              <a:t>Wenn Kleinstunternehmen die wahre Tragweite der Nachhaltigkeit nicht verstehen, machen sie oft Fehler, die ihre Bemühungen untergraben können. Eine Möglichkeit, dies zu tun, besteht darin, dass Unternehmen ihre Bemühungen um Nachhaltigkeit zu sehr auf Umweltfaktoren beschränken.</a:t>
            </a:r>
            <a:endParaRPr/>
          </a:p>
          <a:p>
            <a:pPr marL="0" lvl="0" indent="0" algn="just" rtl="0">
              <a:lnSpc>
                <a:spcPct val="90000"/>
              </a:lnSpc>
              <a:spcBef>
                <a:spcPts val="0"/>
              </a:spcBef>
              <a:spcAft>
                <a:spcPts val="0"/>
              </a:spcAft>
              <a:buClr>
                <a:schemeClr val="lt1"/>
              </a:buClr>
              <a:buSzPts val="2200"/>
              <a:buNone/>
            </a:pPr>
            <a:endParaRPr sz="2300"/>
          </a:p>
          <a:p>
            <a:pPr marL="0" lvl="0" indent="0" algn="just" rtl="0">
              <a:lnSpc>
                <a:spcPct val="90000"/>
              </a:lnSpc>
              <a:spcBef>
                <a:spcPts val="0"/>
              </a:spcBef>
              <a:spcAft>
                <a:spcPts val="0"/>
              </a:spcAft>
              <a:buClr>
                <a:schemeClr val="lt1"/>
              </a:buClr>
              <a:buSzPts val="2200"/>
              <a:buNone/>
            </a:pPr>
            <a:r>
              <a:rPr lang="en-US" sz="2300"/>
              <a:t>Bei der Nachhaltigkeit geht es nicht nur darum, grün zu werden, sondern auch darum, ein Unternehmen aufzubauen, das langfristig florieren kann, indem es ein Gleichgewicht zwischen Gewinn und Zweck schafft. Wirtschaftliche Nachhaltigkeit stellt sicher, dass das Unternehmen Gewinne erwirtschaften und seinen Lebensunterhalt bestreiten kann.</a:t>
            </a:r>
            <a:endParaRPr sz="2300"/>
          </a:p>
        </p:txBody>
      </p:sp>
      <p:sp>
        <p:nvSpPr>
          <p:cNvPr id="353" name="Google Shape;353;p13"/>
          <p:cNvSpPr txBox="1">
            <a:spLocks noGrp="1"/>
          </p:cNvSpPr>
          <p:nvPr>
            <p:ph type="body" idx="2"/>
          </p:nvPr>
        </p:nvSpPr>
        <p:spPr>
          <a:xfrm>
            <a:off x="188401" y="23159"/>
            <a:ext cx="5765800" cy="61644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r>
              <a:rPr lang="en-US" sz="3000"/>
              <a:t>Nur auf Umweltfaktoren fokussieren</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96"/>
          <p:cNvSpPr txBox="1">
            <a:spLocks noGrp="1"/>
          </p:cNvSpPr>
          <p:nvPr>
            <p:ph type="body" idx="1"/>
          </p:nvPr>
        </p:nvSpPr>
        <p:spPr>
          <a:xfrm>
            <a:off x="624935" y="1595713"/>
            <a:ext cx="4867011"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lt1"/>
              </a:buClr>
              <a:buSzPts val="2200"/>
              <a:buNone/>
            </a:pPr>
            <a:r>
              <a:rPr lang="en-US"/>
              <a:t>Bei der </a:t>
            </a:r>
            <a:r>
              <a:rPr lang="en-US" b="1"/>
              <a:t>ökologischen Nachhaltigkeit </a:t>
            </a:r>
            <a:r>
              <a:rPr lang="en-US"/>
              <a:t>geht es um die Minimierung negativer Auswirkungen auf den Planeten, z. B. die Verringerung von Abfall und Emissionen. </a:t>
            </a:r>
            <a:endParaRPr/>
          </a:p>
          <a:p>
            <a:pPr marL="0" lvl="0" indent="0" algn="just" rtl="0">
              <a:lnSpc>
                <a:spcPct val="90000"/>
              </a:lnSpc>
              <a:spcBef>
                <a:spcPts val="1000"/>
              </a:spcBef>
              <a:spcAft>
                <a:spcPts val="0"/>
              </a:spcAft>
              <a:buClr>
                <a:schemeClr val="lt1"/>
              </a:buClr>
              <a:buSzPts val="2200"/>
              <a:buNone/>
            </a:pPr>
            <a:endParaRPr/>
          </a:p>
          <a:p>
            <a:pPr marL="0" lvl="0" indent="0" algn="just" rtl="0">
              <a:lnSpc>
                <a:spcPct val="90000"/>
              </a:lnSpc>
              <a:spcBef>
                <a:spcPts val="1000"/>
              </a:spcBef>
              <a:spcAft>
                <a:spcPts val="0"/>
              </a:spcAft>
              <a:buClr>
                <a:schemeClr val="lt1"/>
              </a:buClr>
              <a:buSzPts val="2200"/>
              <a:buNone/>
            </a:pPr>
            <a:r>
              <a:rPr lang="en-US"/>
              <a:t>Die </a:t>
            </a:r>
            <a:r>
              <a:rPr lang="en-US" b="1"/>
              <a:t>soziale Nachhaltigkeit </a:t>
            </a:r>
            <a:r>
              <a:rPr lang="en-US"/>
              <a:t>konzentriert sich auf das Wohlergehen von Mitarbeitern, Kunden und der Gemeinschaft, gewährleistet faire Praktiken und leistet einen positiven Beitrag zur Gesellschaft.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4"/>
          <p:cNvSpPr txBox="1">
            <a:spLocks noGrp="1"/>
          </p:cNvSpPr>
          <p:nvPr>
            <p:ph type="body" idx="1"/>
          </p:nvPr>
        </p:nvSpPr>
        <p:spPr>
          <a:xfrm>
            <a:off x="5411419" y="944167"/>
            <a:ext cx="5913120"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en-US" sz="2100"/>
              <a:t>Einer der schwerwiegendsten Fehler, den Unternehmen in Bezug auf Nachhaltigkeit begehen, ist der Glaube, dass diese für sie keine Rolle spielt. Dieser Irrglaube könnte nicht weiter von der Wahrheit entfernt sein.</a:t>
            </a:r>
            <a:endParaRPr/>
          </a:p>
          <a:p>
            <a:pPr marL="0" lvl="0" indent="0" algn="just" rtl="0">
              <a:lnSpc>
                <a:spcPct val="90000"/>
              </a:lnSpc>
              <a:spcBef>
                <a:spcPts val="0"/>
              </a:spcBef>
              <a:spcAft>
                <a:spcPts val="0"/>
              </a:spcAft>
              <a:buClr>
                <a:schemeClr val="lt1"/>
              </a:buClr>
              <a:buSzPts val="2200"/>
              <a:buNone/>
            </a:pPr>
            <a:endParaRPr sz="2100"/>
          </a:p>
          <a:p>
            <a:pPr marL="0" lvl="0" indent="0" algn="just" rtl="0">
              <a:lnSpc>
                <a:spcPct val="90000"/>
              </a:lnSpc>
              <a:spcBef>
                <a:spcPts val="0"/>
              </a:spcBef>
              <a:spcAft>
                <a:spcPts val="0"/>
              </a:spcAft>
              <a:buClr>
                <a:schemeClr val="lt1"/>
              </a:buClr>
              <a:buSzPts val="2200"/>
              <a:buNone/>
            </a:pPr>
            <a:r>
              <a:rPr lang="en-US" sz="2100"/>
              <a:t>Nachhaltigkeit ist in jeder Branche von entscheidender Bedeutung, da die Nichtbeachtung nachhaltiger Praktiken mit erheblichen Risiken verbunden ist. Zu diesen Risiken gehören schwere Schäden für Ihre Marke und Ihren Ruf in der Öffentlichkeit, denn in den sozialen Medien können sich negative Informationen schnell verbreiten und Kunden zu nachhaltigeren Wettbewerbern treiben.</a:t>
            </a:r>
            <a:endParaRPr/>
          </a:p>
          <a:p>
            <a:pPr marL="0" lvl="0" indent="0" algn="just" rtl="0">
              <a:lnSpc>
                <a:spcPct val="90000"/>
              </a:lnSpc>
              <a:spcBef>
                <a:spcPts val="0"/>
              </a:spcBef>
              <a:spcAft>
                <a:spcPts val="0"/>
              </a:spcAft>
              <a:buClr>
                <a:schemeClr val="lt1"/>
              </a:buClr>
              <a:buSzPts val="2200"/>
              <a:buNone/>
            </a:pPr>
            <a:endParaRPr sz="2100"/>
          </a:p>
          <a:p>
            <a:pPr marL="0" lvl="0" indent="0" algn="just" rtl="0">
              <a:lnSpc>
                <a:spcPct val="90000"/>
              </a:lnSpc>
              <a:spcBef>
                <a:spcPts val="0"/>
              </a:spcBef>
              <a:spcAft>
                <a:spcPts val="0"/>
              </a:spcAft>
              <a:buClr>
                <a:schemeClr val="lt1"/>
              </a:buClr>
              <a:buSzPts val="2200"/>
              <a:buNone/>
            </a:pPr>
            <a:r>
              <a:rPr lang="en-US" sz="2100"/>
              <a:t>Nicht nachhaltige Praktiken, wie ineffiziente Ressourcennutzung und schlechtes Abfallmanagement, können zu eskalierenden Kosten führen. Die Vernachlässigung der Nachhaltigkeit setzt Unternehmen auch den finanziellen und sozialen Auswirkungen der Nichteinhaltung aus, darunter hohe Geldstrafen, rechtliche Anfechtungen und Krisen in der Öffentlichkeitsarbeit. </a:t>
            </a:r>
            <a:endParaRPr sz="2100"/>
          </a:p>
        </p:txBody>
      </p:sp>
      <p:sp>
        <p:nvSpPr>
          <p:cNvPr id="366" name="Google Shape;366;p14"/>
          <p:cNvSpPr txBox="1">
            <a:spLocks noGrp="1"/>
          </p:cNvSpPr>
          <p:nvPr>
            <p:ph type="body" idx="2"/>
          </p:nvPr>
        </p:nvSpPr>
        <p:spPr>
          <a:xfrm>
            <a:off x="5872480" y="95254"/>
            <a:ext cx="4990998" cy="99265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None/>
            </a:pPr>
            <a:r>
              <a:rPr lang="en-US" sz="2800"/>
              <a:t>Nachhaltigkeit ist für mein Unternehmen nicht wichtig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5"/>
          <p:cNvSpPr txBox="1">
            <a:spLocks noGrp="1"/>
          </p:cNvSpPr>
          <p:nvPr>
            <p:ph type="body" idx="1"/>
          </p:nvPr>
        </p:nvSpPr>
        <p:spPr>
          <a:xfrm>
            <a:off x="152495" y="449671"/>
            <a:ext cx="5772817"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en-US" sz="2200"/>
              <a:t>Während viele Unternehmen die Bedeutung der Nachhaltigkeit anerkennen, hat sich ein bedauerliches Phänomen entwickelt, das als „Greenwashing“ bekannt ist.</a:t>
            </a:r>
            <a:endParaRPr/>
          </a:p>
          <a:p>
            <a:pPr marL="0" lvl="0" indent="0" algn="just" rtl="0">
              <a:lnSpc>
                <a:spcPct val="90000"/>
              </a:lnSpc>
              <a:spcBef>
                <a:spcPts val="0"/>
              </a:spcBef>
              <a:spcAft>
                <a:spcPts val="0"/>
              </a:spcAft>
              <a:buClr>
                <a:schemeClr val="lt1"/>
              </a:buClr>
              <a:buSzPts val="2200"/>
              <a:buNone/>
            </a:pPr>
            <a:r>
              <a:rPr lang="en-US" sz="2200"/>
              <a:t>Greenwashing liegt vor, wenn Unternehmen irreführende oder falsche Behauptungen über die Umweltfreundlichkeit ihrer Produkte oder Dienstleistungen aufstellen. Zu den vermeintlichen Vorteilen von Greenwashing gehören positive PR und der Ruf, grün zu sein, ohne die notwendigen Investitionen oder Anstrengungen.</a:t>
            </a:r>
            <a:endParaRPr/>
          </a:p>
          <a:p>
            <a:pPr marL="0" lvl="0" indent="0" algn="just" rtl="0">
              <a:lnSpc>
                <a:spcPct val="90000"/>
              </a:lnSpc>
              <a:spcBef>
                <a:spcPts val="0"/>
              </a:spcBef>
              <a:spcAft>
                <a:spcPts val="0"/>
              </a:spcAft>
              <a:buClr>
                <a:schemeClr val="lt1"/>
              </a:buClr>
              <a:buSzPts val="2200"/>
              <a:buNone/>
            </a:pPr>
            <a:r>
              <a:rPr lang="en-US" sz="2200"/>
              <a:t>Dieser Ansatz birgt jedoch erhebliche Risiken. Wenn Kunden und die Öffentlichkeit feststellen, dass sie in einer so wichtigen Frage getäuscht wurden, kann dies zu einem schweren Vertrauens- und Geschäftsverlust führen.</a:t>
            </a:r>
            <a:endParaRPr/>
          </a:p>
          <a:p>
            <a:pPr marL="0" lvl="0" indent="0" algn="just" rtl="0">
              <a:lnSpc>
                <a:spcPct val="90000"/>
              </a:lnSpc>
              <a:spcBef>
                <a:spcPts val="0"/>
              </a:spcBef>
              <a:spcAft>
                <a:spcPts val="0"/>
              </a:spcAft>
              <a:buClr>
                <a:schemeClr val="lt1"/>
              </a:buClr>
              <a:buSzPts val="2200"/>
              <a:buNone/>
            </a:pPr>
            <a:r>
              <a:rPr lang="en-US" sz="2200"/>
              <a:t>Daher ist es für Unternehmen wichtig, die grünen Aspekte ihrer Produkte oder Dienstleistungen ehrlich und transparent zu bewerben.</a:t>
            </a:r>
            <a:endParaRPr/>
          </a:p>
        </p:txBody>
      </p:sp>
      <p:sp>
        <p:nvSpPr>
          <p:cNvPr id="373" name="Google Shape;373;p15"/>
          <p:cNvSpPr txBox="1">
            <a:spLocks noGrp="1"/>
          </p:cNvSpPr>
          <p:nvPr>
            <p:ph type="body" idx="2"/>
          </p:nvPr>
        </p:nvSpPr>
        <p:spPr>
          <a:xfrm>
            <a:off x="152495" y="67300"/>
            <a:ext cx="6095905" cy="61644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r>
              <a:rPr lang="en-US" sz="2800"/>
              <a:t>Seien Sie vorsichtig mit Greenwashing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2800"/>
              <a:buNone/>
            </a:pPr>
            <a:r>
              <a:rPr lang="en-US" sz="2800"/>
              <a:t>Wie man Greenwashing erkennt</a:t>
            </a:r>
            <a:endParaRPr/>
          </a:p>
        </p:txBody>
      </p:sp>
      <p:sp>
        <p:nvSpPr>
          <p:cNvPr id="380" name="Google Shape;380;p16"/>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595959"/>
              </a:buClr>
              <a:buSzPts val="2200"/>
              <a:buNone/>
            </a:pPr>
            <a:r>
              <a:rPr lang="en-US" sz="2200"/>
              <a:t>Klicken Sie auf den unten stehenden Link oder auf das Video auf der linken Seite, um mehr über Greenwashing zu erfahren und zu lernen, wie Sie Unternehmen, die es betreiben, erkennen und gleichzeitig vermeiden können, es in Ihrem eigenen Unternehmen zu praktizieren.</a:t>
            </a:r>
            <a:endParaRPr/>
          </a:p>
          <a:p>
            <a:pPr marL="0" lvl="0" indent="0" algn="just" rtl="0">
              <a:lnSpc>
                <a:spcPct val="112727"/>
              </a:lnSpc>
              <a:spcBef>
                <a:spcPts val="0"/>
              </a:spcBef>
              <a:spcAft>
                <a:spcPts val="0"/>
              </a:spcAft>
              <a:buClr>
                <a:srgbClr val="595959"/>
              </a:buClr>
              <a:buSzPts val="2200"/>
              <a:buNone/>
            </a:pPr>
            <a:endParaRPr sz="2200"/>
          </a:p>
          <a:p>
            <a:pPr marL="0" lvl="0" indent="0" algn="just" rtl="0">
              <a:lnSpc>
                <a:spcPct val="112727"/>
              </a:lnSpc>
              <a:spcBef>
                <a:spcPts val="0"/>
              </a:spcBef>
              <a:spcAft>
                <a:spcPts val="0"/>
              </a:spcAft>
              <a:buClr>
                <a:srgbClr val="595959"/>
              </a:buClr>
              <a:buSzPts val="2200"/>
              <a:buNone/>
            </a:pPr>
            <a:r>
              <a:rPr lang="en-US" sz="2200" u="sng">
                <a:solidFill>
                  <a:schemeClr val="hlink"/>
                </a:solidFill>
                <a:hlinkClick r:id="rId3"/>
              </a:rPr>
              <a:t>https://youtu.be/isdTMuN4D-k?si=3V89M6P5eu0WToPD</a:t>
            </a:r>
            <a:endParaRPr sz="2200"/>
          </a:p>
        </p:txBody>
      </p:sp>
      <p:sp>
        <p:nvSpPr>
          <p:cNvPr id="381" name="Google Shape;381;p16"/>
          <p:cNvSpPr txBox="1"/>
          <p:nvPr/>
        </p:nvSpPr>
        <p:spPr>
          <a:xfrm>
            <a:off x="1650728" y="399312"/>
            <a:ext cx="4319765"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ANSEHEN &amp; LERNEN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7"/>
          <p:cNvSpPr txBox="1">
            <a:spLocks noGrp="1"/>
          </p:cNvSpPr>
          <p:nvPr>
            <p:ph type="body" idx="1"/>
          </p:nvPr>
        </p:nvSpPr>
        <p:spPr>
          <a:xfrm>
            <a:off x="5360988" y="1351688"/>
            <a:ext cx="5913000" cy="55206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en-US" sz="2100"/>
              <a:t>Oft versuchen die Unternehmen, Nachhaltigkeitspraktiken auf ihre bestehenden Tätigkeiten aufzupfropfen. Diese Bemühungen sind jedoch weitaus wirksamer und werden von der Öffentlichkeit als echter wahrgenommen, wenn die Nachhaltigkeit in den Grundwerten des Unternehmens verankert ist.</a:t>
            </a:r>
            <a:endParaRPr/>
          </a:p>
          <a:p>
            <a:pPr marL="0" lvl="0" indent="0" algn="just" rtl="0">
              <a:lnSpc>
                <a:spcPct val="90000"/>
              </a:lnSpc>
              <a:spcBef>
                <a:spcPts val="0"/>
              </a:spcBef>
              <a:spcAft>
                <a:spcPts val="0"/>
              </a:spcAft>
              <a:buClr>
                <a:schemeClr val="lt1"/>
              </a:buClr>
              <a:buSzPts val="2200"/>
              <a:buNone/>
            </a:pPr>
            <a:r>
              <a:rPr lang="en-US" sz="2100"/>
              <a:t>Durch ein öffentliches Bekenntnis zur Nachhaltigkeit können Unternehmen eine solide Grundlage schaffen, auf der solche Praktiken bei jeder Entscheidung und von jedem Einzelnen im Unternehmen berücksichtigt werden.</a:t>
            </a:r>
            <a:endParaRPr/>
          </a:p>
          <a:p>
            <a:pPr marL="0" lvl="0" indent="0" algn="just" rtl="0">
              <a:lnSpc>
                <a:spcPct val="90000"/>
              </a:lnSpc>
              <a:spcBef>
                <a:spcPts val="0"/>
              </a:spcBef>
              <a:spcAft>
                <a:spcPts val="0"/>
              </a:spcAft>
              <a:buClr>
                <a:schemeClr val="lt1"/>
              </a:buClr>
              <a:buSzPts val="2200"/>
              <a:buNone/>
            </a:pPr>
            <a:r>
              <a:rPr lang="en-US" sz="2100"/>
              <a:t>Die Integration der Nachhaltigkeit in den Kern der Unternehmenstätigkeit gewährleistet, dass sie zu einem integralen Bestandteil der täglichen Geschäftsaktivitäten wird und nicht mehr übersehen werden kann.</a:t>
            </a:r>
            <a:endParaRPr/>
          </a:p>
          <a:p>
            <a:pPr marL="0" lvl="0" indent="0" algn="just" rtl="0">
              <a:lnSpc>
                <a:spcPct val="90000"/>
              </a:lnSpc>
              <a:spcBef>
                <a:spcPts val="0"/>
              </a:spcBef>
              <a:spcAft>
                <a:spcPts val="0"/>
              </a:spcAft>
              <a:buClr>
                <a:schemeClr val="lt1"/>
              </a:buClr>
              <a:buSzPts val="2200"/>
              <a:buNone/>
            </a:pPr>
            <a:r>
              <a:rPr lang="en-US" sz="2100"/>
              <a:t>Mehr über den Einfluss von Mitarbeitern und Unternehmenskultur auf Ihr Unternehmen erfahren Sie in Thema 3.</a:t>
            </a:r>
            <a:endParaRPr sz="2100"/>
          </a:p>
        </p:txBody>
      </p:sp>
      <p:sp>
        <p:nvSpPr>
          <p:cNvPr id="389" name="Google Shape;389;p17"/>
          <p:cNvSpPr txBox="1">
            <a:spLocks noGrp="1"/>
          </p:cNvSpPr>
          <p:nvPr>
            <p:ph type="body" idx="2"/>
          </p:nvPr>
        </p:nvSpPr>
        <p:spPr>
          <a:xfrm>
            <a:off x="5360988" y="41951"/>
            <a:ext cx="6135052" cy="99265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3200"/>
              <a:buNone/>
            </a:pPr>
            <a:r>
              <a:rPr lang="en-US" sz="3100"/>
              <a:t>Nachhaltige Praktiken, die nicht in den Werten Ihres Unternehmens enthalten sind</a:t>
            </a:r>
            <a:endParaRPr sz="3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8"/>
          <p:cNvSpPr txBox="1">
            <a:spLocks noGrp="1"/>
          </p:cNvSpPr>
          <p:nvPr>
            <p:ph type="body" idx="1"/>
          </p:nvPr>
        </p:nvSpPr>
        <p:spPr>
          <a:xfrm>
            <a:off x="726725" y="354726"/>
            <a:ext cx="10231200" cy="1275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2800"/>
              <a:buNone/>
            </a:pPr>
            <a:r>
              <a:rPr lang="en-US" sz="2800"/>
              <a:t>Schlechtes Nachhaltigkeitsmanagement</a:t>
            </a:r>
            <a:endParaRPr/>
          </a:p>
        </p:txBody>
      </p:sp>
      <p:sp>
        <p:nvSpPr>
          <p:cNvPr id="396" name="Google Shape;396;p18"/>
          <p:cNvSpPr txBox="1">
            <a:spLocks noGrp="1"/>
          </p:cNvSpPr>
          <p:nvPr>
            <p:ph type="body" idx="2"/>
          </p:nvPr>
        </p:nvSpPr>
        <p:spPr>
          <a:xfrm>
            <a:off x="726725" y="711600"/>
            <a:ext cx="10322700" cy="54348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595959"/>
              </a:buClr>
              <a:buSzPts val="2200"/>
              <a:buNone/>
            </a:pPr>
            <a:r>
              <a:rPr lang="en-US" sz="2000" dirty="0"/>
              <a:t>Ein </a:t>
            </a:r>
            <a:r>
              <a:rPr lang="en-US" sz="2000" dirty="0" err="1"/>
              <a:t>weiteres</a:t>
            </a:r>
            <a:r>
              <a:rPr lang="en-US" sz="2000" dirty="0"/>
              <a:t> Problem, </a:t>
            </a:r>
            <a:r>
              <a:rPr lang="en-US" sz="2000" dirty="0" err="1"/>
              <a:t>dessen</a:t>
            </a:r>
            <a:r>
              <a:rPr lang="en-US" sz="2000" dirty="0"/>
              <a:t> </a:t>
            </a:r>
            <a:r>
              <a:rPr lang="en-US" sz="2000" dirty="0" err="1"/>
              <a:t>sich</a:t>
            </a:r>
            <a:r>
              <a:rPr lang="en-US" sz="2000" dirty="0"/>
              <a:t> </a:t>
            </a:r>
            <a:r>
              <a:rPr lang="en-US" sz="2000" dirty="0" err="1"/>
              <a:t>Unternehmen</a:t>
            </a:r>
            <a:r>
              <a:rPr lang="en-US" sz="2000" dirty="0"/>
              <a:t> und </a:t>
            </a:r>
            <a:r>
              <a:rPr lang="en-US" sz="2000" dirty="0" err="1"/>
              <a:t>Organisationen</a:t>
            </a:r>
            <a:r>
              <a:rPr lang="en-US" sz="2000" dirty="0"/>
              <a:t> </a:t>
            </a:r>
            <a:r>
              <a:rPr lang="en-US" sz="2000" dirty="0" err="1"/>
              <a:t>bewusst</a:t>
            </a:r>
            <a:r>
              <a:rPr lang="en-US" sz="2000" dirty="0"/>
              <a:t> sein </a:t>
            </a:r>
            <a:r>
              <a:rPr lang="en-US" sz="2000" dirty="0" err="1"/>
              <a:t>müssen</a:t>
            </a:r>
            <a:r>
              <a:rPr lang="en-US" sz="2000" dirty="0"/>
              <a:t>, </a:t>
            </a:r>
            <a:r>
              <a:rPr lang="en-US" sz="2000" dirty="0" err="1"/>
              <a:t>wenn</a:t>
            </a:r>
            <a:r>
              <a:rPr lang="en-US" sz="2000" dirty="0"/>
              <a:t> es um </a:t>
            </a:r>
            <a:r>
              <a:rPr lang="en-US" sz="2000" dirty="0" err="1"/>
              <a:t>Nachhaltigkeit</a:t>
            </a:r>
            <a:r>
              <a:rPr lang="en-US" sz="2000" dirty="0"/>
              <a:t> </a:t>
            </a:r>
            <a:r>
              <a:rPr lang="en-US" sz="2000" dirty="0" err="1"/>
              <a:t>geht</a:t>
            </a:r>
            <a:r>
              <a:rPr lang="en-US" sz="2000" dirty="0"/>
              <a:t>, </a:t>
            </a:r>
            <a:r>
              <a:rPr lang="en-US" sz="2000" dirty="0" err="1"/>
              <a:t>ist</a:t>
            </a:r>
            <a:r>
              <a:rPr lang="en-US" sz="2000" dirty="0"/>
              <a:t> </a:t>
            </a:r>
            <a:r>
              <a:rPr lang="en-US" sz="2000" dirty="0" err="1"/>
              <a:t>schlechtes</a:t>
            </a:r>
            <a:r>
              <a:rPr lang="en-US" sz="2000" dirty="0"/>
              <a:t> Management. Am </a:t>
            </a:r>
            <a:r>
              <a:rPr lang="en-US" sz="2000" dirty="0" err="1"/>
              <a:t>besten</a:t>
            </a:r>
            <a:r>
              <a:rPr lang="en-US" sz="2000" dirty="0"/>
              <a:t> </a:t>
            </a:r>
            <a:r>
              <a:rPr lang="en-US" sz="2000" dirty="0" err="1"/>
              <a:t>ist</a:t>
            </a:r>
            <a:r>
              <a:rPr lang="en-US" sz="2000" dirty="0"/>
              <a:t> es, </a:t>
            </a:r>
            <a:r>
              <a:rPr lang="en-US" sz="2000" dirty="0" err="1"/>
              <a:t>ein</a:t>
            </a:r>
            <a:r>
              <a:rPr lang="en-US" sz="2000" dirty="0"/>
              <a:t> </a:t>
            </a:r>
            <a:r>
              <a:rPr lang="en-US" sz="2000" dirty="0" err="1"/>
              <a:t>spezielles</a:t>
            </a:r>
            <a:r>
              <a:rPr lang="en-US" sz="2000" dirty="0"/>
              <a:t> </a:t>
            </a:r>
            <a:r>
              <a:rPr lang="en-US" sz="2000" dirty="0" err="1"/>
              <a:t>Nachhaltigkeitsteam</a:t>
            </a:r>
            <a:r>
              <a:rPr lang="en-US" sz="2000" dirty="0"/>
              <a:t> </a:t>
            </a:r>
            <a:r>
              <a:rPr lang="en-US" sz="2000" dirty="0" err="1"/>
              <a:t>zu</a:t>
            </a:r>
            <a:r>
              <a:rPr lang="en-US" sz="2000" dirty="0"/>
              <a:t> </a:t>
            </a:r>
            <a:r>
              <a:rPr lang="en-US" sz="2000" dirty="0" err="1"/>
              <a:t>haben</a:t>
            </a:r>
            <a:r>
              <a:rPr lang="en-US" sz="2000" dirty="0"/>
              <a:t>, </a:t>
            </a:r>
            <a:r>
              <a:rPr lang="en-US" sz="2000" dirty="0" err="1"/>
              <a:t>anstatt</a:t>
            </a:r>
            <a:r>
              <a:rPr lang="en-US" sz="2000" dirty="0"/>
              <a:t> es </a:t>
            </a:r>
            <a:r>
              <a:rPr lang="en-US" sz="2000" dirty="0" err="1"/>
              <a:t>zur</a:t>
            </a:r>
            <a:r>
              <a:rPr lang="en-US" sz="2000" dirty="0"/>
              <a:t> </a:t>
            </a:r>
            <a:r>
              <a:rPr lang="en-US" sz="2000" dirty="0" err="1"/>
              <a:t>Arbeitsbelastung</a:t>
            </a:r>
            <a:r>
              <a:rPr lang="en-US" sz="2000" dirty="0"/>
              <a:t> der </a:t>
            </a:r>
            <a:r>
              <a:rPr lang="en-US" sz="2000" dirty="0" err="1"/>
              <a:t>derzeitigen</a:t>
            </a:r>
            <a:r>
              <a:rPr lang="en-US" sz="2000" dirty="0"/>
              <a:t> Mitarbeiter </a:t>
            </a:r>
            <a:r>
              <a:rPr lang="en-US" sz="2000" dirty="0" err="1"/>
              <a:t>hinzuzufügen</a:t>
            </a:r>
            <a:r>
              <a:rPr lang="en-US" sz="2000" dirty="0"/>
              <a:t>.</a:t>
            </a:r>
            <a:endParaRPr sz="2000" dirty="0"/>
          </a:p>
          <a:p>
            <a:pPr marL="0" lvl="0" indent="0" algn="just" rtl="0">
              <a:lnSpc>
                <a:spcPct val="112727"/>
              </a:lnSpc>
              <a:spcBef>
                <a:spcPts val="0"/>
              </a:spcBef>
              <a:spcAft>
                <a:spcPts val="0"/>
              </a:spcAft>
              <a:buClr>
                <a:srgbClr val="595959"/>
              </a:buClr>
              <a:buSzPts val="2200"/>
              <a:buNone/>
            </a:pPr>
            <a:endParaRPr sz="2000" dirty="0"/>
          </a:p>
          <a:p>
            <a:pPr marL="0" lvl="0" indent="0" algn="just" rtl="0">
              <a:lnSpc>
                <a:spcPct val="112727"/>
              </a:lnSpc>
              <a:spcBef>
                <a:spcPts val="0"/>
              </a:spcBef>
              <a:spcAft>
                <a:spcPts val="0"/>
              </a:spcAft>
              <a:buClr>
                <a:srgbClr val="595959"/>
              </a:buClr>
              <a:buSzPts val="2200"/>
              <a:buNone/>
            </a:pPr>
            <a:r>
              <a:rPr lang="en-US" sz="2000" dirty="0"/>
              <a:t>Dieses Team kann die </a:t>
            </a:r>
            <a:r>
              <a:rPr lang="en-US" sz="2000" dirty="0" err="1"/>
              <a:t>notwendige</a:t>
            </a:r>
            <a:r>
              <a:rPr lang="en-US" sz="2000" dirty="0"/>
              <a:t> Zeit und Energie </a:t>
            </a:r>
            <a:r>
              <a:rPr lang="en-US" sz="2000" dirty="0" err="1"/>
              <a:t>aufwenden</a:t>
            </a:r>
            <a:r>
              <a:rPr lang="en-US" sz="2000" dirty="0"/>
              <a:t>, um </a:t>
            </a:r>
            <a:r>
              <a:rPr lang="en-US" sz="2000" dirty="0" err="1"/>
              <a:t>sich</a:t>
            </a:r>
            <a:r>
              <a:rPr lang="en-US" sz="2000" dirty="0"/>
              <a:t> </a:t>
            </a:r>
            <a:r>
              <a:rPr lang="en-US" sz="2000" dirty="0" err="1"/>
              <a:t>über</a:t>
            </a:r>
            <a:r>
              <a:rPr lang="en-US" sz="2000" dirty="0"/>
              <a:t> die </a:t>
            </a:r>
            <a:r>
              <a:rPr lang="en-US" sz="2000" dirty="0" err="1"/>
              <a:t>geltenden</a:t>
            </a:r>
            <a:r>
              <a:rPr lang="en-US" sz="2000" dirty="0"/>
              <a:t> </a:t>
            </a:r>
            <a:r>
              <a:rPr lang="en-US" sz="2000" dirty="0" err="1"/>
              <a:t>Vorschriften</a:t>
            </a:r>
            <a:r>
              <a:rPr lang="en-US" sz="2000" dirty="0"/>
              <a:t> und die </a:t>
            </a:r>
            <a:r>
              <a:rPr lang="en-US" sz="2000" dirty="0" err="1"/>
              <a:t>neuesten</a:t>
            </a:r>
            <a:r>
              <a:rPr lang="en-US" sz="2000" dirty="0"/>
              <a:t> Trends </a:t>
            </a:r>
            <a:r>
              <a:rPr lang="en-US" sz="2000" dirty="0" err="1"/>
              <a:t>zur</a:t>
            </a:r>
            <a:r>
              <a:rPr lang="en-US" sz="2000" dirty="0"/>
              <a:t> </a:t>
            </a:r>
            <a:r>
              <a:rPr lang="en-US" sz="2000" dirty="0" err="1"/>
              <a:t>Verbesserung</a:t>
            </a:r>
            <a:r>
              <a:rPr lang="en-US" sz="2000" dirty="0"/>
              <a:t> der </a:t>
            </a:r>
            <a:r>
              <a:rPr lang="en-US" sz="2000" dirty="0" err="1"/>
              <a:t>Nachhaltigkeit</a:t>
            </a:r>
            <a:r>
              <a:rPr lang="en-US" sz="2000" dirty="0"/>
              <a:t> auf dem </a:t>
            </a:r>
            <a:r>
              <a:rPr lang="en-US" sz="2000" dirty="0" err="1"/>
              <a:t>Laufenden</a:t>
            </a:r>
            <a:r>
              <a:rPr lang="en-US" sz="2000" dirty="0"/>
              <a:t> </a:t>
            </a:r>
            <a:r>
              <a:rPr lang="en-US" sz="2000" dirty="0" err="1"/>
              <a:t>zu</a:t>
            </a:r>
            <a:r>
              <a:rPr lang="en-US" sz="2000" dirty="0"/>
              <a:t> </a:t>
            </a:r>
            <a:r>
              <a:rPr lang="en-US" sz="2000" dirty="0" err="1"/>
              <a:t>halten</a:t>
            </a:r>
            <a:r>
              <a:rPr lang="en-US" sz="2000" dirty="0"/>
              <a:t>. Es </a:t>
            </a:r>
            <a:r>
              <a:rPr lang="en-US" sz="2000" dirty="0" err="1"/>
              <a:t>ist</a:t>
            </a:r>
            <a:r>
              <a:rPr lang="en-US" sz="2000" dirty="0"/>
              <a:t> </a:t>
            </a:r>
            <a:r>
              <a:rPr lang="en-US" sz="2000" dirty="0" err="1"/>
              <a:t>jedoch</a:t>
            </a:r>
            <a:r>
              <a:rPr lang="en-US" sz="2000" dirty="0"/>
              <a:t> von </a:t>
            </a:r>
            <a:r>
              <a:rPr lang="en-US" sz="2000" dirty="0" err="1"/>
              <a:t>entscheidender</a:t>
            </a:r>
            <a:r>
              <a:rPr lang="en-US" sz="2000" dirty="0"/>
              <a:t> </a:t>
            </a:r>
            <a:r>
              <a:rPr lang="en-US" sz="2000" dirty="0" err="1"/>
              <a:t>Bedeutung</a:t>
            </a:r>
            <a:r>
              <a:rPr lang="en-US" sz="2000" dirty="0"/>
              <a:t>, </a:t>
            </a:r>
            <a:r>
              <a:rPr lang="en-US" sz="2000" dirty="0" err="1"/>
              <a:t>dass</a:t>
            </a:r>
            <a:r>
              <a:rPr lang="en-US" sz="2000" dirty="0"/>
              <a:t> das </a:t>
            </a:r>
            <a:r>
              <a:rPr lang="en-US" sz="2000" dirty="0" err="1"/>
              <a:t>Nachhaltigkeitsteam</a:t>
            </a:r>
            <a:r>
              <a:rPr lang="en-US" sz="2000" dirty="0"/>
              <a:t> </a:t>
            </a:r>
            <a:r>
              <a:rPr lang="en-US" sz="2000" dirty="0" err="1"/>
              <a:t>eng</a:t>
            </a:r>
            <a:r>
              <a:rPr lang="en-US" sz="2000" dirty="0"/>
              <a:t> mit </a:t>
            </a:r>
            <a:r>
              <a:rPr lang="en-US" sz="2000" dirty="0" err="1"/>
              <a:t>anderen</a:t>
            </a:r>
            <a:r>
              <a:rPr lang="en-US" sz="2000" dirty="0"/>
              <a:t> </a:t>
            </a:r>
            <a:r>
              <a:rPr lang="en-US" sz="2000" dirty="0" err="1"/>
              <a:t>Managern</a:t>
            </a:r>
            <a:r>
              <a:rPr lang="en-US" sz="2000" dirty="0"/>
              <a:t> und </a:t>
            </a:r>
            <a:r>
              <a:rPr lang="en-US" sz="2000" dirty="0" err="1"/>
              <a:t>Unternehmensbereichen</a:t>
            </a:r>
            <a:r>
              <a:rPr lang="en-US" sz="2000" dirty="0"/>
              <a:t> </a:t>
            </a:r>
            <a:r>
              <a:rPr lang="en-US" sz="2000" dirty="0" err="1"/>
              <a:t>zusammenarbeitet</a:t>
            </a:r>
            <a:r>
              <a:rPr lang="en-US" sz="2000" dirty="0"/>
              <a:t> und </a:t>
            </a:r>
            <a:r>
              <a:rPr lang="en-US" sz="2000" dirty="0" err="1"/>
              <a:t>diese</a:t>
            </a:r>
            <a:r>
              <a:rPr lang="en-US" sz="2000" dirty="0"/>
              <a:t> </a:t>
            </a:r>
            <a:r>
              <a:rPr lang="en-US" sz="2000" dirty="0" err="1"/>
              <a:t>integriert</a:t>
            </a:r>
            <a:r>
              <a:rPr lang="en-US" sz="2000" dirty="0"/>
              <a:t>.</a:t>
            </a:r>
            <a:endParaRPr sz="2000" dirty="0"/>
          </a:p>
          <a:p>
            <a:pPr marL="0" lvl="0" indent="0" algn="just" rtl="0">
              <a:lnSpc>
                <a:spcPct val="112727"/>
              </a:lnSpc>
              <a:spcBef>
                <a:spcPts val="0"/>
              </a:spcBef>
              <a:spcAft>
                <a:spcPts val="0"/>
              </a:spcAft>
              <a:buClr>
                <a:srgbClr val="595959"/>
              </a:buClr>
              <a:buSzPts val="2200"/>
              <a:buNone/>
            </a:pPr>
            <a:endParaRPr sz="2000" dirty="0"/>
          </a:p>
          <a:p>
            <a:pPr marL="0" lvl="0" indent="0" algn="just" rtl="0">
              <a:lnSpc>
                <a:spcPct val="112727"/>
              </a:lnSpc>
              <a:spcBef>
                <a:spcPts val="0"/>
              </a:spcBef>
              <a:spcAft>
                <a:spcPts val="0"/>
              </a:spcAft>
              <a:buClr>
                <a:srgbClr val="595959"/>
              </a:buClr>
              <a:buSzPts val="2200"/>
              <a:buNone/>
            </a:pPr>
            <a:r>
              <a:rPr lang="en-US" sz="2000" dirty="0"/>
              <a:t>Sie </a:t>
            </a:r>
            <a:r>
              <a:rPr lang="en-US" sz="2000" dirty="0" err="1"/>
              <a:t>sollten</a:t>
            </a:r>
            <a:r>
              <a:rPr lang="en-US" sz="2000" dirty="0"/>
              <a:t> die </a:t>
            </a:r>
            <a:r>
              <a:rPr lang="en-US" sz="2000" dirty="0" err="1"/>
              <a:t>Herausforderungen</a:t>
            </a:r>
            <a:r>
              <a:rPr lang="en-US" sz="2000" dirty="0"/>
              <a:t> und </a:t>
            </a:r>
            <a:r>
              <a:rPr lang="en-US" sz="2000" dirty="0" err="1"/>
              <a:t>Probleme</a:t>
            </a:r>
            <a:r>
              <a:rPr lang="en-US" sz="2000" dirty="0"/>
              <a:t> der </a:t>
            </a:r>
            <a:r>
              <a:rPr lang="en-US" sz="2000" dirty="0" err="1"/>
              <a:t>einzelnen</a:t>
            </a:r>
            <a:r>
              <a:rPr lang="en-US" sz="2000" dirty="0"/>
              <a:t> </a:t>
            </a:r>
            <a:r>
              <a:rPr lang="en-US" sz="2000" dirty="0" err="1"/>
              <a:t>Bereiche</a:t>
            </a:r>
            <a:r>
              <a:rPr lang="en-US" sz="2000" dirty="0"/>
              <a:t> und Teams verstehen und </a:t>
            </a:r>
            <a:r>
              <a:rPr lang="en-US" sz="2000" dirty="0" err="1"/>
              <a:t>Lösungen</a:t>
            </a:r>
            <a:r>
              <a:rPr lang="en-US" sz="2000" dirty="0"/>
              <a:t> </a:t>
            </a:r>
            <a:r>
              <a:rPr lang="en-US" sz="2000" dirty="0" err="1"/>
              <a:t>entwickeln</a:t>
            </a:r>
            <a:r>
              <a:rPr lang="en-US" sz="2000" dirty="0"/>
              <a:t>, die auf Zusammenarbeit und </a:t>
            </a:r>
            <a:r>
              <a:rPr lang="en-US" sz="2000" dirty="0" err="1"/>
              <a:t>Unterstützung</a:t>
            </a:r>
            <a:r>
              <a:rPr lang="en-US" sz="2000" dirty="0"/>
              <a:t> </a:t>
            </a:r>
            <a:r>
              <a:rPr lang="en-US" sz="2000" dirty="0" err="1"/>
              <a:t>beruhen</a:t>
            </a:r>
            <a:r>
              <a:rPr lang="en-US" sz="2000" dirty="0"/>
              <a:t>. </a:t>
            </a:r>
            <a:r>
              <a:rPr lang="en-US" sz="2000" dirty="0" err="1"/>
              <a:t>Außerdem</a:t>
            </a:r>
            <a:r>
              <a:rPr lang="en-US" sz="2000" dirty="0"/>
              <a:t> </a:t>
            </a:r>
            <a:r>
              <a:rPr lang="en-US" sz="2000" dirty="0" err="1"/>
              <a:t>ist</a:t>
            </a:r>
            <a:r>
              <a:rPr lang="en-US" sz="2000" dirty="0"/>
              <a:t> es </a:t>
            </a:r>
            <a:r>
              <a:rPr lang="en-US" sz="2000" dirty="0" err="1"/>
              <a:t>ein</a:t>
            </a:r>
            <a:r>
              <a:rPr lang="en-US" sz="2000" dirty="0"/>
              <a:t> </a:t>
            </a:r>
            <a:r>
              <a:rPr lang="en-US" sz="2000" dirty="0" err="1"/>
              <a:t>erhebliches</a:t>
            </a:r>
            <a:r>
              <a:rPr lang="en-US" sz="2000" dirty="0"/>
              <a:t> </a:t>
            </a:r>
            <a:r>
              <a:rPr lang="en-US" sz="2000" dirty="0" err="1"/>
              <a:t>Risiko</a:t>
            </a:r>
            <a:r>
              <a:rPr lang="en-US" sz="2000" dirty="0"/>
              <a:t>, </a:t>
            </a:r>
            <a:r>
              <a:rPr lang="en-US" sz="2000" dirty="0" err="1"/>
              <a:t>wenn</a:t>
            </a:r>
            <a:r>
              <a:rPr lang="en-US" sz="2000" dirty="0"/>
              <a:t> </a:t>
            </a:r>
            <a:r>
              <a:rPr lang="en-US" sz="2000" dirty="0" err="1"/>
              <a:t>ein</a:t>
            </a:r>
            <a:r>
              <a:rPr lang="en-US" sz="2000" dirty="0"/>
              <a:t> </a:t>
            </a:r>
            <a:r>
              <a:rPr lang="en-US" sz="2000" dirty="0" err="1"/>
              <a:t>wichtiger</a:t>
            </a:r>
            <a:r>
              <a:rPr lang="en-US" sz="2000" dirty="0"/>
              <a:t> Teil der </a:t>
            </a:r>
            <a:r>
              <a:rPr lang="en-US" sz="2000" dirty="0" err="1"/>
              <a:t>Organisation</a:t>
            </a:r>
            <a:r>
              <a:rPr lang="en-US" sz="2000" dirty="0"/>
              <a:t> von </a:t>
            </a:r>
            <a:r>
              <a:rPr lang="en-US" sz="2000" dirty="0" err="1"/>
              <a:t>einer</a:t>
            </a:r>
            <a:r>
              <a:rPr lang="en-US" sz="2000" dirty="0"/>
              <a:t> </a:t>
            </a:r>
            <a:r>
              <a:rPr lang="en-US" sz="2000" dirty="0" err="1"/>
              <a:t>einzigen</a:t>
            </a:r>
            <a:r>
              <a:rPr lang="en-US" sz="2000" dirty="0"/>
              <a:t> Person </a:t>
            </a:r>
            <a:r>
              <a:rPr lang="en-US" sz="2000" dirty="0" err="1"/>
              <a:t>abhängig</a:t>
            </a:r>
            <a:r>
              <a:rPr lang="en-US" sz="2000" dirty="0"/>
              <a:t> </a:t>
            </a:r>
            <a:r>
              <a:rPr lang="en-US" sz="2000" dirty="0" err="1"/>
              <a:t>ist</a:t>
            </a:r>
            <a:r>
              <a:rPr lang="en-US" sz="2000" dirty="0"/>
              <a:t>. Wenn </a:t>
            </a:r>
            <a:r>
              <a:rPr lang="en-US" sz="2000" dirty="0" err="1"/>
              <a:t>diese</a:t>
            </a:r>
            <a:r>
              <a:rPr lang="en-US" sz="2000" dirty="0"/>
              <a:t> Person </a:t>
            </a:r>
            <a:r>
              <a:rPr lang="en-US" sz="2000" dirty="0" err="1"/>
              <a:t>aufgrund</a:t>
            </a:r>
            <a:r>
              <a:rPr lang="en-US" sz="2000" dirty="0"/>
              <a:t> von </a:t>
            </a:r>
            <a:r>
              <a:rPr lang="en-US" sz="2000" dirty="0" err="1"/>
              <a:t>Krankheit</a:t>
            </a:r>
            <a:r>
              <a:rPr lang="en-US" sz="2000" dirty="0"/>
              <a:t>, </a:t>
            </a:r>
            <a:r>
              <a:rPr lang="en-US" sz="2000" dirty="0" err="1"/>
              <a:t>Ausscheiden</a:t>
            </a:r>
            <a:r>
              <a:rPr lang="en-US" sz="2000" dirty="0"/>
              <a:t> </a:t>
            </a:r>
            <a:r>
              <a:rPr lang="en-US" sz="2000" dirty="0" err="1"/>
              <a:t>aus</a:t>
            </a:r>
            <a:r>
              <a:rPr lang="en-US" sz="2000" dirty="0"/>
              <a:t> dem </a:t>
            </a:r>
            <a:r>
              <a:rPr lang="en-US" sz="2000" dirty="0" err="1"/>
              <a:t>Unternehmen</a:t>
            </a:r>
            <a:r>
              <a:rPr lang="en-US" sz="2000" dirty="0"/>
              <a:t> oder gar Tod nicht </a:t>
            </a:r>
            <a:r>
              <a:rPr lang="en-US" sz="2000" dirty="0" err="1"/>
              <a:t>mehr</a:t>
            </a:r>
            <a:r>
              <a:rPr lang="en-US" sz="2000" dirty="0"/>
              <a:t> </a:t>
            </a:r>
            <a:r>
              <a:rPr lang="en-US" sz="2000" dirty="0" err="1"/>
              <a:t>zur</a:t>
            </a:r>
            <a:r>
              <a:rPr lang="en-US" sz="2000" dirty="0"/>
              <a:t> </a:t>
            </a:r>
            <a:r>
              <a:rPr lang="en-US" sz="2000" dirty="0" err="1"/>
              <a:t>Verfügung</a:t>
            </a:r>
            <a:r>
              <a:rPr lang="en-US" sz="2000" dirty="0"/>
              <a:t> </a:t>
            </a:r>
            <a:r>
              <a:rPr lang="en-US" sz="2000" dirty="0" err="1"/>
              <a:t>steht</a:t>
            </a:r>
            <a:r>
              <a:rPr lang="en-US" sz="2000" dirty="0"/>
              <a:t>, kann das </a:t>
            </a:r>
            <a:r>
              <a:rPr lang="en-US" sz="2000" dirty="0" err="1"/>
              <a:t>Unternehmen</a:t>
            </a:r>
            <a:r>
              <a:rPr lang="en-US" sz="2000" dirty="0"/>
              <a:t> </a:t>
            </a:r>
            <a:r>
              <a:rPr lang="en-US" sz="2000" dirty="0" err="1"/>
              <a:t>darunter</a:t>
            </a:r>
            <a:r>
              <a:rPr lang="en-US" sz="2000" dirty="0"/>
              <a:t> </a:t>
            </a:r>
            <a:r>
              <a:rPr lang="en-US" sz="2000" dirty="0" err="1"/>
              <a:t>leiden</a:t>
            </a:r>
            <a:r>
              <a:rPr lang="en-US" sz="2000" dirty="0"/>
              <a:t>. Ein </a:t>
            </a:r>
            <a:r>
              <a:rPr lang="en-US" sz="2000" dirty="0" err="1"/>
              <a:t>starkes</a:t>
            </a:r>
            <a:r>
              <a:rPr lang="en-US" sz="2000" dirty="0"/>
              <a:t> </a:t>
            </a:r>
            <a:r>
              <a:rPr lang="en-US" sz="2000" dirty="0" err="1"/>
              <a:t>Nachhaltigkeitsteam</a:t>
            </a:r>
            <a:r>
              <a:rPr lang="en-US" sz="2000" dirty="0"/>
              <a:t> mit </a:t>
            </a:r>
            <a:r>
              <a:rPr lang="en-US" sz="2000" dirty="0" err="1"/>
              <a:t>geteilten</a:t>
            </a:r>
            <a:r>
              <a:rPr lang="en-US" sz="2000" dirty="0"/>
              <a:t> </a:t>
            </a:r>
            <a:r>
              <a:rPr lang="en-US" sz="2000" dirty="0" err="1"/>
              <a:t>Zuständigkeiten</a:t>
            </a:r>
            <a:r>
              <a:rPr lang="en-US" sz="2000" dirty="0"/>
              <a:t>, in dem </a:t>
            </a:r>
            <a:r>
              <a:rPr lang="en-US" sz="2000" dirty="0" err="1"/>
              <a:t>jedes</a:t>
            </a:r>
            <a:r>
              <a:rPr lang="en-US" sz="2000" dirty="0"/>
              <a:t> </a:t>
            </a:r>
            <a:r>
              <a:rPr lang="en-US" sz="2000" dirty="0" err="1"/>
              <a:t>Mitglied</a:t>
            </a:r>
            <a:r>
              <a:rPr lang="en-US" sz="2000" dirty="0"/>
              <a:t> die </a:t>
            </a:r>
            <a:r>
              <a:rPr lang="en-US" sz="2000" dirty="0" err="1"/>
              <a:t>Aufgaben</a:t>
            </a:r>
            <a:r>
              <a:rPr lang="en-US" sz="2000" dirty="0"/>
              <a:t> </a:t>
            </a:r>
            <a:r>
              <a:rPr lang="en-US" sz="2000" dirty="0" err="1"/>
              <a:t>eines</a:t>
            </a:r>
            <a:r>
              <a:rPr lang="en-US" sz="2000" dirty="0"/>
              <a:t> </a:t>
            </a:r>
            <a:r>
              <a:rPr lang="en-US" sz="2000" dirty="0" err="1"/>
              <a:t>anderen</a:t>
            </a:r>
            <a:r>
              <a:rPr lang="en-US" sz="2000" dirty="0"/>
              <a:t> </a:t>
            </a:r>
            <a:r>
              <a:rPr lang="en-US" sz="2000" dirty="0" err="1"/>
              <a:t>übernehmen</a:t>
            </a:r>
            <a:r>
              <a:rPr lang="en-US" sz="2000" dirty="0"/>
              <a:t> kann, </a:t>
            </a:r>
            <a:r>
              <a:rPr lang="en-US" sz="2000" dirty="0" err="1"/>
              <a:t>ist</a:t>
            </a:r>
            <a:r>
              <a:rPr lang="en-US" sz="2000" dirty="0"/>
              <a:t> für die </a:t>
            </a:r>
            <a:r>
              <a:rPr lang="en-US" sz="2000" dirty="0" err="1"/>
              <a:t>langfristige</a:t>
            </a:r>
            <a:r>
              <a:rPr lang="en-US" sz="2000" dirty="0"/>
              <a:t> </a:t>
            </a:r>
            <a:r>
              <a:rPr lang="en-US" sz="2000" dirty="0" err="1"/>
              <a:t>Nachhaltigkeit</a:t>
            </a:r>
            <a:r>
              <a:rPr lang="en-US" sz="2000" dirty="0"/>
              <a:t> </a:t>
            </a:r>
            <a:r>
              <a:rPr lang="en-US" sz="2000" dirty="0" err="1"/>
              <a:t>unerlässlich</a:t>
            </a:r>
            <a:r>
              <a:rPr lang="en-US" sz="2000" dirty="0"/>
              <a:t>.</a:t>
            </a:r>
            <a:endParaRP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
          <p:cNvSpPr txBox="1">
            <a:spLocks noGrp="1"/>
          </p:cNvSpPr>
          <p:nvPr>
            <p:ph type="body" idx="2"/>
          </p:nvPr>
        </p:nvSpPr>
        <p:spPr>
          <a:xfrm>
            <a:off x="5335297" y="941515"/>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sz="2400"/>
              <a:t>Einführung in das Modul</a:t>
            </a:r>
            <a:endParaRPr/>
          </a:p>
          <a:p>
            <a:pPr marL="0" lvl="0" indent="0" algn="l" rtl="0">
              <a:lnSpc>
                <a:spcPct val="100000"/>
              </a:lnSpc>
              <a:spcBef>
                <a:spcPts val="0"/>
              </a:spcBef>
              <a:spcAft>
                <a:spcPts val="0"/>
              </a:spcAft>
              <a:buClr>
                <a:srgbClr val="595959"/>
              </a:buClr>
              <a:buSzPts val="2400"/>
              <a:buNone/>
            </a:pPr>
            <a:endParaRPr/>
          </a:p>
        </p:txBody>
      </p:sp>
      <p:sp>
        <p:nvSpPr>
          <p:cNvPr id="241" name="Google Shape;241;p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INHALTSVERZEICHNIS</a:t>
            </a:r>
            <a:endParaRPr/>
          </a:p>
          <a:p>
            <a:pPr marL="0" lvl="0" indent="0" algn="l" rtl="0">
              <a:lnSpc>
                <a:spcPct val="90000"/>
              </a:lnSpc>
              <a:spcBef>
                <a:spcPts val="0"/>
              </a:spcBef>
              <a:spcAft>
                <a:spcPts val="0"/>
              </a:spcAft>
              <a:buClr>
                <a:schemeClr val="lt1"/>
              </a:buClr>
              <a:buSzPts val="3600"/>
              <a:buNone/>
            </a:pPr>
            <a:endParaRPr/>
          </a:p>
        </p:txBody>
      </p:sp>
      <p:sp>
        <p:nvSpPr>
          <p:cNvPr id="242" name="Google Shape;242;p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01</a:t>
            </a:r>
            <a:endParaRPr/>
          </a:p>
        </p:txBody>
      </p:sp>
      <p:sp>
        <p:nvSpPr>
          <p:cNvPr id="243" name="Google Shape;243;p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02</a:t>
            </a:r>
            <a:endParaRPr/>
          </a:p>
        </p:txBody>
      </p:sp>
      <p:sp>
        <p:nvSpPr>
          <p:cNvPr id="244" name="Google Shape;244;p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03</a:t>
            </a:r>
            <a:endParaRPr/>
          </a:p>
        </p:txBody>
      </p:sp>
      <p:sp>
        <p:nvSpPr>
          <p:cNvPr id="245" name="Google Shape;245;p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04</a:t>
            </a:r>
            <a:endParaRPr/>
          </a:p>
        </p:txBody>
      </p:sp>
      <p:sp>
        <p:nvSpPr>
          <p:cNvPr id="246" name="Google Shape;246;p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05</a:t>
            </a:r>
            <a:endParaRPr/>
          </a:p>
        </p:txBody>
      </p:sp>
      <p:sp>
        <p:nvSpPr>
          <p:cNvPr id="247" name="Google Shape;247;p3"/>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US"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
        <p:nvSpPr>
          <p:cNvPr id="248" name="Google Shape;248;p3"/>
          <p:cNvSpPr txBox="1">
            <a:spLocks noGrp="1"/>
          </p:cNvSpPr>
          <p:nvPr>
            <p:ph type="body" idx="4"/>
          </p:nvPr>
        </p:nvSpPr>
        <p:spPr>
          <a:xfrm>
            <a:off x="5356225" y="1558925"/>
            <a:ext cx="5857875" cy="690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Nachhaltiges Wirtschaften</a:t>
            </a:r>
            <a:endParaRPr/>
          </a:p>
        </p:txBody>
      </p:sp>
      <p:sp>
        <p:nvSpPr>
          <p:cNvPr id="249" name="Google Shape;249;p3"/>
          <p:cNvSpPr txBox="1"/>
          <p:nvPr/>
        </p:nvSpPr>
        <p:spPr>
          <a:xfrm>
            <a:off x="5356411" y="2361905"/>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US" sz="2400" b="0" i="0" u="none" strike="noStrike" cap="none">
                <a:solidFill>
                  <a:srgbClr val="595959"/>
                </a:solidFill>
                <a:latin typeface="Calibri"/>
                <a:ea typeface="Calibri"/>
                <a:cs typeface="Calibri"/>
                <a:sym typeface="Calibri"/>
              </a:rPr>
              <a:t>Fallstudien</a:t>
            </a:r>
            <a:endParaRPr sz="2200" b="0" i="0" u="none" strike="noStrike" cap="none">
              <a:solidFill>
                <a:srgbClr val="595959"/>
              </a:solidFill>
              <a:latin typeface="Calibri"/>
              <a:ea typeface="Calibri"/>
              <a:cs typeface="Calibri"/>
              <a:sym typeface="Calibri"/>
            </a:endParaRPr>
          </a:p>
        </p:txBody>
      </p:sp>
      <p:sp>
        <p:nvSpPr>
          <p:cNvPr id="250" name="Google Shape;250;p3"/>
          <p:cNvSpPr txBox="1"/>
          <p:nvPr/>
        </p:nvSpPr>
        <p:spPr>
          <a:xfrm>
            <a:off x="5335297" y="3146275"/>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US" sz="2400" b="0" i="0" u="none" strike="noStrike" cap="none">
                <a:solidFill>
                  <a:srgbClr val="595959"/>
                </a:solidFill>
                <a:latin typeface="Calibri"/>
                <a:ea typeface="Calibri"/>
                <a:cs typeface="Calibri"/>
                <a:sym typeface="Calibri"/>
              </a:rPr>
              <a:t>Bewertung</a:t>
            </a:r>
            <a:endParaRPr sz="2200" b="0" i="0" u="none" strike="noStrike" cap="none">
              <a:solidFill>
                <a:srgbClr val="595959"/>
              </a:solidFill>
              <a:latin typeface="Calibri"/>
              <a:ea typeface="Calibri"/>
              <a:cs typeface="Calibri"/>
              <a:sym typeface="Calibri"/>
            </a:endParaRPr>
          </a:p>
        </p:txBody>
      </p:sp>
      <p:sp>
        <p:nvSpPr>
          <p:cNvPr id="251" name="Google Shape;251;p3"/>
          <p:cNvSpPr txBox="1">
            <a:spLocks noGrp="1"/>
          </p:cNvSpPr>
          <p:nvPr>
            <p:ph type="body" idx="13"/>
          </p:nvPr>
        </p:nvSpPr>
        <p:spPr>
          <a:xfrm>
            <a:off x="5334708" y="3887626"/>
            <a:ext cx="5857875" cy="68897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Wichtige Begriffe und Definitionen</a:t>
            </a:r>
            <a:endParaRPr/>
          </a:p>
        </p:txBody>
      </p:sp>
      <p:sp>
        <p:nvSpPr>
          <p:cNvPr id="252" name="Google Shape;252;p3"/>
          <p:cNvSpPr txBox="1"/>
          <p:nvPr/>
        </p:nvSpPr>
        <p:spPr>
          <a:xfrm>
            <a:off x="5356411" y="4568902"/>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US" sz="2400" b="0" i="0" u="none" strike="noStrike" cap="none">
                <a:solidFill>
                  <a:srgbClr val="595959"/>
                </a:solidFill>
                <a:latin typeface="Calibri"/>
                <a:ea typeface="Calibri"/>
                <a:cs typeface="Calibri"/>
                <a:sym typeface="Calibri"/>
              </a:rPr>
              <a:t>Referenzen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3" name="Google Shape;403;p19"/>
          <p:cNvSpPr txBox="1">
            <a:spLocks noGrp="1"/>
          </p:cNvSpPr>
          <p:nvPr>
            <p:ph type="body" idx="1"/>
          </p:nvPr>
        </p:nvSpPr>
        <p:spPr>
          <a:xfrm>
            <a:off x="7630824" y="990923"/>
            <a:ext cx="271205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02.2</a:t>
            </a:r>
            <a:endParaRPr/>
          </a:p>
        </p:txBody>
      </p:sp>
      <p:sp>
        <p:nvSpPr>
          <p:cNvPr id="404" name="Google Shape;404;p19"/>
          <p:cNvSpPr/>
          <p:nvPr/>
        </p:nvSpPr>
        <p:spPr>
          <a:xfrm>
            <a:off x="5722297" y="4461934"/>
            <a:ext cx="5529904"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405" name="Google Shape;405;p19"/>
          <p:cNvSpPr txBox="1"/>
          <p:nvPr/>
        </p:nvSpPr>
        <p:spPr>
          <a:xfrm>
            <a:off x="5925496" y="4461934"/>
            <a:ext cx="5529904"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73B64B"/>
                </a:solidFill>
                <a:latin typeface="Calibri"/>
                <a:ea typeface="Calibri"/>
                <a:cs typeface="Calibri"/>
                <a:sym typeface="Calibri"/>
              </a:rPr>
              <a:t>Thema 2: Finanzielle und investive Herausforderungen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1"/>
          <p:cNvSpPr txBox="1">
            <a:spLocks noGrp="1"/>
          </p:cNvSpPr>
          <p:nvPr>
            <p:ph type="body" idx="1"/>
          </p:nvPr>
        </p:nvSpPr>
        <p:spPr>
          <a:xfrm>
            <a:off x="144217" y="983032"/>
            <a:ext cx="5943505"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en-US" sz="2200"/>
              <a:t>Einer der größten Stolpersteine für Kleinstunternehmen, die Nachhaltigkeit anstreben, sind die finanziellen und investitionsbezogenen Herausforderungen für Ihr Unternehmen.</a:t>
            </a:r>
            <a:endParaRPr/>
          </a:p>
          <a:p>
            <a:pPr marL="0" lvl="0" indent="0" algn="just" rtl="0">
              <a:lnSpc>
                <a:spcPct val="90000"/>
              </a:lnSpc>
              <a:spcBef>
                <a:spcPts val="0"/>
              </a:spcBef>
              <a:spcAft>
                <a:spcPts val="0"/>
              </a:spcAft>
              <a:buClr>
                <a:schemeClr val="lt1"/>
              </a:buClr>
              <a:buSzPts val="2200"/>
              <a:buNone/>
            </a:pPr>
            <a:r>
              <a:rPr lang="en-US" sz="2200"/>
              <a:t>Oft herrscht die Auffassung vor, dass die Einführung nachhaltiger Praktiken erhebliche Vorabinvestitionen erfordert, was für kleine Unternehmen mit knappen Budgets entmutigend sein kann.</a:t>
            </a:r>
            <a:endParaRPr/>
          </a:p>
          <a:p>
            <a:pPr marL="0" lvl="0" indent="0" algn="just" rtl="0">
              <a:lnSpc>
                <a:spcPct val="90000"/>
              </a:lnSpc>
              <a:spcBef>
                <a:spcPts val="0"/>
              </a:spcBef>
              <a:spcAft>
                <a:spcPts val="0"/>
              </a:spcAft>
              <a:buClr>
                <a:schemeClr val="lt1"/>
              </a:buClr>
              <a:buSzPts val="2200"/>
              <a:buNone/>
            </a:pPr>
            <a:r>
              <a:rPr lang="en-US" sz="2200"/>
              <a:t>Dieses finanzielle Hindernis kann Unternehmen davon abhalten, Nachhaltigkeitsinitiativen zu verfolgen, weil sie befürchten, dass die Kosten den Nutzen übersteigen.</a:t>
            </a:r>
            <a:endParaRPr/>
          </a:p>
          <a:p>
            <a:pPr marL="0" lvl="0" indent="0" algn="just" rtl="0">
              <a:lnSpc>
                <a:spcPct val="90000"/>
              </a:lnSpc>
              <a:spcBef>
                <a:spcPts val="0"/>
              </a:spcBef>
              <a:spcAft>
                <a:spcPts val="0"/>
              </a:spcAft>
              <a:buClr>
                <a:schemeClr val="lt1"/>
              </a:buClr>
              <a:buSzPts val="2200"/>
              <a:buNone/>
            </a:pPr>
            <a:r>
              <a:rPr lang="en-US" sz="2200"/>
              <a:t>Diese Ansicht ist jedoch nicht ganz richtig, denn viele nachhaltige Praktiken können zu Kosteneinsparungen führen und im Laufe der Zeit sogar neue Einnahmequellen erschließen.</a:t>
            </a:r>
            <a:endParaRPr sz="2200"/>
          </a:p>
        </p:txBody>
      </p:sp>
      <p:sp>
        <p:nvSpPr>
          <p:cNvPr id="422" name="Google Shape;422;p21"/>
          <p:cNvSpPr txBox="1">
            <a:spLocks noGrp="1"/>
          </p:cNvSpPr>
          <p:nvPr>
            <p:ph type="body" idx="2"/>
          </p:nvPr>
        </p:nvSpPr>
        <p:spPr>
          <a:xfrm>
            <a:off x="148262" y="343589"/>
            <a:ext cx="609590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a:t>Finanzielle Herausforderungen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2"/>
          <p:cNvSpPr txBox="1">
            <a:spLocks noGrp="1"/>
          </p:cNvSpPr>
          <p:nvPr>
            <p:ph type="body" idx="1"/>
          </p:nvPr>
        </p:nvSpPr>
        <p:spPr>
          <a:xfrm>
            <a:off x="5389419" y="528556"/>
            <a:ext cx="5892900" cy="36666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en-US" sz="2100"/>
              <a:t>Der Zugang zu Kapital zur Finanzierung nachhaltiger Projekte ist eine große Herausforderung. Kleinstunternehmen haben oft nur begrenzten Zugang zu traditionellen Finanzierungsmöglichkeiten wie Bankkrediten oder Investitionskapital, insbesondere wenn sie keine nachweisbare Erfolgsbilanz oder Sicherheiten vorweisen können. </a:t>
            </a:r>
            <a:endParaRPr/>
          </a:p>
          <a:p>
            <a:pPr marL="0" lvl="0" indent="0" algn="just" rtl="0">
              <a:lnSpc>
                <a:spcPct val="90000"/>
              </a:lnSpc>
              <a:spcBef>
                <a:spcPts val="0"/>
              </a:spcBef>
              <a:spcAft>
                <a:spcPts val="0"/>
              </a:spcAft>
              <a:buClr>
                <a:schemeClr val="lt1"/>
              </a:buClr>
              <a:buSzPts val="2200"/>
              <a:buNone/>
            </a:pPr>
            <a:r>
              <a:rPr lang="en-US" sz="2100"/>
              <a:t>Es gibt jedoch zunehmend alternative Finanzierungsmöglichkeiten, die speziell für Nachhaltigkeitsinitiativen entwickelt wurden.</a:t>
            </a:r>
            <a:endParaRPr/>
          </a:p>
          <a:p>
            <a:pPr marL="0" lvl="0" indent="0" algn="just" rtl="0">
              <a:lnSpc>
                <a:spcPct val="90000"/>
              </a:lnSpc>
              <a:spcBef>
                <a:spcPts val="0"/>
              </a:spcBef>
              <a:spcAft>
                <a:spcPts val="0"/>
              </a:spcAft>
              <a:buClr>
                <a:schemeClr val="lt1"/>
              </a:buClr>
              <a:buSzPts val="2200"/>
              <a:buNone/>
            </a:pPr>
            <a:r>
              <a:rPr lang="en-US" sz="2100"/>
              <a:t>So können beispielsweise von Regierungen und gemeinnützigen Organisationen gewährte grüne Kredite und Zuschüsse dazu beitragen, die Anfangskosten für die Einführung nachhaltiger Technologien zu decken.</a:t>
            </a:r>
            <a:endParaRPr/>
          </a:p>
          <a:p>
            <a:pPr marL="0" lvl="0" indent="0" algn="just" rtl="0">
              <a:lnSpc>
                <a:spcPct val="90000"/>
              </a:lnSpc>
              <a:spcBef>
                <a:spcPts val="0"/>
              </a:spcBef>
              <a:spcAft>
                <a:spcPts val="0"/>
              </a:spcAft>
              <a:buClr>
                <a:schemeClr val="lt1"/>
              </a:buClr>
              <a:buSzPts val="2200"/>
              <a:buNone/>
            </a:pPr>
            <a:r>
              <a:rPr lang="en-US" sz="2100"/>
              <a:t>Einem Bericht der International Finance Corporation (IFC) zufolge haben grüne Anleihen und nachhaltige Finanzierungsmechanismen in Europa stark zugenommen und bieten Kleinstunternehmen innovative Möglichkeiten zur Finanzierung ihrer Nachhaltigkeitsbemühungen.</a:t>
            </a:r>
            <a:endParaRPr sz="2100"/>
          </a:p>
        </p:txBody>
      </p:sp>
      <p:sp>
        <p:nvSpPr>
          <p:cNvPr id="429" name="Google Shape;429;p22"/>
          <p:cNvSpPr txBox="1">
            <a:spLocks noGrp="1"/>
          </p:cNvSpPr>
          <p:nvPr>
            <p:ph type="body" idx="2"/>
          </p:nvPr>
        </p:nvSpPr>
        <p:spPr>
          <a:xfrm>
            <a:off x="5389419" y="0"/>
            <a:ext cx="63453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a:t>Zugang zu Kapital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3"/>
          <p:cNvSpPr txBox="1">
            <a:spLocks noGrp="1"/>
          </p:cNvSpPr>
          <p:nvPr>
            <p:ph type="body" idx="1"/>
          </p:nvPr>
        </p:nvSpPr>
        <p:spPr>
          <a:xfrm>
            <a:off x="80435" y="577008"/>
            <a:ext cx="5943600" cy="36666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en-US" sz="2100"/>
              <a:t>Eine weitere finanzielle Herausforderung ist die lange Amortisationszeit einiger nachhaltiger Investitionen. Energieeffiziente Geräte, Anlagen für erneuerbare Energien und Systeme zur Abfallreduzierung sind oft mit hohen Vorlaufkosten verbunden, die sich erst nach und nach amortisieren (ROI).</a:t>
            </a:r>
            <a:endParaRPr/>
          </a:p>
          <a:p>
            <a:pPr marL="0" lvl="0" indent="0" algn="just" rtl="0">
              <a:lnSpc>
                <a:spcPct val="90000"/>
              </a:lnSpc>
              <a:spcBef>
                <a:spcPts val="0"/>
              </a:spcBef>
              <a:spcAft>
                <a:spcPts val="0"/>
              </a:spcAft>
              <a:buClr>
                <a:schemeClr val="lt1"/>
              </a:buClr>
              <a:buSzPts val="2200"/>
              <a:buNone/>
            </a:pPr>
            <a:endParaRPr sz="2100"/>
          </a:p>
          <a:p>
            <a:pPr marL="0" lvl="0" indent="0" algn="just" rtl="0">
              <a:lnSpc>
                <a:spcPct val="90000"/>
              </a:lnSpc>
              <a:spcBef>
                <a:spcPts val="0"/>
              </a:spcBef>
              <a:spcAft>
                <a:spcPts val="0"/>
              </a:spcAft>
              <a:buClr>
                <a:schemeClr val="lt1"/>
              </a:buClr>
              <a:buSzPts val="2200"/>
              <a:buNone/>
            </a:pPr>
            <a:r>
              <a:rPr lang="en-US" sz="2100"/>
              <a:t>Die Installation von Solarzellen kann beispielsweise mit erheblichen Kosten verbunden sein, aber die Einsparungen bei den Energierechnungen können die anfänglichen Ausgaben im Laufe der Zeit ausgleichen. In Europa können Unternehmen von verschiedenen EU-Zuschüssen und Subventionen zur Förderung erneuerbarer Energielösungen profitieren, die dazu beitragen können, die finanzielle Belastung zu mindern.</a:t>
            </a:r>
            <a:endParaRPr/>
          </a:p>
          <a:p>
            <a:pPr marL="0" lvl="0" indent="0" algn="just" rtl="0">
              <a:lnSpc>
                <a:spcPct val="90000"/>
              </a:lnSpc>
              <a:spcBef>
                <a:spcPts val="0"/>
              </a:spcBef>
              <a:spcAft>
                <a:spcPts val="0"/>
              </a:spcAft>
              <a:buClr>
                <a:schemeClr val="lt1"/>
              </a:buClr>
              <a:buSzPts val="2200"/>
              <a:buNone/>
            </a:pPr>
            <a:endParaRPr sz="2100"/>
          </a:p>
          <a:p>
            <a:pPr marL="0" lvl="0" indent="0" algn="just" rtl="0">
              <a:lnSpc>
                <a:spcPct val="90000"/>
              </a:lnSpc>
              <a:spcBef>
                <a:spcPts val="0"/>
              </a:spcBef>
              <a:spcAft>
                <a:spcPts val="0"/>
              </a:spcAft>
              <a:buClr>
                <a:schemeClr val="lt1"/>
              </a:buClr>
              <a:buSzPts val="2200"/>
              <a:buNone/>
            </a:pPr>
            <a:r>
              <a:rPr lang="en-US" sz="2100"/>
              <a:t>Darüber hinaus unterstützen der europäische Green Deal und andere EU-Maßnahmen Unternehmen bei der Umstellung auf nachhaltige Praktiken.</a:t>
            </a:r>
            <a:endParaRPr sz="2100"/>
          </a:p>
        </p:txBody>
      </p:sp>
      <p:sp>
        <p:nvSpPr>
          <p:cNvPr id="436" name="Google Shape;436;p23"/>
          <p:cNvSpPr txBox="1">
            <a:spLocks noGrp="1"/>
          </p:cNvSpPr>
          <p:nvPr>
            <p:ph type="body" idx="2"/>
          </p:nvPr>
        </p:nvSpPr>
        <p:spPr>
          <a:xfrm>
            <a:off x="80435" y="80682"/>
            <a:ext cx="609590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200"/>
              <a:buNone/>
            </a:pPr>
            <a:r>
              <a:rPr lang="en-US" sz="3200"/>
              <a:t>Rentabilität der Investition </a:t>
            </a:r>
            <a:endParaRPr/>
          </a:p>
          <a:p>
            <a:pPr marL="0" lvl="0" indent="0" algn="l" rtl="0">
              <a:lnSpc>
                <a:spcPct val="90000"/>
              </a:lnSpc>
              <a:spcBef>
                <a:spcPts val="0"/>
              </a:spcBef>
              <a:spcAft>
                <a:spcPts val="0"/>
              </a:spcAft>
              <a:buClr>
                <a:schemeClr val="lt1"/>
              </a:buClr>
              <a:buSzPts val="3200"/>
              <a:buNone/>
            </a:pPr>
            <a:r>
              <a:rPr lang="en-US" sz="3200"/>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4"/>
          <p:cNvSpPr txBox="1">
            <a:spLocks noGrp="1"/>
          </p:cNvSpPr>
          <p:nvPr>
            <p:ph type="body" idx="1"/>
          </p:nvPr>
        </p:nvSpPr>
        <p:spPr>
          <a:xfrm>
            <a:off x="5537200" y="816054"/>
            <a:ext cx="5913120"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en-US" sz="2200"/>
              <a:t>Kleinstunternehmen müssen auch die Komplexität der Berechnung und des Nachweises des ROI von Nachhaltigkeitsprojekten bewältigen.</a:t>
            </a:r>
            <a:endParaRPr/>
          </a:p>
          <a:p>
            <a:pPr marL="0" lvl="0" indent="0" algn="just" rtl="0">
              <a:lnSpc>
                <a:spcPct val="90000"/>
              </a:lnSpc>
              <a:spcBef>
                <a:spcPts val="0"/>
              </a:spcBef>
              <a:spcAft>
                <a:spcPts val="0"/>
              </a:spcAft>
              <a:buClr>
                <a:schemeClr val="lt1"/>
              </a:buClr>
              <a:buSzPts val="2200"/>
              <a:buNone/>
            </a:pPr>
            <a:r>
              <a:rPr lang="en-US" sz="2200"/>
              <a:t>Dazu gehört es, die direkten finanziellen Einsparungen zu verstehen und die indirekten Vorteile zu berücksichtigen, wie z. B. die Verbesserung des Markenrufs, die Kundentreue und die Einhaltung von Vorschriften.</a:t>
            </a:r>
            <a:endParaRPr/>
          </a:p>
          <a:p>
            <a:pPr marL="0" lvl="0" indent="0" algn="just" rtl="0">
              <a:lnSpc>
                <a:spcPct val="90000"/>
              </a:lnSpc>
              <a:spcBef>
                <a:spcPts val="0"/>
              </a:spcBef>
              <a:spcAft>
                <a:spcPts val="0"/>
              </a:spcAft>
              <a:buClr>
                <a:schemeClr val="lt1"/>
              </a:buClr>
              <a:buSzPts val="2200"/>
              <a:buNone/>
            </a:pPr>
            <a:r>
              <a:rPr lang="en-US" sz="2200"/>
              <a:t>Eine Studie von Nielsen ergab, dass ein erheblicher Prozentsatz der europäischen Verbraucher bereit ist, mehr für Produkte von Unternehmen zu zahlen, die sich für positive soziale und ökologische Auswirkungen einsetzen.</a:t>
            </a:r>
            <a:endParaRPr/>
          </a:p>
          <a:p>
            <a:pPr marL="0" lvl="0" indent="0" algn="just" rtl="0">
              <a:lnSpc>
                <a:spcPct val="90000"/>
              </a:lnSpc>
              <a:spcBef>
                <a:spcPts val="0"/>
              </a:spcBef>
              <a:spcAft>
                <a:spcPts val="0"/>
              </a:spcAft>
              <a:buClr>
                <a:schemeClr val="lt1"/>
              </a:buClr>
              <a:buSzPts val="2200"/>
              <a:buNone/>
            </a:pPr>
            <a:r>
              <a:rPr lang="en-US" sz="2200"/>
              <a:t>Diese Verbraucherpräferenz deutet darauf hin, dass nachhaltige Praktiken zu höheren Umsätzen und einer stärkeren Kundenbindung führen können, was sich letztlich positiv auf die Bilanz auswirkt.</a:t>
            </a:r>
            <a:endParaRPr/>
          </a:p>
        </p:txBody>
      </p:sp>
      <p:sp>
        <p:nvSpPr>
          <p:cNvPr id="443" name="Google Shape;443;p24"/>
          <p:cNvSpPr txBox="1">
            <a:spLocks noGrp="1"/>
          </p:cNvSpPr>
          <p:nvPr>
            <p:ph type="body" idx="2"/>
          </p:nvPr>
        </p:nvSpPr>
        <p:spPr>
          <a:xfrm>
            <a:off x="5537200" y="119592"/>
            <a:ext cx="6096000"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a:t>Rentabilität der Investition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5"/>
          <p:cNvSpPr txBox="1">
            <a:spLocks noGrp="1"/>
          </p:cNvSpPr>
          <p:nvPr>
            <p:ph type="body" idx="1"/>
          </p:nvPr>
        </p:nvSpPr>
        <p:spPr>
          <a:xfrm>
            <a:off x="3109576" y="347692"/>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200"/>
              <a:buNone/>
            </a:pPr>
            <a:endParaRPr sz="3200"/>
          </a:p>
          <a:p>
            <a:pPr marL="0" lvl="0" indent="0" algn="l" rtl="0">
              <a:lnSpc>
                <a:spcPct val="90000"/>
              </a:lnSpc>
              <a:spcBef>
                <a:spcPts val="0"/>
              </a:spcBef>
              <a:spcAft>
                <a:spcPts val="0"/>
              </a:spcAft>
              <a:buClr>
                <a:srgbClr val="73B64B"/>
              </a:buClr>
              <a:buSzPts val="3200"/>
              <a:buNone/>
            </a:pPr>
            <a:r>
              <a:rPr lang="en-US" sz="3200"/>
              <a:t>Suche nach Finanzierungsquellen</a:t>
            </a:r>
            <a:endParaRPr/>
          </a:p>
        </p:txBody>
      </p:sp>
      <p:sp>
        <p:nvSpPr>
          <p:cNvPr id="450" name="Google Shape;450;p25"/>
          <p:cNvSpPr txBox="1">
            <a:spLocks noGrp="1"/>
          </p:cNvSpPr>
          <p:nvPr>
            <p:ph type="body" idx="2"/>
          </p:nvPr>
        </p:nvSpPr>
        <p:spPr>
          <a:xfrm>
            <a:off x="584550" y="1393534"/>
            <a:ext cx="11022900" cy="59628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595959"/>
              </a:buClr>
              <a:buSzPts val="2200"/>
              <a:buNone/>
            </a:pPr>
            <a:r>
              <a:rPr lang="en-US"/>
              <a:t>Ein europäisches Kleinstunternehmen sollte verschiedene Finanzierungsquellen erkunden, die auf Nachhaltigkeitsinitiativen zugeschnitten sind. Es gibt viele Möglichkeiten, dies zu tun. Beginnen Sie mit der Recherche nach EU-Zuschüssen und Subventionen, die über Programme wie Horizon Europe zur Verfügung stehen, das Forschungs- und Innovationsprojekte unterstützt, einschließlich solcher, die auf Nachhaltigkeit ausgerichtet sind.</a:t>
            </a:r>
            <a:endParaRPr/>
          </a:p>
          <a:p>
            <a:pPr marL="0" lvl="0" indent="0" algn="just" rtl="0">
              <a:lnSpc>
                <a:spcPct val="112727"/>
              </a:lnSpc>
              <a:spcBef>
                <a:spcPts val="0"/>
              </a:spcBef>
              <a:spcAft>
                <a:spcPts val="0"/>
              </a:spcAft>
              <a:buClr>
                <a:srgbClr val="595959"/>
              </a:buClr>
              <a:buSzPts val="2200"/>
              <a:buNone/>
            </a:pPr>
            <a:endParaRPr/>
          </a:p>
          <a:p>
            <a:pPr marL="0" lvl="0" indent="0" algn="just" rtl="0">
              <a:lnSpc>
                <a:spcPct val="112727"/>
              </a:lnSpc>
              <a:spcBef>
                <a:spcPts val="0"/>
              </a:spcBef>
              <a:spcAft>
                <a:spcPts val="0"/>
              </a:spcAft>
              <a:buClr>
                <a:srgbClr val="595959"/>
              </a:buClr>
              <a:buSzPts val="2200"/>
              <a:buNone/>
            </a:pPr>
            <a:r>
              <a:rPr lang="en-US"/>
              <a:t>Ziehen Sie außerdem in Erwägung, sich um nationale Zuschüsse für Ihr Land zu bewerben; viele europäische Regierungen bieten finanzielle Anreize für grüne Projekte. Informieren Sie sich über grüne Anleihen und nachhaltige Finanzierungsmechanismen, die zunehmend verfügbar sind und das notwendige Kapital für nachhaltige Projekte bereitstellen können.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g2f055413be5_0_0"/>
          <p:cNvSpPr txBox="1">
            <a:spLocks noGrp="1"/>
          </p:cNvSpPr>
          <p:nvPr>
            <p:ph type="body" idx="2"/>
          </p:nvPr>
        </p:nvSpPr>
        <p:spPr>
          <a:xfrm>
            <a:off x="921756" y="620839"/>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595959"/>
              </a:buClr>
              <a:buSzPts val="2200"/>
              <a:buFont typeface="Arial"/>
              <a:buNone/>
            </a:pPr>
            <a:r>
              <a:rPr lang="en-US" sz="2200"/>
              <a:t>Arbeiten Sie mit Finanzinstituten zusammen, die sich auf grüne Finanzierungen spezialisiert haben, z. B. mit der Europäischen Investitionsbank (EIB), die Darlehen und technische Unterstützung für nachhaltige Projekte anbietet. Die Nutzung von Plattformen wie dem Funding &amp; Tenders Portal der Europäischen Kommission kann ebenfalls helfen, relevante Möglichkeiten zu identifizieren.</a:t>
            </a:r>
            <a:endParaRPr/>
          </a:p>
          <a:p>
            <a:pPr marL="0" lvl="0" indent="0" algn="just" rtl="0">
              <a:lnSpc>
                <a:spcPct val="112727"/>
              </a:lnSpc>
              <a:spcBef>
                <a:spcPts val="0"/>
              </a:spcBef>
              <a:spcAft>
                <a:spcPts val="0"/>
              </a:spcAft>
              <a:buClr>
                <a:srgbClr val="595959"/>
              </a:buClr>
              <a:buSzPts val="2200"/>
              <a:buFont typeface="Arial"/>
              <a:buNone/>
            </a:pPr>
            <a:endParaRPr sz="2200"/>
          </a:p>
          <a:p>
            <a:pPr marL="0" lvl="0" indent="0" algn="just" rtl="0">
              <a:lnSpc>
                <a:spcPct val="112727"/>
              </a:lnSpc>
              <a:spcBef>
                <a:spcPts val="0"/>
              </a:spcBef>
              <a:spcAft>
                <a:spcPts val="0"/>
              </a:spcAft>
              <a:buClr>
                <a:srgbClr val="595959"/>
              </a:buClr>
              <a:buSzPts val="2200"/>
              <a:buFont typeface="Arial"/>
              <a:buNone/>
            </a:pPr>
            <a:r>
              <a:rPr lang="en-US" sz="2200"/>
              <a:t>Die Vernetzung mit anderen Unternehmen und Nachhaltigkeitsorganisationen kann Einblicke und Verbindungen zu potenziellen Investoren bieten, die Umwelt-, Sozial- und Governance-Kriterien (ESG) Priorität einräumen.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3" name="Google Shape;463;p26"/>
          <p:cNvSpPr txBox="1">
            <a:spLocks noGrp="1"/>
          </p:cNvSpPr>
          <p:nvPr>
            <p:ph type="body" idx="1"/>
          </p:nvPr>
        </p:nvSpPr>
        <p:spPr>
          <a:xfrm>
            <a:off x="7630824" y="990923"/>
            <a:ext cx="271205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02.3</a:t>
            </a:r>
            <a:endParaRPr/>
          </a:p>
        </p:txBody>
      </p:sp>
      <p:sp>
        <p:nvSpPr>
          <p:cNvPr id="464" name="Google Shape;464;p26"/>
          <p:cNvSpPr/>
          <p:nvPr/>
        </p:nvSpPr>
        <p:spPr>
          <a:xfrm>
            <a:off x="5722297" y="4461934"/>
            <a:ext cx="5529904"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465" name="Google Shape;465;p26"/>
          <p:cNvSpPr txBox="1"/>
          <p:nvPr/>
        </p:nvSpPr>
        <p:spPr>
          <a:xfrm>
            <a:off x="5925496" y="4461934"/>
            <a:ext cx="5529904"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73B64B"/>
                </a:solidFill>
                <a:latin typeface="Calibri"/>
                <a:ea typeface="Calibri"/>
                <a:cs typeface="Calibri"/>
                <a:sym typeface="Calibri"/>
              </a:rPr>
              <a:t>Thema 3: Widerstand gegen Veränderungen und Organisationskultur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7"/>
          <p:cNvSpPr txBox="1">
            <a:spLocks noGrp="1"/>
          </p:cNvSpPr>
          <p:nvPr>
            <p:ph type="body" idx="1"/>
          </p:nvPr>
        </p:nvSpPr>
        <p:spPr>
          <a:xfrm>
            <a:off x="152400" y="785931"/>
            <a:ext cx="5943600" cy="36666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en-US" sz="2200" dirty="0"/>
              <a:t>Der Widerstand </a:t>
            </a:r>
            <a:r>
              <a:rPr lang="en-US" sz="2200" dirty="0" err="1"/>
              <a:t>gegen</a:t>
            </a:r>
            <a:r>
              <a:rPr lang="en-US" sz="2200" dirty="0"/>
              <a:t> </a:t>
            </a:r>
            <a:r>
              <a:rPr lang="en-US" sz="2200" dirty="0" err="1"/>
              <a:t>Veränderungen</a:t>
            </a:r>
            <a:r>
              <a:rPr lang="en-US" sz="2200" dirty="0"/>
              <a:t> </a:t>
            </a:r>
            <a:r>
              <a:rPr lang="en-US" sz="2200" dirty="0" err="1"/>
              <a:t>ist</a:t>
            </a:r>
            <a:r>
              <a:rPr lang="en-US" sz="2200" dirty="0"/>
              <a:t> </a:t>
            </a:r>
            <a:r>
              <a:rPr lang="en-US" sz="2200" dirty="0" err="1"/>
              <a:t>eine</a:t>
            </a:r>
            <a:r>
              <a:rPr lang="en-US" sz="2200" dirty="0"/>
              <a:t> </a:t>
            </a:r>
            <a:r>
              <a:rPr lang="en-US" sz="2200" dirty="0" err="1"/>
              <a:t>häufige</a:t>
            </a:r>
            <a:r>
              <a:rPr lang="en-US" sz="2200" dirty="0"/>
              <a:t> </a:t>
            </a:r>
            <a:r>
              <a:rPr lang="en-US" sz="2200" dirty="0" err="1"/>
              <a:t>Herausforderung</a:t>
            </a:r>
            <a:r>
              <a:rPr lang="en-US" sz="2200" dirty="0"/>
              <a:t>, mit der </a:t>
            </a:r>
            <a:r>
              <a:rPr lang="en-US" sz="2200" dirty="0" err="1"/>
              <a:t>viele</a:t>
            </a:r>
            <a:r>
              <a:rPr lang="en-US" sz="2200" dirty="0"/>
              <a:t> </a:t>
            </a:r>
            <a:r>
              <a:rPr lang="en-US" sz="2200" dirty="0" err="1"/>
              <a:t>Kleinst</a:t>
            </a:r>
            <a:r>
              <a:rPr lang="en-US" sz="2200" dirty="0"/>
              <a:t>- und </a:t>
            </a:r>
            <a:r>
              <a:rPr lang="en-US" sz="2200" dirty="0" err="1"/>
              <a:t>Kleinunternehmen</a:t>
            </a:r>
            <a:r>
              <a:rPr lang="en-US" sz="2200" dirty="0"/>
              <a:t> bei der </a:t>
            </a:r>
            <a:r>
              <a:rPr lang="en-US" sz="2200" dirty="0" err="1"/>
              <a:t>Einführung</a:t>
            </a:r>
            <a:r>
              <a:rPr lang="en-US" sz="2200" dirty="0"/>
              <a:t> </a:t>
            </a:r>
            <a:r>
              <a:rPr lang="en-US" sz="2200" dirty="0" err="1"/>
              <a:t>nachhaltiger</a:t>
            </a:r>
            <a:r>
              <a:rPr lang="en-US" sz="2200" dirty="0"/>
              <a:t> </a:t>
            </a:r>
            <a:r>
              <a:rPr lang="en-US" sz="2200" dirty="0" err="1"/>
              <a:t>Praktiken</a:t>
            </a:r>
            <a:r>
              <a:rPr lang="en-US" sz="2200" dirty="0"/>
              <a:t> </a:t>
            </a:r>
            <a:r>
              <a:rPr lang="en-US" sz="2200" dirty="0" err="1"/>
              <a:t>konfrontiert</a:t>
            </a:r>
            <a:r>
              <a:rPr lang="en-US" sz="2200" dirty="0"/>
              <a:t> sind. Dieser Widerstand kann auf </a:t>
            </a:r>
            <a:r>
              <a:rPr lang="en-US" sz="2200" dirty="0" err="1"/>
              <a:t>verschiedene</a:t>
            </a:r>
            <a:r>
              <a:rPr lang="en-US" sz="2200" dirty="0"/>
              <a:t> </a:t>
            </a:r>
            <a:r>
              <a:rPr lang="en-US" sz="2200" dirty="0" err="1"/>
              <a:t>Faktoren</a:t>
            </a:r>
            <a:r>
              <a:rPr lang="en-US" sz="2200" dirty="0"/>
              <a:t> </a:t>
            </a:r>
            <a:r>
              <a:rPr lang="en-US" sz="2200" dirty="0" err="1"/>
              <a:t>zurückzuführen</a:t>
            </a:r>
            <a:r>
              <a:rPr lang="en-US" sz="2200" dirty="0"/>
              <a:t> sein, z. B. auf die Angst </a:t>
            </a:r>
            <a:r>
              <a:rPr lang="en-US" sz="2200" dirty="0" err="1"/>
              <a:t>vor</a:t>
            </a:r>
            <a:r>
              <a:rPr lang="en-US" sz="2200" dirty="0"/>
              <a:t> dem </a:t>
            </a:r>
            <a:r>
              <a:rPr lang="en-US" sz="2200" dirty="0" err="1"/>
              <a:t>Unbekannten</a:t>
            </a:r>
            <a:r>
              <a:rPr lang="en-US" sz="2200" dirty="0"/>
              <a:t>, auf </a:t>
            </a:r>
            <a:r>
              <a:rPr lang="en-US" sz="2200" dirty="0" err="1"/>
              <a:t>eine</a:t>
            </a:r>
            <a:r>
              <a:rPr lang="en-US" sz="2200" dirty="0"/>
              <a:t> </a:t>
            </a:r>
            <a:r>
              <a:rPr lang="en-US" sz="2200" dirty="0" err="1"/>
              <a:t>vermeintliche</a:t>
            </a:r>
            <a:r>
              <a:rPr lang="en-US" sz="2200" dirty="0"/>
              <a:t> </a:t>
            </a:r>
            <a:r>
              <a:rPr lang="en-US" sz="2200" dirty="0" err="1"/>
              <a:t>Bedrohung</a:t>
            </a:r>
            <a:r>
              <a:rPr lang="en-US" sz="2200" dirty="0"/>
              <a:t> der </a:t>
            </a:r>
            <a:r>
              <a:rPr lang="en-US" sz="2200" dirty="0" err="1"/>
              <a:t>Arbeitsplatzsicherheit</a:t>
            </a:r>
            <a:r>
              <a:rPr lang="en-US" sz="2200" dirty="0"/>
              <a:t> und auf </a:t>
            </a:r>
            <a:r>
              <a:rPr lang="en-US" sz="2200" dirty="0" err="1"/>
              <a:t>ein</a:t>
            </a:r>
            <a:r>
              <a:rPr lang="en-US" sz="2200" dirty="0"/>
              <a:t> </a:t>
            </a:r>
            <a:r>
              <a:rPr lang="en-US" sz="2200" dirty="0" err="1"/>
              <a:t>mangelndes</a:t>
            </a:r>
            <a:r>
              <a:rPr lang="en-US" sz="2200" dirty="0"/>
              <a:t> </a:t>
            </a:r>
            <a:r>
              <a:rPr lang="en-US" sz="2200" dirty="0" err="1"/>
              <a:t>Verständnis</a:t>
            </a:r>
            <a:r>
              <a:rPr lang="en-US" sz="2200" dirty="0"/>
              <a:t> für die </a:t>
            </a:r>
            <a:r>
              <a:rPr lang="en-US" sz="2200" dirty="0" err="1"/>
              <a:t>Vorteile</a:t>
            </a:r>
            <a:r>
              <a:rPr lang="en-US" sz="2200" dirty="0"/>
              <a:t> der </a:t>
            </a:r>
            <a:r>
              <a:rPr lang="en-US" sz="2200" dirty="0" err="1"/>
              <a:t>Nachhaltigkeit</a:t>
            </a:r>
            <a:r>
              <a:rPr lang="en-US" sz="2200" dirty="0"/>
              <a:t>.</a:t>
            </a:r>
            <a:endParaRPr dirty="0"/>
          </a:p>
          <a:p>
            <a:pPr marL="0" lvl="0" indent="0" algn="just" rtl="0">
              <a:lnSpc>
                <a:spcPct val="90000"/>
              </a:lnSpc>
              <a:spcBef>
                <a:spcPts val="0"/>
              </a:spcBef>
              <a:spcAft>
                <a:spcPts val="0"/>
              </a:spcAft>
              <a:buClr>
                <a:schemeClr val="lt1"/>
              </a:buClr>
              <a:buSzPts val="2200"/>
              <a:buNone/>
            </a:pPr>
            <a:r>
              <a:rPr lang="en-US" sz="2200" dirty="0"/>
              <a:t>Die Mitarbeiter </a:t>
            </a:r>
            <a:r>
              <a:rPr lang="en-US" sz="2200" dirty="0" err="1"/>
              <a:t>fühlen</a:t>
            </a:r>
            <a:r>
              <a:rPr lang="en-US" sz="2200" dirty="0"/>
              <a:t> </a:t>
            </a:r>
            <a:r>
              <a:rPr lang="en-US" sz="2200" dirty="0" err="1"/>
              <a:t>sich</a:t>
            </a:r>
            <a:r>
              <a:rPr lang="en-US" sz="2200" dirty="0"/>
              <a:t> </a:t>
            </a:r>
            <a:r>
              <a:rPr lang="en-US" sz="2200" dirty="0" err="1"/>
              <a:t>möglicherweise</a:t>
            </a:r>
            <a:r>
              <a:rPr lang="en-US" sz="2200" dirty="0"/>
              <a:t> von der </a:t>
            </a:r>
            <a:r>
              <a:rPr lang="en-US" sz="2200" dirty="0" err="1"/>
              <a:t>Aussicht</a:t>
            </a:r>
            <a:r>
              <a:rPr lang="en-US" sz="2200" dirty="0"/>
              <a:t> auf die </a:t>
            </a:r>
            <a:r>
              <a:rPr lang="en-US" sz="2200" dirty="0" err="1"/>
              <a:t>Änderung</a:t>
            </a:r>
            <a:r>
              <a:rPr lang="en-US" sz="2200" dirty="0"/>
              <a:t> </a:t>
            </a:r>
            <a:r>
              <a:rPr lang="en-US" sz="2200" dirty="0" err="1"/>
              <a:t>etablierter</a:t>
            </a:r>
            <a:r>
              <a:rPr lang="en-US" sz="2200" dirty="0"/>
              <a:t> </a:t>
            </a:r>
            <a:r>
              <a:rPr lang="en-US" sz="2200" dirty="0" err="1"/>
              <a:t>Routinen</a:t>
            </a:r>
            <a:r>
              <a:rPr lang="en-US" sz="2200" dirty="0"/>
              <a:t> und </a:t>
            </a:r>
            <a:r>
              <a:rPr lang="en-US" sz="2200" dirty="0" err="1"/>
              <a:t>Arbeitsabläufe</a:t>
            </a:r>
            <a:r>
              <a:rPr lang="en-US" sz="2200" dirty="0"/>
              <a:t> </a:t>
            </a:r>
            <a:r>
              <a:rPr lang="en-US" sz="2200" dirty="0" err="1"/>
              <a:t>überfordert</a:t>
            </a:r>
            <a:r>
              <a:rPr lang="en-US" sz="2200" dirty="0"/>
              <a:t>, was </a:t>
            </a:r>
            <a:r>
              <a:rPr lang="en-US" sz="2200" dirty="0" err="1"/>
              <a:t>zu</a:t>
            </a:r>
            <a:r>
              <a:rPr lang="en-US" sz="2200" dirty="0"/>
              <a:t> </a:t>
            </a:r>
            <a:r>
              <a:rPr lang="en-US" sz="2200" dirty="0" err="1"/>
              <a:t>Befürchtungen</a:t>
            </a:r>
            <a:r>
              <a:rPr lang="en-US" sz="2200" dirty="0"/>
              <a:t> und </a:t>
            </a:r>
            <a:r>
              <a:rPr lang="en-US" sz="2200" dirty="0" err="1"/>
              <a:t>Zurückhaltung</a:t>
            </a:r>
            <a:r>
              <a:rPr lang="en-US" sz="2200" dirty="0"/>
              <a:t> </a:t>
            </a:r>
            <a:r>
              <a:rPr lang="en-US" sz="2200" dirty="0" err="1"/>
              <a:t>führt</a:t>
            </a:r>
            <a:r>
              <a:rPr lang="en-US" sz="2200" dirty="0"/>
              <a:t>. Laut </a:t>
            </a:r>
            <a:r>
              <a:rPr lang="en-US" sz="2200" dirty="0" err="1"/>
              <a:t>einer</a:t>
            </a:r>
            <a:r>
              <a:rPr lang="en-US" sz="2200" dirty="0"/>
              <a:t> Studie der Harvard Business Review </a:t>
            </a:r>
            <a:r>
              <a:rPr lang="en-US" sz="2200" dirty="0" err="1"/>
              <a:t>scheitern</a:t>
            </a:r>
            <a:r>
              <a:rPr lang="en-US" sz="2200" dirty="0"/>
              <a:t> </a:t>
            </a:r>
            <a:r>
              <a:rPr lang="en-US" sz="2200" dirty="0" err="1"/>
              <a:t>etwa</a:t>
            </a:r>
            <a:r>
              <a:rPr lang="en-US" sz="2200" dirty="0"/>
              <a:t> 70 % der </a:t>
            </a:r>
            <a:r>
              <a:rPr lang="en-US" sz="2200" dirty="0" err="1"/>
              <a:t>Veränderungsinitiativen</a:t>
            </a:r>
            <a:r>
              <a:rPr lang="en-US" sz="2200" dirty="0"/>
              <a:t>, </a:t>
            </a:r>
            <a:r>
              <a:rPr lang="en-US" sz="2200" dirty="0" err="1"/>
              <a:t>häufig</a:t>
            </a:r>
            <a:r>
              <a:rPr lang="en-US" sz="2200" dirty="0"/>
              <a:t> </a:t>
            </a:r>
            <a:r>
              <a:rPr lang="en-US" sz="2200" dirty="0" err="1"/>
              <a:t>aufgrund</a:t>
            </a:r>
            <a:r>
              <a:rPr lang="en-US" sz="2200" dirty="0"/>
              <a:t> des </a:t>
            </a:r>
            <a:r>
              <a:rPr lang="en-US" sz="2200" dirty="0" err="1"/>
              <a:t>Widerstands</a:t>
            </a:r>
            <a:r>
              <a:rPr lang="en-US" sz="2200" dirty="0"/>
              <a:t> der Mitarbeiter und der </a:t>
            </a:r>
            <a:r>
              <a:rPr lang="en-US" sz="2200" dirty="0" err="1"/>
              <a:t>mangelnden</a:t>
            </a:r>
            <a:r>
              <a:rPr lang="en-US" sz="2200" dirty="0"/>
              <a:t> </a:t>
            </a:r>
            <a:r>
              <a:rPr lang="en-US" sz="2200" dirty="0" err="1"/>
              <a:t>Unterstützung</a:t>
            </a:r>
            <a:r>
              <a:rPr lang="en-US" sz="2200" dirty="0"/>
              <a:t> </a:t>
            </a:r>
            <a:r>
              <a:rPr lang="en-US" sz="2200" dirty="0" err="1"/>
              <a:t>durch</a:t>
            </a:r>
            <a:r>
              <a:rPr lang="en-US" sz="2200" dirty="0"/>
              <a:t> das Management.</a:t>
            </a:r>
            <a:endParaRPr dirty="0"/>
          </a:p>
        </p:txBody>
      </p:sp>
      <p:sp>
        <p:nvSpPr>
          <p:cNvPr id="471" name="Google Shape;471;p27"/>
          <p:cNvSpPr txBox="1">
            <a:spLocks noGrp="1"/>
          </p:cNvSpPr>
          <p:nvPr>
            <p:ph type="body" idx="2"/>
          </p:nvPr>
        </p:nvSpPr>
        <p:spPr>
          <a:xfrm>
            <a:off x="6260483" y="2670041"/>
            <a:ext cx="5852750"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dirty="0">
                <a:solidFill>
                  <a:srgbClr val="000000"/>
                </a:solidFill>
              </a:rPr>
              <a:t>Den Widerstand </a:t>
            </a:r>
            <a:r>
              <a:rPr lang="en-US" sz="3200" dirty="0" err="1">
                <a:solidFill>
                  <a:srgbClr val="000000"/>
                </a:solidFill>
              </a:rPr>
              <a:t>gegen</a:t>
            </a:r>
            <a:r>
              <a:rPr lang="en-US" sz="3200" dirty="0">
                <a:solidFill>
                  <a:srgbClr val="000000"/>
                </a:solidFill>
              </a:rPr>
              <a:t> </a:t>
            </a:r>
            <a:r>
              <a:rPr lang="en-US" sz="3200" dirty="0" err="1">
                <a:solidFill>
                  <a:srgbClr val="000000"/>
                </a:solidFill>
              </a:rPr>
              <a:t>Veränderungen</a:t>
            </a:r>
            <a:r>
              <a:rPr lang="en-US" sz="3200" dirty="0">
                <a:solidFill>
                  <a:srgbClr val="000000"/>
                </a:solidFill>
              </a:rPr>
              <a:t> verstehen</a:t>
            </a:r>
            <a:endParaRPr dirty="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8"/>
          <p:cNvSpPr txBox="1">
            <a:spLocks noGrp="1"/>
          </p:cNvSpPr>
          <p:nvPr>
            <p:ph type="body" idx="1"/>
          </p:nvPr>
        </p:nvSpPr>
        <p:spPr>
          <a:xfrm>
            <a:off x="5461827" y="461886"/>
            <a:ext cx="5913120" cy="5309616"/>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en-US" sz="2100" dirty="0"/>
              <a:t>Um </a:t>
            </a:r>
            <a:r>
              <a:rPr lang="en-US" sz="2100" dirty="0" err="1"/>
              <a:t>Widerstände</a:t>
            </a:r>
            <a:r>
              <a:rPr lang="en-US" sz="2100" dirty="0"/>
              <a:t> </a:t>
            </a:r>
            <a:r>
              <a:rPr lang="en-US" sz="2100" dirty="0" err="1"/>
              <a:t>effektiv</a:t>
            </a:r>
            <a:r>
              <a:rPr lang="en-US" sz="2100" dirty="0"/>
              <a:t> </a:t>
            </a:r>
            <a:r>
              <a:rPr lang="en-US" sz="2100" dirty="0" err="1"/>
              <a:t>zu</a:t>
            </a:r>
            <a:r>
              <a:rPr lang="en-US" sz="2100" dirty="0"/>
              <a:t> </a:t>
            </a:r>
            <a:r>
              <a:rPr lang="en-US" sz="2100" dirty="0" err="1"/>
              <a:t>bewältigen</a:t>
            </a:r>
            <a:r>
              <a:rPr lang="en-US" sz="2100" dirty="0"/>
              <a:t>, </a:t>
            </a:r>
            <a:r>
              <a:rPr lang="en-US" sz="2100" dirty="0" err="1"/>
              <a:t>ist</a:t>
            </a:r>
            <a:r>
              <a:rPr lang="en-US" sz="2100" dirty="0"/>
              <a:t> es </a:t>
            </a:r>
            <a:r>
              <a:rPr lang="en-US" sz="2100" dirty="0" err="1"/>
              <a:t>entscheidend</a:t>
            </a:r>
            <a:r>
              <a:rPr lang="en-US" sz="2100" dirty="0"/>
              <a:t>, auf die </a:t>
            </a:r>
            <a:r>
              <a:rPr lang="en-US" sz="2100" dirty="0" err="1"/>
              <a:t>Bedenken</a:t>
            </a:r>
            <a:r>
              <a:rPr lang="en-US" sz="2100" dirty="0"/>
              <a:t> und </a:t>
            </a:r>
            <a:r>
              <a:rPr lang="en-US" sz="2100" dirty="0" err="1"/>
              <a:t>Ängste</a:t>
            </a:r>
            <a:r>
              <a:rPr lang="en-US" sz="2100" dirty="0"/>
              <a:t> der Mitarbeiter </a:t>
            </a:r>
            <a:r>
              <a:rPr lang="en-US" sz="2100" dirty="0" err="1"/>
              <a:t>einzugehen</a:t>
            </a:r>
            <a:r>
              <a:rPr lang="en-US" sz="2100" dirty="0"/>
              <a:t>. </a:t>
            </a:r>
            <a:r>
              <a:rPr lang="en-US" sz="2100" dirty="0" err="1"/>
              <a:t>Offene</a:t>
            </a:r>
            <a:r>
              <a:rPr lang="en-US" sz="2100" dirty="0"/>
              <a:t> </a:t>
            </a:r>
            <a:r>
              <a:rPr lang="en-US" sz="2100" dirty="0" err="1"/>
              <a:t>Kommunikation</a:t>
            </a:r>
            <a:r>
              <a:rPr lang="en-US" sz="2100" dirty="0"/>
              <a:t> </a:t>
            </a:r>
            <a:r>
              <a:rPr lang="en-US" sz="2100" dirty="0" err="1"/>
              <a:t>ist</a:t>
            </a:r>
            <a:r>
              <a:rPr lang="en-US" sz="2100" dirty="0"/>
              <a:t> der </a:t>
            </a:r>
            <a:r>
              <a:rPr lang="en-US" sz="2100" dirty="0" err="1"/>
              <a:t>Schlüssel</a:t>
            </a:r>
            <a:r>
              <a:rPr lang="en-US" sz="2100" dirty="0"/>
              <a:t>; </a:t>
            </a:r>
            <a:r>
              <a:rPr lang="en-US" sz="2100" dirty="0" err="1"/>
              <a:t>beziehen</a:t>
            </a:r>
            <a:r>
              <a:rPr lang="en-US" sz="2100" dirty="0"/>
              <a:t> Sie die Mitarbeiter in den </a:t>
            </a:r>
            <a:r>
              <a:rPr lang="en-US" sz="2100" dirty="0" err="1"/>
              <a:t>Planungsprozess</a:t>
            </a:r>
            <a:r>
              <a:rPr lang="en-US" sz="2100" dirty="0"/>
              <a:t> mit </a:t>
            </a:r>
            <a:r>
              <a:rPr lang="en-US" sz="2100" dirty="0" err="1"/>
              <a:t>ein</a:t>
            </a:r>
            <a:r>
              <a:rPr lang="en-US" sz="2100" dirty="0"/>
              <a:t>, </a:t>
            </a:r>
            <a:r>
              <a:rPr lang="en-US" sz="2100" dirty="0" err="1"/>
              <a:t>indem</a:t>
            </a:r>
            <a:r>
              <a:rPr lang="en-US" sz="2100" dirty="0"/>
              <a:t> Sie </a:t>
            </a:r>
            <a:r>
              <a:rPr lang="en-US" sz="2100" dirty="0" err="1"/>
              <a:t>ihnen</a:t>
            </a:r>
            <a:r>
              <a:rPr lang="en-US" sz="2100" dirty="0"/>
              <a:t> die </a:t>
            </a:r>
            <a:r>
              <a:rPr lang="en-US" sz="2100" dirty="0" err="1"/>
              <a:t>Gründe</a:t>
            </a:r>
            <a:r>
              <a:rPr lang="en-US" sz="2100" dirty="0"/>
              <a:t> für die </a:t>
            </a:r>
            <a:r>
              <a:rPr lang="en-US" sz="2100" dirty="0" err="1"/>
              <a:t>Veränderung</a:t>
            </a:r>
            <a:r>
              <a:rPr lang="en-US" sz="2100" dirty="0"/>
              <a:t> </a:t>
            </a:r>
            <a:r>
              <a:rPr lang="en-US" sz="2100" dirty="0" err="1"/>
              <a:t>erklären</a:t>
            </a:r>
            <a:r>
              <a:rPr lang="en-US" sz="2100" dirty="0"/>
              <a:t> und </a:t>
            </a:r>
            <a:r>
              <a:rPr lang="en-US" sz="2100" dirty="0" err="1"/>
              <a:t>erläutern</a:t>
            </a:r>
            <a:r>
              <a:rPr lang="en-US" sz="2100" dirty="0"/>
              <a:t>, </a:t>
            </a:r>
            <a:r>
              <a:rPr lang="en-US" sz="2100" dirty="0" err="1"/>
              <a:t>wie</a:t>
            </a:r>
            <a:r>
              <a:rPr lang="en-US" sz="2100" dirty="0"/>
              <a:t> </a:t>
            </a:r>
            <a:r>
              <a:rPr lang="en-US" sz="2100" dirty="0" err="1"/>
              <a:t>diese</a:t>
            </a:r>
            <a:r>
              <a:rPr lang="en-US" sz="2100" dirty="0"/>
              <a:t> mit den </a:t>
            </a:r>
            <a:r>
              <a:rPr lang="en-US" sz="2100" dirty="0" err="1"/>
              <a:t>langfristigen</a:t>
            </a:r>
            <a:r>
              <a:rPr lang="en-US" sz="2100" dirty="0"/>
              <a:t> Zielen des </a:t>
            </a:r>
            <a:r>
              <a:rPr lang="en-US" sz="2100" dirty="0" err="1"/>
              <a:t>Unternehmens</a:t>
            </a:r>
            <a:r>
              <a:rPr lang="en-US" sz="2100" dirty="0"/>
              <a:t> in </a:t>
            </a:r>
            <a:r>
              <a:rPr lang="en-US" sz="2100" dirty="0" err="1"/>
              <a:t>Einklang</a:t>
            </a:r>
            <a:r>
              <a:rPr lang="en-US" sz="2100" dirty="0"/>
              <a:t> </a:t>
            </a:r>
            <a:r>
              <a:rPr lang="en-US" sz="2100" dirty="0" err="1"/>
              <a:t>steht</a:t>
            </a:r>
            <a:r>
              <a:rPr lang="en-US" sz="2100" dirty="0"/>
              <a:t>.</a:t>
            </a:r>
            <a:endParaRPr dirty="0"/>
          </a:p>
          <a:p>
            <a:pPr marL="0" lvl="0" indent="0" algn="just" rtl="0">
              <a:lnSpc>
                <a:spcPct val="90000"/>
              </a:lnSpc>
              <a:spcBef>
                <a:spcPts val="0"/>
              </a:spcBef>
              <a:spcAft>
                <a:spcPts val="0"/>
              </a:spcAft>
              <a:buClr>
                <a:schemeClr val="lt1"/>
              </a:buClr>
              <a:buSzPts val="2200"/>
              <a:buNone/>
            </a:pPr>
            <a:r>
              <a:rPr lang="en-US" sz="2100" dirty="0"/>
              <a:t>Auch Aus- und </a:t>
            </a:r>
            <a:r>
              <a:rPr lang="en-US" sz="2100" dirty="0" err="1"/>
              <a:t>Weiterbildungsmaßnahmen</a:t>
            </a:r>
            <a:r>
              <a:rPr lang="en-US" sz="2100" dirty="0"/>
              <a:t> </a:t>
            </a:r>
            <a:r>
              <a:rPr lang="en-US" sz="2100" dirty="0" err="1"/>
              <a:t>können</a:t>
            </a:r>
            <a:r>
              <a:rPr lang="en-US" sz="2100" dirty="0"/>
              <a:t> </a:t>
            </a:r>
            <a:r>
              <a:rPr lang="en-US" sz="2100" dirty="0" err="1"/>
              <a:t>dazu</a:t>
            </a:r>
            <a:r>
              <a:rPr lang="en-US" sz="2100" dirty="0"/>
              <a:t> </a:t>
            </a:r>
            <a:r>
              <a:rPr lang="en-US" sz="2100" dirty="0" err="1"/>
              <a:t>beitragen</a:t>
            </a:r>
            <a:r>
              <a:rPr lang="en-US" sz="2100" dirty="0"/>
              <a:t>, </a:t>
            </a:r>
            <a:r>
              <a:rPr lang="en-US" sz="2100" dirty="0" err="1"/>
              <a:t>Ängste</a:t>
            </a:r>
            <a:r>
              <a:rPr lang="en-US" sz="2100" dirty="0"/>
              <a:t> </a:t>
            </a:r>
            <a:r>
              <a:rPr lang="en-US" sz="2100" dirty="0" err="1"/>
              <a:t>abzubauen</a:t>
            </a:r>
            <a:r>
              <a:rPr lang="en-US" sz="2100" dirty="0"/>
              <a:t>, </a:t>
            </a:r>
            <a:r>
              <a:rPr lang="en-US" sz="2100" dirty="0" err="1"/>
              <a:t>indem</a:t>
            </a:r>
            <a:r>
              <a:rPr lang="en-US" sz="2100" dirty="0"/>
              <a:t> </a:t>
            </a:r>
            <a:r>
              <a:rPr lang="en-US" sz="2100" dirty="0" err="1"/>
              <a:t>sie</a:t>
            </a:r>
            <a:r>
              <a:rPr lang="en-US" sz="2100" dirty="0"/>
              <a:t> die Mitarbeiter mit dem Wissen und den </a:t>
            </a:r>
            <a:r>
              <a:rPr lang="en-US" sz="2100" dirty="0" err="1"/>
              <a:t>Fähigkeiten</a:t>
            </a:r>
            <a:r>
              <a:rPr lang="en-US" sz="2100" dirty="0"/>
              <a:t> </a:t>
            </a:r>
            <a:r>
              <a:rPr lang="en-US" sz="2100" dirty="0" err="1"/>
              <a:t>ausstatten</a:t>
            </a:r>
            <a:r>
              <a:rPr lang="en-US" sz="2100" dirty="0"/>
              <a:t>, die für die </a:t>
            </a:r>
            <a:r>
              <a:rPr lang="en-US" sz="2100" dirty="0" err="1"/>
              <a:t>Anpassung</a:t>
            </a:r>
            <a:r>
              <a:rPr lang="en-US" sz="2100" dirty="0"/>
              <a:t> an </a:t>
            </a:r>
            <a:r>
              <a:rPr lang="en-US" sz="2100" dirty="0" err="1"/>
              <a:t>neue</a:t>
            </a:r>
            <a:r>
              <a:rPr lang="en-US" sz="2100" dirty="0"/>
              <a:t> </a:t>
            </a:r>
            <a:r>
              <a:rPr lang="en-US" sz="2100" dirty="0" err="1"/>
              <a:t>nachhaltige</a:t>
            </a:r>
            <a:r>
              <a:rPr lang="en-US" sz="2100" dirty="0"/>
              <a:t> </a:t>
            </a:r>
            <a:r>
              <a:rPr lang="en-US" sz="2100" dirty="0" err="1"/>
              <a:t>Praktiken</a:t>
            </a:r>
            <a:r>
              <a:rPr lang="en-US" sz="2100" dirty="0"/>
              <a:t> </a:t>
            </a:r>
            <a:r>
              <a:rPr lang="en-US" sz="2100" dirty="0" err="1"/>
              <a:t>erforderlich</a:t>
            </a:r>
            <a:r>
              <a:rPr lang="en-US" sz="2100" dirty="0"/>
              <a:t> sind.</a:t>
            </a:r>
            <a:endParaRPr dirty="0"/>
          </a:p>
          <a:p>
            <a:pPr marL="0" lvl="0" indent="0" algn="just" rtl="0">
              <a:lnSpc>
                <a:spcPct val="90000"/>
              </a:lnSpc>
              <a:spcBef>
                <a:spcPts val="0"/>
              </a:spcBef>
              <a:spcAft>
                <a:spcPts val="0"/>
              </a:spcAft>
              <a:buClr>
                <a:schemeClr val="lt1"/>
              </a:buClr>
              <a:buSzPts val="2200"/>
              <a:buNone/>
            </a:pPr>
            <a:r>
              <a:rPr lang="en-US" sz="2100" dirty="0"/>
              <a:t>Ein </a:t>
            </a:r>
            <a:r>
              <a:rPr lang="en-US" sz="2100" dirty="0" err="1"/>
              <a:t>Kleinstunternehmen</a:t>
            </a:r>
            <a:r>
              <a:rPr lang="en-US" sz="2100" dirty="0"/>
              <a:t> </a:t>
            </a:r>
            <a:r>
              <a:rPr lang="en-US" sz="2100" dirty="0" err="1"/>
              <a:t>könnte</a:t>
            </a:r>
            <a:r>
              <a:rPr lang="en-US" sz="2100" dirty="0"/>
              <a:t> </a:t>
            </a:r>
            <a:r>
              <a:rPr lang="en-US" sz="2100" dirty="0" err="1"/>
              <a:t>beispielsweise</a:t>
            </a:r>
            <a:r>
              <a:rPr lang="en-US" sz="2100" dirty="0"/>
              <a:t> Workshops oder </a:t>
            </a:r>
            <a:r>
              <a:rPr lang="en-US" sz="2100" dirty="0" err="1"/>
              <a:t>Seminare</a:t>
            </a:r>
            <a:r>
              <a:rPr lang="en-US" sz="2100" dirty="0"/>
              <a:t> </a:t>
            </a:r>
            <a:r>
              <a:rPr lang="en-US" sz="2100" dirty="0" err="1"/>
              <a:t>veranstalten</a:t>
            </a:r>
            <a:r>
              <a:rPr lang="en-US" sz="2100" dirty="0"/>
              <a:t>, in </a:t>
            </a:r>
            <a:r>
              <a:rPr lang="en-US" sz="2100" dirty="0" err="1"/>
              <a:t>denen</a:t>
            </a:r>
            <a:r>
              <a:rPr lang="en-US" sz="2100" dirty="0"/>
              <a:t> die </a:t>
            </a:r>
            <a:r>
              <a:rPr lang="en-US" sz="2100" dirty="0" err="1"/>
              <a:t>praktischen</a:t>
            </a:r>
            <a:r>
              <a:rPr lang="en-US" sz="2100" dirty="0"/>
              <a:t> </a:t>
            </a:r>
            <a:r>
              <a:rPr lang="en-US" sz="2100" dirty="0" err="1"/>
              <a:t>Vorteile</a:t>
            </a:r>
            <a:r>
              <a:rPr lang="en-US" sz="2100" dirty="0"/>
              <a:t> der </a:t>
            </a:r>
            <a:r>
              <a:rPr lang="en-US" sz="2100" dirty="0" err="1"/>
              <a:t>Nachhaltigkeit</a:t>
            </a:r>
            <a:r>
              <a:rPr lang="en-US" sz="2100" dirty="0"/>
              <a:t> </a:t>
            </a:r>
            <a:r>
              <a:rPr lang="en-US" sz="2100" dirty="0" err="1"/>
              <a:t>aufgezeigt</a:t>
            </a:r>
            <a:r>
              <a:rPr lang="en-US" sz="2100" dirty="0"/>
              <a:t> </a:t>
            </a:r>
            <a:r>
              <a:rPr lang="en-US" sz="2100" dirty="0" err="1"/>
              <a:t>werden</a:t>
            </a:r>
            <a:r>
              <a:rPr lang="en-US" sz="2100" dirty="0"/>
              <a:t>, </a:t>
            </a:r>
            <a:r>
              <a:rPr lang="en-US" sz="2100" dirty="0" err="1"/>
              <a:t>wie</a:t>
            </a:r>
            <a:r>
              <a:rPr lang="en-US" sz="2100" dirty="0"/>
              <a:t> z. B. </a:t>
            </a:r>
            <a:r>
              <a:rPr lang="en-US" sz="2100" dirty="0" err="1"/>
              <a:t>Kosteneinsparungen</a:t>
            </a:r>
            <a:r>
              <a:rPr lang="en-US" sz="2100" dirty="0"/>
              <a:t> </a:t>
            </a:r>
            <a:r>
              <a:rPr lang="en-US" sz="2100" dirty="0" err="1"/>
              <a:t>durch</a:t>
            </a:r>
            <a:r>
              <a:rPr lang="en-US" sz="2100" dirty="0"/>
              <a:t> </a:t>
            </a:r>
            <a:r>
              <a:rPr lang="en-US" sz="2100" dirty="0" err="1"/>
              <a:t>Energieeffizienz</a:t>
            </a:r>
            <a:r>
              <a:rPr lang="en-US" sz="2100" dirty="0"/>
              <a:t> oder </a:t>
            </a:r>
            <a:r>
              <a:rPr lang="en-US" sz="2100" dirty="0" err="1"/>
              <a:t>verbesserte</a:t>
            </a:r>
            <a:r>
              <a:rPr lang="en-US" sz="2100" dirty="0"/>
              <a:t> Gesundheit und Sicherheit </a:t>
            </a:r>
            <a:r>
              <a:rPr lang="en-US" sz="2100" dirty="0" err="1"/>
              <a:t>durch</a:t>
            </a:r>
            <a:r>
              <a:rPr lang="en-US" sz="2100" dirty="0"/>
              <a:t> die </a:t>
            </a:r>
            <a:r>
              <a:rPr lang="en-US" sz="2100" dirty="0" err="1"/>
              <a:t>Reduzierung</a:t>
            </a:r>
            <a:r>
              <a:rPr lang="en-US" sz="2100" dirty="0"/>
              <a:t> </a:t>
            </a:r>
            <a:r>
              <a:rPr lang="en-US" sz="2100" dirty="0" err="1"/>
              <a:t>giftiger</a:t>
            </a:r>
            <a:r>
              <a:rPr lang="en-US" sz="2100" dirty="0"/>
              <a:t> </a:t>
            </a:r>
            <a:r>
              <a:rPr lang="en-US" sz="2100" dirty="0" err="1"/>
              <a:t>Materialien</a:t>
            </a:r>
            <a:r>
              <a:rPr lang="en-US" sz="2100" dirty="0"/>
              <a:t>.</a:t>
            </a:r>
            <a:endParaRPr sz="2100" dirty="0"/>
          </a:p>
        </p:txBody>
      </p:sp>
      <p:sp>
        <p:nvSpPr>
          <p:cNvPr id="478" name="Google Shape;478;p28"/>
          <p:cNvSpPr txBox="1">
            <a:spLocks noGrp="1"/>
          </p:cNvSpPr>
          <p:nvPr>
            <p:ph type="body" idx="2"/>
          </p:nvPr>
        </p:nvSpPr>
        <p:spPr>
          <a:xfrm>
            <a:off x="283652" y="2695529"/>
            <a:ext cx="4781508" cy="5709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dirty="0" err="1">
                <a:solidFill>
                  <a:srgbClr val="000000"/>
                </a:solidFill>
              </a:rPr>
              <a:t>Umgang</a:t>
            </a:r>
            <a:r>
              <a:rPr lang="en-US" sz="3200" dirty="0">
                <a:solidFill>
                  <a:srgbClr val="000000"/>
                </a:solidFill>
              </a:rPr>
              <a:t> mit den </a:t>
            </a:r>
            <a:r>
              <a:rPr lang="en-US" sz="3200" dirty="0" err="1">
                <a:solidFill>
                  <a:srgbClr val="000000"/>
                </a:solidFill>
              </a:rPr>
              <a:t>Bedenken</a:t>
            </a:r>
            <a:r>
              <a:rPr lang="en-US" sz="3200" dirty="0">
                <a:solidFill>
                  <a:srgbClr val="000000"/>
                </a:solidFill>
              </a:rPr>
              <a:t> der Mitarbeiter</a:t>
            </a:r>
            <a:endParaRPr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Google Shape;259;p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01</a:t>
            </a:r>
            <a:endParaRPr/>
          </a:p>
        </p:txBody>
      </p:sp>
      <p:sp>
        <p:nvSpPr>
          <p:cNvPr id="260" name="Google Shape;260;p4"/>
          <p:cNvSpPr/>
          <p:nvPr/>
        </p:nvSpPr>
        <p:spPr>
          <a:xfrm>
            <a:off x="5988116" y="47596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61" name="Google Shape;261;p4"/>
          <p:cNvSpPr txBox="1"/>
          <p:nvPr/>
        </p:nvSpPr>
        <p:spPr>
          <a:xfrm>
            <a:off x="5988115" y="4785943"/>
            <a:ext cx="4933927" cy="14157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NACHHALTIGE GESCHÄFTSAKTIVITÄTEN</a:t>
            </a: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9"/>
          <p:cNvSpPr txBox="1">
            <a:spLocks noGrp="1"/>
          </p:cNvSpPr>
          <p:nvPr>
            <p:ph type="body" idx="1"/>
          </p:nvPr>
        </p:nvSpPr>
        <p:spPr>
          <a:xfrm>
            <a:off x="152495" y="639579"/>
            <a:ext cx="5943505"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en-US" sz="2000" dirty="0"/>
              <a:t>Die </a:t>
            </a:r>
            <a:r>
              <a:rPr lang="en-US" sz="2000" dirty="0" err="1"/>
              <a:t>Schaffung</a:t>
            </a:r>
            <a:r>
              <a:rPr lang="en-US" sz="2000" dirty="0"/>
              <a:t> </a:t>
            </a:r>
            <a:r>
              <a:rPr lang="en-US" sz="2000" dirty="0" err="1"/>
              <a:t>einer</a:t>
            </a:r>
            <a:r>
              <a:rPr lang="en-US" sz="2000" dirty="0"/>
              <a:t> Kultur der </a:t>
            </a:r>
            <a:r>
              <a:rPr lang="en-US" sz="2000" dirty="0" err="1"/>
              <a:t>kontinuierlichen</a:t>
            </a:r>
            <a:r>
              <a:rPr lang="en-US" sz="2000" dirty="0"/>
              <a:t> </a:t>
            </a:r>
            <a:r>
              <a:rPr lang="en-US" sz="2000" dirty="0" err="1"/>
              <a:t>Verbesserung</a:t>
            </a:r>
            <a:r>
              <a:rPr lang="en-US" sz="2000" dirty="0"/>
              <a:t>, in der Feedback </a:t>
            </a:r>
            <a:r>
              <a:rPr lang="en-US" sz="2000" dirty="0" err="1"/>
              <a:t>gefördert</a:t>
            </a:r>
            <a:r>
              <a:rPr lang="en-US" sz="2000" dirty="0"/>
              <a:t> und </a:t>
            </a:r>
            <a:r>
              <a:rPr lang="en-US" sz="2000" dirty="0" err="1"/>
              <a:t>geschätzt</a:t>
            </a:r>
            <a:r>
              <a:rPr lang="en-US" sz="2000" dirty="0"/>
              <a:t> </a:t>
            </a:r>
            <a:r>
              <a:rPr lang="en-US" sz="2000" dirty="0" err="1"/>
              <a:t>wird</a:t>
            </a:r>
            <a:r>
              <a:rPr lang="en-US" sz="2000" dirty="0"/>
              <a:t>, kann </a:t>
            </a:r>
            <a:r>
              <a:rPr lang="en-US" sz="2000" dirty="0" err="1"/>
              <a:t>dazu</a:t>
            </a:r>
            <a:r>
              <a:rPr lang="en-US" sz="2000" dirty="0"/>
              <a:t> </a:t>
            </a:r>
            <a:r>
              <a:rPr lang="en-US" sz="2000" dirty="0" err="1"/>
              <a:t>beitragen</a:t>
            </a:r>
            <a:r>
              <a:rPr lang="en-US" sz="2000" dirty="0"/>
              <a:t>, </a:t>
            </a:r>
            <a:r>
              <a:rPr lang="en-US" sz="2000" dirty="0" err="1"/>
              <a:t>ein</a:t>
            </a:r>
            <a:r>
              <a:rPr lang="en-US" sz="2000" dirty="0"/>
              <a:t> </a:t>
            </a:r>
            <a:r>
              <a:rPr lang="en-US" sz="2000" dirty="0" err="1"/>
              <a:t>Umfeld</a:t>
            </a:r>
            <a:r>
              <a:rPr lang="en-US" sz="2000" dirty="0"/>
              <a:t> </a:t>
            </a:r>
            <a:r>
              <a:rPr lang="en-US" sz="2000" dirty="0" err="1"/>
              <a:t>zu</a:t>
            </a:r>
            <a:r>
              <a:rPr lang="en-US" sz="2000" dirty="0"/>
              <a:t> </a:t>
            </a:r>
            <a:r>
              <a:rPr lang="en-US" sz="2000" dirty="0" err="1"/>
              <a:t>schaffen</a:t>
            </a:r>
            <a:r>
              <a:rPr lang="en-US" sz="2000" dirty="0"/>
              <a:t>, in dem </a:t>
            </a:r>
            <a:r>
              <a:rPr lang="en-US" sz="2000" dirty="0" err="1"/>
              <a:t>sich</a:t>
            </a:r>
            <a:r>
              <a:rPr lang="en-US" sz="2000" dirty="0"/>
              <a:t> die Mitarbeiter </a:t>
            </a:r>
            <a:r>
              <a:rPr lang="en-US" sz="2000" dirty="0" err="1"/>
              <a:t>ermächtigt</a:t>
            </a:r>
            <a:r>
              <a:rPr lang="en-US" sz="2000" dirty="0"/>
              <a:t> </a:t>
            </a:r>
            <a:r>
              <a:rPr lang="en-US" sz="2000" dirty="0" err="1"/>
              <a:t>fühlen</a:t>
            </a:r>
            <a:r>
              <a:rPr lang="en-US" sz="2000" dirty="0"/>
              <a:t>, </a:t>
            </a:r>
            <a:r>
              <a:rPr lang="en-US" sz="2000" dirty="0" err="1"/>
              <a:t>nachhaltige</a:t>
            </a:r>
            <a:r>
              <a:rPr lang="en-US" sz="2000" dirty="0"/>
              <a:t> </a:t>
            </a:r>
            <a:r>
              <a:rPr lang="en-US" sz="2000" dirty="0" err="1"/>
              <a:t>Verfahren</a:t>
            </a:r>
            <a:r>
              <a:rPr lang="en-US" sz="2000" dirty="0"/>
              <a:t> </a:t>
            </a:r>
            <a:r>
              <a:rPr lang="en-US" sz="2000" dirty="0" err="1"/>
              <a:t>vorzuschlagen</a:t>
            </a:r>
            <a:r>
              <a:rPr lang="en-US" sz="2000" dirty="0"/>
              <a:t> und </a:t>
            </a:r>
            <a:r>
              <a:rPr lang="en-US" sz="2000" dirty="0" err="1"/>
              <a:t>umzusetzen</a:t>
            </a:r>
            <a:r>
              <a:rPr lang="en-US" sz="2000" dirty="0"/>
              <a:t>.</a:t>
            </a:r>
            <a:endParaRPr sz="2000" dirty="0"/>
          </a:p>
          <a:p>
            <a:pPr marL="0" lvl="0" indent="0" algn="just" rtl="0">
              <a:lnSpc>
                <a:spcPct val="90000"/>
              </a:lnSpc>
              <a:spcBef>
                <a:spcPts val="0"/>
              </a:spcBef>
              <a:spcAft>
                <a:spcPts val="0"/>
              </a:spcAft>
              <a:buClr>
                <a:schemeClr val="lt1"/>
              </a:buClr>
              <a:buSzPts val="2200"/>
              <a:buNone/>
            </a:pPr>
            <a:endParaRPr sz="2000" dirty="0"/>
          </a:p>
          <a:p>
            <a:pPr marL="0" lvl="0" indent="0" algn="just" rtl="0">
              <a:lnSpc>
                <a:spcPct val="90000"/>
              </a:lnSpc>
              <a:spcBef>
                <a:spcPts val="0"/>
              </a:spcBef>
              <a:spcAft>
                <a:spcPts val="0"/>
              </a:spcAft>
              <a:buClr>
                <a:schemeClr val="lt1"/>
              </a:buClr>
              <a:buSzPts val="2200"/>
              <a:buNone/>
            </a:pPr>
            <a:r>
              <a:rPr lang="en-US" sz="2000" dirty="0"/>
              <a:t>Laut </a:t>
            </a:r>
            <a:r>
              <a:rPr lang="en-US" sz="2000" dirty="0" err="1"/>
              <a:t>einer</a:t>
            </a:r>
            <a:r>
              <a:rPr lang="en-US" sz="2000" dirty="0"/>
              <a:t> Studie von McKinsey &amp; Company </a:t>
            </a:r>
            <a:r>
              <a:rPr lang="en-US" sz="2000" dirty="0" err="1"/>
              <a:t>ist</a:t>
            </a:r>
            <a:r>
              <a:rPr lang="en-US" sz="2000" dirty="0"/>
              <a:t> es für </a:t>
            </a:r>
            <a:r>
              <a:rPr lang="en-US" sz="2000" dirty="0" err="1"/>
              <a:t>Unternehmen</a:t>
            </a:r>
            <a:r>
              <a:rPr lang="en-US" sz="2000" dirty="0"/>
              <a:t> mit </a:t>
            </a:r>
            <a:r>
              <a:rPr lang="en-US" sz="2000" dirty="0" err="1"/>
              <a:t>einer</a:t>
            </a:r>
            <a:r>
              <a:rPr lang="en-US" sz="2000" dirty="0"/>
              <a:t> starken Kultur des Engagements </a:t>
            </a:r>
            <a:r>
              <a:rPr lang="en-US" sz="2000" dirty="0" err="1"/>
              <a:t>wahrscheinlicher</a:t>
            </a:r>
            <a:r>
              <a:rPr lang="en-US" sz="2000" dirty="0"/>
              <a:t>, </a:t>
            </a:r>
            <a:r>
              <a:rPr lang="en-US" sz="2000" dirty="0" err="1"/>
              <a:t>dass</a:t>
            </a:r>
            <a:r>
              <a:rPr lang="en-US" sz="2000" dirty="0"/>
              <a:t> </a:t>
            </a:r>
            <a:r>
              <a:rPr lang="en-US" sz="2000" dirty="0" err="1"/>
              <a:t>sie</a:t>
            </a:r>
            <a:r>
              <a:rPr lang="en-US" sz="2000" dirty="0"/>
              <a:t> </a:t>
            </a:r>
            <a:r>
              <a:rPr lang="en-US" sz="2000" dirty="0" err="1"/>
              <a:t>Veränderungen</a:t>
            </a:r>
            <a:r>
              <a:rPr lang="en-US" sz="2000" dirty="0"/>
              <a:t> </a:t>
            </a:r>
            <a:r>
              <a:rPr lang="en-US" sz="2000" dirty="0" err="1"/>
              <a:t>erfolgreich</a:t>
            </a:r>
            <a:r>
              <a:rPr lang="en-US" sz="2000" dirty="0"/>
              <a:t> </a:t>
            </a:r>
            <a:r>
              <a:rPr lang="en-US" sz="2000" dirty="0" err="1"/>
              <a:t>umsetzen</a:t>
            </a:r>
            <a:r>
              <a:rPr lang="en-US" sz="2000" dirty="0"/>
              <a:t> und </a:t>
            </a:r>
            <a:r>
              <a:rPr lang="en-US" sz="2000" dirty="0" err="1"/>
              <a:t>bessere</a:t>
            </a:r>
            <a:r>
              <a:rPr lang="en-US" sz="2000" dirty="0"/>
              <a:t> </a:t>
            </a:r>
            <a:r>
              <a:rPr lang="en-US" sz="2000" dirty="0" err="1"/>
              <a:t>Leistungsergebnisse</a:t>
            </a:r>
            <a:r>
              <a:rPr lang="en-US" sz="2000" dirty="0"/>
              <a:t> </a:t>
            </a:r>
            <a:r>
              <a:rPr lang="en-US" sz="2000" dirty="0" err="1"/>
              <a:t>erzielen</a:t>
            </a:r>
            <a:r>
              <a:rPr lang="en-US" sz="2000" dirty="0"/>
              <a:t>.</a:t>
            </a:r>
            <a:endParaRPr sz="2000" dirty="0"/>
          </a:p>
          <a:p>
            <a:pPr marL="0" lvl="0" indent="0" algn="just" rtl="0">
              <a:lnSpc>
                <a:spcPct val="90000"/>
              </a:lnSpc>
              <a:spcBef>
                <a:spcPts val="0"/>
              </a:spcBef>
              <a:spcAft>
                <a:spcPts val="0"/>
              </a:spcAft>
              <a:buClr>
                <a:schemeClr val="lt1"/>
              </a:buClr>
              <a:buSzPts val="2200"/>
              <a:buNone/>
            </a:pPr>
            <a:endParaRPr sz="2000" dirty="0"/>
          </a:p>
          <a:p>
            <a:pPr marL="0" lvl="0" indent="0" algn="just" rtl="0">
              <a:lnSpc>
                <a:spcPct val="90000"/>
              </a:lnSpc>
              <a:spcBef>
                <a:spcPts val="0"/>
              </a:spcBef>
              <a:spcAft>
                <a:spcPts val="0"/>
              </a:spcAft>
              <a:buClr>
                <a:schemeClr val="lt1"/>
              </a:buClr>
              <a:buSzPts val="2200"/>
              <a:buNone/>
            </a:pPr>
            <a:r>
              <a:rPr lang="en-US" sz="2000" dirty="0"/>
              <a:t>Für die </a:t>
            </a:r>
            <a:r>
              <a:rPr lang="en-US" sz="2000" dirty="0" err="1"/>
              <a:t>erfolgreiche</a:t>
            </a:r>
            <a:r>
              <a:rPr lang="en-US" sz="2000" dirty="0"/>
              <a:t> </a:t>
            </a:r>
            <a:r>
              <a:rPr lang="en-US" sz="2000" dirty="0" err="1"/>
              <a:t>Umsetzung</a:t>
            </a:r>
            <a:r>
              <a:rPr lang="en-US" sz="2000" dirty="0"/>
              <a:t> von </a:t>
            </a:r>
            <a:r>
              <a:rPr lang="en-US" sz="2000" dirty="0" err="1"/>
              <a:t>Nachhaltigkeitsinitiativen</a:t>
            </a:r>
            <a:r>
              <a:rPr lang="en-US" sz="2000" dirty="0"/>
              <a:t> </a:t>
            </a:r>
            <a:r>
              <a:rPr lang="en-US" sz="2000" dirty="0" err="1"/>
              <a:t>ist</a:t>
            </a:r>
            <a:r>
              <a:rPr lang="en-US" sz="2000" dirty="0"/>
              <a:t> der Aufbau </a:t>
            </a:r>
            <a:r>
              <a:rPr lang="en-US" sz="2000" dirty="0" err="1"/>
              <a:t>einer</a:t>
            </a:r>
            <a:r>
              <a:rPr lang="en-US" sz="2000" dirty="0"/>
              <a:t> </a:t>
            </a:r>
            <a:r>
              <a:rPr lang="en-US" sz="2000" dirty="0" err="1"/>
              <a:t>unterstützenden</a:t>
            </a:r>
            <a:r>
              <a:rPr lang="en-US" sz="2000" dirty="0"/>
              <a:t> </a:t>
            </a:r>
            <a:r>
              <a:rPr lang="en-US" sz="2000" dirty="0" err="1"/>
              <a:t>Unternehmenskultur</a:t>
            </a:r>
            <a:r>
              <a:rPr lang="en-US" sz="2000" dirty="0"/>
              <a:t>, die den Wandel </a:t>
            </a:r>
            <a:r>
              <a:rPr lang="en-US" sz="2000" dirty="0" err="1"/>
              <a:t>begrüßt</a:t>
            </a:r>
            <a:r>
              <a:rPr lang="en-US" sz="2000" dirty="0"/>
              <a:t>, von </a:t>
            </a:r>
            <a:r>
              <a:rPr lang="en-US" sz="2000" dirty="0" err="1"/>
              <a:t>entscheidender</a:t>
            </a:r>
            <a:r>
              <a:rPr lang="en-US" sz="2000" dirty="0"/>
              <a:t> </a:t>
            </a:r>
            <a:r>
              <a:rPr lang="en-US" sz="2000" dirty="0" err="1"/>
              <a:t>Bedeutung</a:t>
            </a:r>
            <a:r>
              <a:rPr lang="en-US" sz="2000" dirty="0"/>
              <a:t>.</a:t>
            </a:r>
            <a:endParaRPr sz="2000" dirty="0"/>
          </a:p>
          <a:p>
            <a:pPr marL="0" lvl="0" indent="0" algn="just" rtl="0">
              <a:lnSpc>
                <a:spcPct val="90000"/>
              </a:lnSpc>
              <a:spcBef>
                <a:spcPts val="0"/>
              </a:spcBef>
              <a:spcAft>
                <a:spcPts val="0"/>
              </a:spcAft>
              <a:buClr>
                <a:schemeClr val="lt1"/>
              </a:buClr>
              <a:buSzPts val="2200"/>
              <a:buNone/>
            </a:pPr>
            <a:r>
              <a:rPr lang="en-US" sz="2000" dirty="0" err="1"/>
              <a:t>Führungskräfte</a:t>
            </a:r>
            <a:r>
              <a:rPr lang="en-US" sz="2000" dirty="0"/>
              <a:t> </a:t>
            </a:r>
            <a:r>
              <a:rPr lang="en-US" sz="2000" dirty="0" err="1"/>
              <a:t>spielen</a:t>
            </a:r>
            <a:r>
              <a:rPr lang="en-US" sz="2000" dirty="0"/>
              <a:t> in </a:t>
            </a:r>
            <a:r>
              <a:rPr lang="en-US" sz="2000" dirty="0" err="1"/>
              <a:t>diesem</a:t>
            </a:r>
            <a:r>
              <a:rPr lang="en-US" sz="2000" dirty="0"/>
              <a:t> </a:t>
            </a:r>
            <a:r>
              <a:rPr lang="en-US" sz="2000" dirty="0" err="1"/>
              <a:t>Prozess</a:t>
            </a:r>
            <a:r>
              <a:rPr lang="en-US" sz="2000" dirty="0"/>
              <a:t> </a:t>
            </a:r>
            <a:r>
              <a:rPr lang="en-US" sz="2000" dirty="0" err="1"/>
              <a:t>eine</a:t>
            </a:r>
            <a:r>
              <a:rPr lang="en-US" sz="2000" dirty="0"/>
              <a:t> </a:t>
            </a:r>
            <a:r>
              <a:rPr lang="en-US" sz="2000" dirty="0" err="1"/>
              <a:t>entscheidende</a:t>
            </a:r>
            <a:r>
              <a:rPr lang="en-US" sz="2000" dirty="0"/>
              <a:t> Rolle, </a:t>
            </a:r>
            <a:r>
              <a:rPr lang="en-US" sz="2000" dirty="0" err="1"/>
              <a:t>indem</a:t>
            </a:r>
            <a:r>
              <a:rPr lang="en-US" sz="2000" dirty="0"/>
              <a:t> </a:t>
            </a:r>
            <a:r>
              <a:rPr lang="en-US" sz="2000" dirty="0" err="1"/>
              <a:t>sie</a:t>
            </a:r>
            <a:r>
              <a:rPr lang="en-US" sz="2000" dirty="0"/>
              <a:t> </a:t>
            </a:r>
            <a:r>
              <a:rPr lang="en-US" sz="2000" dirty="0" err="1"/>
              <a:t>nachhaltige</a:t>
            </a:r>
            <a:r>
              <a:rPr lang="en-US" sz="2000" dirty="0"/>
              <a:t> </a:t>
            </a:r>
            <a:r>
              <a:rPr lang="en-US" sz="2000" dirty="0" err="1"/>
              <a:t>Verhaltensweisen</a:t>
            </a:r>
            <a:r>
              <a:rPr lang="en-US" sz="2000" dirty="0"/>
              <a:t> </a:t>
            </a:r>
            <a:r>
              <a:rPr lang="en-US" sz="2000" dirty="0" err="1"/>
              <a:t>vorleben</a:t>
            </a:r>
            <a:r>
              <a:rPr lang="en-US" sz="2000" dirty="0"/>
              <a:t> und </a:t>
            </a:r>
            <a:r>
              <a:rPr lang="en-US" sz="2000" dirty="0" err="1"/>
              <a:t>ihr</a:t>
            </a:r>
            <a:r>
              <a:rPr lang="en-US" sz="2000" dirty="0"/>
              <a:t> Engagement für </a:t>
            </a:r>
            <a:r>
              <a:rPr lang="en-US" sz="2000" dirty="0" err="1"/>
              <a:t>Nachhaltigkeit</a:t>
            </a:r>
            <a:r>
              <a:rPr lang="en-US" sz="2000" dirty="0"/>
              <a:t> </a:t>
            </a:r>
            <a:r>
              <a:rPr lang="en-US" sz="2000" dirty="0" err="1"/>
              <a:t>demonstrieren</a:t>
            </a:r>
            <a:r>
              <a:rPr lang="en-US" sz="2000" dirty="0"/>
              <a:t>.</a:t>
            </a:r>
            <a:endParaRPr sz="2000" dirty="0"/>
          </a:p>
        </p:txBody>
      </p:sp>
      <p:sp>
        <p:nvSpPr>
          <p:cNvPr id="485" name="Google Shape;485;p29"/>
          <p:cNvSpPr txBox="1">
            <a:spLocks noGrp="1"/>
          </p:cNvSpPr>
          <p:nvPr>
            <p:ph type="body" idx="2"/>
          </p:nvPr>
        </p:nvSpPr>
        <p:spPr>
          <a:xfrm>
            <a:off x="6181376" y="2459477"/>
            <a:ext cx="5858129"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a:solidFill>
                  <a:srgbClr val="000000"/>
                </a:solidFill>
              </a:rPr>
              <a:t>Schaffung einer unterstützenden Organisationskultur</a:t>
            </a:r>
            <a:endParaRPr>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0"/>
          <p:cNvSpPr txBox="1">
            <a:spLocks noGrp="1"/>
          </p:cNvSpPr>
          <p:nvPr>
            <p:ph type="body" idx="1"/>
          </p:nvPr>
        </p:nvSpPr>
        <p:spPr>
          <a:xfrm>
            <a:off x="5454724" y="358012"/>
            <a:ext cx="5901944" cy="5564426"/>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en-US" sz="2100" dirty="0"/>
              <a:t>Damit </a:t>
            </a:r>
            <a:r>
              <a:rPr lang="en-US" sz="2100" dirty="0" err="1"/>
              <a:t>Nachhaltigkeitsbemühungen</a:t>
            </a:r>
            <a:r>
              <a:rPr lang="en-US" sz="2100" dirty="0"/>
              <a:t> </a:t>
            </a:r>
            <a:r>
              <a:rPr lang="en-US" sz="2100" dirty="0" err="1"/>
              <a:t>wirklich</a:t>
            </a:r>
            <a:r>
              <a:rPr lang="en-US" sz="2100" dirty="0"/>
              <a:t> </a:t>
            </a:r>
            <a:r>
              <a:rPr lang="en-US" sz="2100" dirty="0" err="1"/>
              <a:t>effektiv</a:t>
            </a:r>
            <a:r>
              <a:rPr lang="en-US" sz="2100" dirty="0"/>
              <a:t> sind, </a:t>
            </a:r>
            <a:r>
              <a:rPr lang="en-US" sz="2100" dirty="0" err="1"/>
              <a:t>müssen</a:t>
            </a:r>
            <a:r>
              <a:rPr lang="en-US" sz="2100" dirty="0"/>
              <a:t> </a:t>
            </a:r>
            <a:r>
              <a:rPr lang="en-US" sz="2100" dirty="0" err="1"/>
              <a:t>sie</a:t>
            </a:r>
            <a:r>
              <a:rPr lang="en-US" sz="2100" dirty="0"/>
              <a:t> in die </a:t>
            </a:r>
            <a:r>
              <a:rPr lang="en-US" sz="2100" dirty="0" err="1"/>
              <a:t>Grundwerte</a:t>
            </a:r>
            <a:r>
              <a:rPr lang="en-US" sz="2100" dirty="0"/>
              <a:t> und den </a:t>
            </a:r>
            <a:r>
              <a:rPr lang="en-US" sz="2100" dirty="0" err="1"/>
              <a:t>Auftrag</a:t>
            </a:r>
            <a:r>
              <a:rPr lang="en-US" sz="2100" dirty="0"/>
              <a:t> des </a:t>
            </a:r>
            <a:r>
              <a:rPr lang="en-US" sz="2100" dirty="0" err="1"/>
              <a:t>Unternehmens</a:t>
            </a:r>
            <a:r>
              <a:rPr lang="en-US" sz="2100" dirty="0"/>
              <a:t> </a:t>
            </a:r>
            <a:r>
              <a:rPr lang="en-US" sz="2100" dirty="0" err="1"/>
              <a:t>integriert</a:t>
            </a:r>
            <a:r>
              <a:rPr lang="en-US" sz="2100" dirty="0"/>
              <a:t> </a:t>
            </a:r>
            <a:r>
              <a:rPr lang="en-US" sz="2100" dirty="0" err="1"/>
              <a:t>werden</a:t>
            </a:r>
            <a:r>
              <a:rPr lang="en-US" sz="2100" dirty="0"/>
              <a:t>. </a:t>
            </a:r>
            <a:r>
              <a:rPr lang="en-US" sz="2100" dirty="0" err="1"/>
              <a:t>Kernwerte</a:t>
            </a:r>
            <a:r>
              <a:rPr lang="en-US" sz="2100" dirty="0"/>
              <a:t> sind die </a:t>
            </a:r>
            <a:r>
              <a:rPr lang="en-US" sz="2100" dirty="0" err="1"/>
              <a:t>grundlegenden</a:t>
            </a:r>
            <a:r>
              <a:rPr lang="en-US" sz="2100" dirty="0"/>
              <a:t> </a:t>
            </a:r>
            <a:r>
              <a:rPr lang="en-US" sz="2100" dirty="0" err="1"/>
              <a:t>Überzeugungen</a:t>
            </a:r>
            <a:r>
              <a:rPr lang="en-US" sz="2100" dirty="0"/>
              <a:t> und </a:t>
            </a:r>
            <a:r>
              <a:rPr lang="en-US" sz="2100" dirty="0" err="1"/>
              <a:t>Leitprinzipien</a:t>
            </a:r>
            <a:r>
              <a:rPr lang="en-US" sz="2100" dirty="0"/>
              <a:t>, die das </a:t>
            </a:r>
            <a:r>
              <a:rPr lang="en-US" sz="2100" dirty="0" err="1"/>
              <a:t>Verhalten</a:t>
            </a:r>
            <a:r>
              <a:rPr lang="en-US" sz="2100" dirty="0"/>
              <a:t> und die </a:t>
            </a:r>
            <a:r>
              <a:rPr lang="en-US" sz="2100" dirty="0" err="1"/>
              <a:t>Entscheidungsprozesse</a:t>
            </a:r>
            <a:r>
              <a:rPr lang="en-US" sz="2100" dirty="0"/>
              <a:t> </a:t>
            </a:r>
            <a:r>
              <a:rPr lang="en-US" sz="2100" dirty="0" err="1"/>
              <a:t>eines</a:t>
            </a:r>
            <a:r>
              <a:rPr lang="en-US" sz="2100" dirty="0"/>
              <a:t> </a:t>
            </a:r>
            <a:r>
              <a:rPr lang="en-US" sz="2100" dirty="0" err="1"/>
              <a:t>Unternehmens</a:t>
            </a:r>
            <a:r>
              <a:rPr lang="en-US" sz="2100" dirty="0"/>
              <a:t> </a:t>
            </a:r>
            <a:r>
              <a:rPr lang="en-US" sz="2100" dirty="0" err="1"/>
              <a:t>bestimmen</a:t>
            </a:r>
            <a:r>
              <a:rPr lang="en-US" sz="2100" dirty="0"/>
              <a:t>.</a:t>
            </a:r>
            <a:endParaRPr dirty="0"/>
          </a:p>
          <a:p>
            <a:pPr marL="0" lvl="0" indent="0" algn="just" rtl="0">
              <a:lnSpc>
                <a:spcPct val="90000"/>
              </a:lnSpc>
              <a:spcBef>
                <a:spcPts val="0"/>
              </a:spcBef>
              <a:spcAft>
                <a:spcPts val="0"/>
              </a:spcAft>
              <a:buClr>
                <a:schemeClr val="lt1"/>
              </a:buClr>
              <a:buSzPts val="2200"/>
              <a:buNone/>
            </a:pPr>
            <a:r>
              <a:rPr lang="en-US" sz="2100" dirty="0"/>
              <a:t>Durch </a:t>
            </a:r>
            <a:r>
              <a:rPr lang="en-US" sz="2100" dirty="0" err="1"/>
              <a:t>diese</a:t>
            </a:r>
            <a:r>
              <a:rPr lang="en-US" sz="2100" dirty="0"/>
              <a:t> Integration </a:t>
            </a:r>
            <a:r>
              <a:rPr lang="en-US" sz="2100" dirty="0" err="1"/>
              <a:t>wird</a:t>
            </a:r>
            <a:r>
              <a:rPr lang="en-US" sz="2100" dirty="0"/>
              <a:t> </a:t>
            </a:r>
            <a:r>
              <a:rPr lang="en-US" sz="2100" dirty="0" err="1"/>
              <a:t>sichergestellt</a:t>
            </a:r>
            <a:r>
              <a:rPr lang="en-US" sz="2100" dirty="0"/>
              <a:t>, </a:t>
            </a:r>
            <a:r>
              <a:rPr lang="en-US" sz="2100" dirty="0" err="1"/>
              <a:t>dass</a:t>
            </a:r>
            <a:r>
              <a:rPr lang="en-US" sz="2100" dirty="0"/>
              <a:t> </a:t>
            </a:r>
            <a:r>
              <a:rPr lang="en-US" sz="2100" dirty="0" err="1"/>
              <a:t>Nachhaltigkeit</a:t>
            </a:r>
            <a:r>
              <a:rPr lang="en-US" sz="2100" dirty="0"/>
              <a:t> nicht </a:t>
            </a:r>
            <a:r>
              <a:rPr lang="en-US" sz="2100" dirty="0" err="1"/>
              <a:t>als</a:t>
            </a:r>
            <a:r>
              <a:rPr lang="en-US" sz="2100" dirty="0"/>
              <a:t> </a:t>
            </a:r>
            <a:r>
              <a:rPr lang="en-US" sz="2100" dirty="0" err="1"/>
              <a:t>vorübergehende</a:t>
            </a:r>
            <a:r>
              <a:rPr lang="en-US" sz="2100" dirty="0"/>
              <a:t> oder </a:t>
            </a:r>
            <a:r>
              <a:rPr lang="en-US" sz="2100" dirty="0" err="1"/>
              <a:t>periphere</a:t>
            </a:r>
            <a:r>
              <a:rPr lang="en-US" sz="2100" dirty="0"/>
              <a:t> Initiative, </a:t>
            </a:r>
            <a:r>
              <a:rPr lang="en-US" sz="2100" dirty="0" err="1"/>
              <a:t>sondern</a:t>
            </a:r>
            <a:r>
              <a:rPr lang="en-US" sz="2100" dirty="0"/>
              <a:t> </a:t>
            </a:r>
            <a:r>
              <a:rPr lang="en-US" sz="2100" dirty="0" err="1"/>
              <a:t>als</a:t>
            </a:r>
            <a:r>
              <a:rPr lang="en-US" sz="2100" dirty="0"/>
              <a:t> </a:t>
            </a:r>
            <a:r>
              <a:rPr lang="en-US" sz="2100" dirty="0" err="1"/>
              <a:t>grundlegender</a:t>
            </a:r>
            <a:r>
              <a:rPr lang="en-US" sz="2100" dirty="0"/>
              <a:t> </a:t>
            </a:r>
            <a:r>
              <a:rPr lang="en-US" sz="2100" dirty="0" err="1"/>
              <a:t>Aspekt</a:t>
            </a:r>
            <a:r>
              <a:rPr lang="en-US" sz="2100" dirty="0"/>
              <a:t> der </a:t>
            </a:r>
            <a:r>
              <a:rPr lang="en-US" sz="2100" dirty="0" err="1"/>
              <a:t>Unternehmensstrategie</a:t>
            </a:r>
            <a:r>
              <a:rPr lang="en-US" sz="2100" dirty="0"/>
              <a:t> </a:t>
            </a:r>
            <a:r>
              <a:rPr lang="en-US" sz="2100" dirty="0" err="1"/>
              <a:t>betrachtet</a:t>
            </a:r>
            <a:r>
              <a:rPr lang="en-US" sz="2100" dirty="0"/>
              <a:t> </a:t>
            </a:r>
            <a:r>
              <a:rPr lang="en-US" sz="2100" dirty="0" err="1"/>
              <a:t>wird</a:t>
            </a:r>
            <a:r>
              <a:rPr lang="en-US" sz="2100" dirty="0"/>
              <a:t>. </a:t>
            </a:r>
            <a:endParaRPr dirty="0"/>
          </a:p>
          <a:p>
            <a:pPr marL="0" lvl="0" indent="0" algn="just" rtl="0">
              <a:lnSpc>
                <a:spcPct val="90000"/>
              </a:lnSpc>
              <a:spcBef>
                <a:spcPts val="0"/>
              </a:spcBef>
              <a:spcAft>
                <a:spcPts val="0"/>
              </a:spcAft>
              <a:buClr>
                <a:schemeClr val="lt1"/>
              </a:buClr>
              <a:buSzPts val="2200"/>
              <a:buNone/>
            </a:pPr>
            <a:r>
              <a:rPr lang="en-US" sz="2100" dirty="0"/>
              <a:t>Ein </a:t>
            </a:r>
            <a:r>
              <a:rPr lang="en-US" sz="2100" dirty="0" err="1"/>
              <a:t>kleines</a:t>
            </a:r>
            <a:r>
              <a:rPr lang="en-US" sz="2100" dirty="0"/>
              <a:t> </a:t>
            </a:r>
            <a:r>
              <a:rPr lang="en-US" sz="2100" dirty="0" err="1"/>
              <a:t>europäisches</a:t>
            </a:r>
            <a:r>
              <a:rPr lang="en-US" sz="2100" dirty="0"/>
              <a:t> </a:t>
            </a:r>
            <a:r>
              <a:rPr lang="en-US" sz="2100" dirty="0" err="1"/>
              <a:t>Produktionsunternehmen</a:t>
            </a:r>
            <a:r>
              <a:rPr lang="en-US" sz="2100" dirty="0"/>
              <a:t> </a:t>
            </a:r>
            <a:r>
              <a:rPr lang="en-US" sz="2100" dirty="0" err="1"/>
              <a:t>könnte</a:t>
            </a:r>
            <a:r>
              <a:rPr lang="en-US" sz="2100" dirty="0"/>
              <a:t> </a:t>
            </a:r>
            <a:r>
              <a:rPr lang="en-US" sz="2100" dirty="0" err="1"/>
              <a:t>beispielsweise</a:t>
            </a:r>
            <a:r>
              <a:rPr lang="en-US" sz="2100" dirty="0"/>
              <a:t> </a:t>
            </a:r>
            <a:r>
              <a:rPr lang="en-US" sz="2100" dirty="0" err="1"/>
              <a:t>eine</a:t>
            </a:r>
            <a:r>
              <a:rPr lang="en-US" sz="2100" dirty="0"/>
              <a:t> </a:t>
            </a:r>
            <a:r>
              <a:rPr lang="en-US" sz="2100" dirty="0" err="1"/>
              <a:t>Nachhaltigkeitscharta</a:t>
            </a:r>
            <a:r>
              <a:rPr lang="en-US" sz="2100" dirty="0"/>
              <a:t> </a:t>
            </a:r>
            <a:r>
              <a:rPr lang="en-US" sz="2100" dirty="0" err="1"/>
              <a:t>verabschieden</a:t>
            </a:r>
            <a:r>
              <a:rPr lang="en-US" sz="2100" dirty="0"/>
              <a:t>, in der es </a:t>
            </a:r>
            <a:r>
              <a:rPr lang="en-US" sz="2100" dirty="0" err="1"/>
              <a:t>sich</a:t>
            </a:r>
            <a:r>
              <a:rPr lang="en-US" sz="2100" dirty="0"/>
              <a:t> </a:t>
            </a:r>
            <a:r>
              <a:rPr lang="en-US" sz="2100" dirty="0" err="1"/>
              <a:t>verpflichtet</a:t>
            </a:r>
            <a:r>
              <a:rPr lang="en-US" sz="2100" dirty="0"/>
              <a:t>, die </a:t>
            </a:r>
            <a:r>
              <a:rPr lang="en-US" sz="2100" dirty="0" err="1"/>
              <a:t>Kohlenstoffemissionen</a:t>
            </a:r>
            <a:r>
              <a:rPr lang="en-US" sz="2100" dirty="0"/>
              <a:t> </a:t>
            </a:r>
            <a:r>
              <a:rPr lang="en-US" sz="2100" dirty="0" err="1"/>
              <a:t>zu</a:t>
            </a:r>
            <a:r>
              <a:rPr lang="en-US" sz="2100" dirty="0"/>
              <a:t> </a:t>
            </a:r>
            <a:r>
              <a:rPr lang="en-US" sz="2100" dirty="0" err="1"/>
              <a:t>reduzieren</a:t>
            </a:r>
            <a:r>
              <a:rPr lang="en-US" sz="2100" dirty="0"/>
              <a:t>, </a:t>
            </a:r>
            <a:r>
              <a:rPr lang="en-US" sz="2100" dirty="0" err="1"/>
              <a:t>Materialien</a:t>
            </a:r>
            <a:r>
              <a:rPr lang="en-US" sz="2100" dirty="0"/>
              <a:t> </a:t>
            </a:r>
            <a:r>
              <a:rPr lang="en-US" sz="2100" dirty="0" err="1"/>
              <a:t>verantwortungsvoll</a:t>
            </a:r>
            <a:r>
              <a:rPr lang="en-US" sz="2100" dirty="0"/>
              <a:t> </a:t>
            </a:r>
            <a:r>
              <a:rPr lang="en-US" sz="2100" dirty="0" err="1"/>
              <a:t>zu</a:t>
            </a:r>
            <a:r>
              <a:rPr lang="en-US" sz="2100" dirty="0"/>
              <a:t> </a:t>
            </a:r>
            <a:r>
              <a:rPr lang="en-US" sz="2100" dirty="0" err="1"/>
              <a:t>beschaffen</a:t>
            </a:r>
            <a:r>
              <a:rPr lang="en-US" sz="2100" dirty="0"/>
              <a:t> und faire </a:t>
            </a:r>
            <a:r>
              <a:rPr lang="en-US" sz="2100" dirty="0" err="1"/>
              <a:t>Arbeitsbedingungen</a:t>
            </a:r>
            <a:r>
              <a:rPr lang="en-US" sz="2100" dirty="0"/>
              <a:t> </a:t>
            </a:r>
            <a:r>
              <a:rPr lang="en-US" sz="2100" dirty="0" err="1"/>
              <a:t>zu</a:t>
            </a:r>
            <a:r>
              <a:rPr lang="en-US" sz="2100" dirty="0"/>
              <a:t> </a:t>
            </a:r>
            <a:r>
              <a:rPr lang="en-US" sz="2100" dirty="0" err="1"/>
              <a:t>fördern</a:t>
            </a:r>
            <a:r>
              <a:rPr lang="en-US" sz="2100" dirty="0"/>
              <a:t>. Durch die </a:t>
            </a:r>
            <a:r>
              <a:rPr lang="en-US" sz="2100" dirty="0" err="1"/>
              <a:t>Verankerung</a:t>
            </a:r>
            <a:r>
              <a:rPr lang="en-US" sz="2100" dirty="0"/>
              <a:t> der </a:t>
            </a:r>
            <a:r>
              <a:rPr lang="en-US" sz="2100" dirty="0" err="1"/>
              <a:t>Nachhaltigkeit</a:t>
            </a:r>
            <a:r>
              <a:rPr lang="en-US" sz="2100" dirty="0"/>
              <a:t> in den </a:t>
            </a:r>
            <a:r>
              <a:rPr lang="en-US" sz="2100" dirty="0" err="1"/>
              <a:t>Werten</a:t>
            </a:r>
            <a:r>
              <a:rPr lang="en-US" sz="2100" dirty="0"/>
              <a:t> des </a:t>
            </a:r>
            <a:r>
              <a:rPr lang="en-US" sz="2100" dirty="0" err="1"/>
              <a:t>Unternehmens</a:t>
            </a:r>
            <a:r>
              <a:rPr lang="en-US" sz="2100" dirty="0"/>
              <a:t> </a:t>
            </a:r>
            <a:r>
              <a:rPr lang="en-US" sz="2100" dirty="0" err="1"/>
              <a:t>wird</a:t>
            </a:r>
            <a:r>
              <a:rPr lang="en-US" sz="2100" dirty="0"/>
              <a:t> </a:t>
            </a:r>
            <a:r>
              <a:rPr lang="en-US" sz="2100" dirty="0" err="1"/>
              <a:t>sie</a:t>
            </a:r>
            <a:r>
              <a:rPr lang="en-US" sz="2100" dirty="0"/>
              <a:t> </a:t>
            </a:r>
            <a:r>
              <a:rPr lang="en-US" sz="2100" dirty="0" err="1"/>
              <a:t>zu</a:t>
            </a:r>
            <a:r>
              <a:rPr lang="en-US" sz="2100" dirty="0"/>
              <a:t> </a:t>
            </a:r>
            <a:r>
              <a:rPr lang="en-US" sz="2100" dirty="0" err="1"/>
              <a:t>einem</a:t>
            </a:r>
            <a:r>
              <a:rPr lang="en-US" sz="2100" dirty="0"/>
              <a:t> </a:t>
            </a:r>
            <a:r>
              <a:rPr lang="en-US" sz="2100" dirty="0" err="1"/>
              <a:t>Leitprinzip</a:t>
            </a:r>
            <a:r>
              <a:rPr lang="en-US" sz="2100" dirty="0"/>
              <a:t> für die </a:t>
            </a:r>
            <a:r>
              <a:rPr lang="en-US" sz="2100" dirty="0" err="1"/>
              <a:t>Entscheidungsfindung</a:t>
            </a:r>
            <a:r>
              <a:rPr lang="en-US" sz="2100" dirty="0"/>
              <a:t> und den </a:t>
            </a:r>
            <a:r>
              <a:rPr lang="en-US" sz="2100" dirty="0" err="1"/>
              <a:t>Betrieb</a:t>
            </a:r>
            <a:r>
              <a:rPr lang="en-US" sz="2100" dirty="0"/>
              <a:t>.</a:t>
            </a:r>
            <a:endParaRPr sz="2100" dirty="0"/>
          </a:p>
        </p:txBody>
      </p:sp>
      <p:sp>
        <p:nvSpPr>
          <p:cNvPr id="492" name="Google Shape;492;p30"/>
          <p:cNvSpPr txBox="1">
            <a:spLocks noGrp="1"/>
          </p:cNvSpPr>
          <p:nvPr>
            <p:ph type="body" idx="2"/>
          </p:nvPr>
        </p:nvSpPr>
        <p:spPr>
          <a:xfrm>
            <a:off x="265084" y="2650733"/>
            <a:ext cx="4943914" cy="50606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None/>
            </a:pPr>
            <a:r>
              <a:rPr lang="en-US" sz="3200" dirty="0">
                <a:solidFill>
                  <a:srgbClr val="000000"/>
                </a:solidFill>
              </a:rPr>
              <a:t>Integration der </a:t>
            </a:r>
            <a:r>
              <a:rPr lang="en-US" sz="3200" dirty="0" err="1">
                <a:solidFill>
                  <a:srgbClr val="000000"/>
                </a:solidFill>
              </a:rPr>
              <a:t>Nachhaltigkeit</a:t>
            </a:r>
            <a:r>
              <a:rPr lang="en-US" sz="3200" dirty="0">
                <a:solidFill>
                  <a:srgbClr val="000000"/>
                </a:solidFill>
              </a:rPr>
              <a:t> in die </a:t>
            </a:r>
            <a:r>
              <a:rPr lang="en-US" sz="3200" dirty="0" err="1">
                <a:solidFill>
                  <a:srgbClr val="000000"/>
                </a:solidFill>
              </a:rPr>
              <a:t>Grundwerte</a:t>
            </a:r>
            <a:endParaRPr sz="3200" dirty="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1"/>
          <p:cNvSpPr txBox="1">
            <a:spLocks noGrp="1"/>
          </p:cNvSpPr>
          <p:nvPr>
            <p:ph type="body" idx="1"/>
          </p:nvPr>
        </p:nvSpPr>
        <p:spPr>
          <a:xfrm>
            <a:off x="-4138" y="86676"/>
            <a:ext cx="6087814" cy="612919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en-US" sz="2000" dirty="0" err="1"/>
              <a:t>Möchten</a:t>
            </a:r>
            <a:r>
              <a:rPr lang="en-US" sz="2000" dirty="0"/>
              <a:t> Sie </a:t>
            </a:r>
            <a:r>
              <a:rPr lang="en-US" sz="2000" dirty="0" err="1"/>
              <a:t>eine</a:t>
            </a:r>
            <a:r>
              <a:rPr lang="en-US" sz="2000" dirty="0"/>
              <a:t> </a:t>
            </a:r>
            <a:r>
              <a:rPr lang="en-US" sz="2000" dirty="0" err="1"/>
              <a:t>Arbeitsplatzkultur</a:t>
            </a:r>
            <a:r>
              <a:rPr lang="en-US" sz="2000" dirty="0"/>
              <a:t> </a:t>
            </a:r>
            <a:r>
              <a:rPr lang="en-US" sz="2000" dirty="0" err="1"/>
              <a:t>entwickeln</a:t>
            </a:r>
            <a:r>
              <a:rPr lang="en-US" sz="2000" dirty="0"/>
              <a:t>, die </a:t>
            </a:r>
            <a:r>
              <a:rPr lang="en-US" sz="2000" dirty="0" err="1"/>
              <a:t>Nachhaltigkeit</a:t>
            </a:r>
            <a:r>
              <a:rPr lang="en-US" sz="2000" dirty="0"/>
              <a:t> </a:t>
            </a:r>
            <a:r>
              <a:rPr lang="en-US" sz="2000" dirty="0" err="1"/>
              <a:t>unterstützt</a:t>
            </a:r>
            <a:r>
              <a:rPr lang="en-US" sz="2000" dirty="0"/>
              <a:t>? </a:t>
            </a:r>
            <a:r>
              <a:rPr lang="en-US" sz="2000" dirty="0" err="1"/>
              <a:t>Versuchen</a:t>
            </a:r>
            <a:r>
              <a:rPr lang="en-US" sz="2000" dirty="0"/>
              <a:t> Sie die </a:t>
            </a:r>
            <a:r>
              <a:rPr lang="en-US" sz="2000" dirty="0" err="1"/>
              <a:t>folgenden</a:t>
            </a:r>
            <a:r>
              <a:rPr lang="en-US" sz="2000" dirty="0"/>
              <a:t> </a:t>
            </a:r>
            <a:r>
              <a:rPr lang="en-US" sz="2000" dirty="0" err="1"/>
              <a:t>Schritte</a:t>
            </a:r>
            <a:r>
              <a:rPr lang="en-US" sz="2000" dirty="0"/>
              <a:t>:</a:t>
            </a:r>
            <a:endParaRPr sz="2000" dirty="0"/>
          </a:p>
          <a:p>
            <a:pPr marL="228600" lvl="0" indent="-228600" algn="just" rtl="0">
              <a:lnSpc>
                <a:spcPct val="90000"/>
              </a:lnSpc>
              <a:spcBef>
                <a:spcPts val="1000"/>
              </a:spcBef>
              <a:spcAft>
                <a:spcPts val="0"/>
              </a:spcAft>
              <a:buClr>
                <a:schemeClr val="lt1"/>
              </a:buClr>
              <a:buSzPts val="2200"/>
              <a:buFont typeface="Arial"/>
              <a:buChar char="•"/>
            </a:pPr>
            <a:r>
              <a:rPr lang="en-US" sz="2000" b="1" dirty="0"/>
              <a:t>Engagement der </a:t>
            </a:r>
            <a:r>
              <a:rPr lang="en-US" sz="2000" b="1" dirty="0" err="1"/>
              <a:t>Führungsebene</a:t>
            </a:r>
            <a:r>
              <a:rPr lang="en-US" sz="2000" dirty="0"/>
              <a:t>: Sorgen Sie </a:t>
            </a:r>
            <a:r>
              <a:rPr lang="en-US" sz="2000" dirty="0" err="1"/>
              <a:t>dafür</a:t>
            </a:r>
            <a:r>
              <a:rPr lang="en-US" sz="2000" dirty="0"/>
              <a:t>, </a:t>
            </a:r>
            <a:r>
              <a:rPr lang="en-US" sz="2000" dirty="0" err="1"/>
              <a:t>dass</a:t>
            </a:r>
            <a:r>
              <a:rPr lang="en-US" sz="2000" dirty="0"/>
              <a:t> </a:t>
            </a:r>
            <a:r>
              <a:rPr lang="en-US" sz="2000" dirty="0" err="1"/>
              <a:t>Führungskräfte</a:t>
            </a:r>
            <a:r>
              <a:rPr lang="en-US" sz="2000" dirty="0"/>
              <a:t> auf </a:t>
            </a:r>
            <a:r>
              <a:rPr lang="en-US" sz="2000" dirty="0" err="1"/>
              <a:t>allen</a:t>
            </a:r>
            <a:r>
              <a:rPr lang="en-US" sz="2000" dirty="0"/>
              <a:t> </a:t>
            </a:r>
            <a:r>
              <a:rPr lang="en-US" sz="2000" dirty="0" err="1"/>
              <a:t>Ebenen</a:t>
            </a:r>
            <a:r>
              <a:rPr lang="en-US" sz="2000" dirty="0"/>
              <a:t> </a:t>
            </a:r>
            <a:r>
              <a:rPr lang="en-US" sz="2000" dirty="0" err="1"/>
              <a:t>durch</a:t>
            </a:r>
            <a:r>
              <a:rPr lang="en-US" sz="2000" dirty="0"/>
              <a:t> </a:t>
            </a:r>
            <a:r>
              <a:rPr lang="en-US" sz="2000" dirty="0" err="1"/>
              <a:t>ihr</a:t>
            </a:r>
            <a:r>
              <a:rPr lang="en-US" sz="2000" dirty="0"/>
              <a:t> </a:t>
            </a:r>
            <a:r>
              <a:rPr lang="en-US" sz="2000" dirty="0" err="1"/>
              <a:t>Handeln</a:t>
            </a:r>
            <a:r>
              <a:rPr lang="en-US" sz="2000" dirty="0"/>
              <a:t> und </a:t>
            </a:r>
            <a:r>
              <a:rPr lang="en-US" sz="2000" dirty="0" err="1"/>
              <a:t>ihre</a:t>
            </a:r>
            <a:r>
              <a:rPr lang="en-US" sz="2000" dirty="0"/>
              <a:t> </a:t>
            </a:r>
            <a:r>
              <a:rPr lang="en-US" sz="2000" dirty="0" err="1"/>
              <a:t>Entscheidungen</a:t>
            </a:r>
            <a:r>
              <a:rPr lang="en-US" sz="2000" dirty="0"/>
              <a:t> </a:t>
            </a:r>
            <a:r>
              <a:rPr lang="en-US" sz="2000" dirty="0" err="1"/>
              <a:t>ihr</a:t>
            </a:r>
            <a:r>
              <a:rPr lang="en-US" sz="2000" dirty="0"/>
              <a:t> Engagement für </a:t>
            </a:r>
            <a:r>
              <a:rPr lang="en-US" sz="2000" dirty="0" err="1"/>
              <a:t>Nachhaltigkeit</a:t>
            </a:r>
            <a:r>
              <a:rPr lang="en-US" sz="2000" dirty="0"/>
              <a:t> </a:t>
            </a:r>
            <a:r>
              <a:rPr lang="en-US" sz="2000" dirty="0" err="1"/>
              <a:t>zeigen</a:t>
            </a:r>
            <a:r>
              <a:rPr lang="en-US" sz="2000" dirty="0"/>
              <a:t>.</a:t>
            </a:r>
            <a:endParaRPr sz="2000" dirty="0"/>
          </a:p>
          <a:p>
            <a:pPr marL="228600" lvl="0" indent="-228600" algn="just" rtl="0">
              <a:lnSpc>
                <a:spcPct val="90000"/>
              </a:lnSpc>
              <a:spcBef>
                <a:spcPts val="1000"/>
              </a:spcBef>
              <a:spcAft>
                <a:spcPts val="0"/>
              </a:spcAft>
              <a:buClr>
                <a:schemeClr val="lt1"/>
              </a:buClr>
              <a:buSzPts val="2200"/>
              <a:buFont typeface="Arial"/>
              <a:buChar char="•"/>
            </a:pPr>
            <a:r>
              <a:rPr lang="en-US" sz="2000" b="1" dirty="0" err="1"/>
              <a:t>Einbindung</a:t>
            </a:r>
            <a:r>
              <a:rPr lang="en-US" sz="2000" b="1" dirty="0"/>
              <a:t> der Mitarbeiter</a:t>
            </a:r>
            <a:r>
              <a:rPr lang="en-US" sz="2000" dirty="0"/>
              <a:t>: </a:t>
            </a:r>
            <a:r>
              <a:rPr lang="en-US" sz="2000" dirty="0" err="1"/>
              <a:t>Beziehen</a:t>
            </a:r>
            <a:r>
              <a:rPr lang="en-US" sz="2000" dirty="0"/>
              <a:t> Sie die Mitarbeiter in die </a:t>
            </a:r>
            <a:r>
              <a:rPr lang="en-US" sz="2000" dirty="0" err="1"/>
              <a:t>Planung</a:t>
            </a:r>
            <a:r>
              <a:rPr lang="en-US" sz="2000" dirty="0"/>
              <a:t> und </a:t>
            </a:r>
            <a:r>
              <a:rPr lang="en-US" sz="2000" dirty="0" err="1"/>
              <a:t>Umsetzung</a:t>
            </a:r>
            <a:r>
              <a:rPr lang="en-US" sz="2000" dirty="0"/>
              <a:t> von </a:t>
            </a:r>
            <a:r>
              <a:rPr lang="en-US" sz="2000" dirty="0" err="1"/>
              <a:t>Nachhaltigkeitsinitiativen</a:t>
            </a:r>
            <a:r>
              <a:rPr lang="en-US" sz="2000" dirty="0"/>
              <a:t> </a:t>
            </a:r>
            <a:r>
              <a:rPr lang="en-US" sz="2000" dirty="0" err="1"/>
              <a:t>ein</a:t>
            </a:r>
            <a:r>
              <a:rPr lang="en-US" sz="2000" dirty="0"/>
              <a:t>, um </a:t>
            </a:r>
            <a:r>
              <a:rPr lang="en-US" sz="2000" dirty="0" err="1"/>
              <a:t>Eigenverantwortung</a:t>
            </a:r>
            <a:r>
              <a:rPr lang="en-US" sz="2000" dirty="0"/>
              <a:t> und </a:t>
            </a:r>
            <a:r>
              <a:rPr lang="en-US" sz="2000" dirty="0" err="1"/>
              <a:t>Akzeptanz</a:t>
            </a:r>
            <a:r>
              <a:rPr lang="en-US" sz="2000" dirty="0"/>
              <a:t> </a:t>
            </a:r>
            <a:r>
              <a:rPr lang="en-US" sz="2000" dirty="0" err="1"/>
              <a:t>zu</a:t>
            </a:r>
            <a:r>
              <a:rPr lang="en-US" sz="2000" dirty="0"/>
              <a:t> </a:t>
            </a:r>
            <a:r>
              <a:rPr lang="en-US" sz="2000" dirty="0" err="1"/>
              <a:t>fördern</a:t>
            </a:r>
            <a:r>
              <a:rPr lang="en-US" sz="2000" dirty="0"/>
              <a:t>.</a:t>
            </a:r>
            <a:endParaRPr sz="2000" dirty="0"/>
          </a:p>
          <a:p>
            <a:pPr marL="228600" lvl="0" indent="-228600" algn="just" rtl="0">
              <a:lnSpc>
                <a:spcPct val="90000"/>
              </a:lnSpc>
              <a:spcBef>
                <a:spcPts val="1000"/>
              </a:spcBef>
              <a:spcAft>
                <a:spcPts val="0"/>
              </a:spcAft>
              <a:buClr>
                <a:schemeClr val="lt1"/>
              </a:buClr>
              <a:buSzPts val="2200"/>
              <a:buFont typeface="Arial"/>
              <a:buChar char="•"/>
            </a:pPr>
            <a:r>
              <a:rPr lang="en-US" sz="2000" b="1" dirty="0" err="1"/>
              <a:t>Kontinuierliche</a:t>
            </a:r>
            <a:r>
              <a:rPr lang="en-US" sz="2000" b="1" dirty="0"/>
              <a:t> </a:t>
            </a:r>
            <a:r>
              <a:rPr lang="en-US" sz="2000" b="1" dirty="0" err="1"/>
              <a:t>Ausbildung</a:t>
            </a:r>
            <a:r>
              <a:rPr lang="en-US" sz="2000" dirty="0"/>
              <a:t>: </a:t>
            </a:r>
            <a:r>
              <a:rPr lang="en-US" sz="2000" dirty="0" err="1"/>
              <a:t>Bieten</a:t>
            </a:r>
            <a:r>
              <a:rPr lang="en-US" sz="2000" dirty="0"/>
              <a:t> Sie </a:t>
            </a:r>
            <a:r>
              <a:rPr lang="en-US" sz="2000" dirty="0" err="1"/>
              <a:t>kontinuierliche</a:t>
            </a:r>
            <a:r>
              <a:rPr lang="en-US" sz="2000" dirty="0"/>
              <a:t> </a:t>
            </a:r>
            <a:r>
              <a:rPr lang="en-US" sz="2000" dirty="0" err="1"/>
              <a:t>Schulungen</a:t>
            </a:r>
            <a:r>
              <a:rPr lang="en-US" sz="2000" dirty="0"/>
              <a:t> und Trainings </a:t>
            </a:r>
            <a:r>
              <a:rPr lang="en-US" sz="2000" dirty="0" err="1"/>
              <a:t>zu</a:t>
            </a:r>
            <a:r>
              <a:rPr lang="en-US" sz="2000" dirty="0"/>
              <a:t> </a:t>
            </a:r>
            <a:r>
              <a:rPr lang="en-US" sz="2000" dirty="0" err="1"/>
              <a:t>Nachhaltigkeitspraktiken</a:t>
            </a:r>
            <a:r>
              <a:rPr lang="en-US" sz="2000" dirty="0"/>
              <a:t> und </a:t>
            </a:r>
            <a:r>
              <a:rPr lang="en-US" sz="2000" dirty="0" err="1"/>
              <a:t>deren</a:t>
            </a:r>
            <a:r>
              <a:rPr lang="en-US" sz="2000" dirty="0"/>
              <a:t> </a:t>
            </a:r>
            <a:r>
              <a:rPr lang="en-US" sz="2000" dirty="0" err="1"/>
              <a:t>Vorteilen</a:t>
            </a:r>
            <a:r>
              <a:rPr lang="en-US" sz="2000" dirty="0"/>
              <a:t> an.</a:t>
            </a:r>
            <a:endParaRPr sz="2000" dirty="0"/>
          </a:p>
          <a:p>
            <a:pPr marL="228600" lvl="0" indent="-228600" algn="just" rtl="0">
              <a:lnSpc>
                <a:spcPct val="90000"/>
              </a:lnSpc>
              <a:spcBef>
                <a:spcPts val="1000"/>
              </a:spcBef>
              <a:spcAft>
                <a:spcPts val="0"/>
              </a:spcAft>
              <a:buClr>
                <a:schemeClr val="lt1"/>
              </a:buClr>
              <a:buSzPts val="2200"/>
              <a:buFont typeface="Arial"/>
              <a:buChar char="•"/>
            </a:pPr>
            <a:r>
              <a:rPr lang="en-US" sz="2000" b="1" dirty="0" err="1"/>
              <a:t>Anerkennung</a:t>
            </a:r>
            <a:r>
              <a:rPr lang="en-US" sz="2000" b="1" dirty="0"/>
              <a:t> und </a:t>
            </a:r>
            <a:r>
              <a:rPr lang="en-US" sz="2000" b="1" dirty="0" err="1"/>
              <a:t>Belohnungen</a:t>
            </a:r>
            <a:r>
              <a:rPr lang="en-US" sz="2000" dirty="0"/>
              <a:t>: </a:t>
            </a:r>
            <a:r>
              <a:rPr lang="en-US" sz="2000" dirty="0" err="1"/>
              <a:t>Anerkennen</a:t>
            </a:r>
            <a:r>
              <a:rPr lang="en-US" sz="2000" dirty="0"/>
              <a:t> und </a:t>
            </a:r>
            <a:r>
              <a:rPr lang="en-US" sz="2000" dirty="0" err="1"/>
              <a:t>belohnen</a:t>
            </a:r>
            <a:r>
              <a:rPr lang="en-US" sz="2000" dirty="0"/>
              <a:t> Sie Mitarbeiter, die </a:t>
            </a:r>
            <a:r>
              <a:rPr lang="en-US" sz="2000" dirty="0" err="1"/>
              <a:t>einen</a:t>
            </a:r>
            <a:r>
              <a:rPr lang="en-US" sz="2000" dirty="0"/>
              <a:t> </a:t>
            </a:r>
            <a:r>
              <a:rPr lang="en-US" sz="2000" dirty="0" err="1"/>
              <a:t>Beitrag</a:t>
            </a:r>
            <a:r>
              <a:rPr lang="en-US" sz="2000" dirty="0"/>
              <a:t> </a:t>
            </a:r>
            <a:r>
              <a:rPr lang="en-US" sz="2000" dirty="0" err="1"/>
              <a:t>zu</a:t>
            </a:r>
            <a:r>
              <a:rPr lang="en-US" sz="2000" dirty="0"/>
              <a:t> den </a:t>
            </a:r>
            <a:r>
              <a:rPr lang="en-US" sz="2000" dirty="0" err="1"/>
              <a:t>Nachhaltigkeitszielen</a:t>
            </a:r>
            <a:r>
              <a:rPr lang="en-US" sz="2000" dirty="0"/>
              <a:t> </a:t>
            </a:r>
            <a:r>
              <a:rPr lang="en-US" sz="2000" dirty="0" err="1"/>
              <a:t>leisten</a:t>
            </a:r>
            <a:r>
              <a:rPr lang="en-US" sz="2000" dirty="0"/>
              <a:t>, und </a:t>
            </a:r>
            <a:r>
              <a:rPr lang="en-US" sz="2000" dirty="0" err="1"/>
              <a:t>schaffen</a:t>
            </a:r>
            <a:r>
              <a:rPr lang="en-US" sz="2000" dirty="0"/>
              <a:t> Sie so </a:t>
            </a:r>
            <a:r>
              <a:rPr lang="en-US" sz="2000" dirty="0" err="1"/>
              <a:t>eine</a:t>
            </a:r>
            <a:r>
              <a:rPr lang="en-US" sz="2000" dirty="0"/>
              <a:t> positive </a:t>
            </a:r>
            <a:r>
              <a:rPr lang="en-US" sz="2000" dirty="0" err="1"/>
              <a:t>Verstärkung</a:t>
            </a:r>
            <a:r>
              <a:rPr lang="en-US" sz="2000" dirty="0"/>
              <a:t> für </a:t>
            </a:r>
            <a:r>
              <a:rPr lang="en-US" sz="2000" dirty="0" err="1"/>
              <a:t>nachhaltiges</a:t>
            </a:r>
            <a:r>
              <a:rPr lang="en-US" sz="2000" dirty="0"/>
              <a:t> </a:t>
            </a:r>
            <a:r>
              <a:rPr lang="en-US" sz="2000" dirty="0" err="1"/>
              <a:t>Verhalten</a:t>
            </a:r>
            <a:r>
              <a:rPr lang="en-US" sz="2000" dirty="0"/>
              <a:t>.</a:t>
            </a:r>
            <a:endParaRPr sz="2000" dirty="0"/>
          </a:p>
          <a:p>
            <a:pPr marL="228600" lvl="0" indent="-228600" algn="just" rtl="0">
              <a:lnSpc>
                <a:spcPct val="90000"/>
              </a:lnSpc>
              <a:spcBef>
                <a:spcPts val="1000"/>
              </a:spcBef>
              <a:spcAft>
                <a:spcPts val="0"/>
              </a:spcAft>
              <a:buClr>
                <a:schemeClr val="lt1"/>
              </a:buClr>
              <a:buSzPts val="2200"/>
              <a:buFont typeface="Arial"/>
              <a:buChar char="•"/>
            </a:pPr>
            <a:r>
              <a:rPr lang="en-US" sz="2000" b="1" dirty="0"/>
              <a:t>Feedback-</a:t>
            </a:r>
            <a:r>
              <a:rPr lang="en-US" sz="2000" b="1" dirty="0" err="1"/>
              <a:t>Mechanismen</a:t>
            </a:r>
            <a:r>
              <a:rPr lang="en-US" sz="2000" dirty="0"/>
              <a:t>: </a:t>
            </a:r>
            <a:r>
              <a:rPr lang="en-US" sz="2000" dirty="0" err="1"/>
              <a:t>Schaffen</a:t>
            </a:r>
            <a:r>
              <a:rPr lang="en-US" sz="2000" dirty="0"/>
              <a:t> Sie </a:t>
            </a:r>
            <a:r>
              <a:rPr lang="en-US" sz="2000" dirty="0" err="1"/>
              <a:t>Mechanismen</a:t>
            </a:r>
            <a:r>
              <a:rPr lang="en-US" sz="2000" dirty="0"/>
              <a:t>, die es den </a:t>
            </a:r>
            <a:r>
              <a:rPr lang="en-US" sz="2000" dirty="0" err="1"/>
              <a:t>Mitarbeitern</a:t>
            </a:r>
            <a:r>
              <a:rPr lang="en-US" sz="2000" dirty="0"/>
              <a:t> </a:t>
            </a:r>
            <a:r>
              <a:rPr lang="en-US" sz="2000" dirty="0" err="1"/>
              <a:t>ermöglichen</a:t>
            </a:r>
            <a:r>
              <a:rPr lang="en-US" sz="2000" dirty="0"/>
              <a:t>, Feedback </a:t>
            </a:r>
            <a:r>
              <a:rPr lang="en-US" sz="2000" dirty="0" err="1"/>
              <a:t>zu</a:t>
            </a:r>
            <a:r>
              <a:rPr lang="en-US" sz="2000" dirty="0"/>
              <a:t> </a:t>
            </a:r>
            <a:r>
              <a:rPr lang="en-US" sz="2000" dirty="0" err="1"/>
              <a:t>geben</a:t>
            </a:r>
            <a:r>
              <a:rPr lang="en-US" sz="2000" dirty="0"/>
              <a:t> und </a:t>
            </a:r>
            <a:r>
              <a:rPr lang="en-US" sz="2000" dirty="0" err="1"/>
              <a:t>Verbesserungen</a:t>
            </a:r>
            <a:r>
              <a:rPr lang="en-US" sz="2000" dirty="0"/>
              <a:t> der </a:t>
            </a:r>
            <a:r>
              <a:rPr lang="en-US" sz="2000" dirty="0" err="1"/>
              <a:t>Nachhaltigkeitspraktiken</a:t>
            </a:r>
            <a:r>
              <a:rPr lang="en-US" sz="2000" dirty="0"/>
              <a:t> </a:t>
            </a:r>
            <a:r>
              <a:rPr lang="en-US" sz="2000" dirty="0" err="1"/>
              <a:t>vorzuschlagen</a:t>
            </a:r>
            <a:r>
              <a:rPr lang="en-US" sz="2000" dirty="0"/>
              <a:t>.</a:t>
            </a:r>
            <a:endParaRPr sz="2000" dirty="0"/>
          </a:p>
        </p:txBody>
      </p:sp>
      <p:sp>
        <p:nvSpPr>
          <p:cNvPr id="499" name="Google Shape;499;p31"/>
          <p:cNvSpPr txBox="1">
            <a:spLocks noGrp="1"/>
          </p:cNvSpPr>
          <p:nvPr>
            <p:ph type="body" idx="2"/>
          </p:nvPr>
        </p:nvSpPr>
        <p:spPr>
          <a:xfrm>
            <a:off x="6308333" y="2738442"/>
            <a:ext cx="5712431" cy="99265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None/>
            </a:pPr>
            <a:r>
              <a:rPr lang="en-US" sz="3200" dirty="0" err="1">
                <a:solidFill>
                  <a:srgbClr val="000000"/>
                </a:solidFill>
              </a:rPr>
              <a:t>Praktische</a:t>
            </a:r>
            <a:r>
              <a:rPr lang="en-US" sz="3200" dirty="0">
                <a:solidFill>
                  <a:srgbClr val="000000"/>
                </a:solidFill>
              </a:rPr>
              <a:t> </a:t>
            </a:r>
            <a:r>
              <a:rPr lang="en-US" sz="3200" dirty="0" err="1">
                <a:solidFill>
                  <a:srgbClr val="000000"/>
                </a:solidFill>
              </a:rPr>
              <a:t>Schritte</a:t>
            </a:r>
            <a:r>
              <a:rPr lang="en-US" sz="3200" dirty="0">
                <a:solidFill>
                  <a:srgbClr val="000000"/>
                </a:solidFill>
              </a:rPr>
              <a:t>, die Sie </a:t>
            </a:r>
            <a:r>
              <a:rPr lang="en-US" sz="3200" dirty="0" err="1">
                <a:solidFill>
                  <a:srgbClr val="000000"/>
                </a:solidFill>
              </a:rPr>
              <a:t>unternehmen</a:t>
            </a:r>
            <a:r>
              <a:rPr lang="en-US" sz="3200" dirty="0">
                <a:solidFill>
                  <a:srgbClr val="000000"/>
                </a:solidFill>
              </a:rPr>
              <a:t> </a:t>
            </a:r>
            <a:r>
              <a:rPr lang="en-US" sz="3200" dirty="0" err="1">
                <a:solidFill>
                  <a:srgbClr val="000000"/>
                </a:solidFill>
              </a:rPr>
              <a:t>können</a:t>
            </a:r>
            <a:endParaRPr sz="3200" dirty="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2"/>
          <p:cNvSpPr txBox="1">
            <a:spLocks noGrp="1"/>
          </p:cNvSpPr>
          <p:nvPr>
            <p:ph type="body" idx="1"/>
          </p:nvPr>
        </p:nvSpPr>
        <p:spPr>
          <a:xfrm>
            <a:off x="5456511" y="387025"/>
            <a:ext cx="5913120" cy="617273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en-US" sz="2000" dirty="0"/>
              <a:t>Für </a:t>
            </a:r>
            <a:r>
              <a:rPr lang="en-US" sz="2000" dirty="0" err="1"/>
              <a:t>Kleinstunternehmen</a:t>
            </a:r>
            <a:r>
              <a:rPr lang="en-US" sz="2000" dirty="0"/>
              <a:t> </a:t>
            </a:r>
            <a:r>
              <a:rPr lang="en-US" sz="2000" dirty="0" err="1"/>
              <a:t>ist</a:t>
            </a:r>
            <a:r>
              <a:rPr lang="en-US" sz="2000" dirty="0"/>
              <a:t> es </a:t>
            </a:r>
            <a:r>
              <a:rPr lang="en-US" sz="2000" dirty="0" err="1"/>
              <a:t>wichtig</a:t>
            </a:r>
            <a:r>
              <a:rPr lang="en-US" sz="2000" dirty="0"/>
              <a:t>, den </a:t>
            </a:r>
            <a:r>
              <a:rPr lang="en-US" sz="2000" dirty="0" err="1"/>
              <a:t>organisatorischen</a:t>
            </a:r>
            <a:r>
              <a:rPr lang="en-US" sz="2000" dirty="0"/>
              <a:t> Wandel </a:t>
            </a:r>
            <a:r>
              <a:rPr lang="en-US" sz="2000" dirty="0" err="1"/>
              <a:t>zu</a:t>
            </a:r>
            <a:r>
              <a:rPr lang="en-US" sz="2000" dirty="0"/>
              <a:t> verstehen, </a:t>
            </a:r>
            <a:r>
              <a:rPr lang="en-US" sz="2000" dirty="0" err="1"/>
              <a:t>denn</a:t>
            </a:r>
            <a:r>
              <a:rPr lang="en-US" sz="2000" dirty="0"/>
              <a:t> er </a:t>
            </a:r>
            <a:r>
              <a:rPr lang="en-US" sz="2000" dirty="0" err="1"/>
              <a:t>ermöglicht</a:t>
            </a:r>
            <a:r>
              <a:rPr lang="en-US" sz="2000" dirty="0"/>
              <a:t> </a:t>
            </a:r>
            <a:r>
              <a:rPr lang="en-US" sz="2000" dirty="0" err="1"/>
              <a:t>ihnen</a:t>
            </a:r>
            <a:r>
              <a:rPr lang="en-US" sz="2000" dirty="0"/>
              <a:t> die </a:t>
            </a:r>
            <a:r>
              <a:rPr lang="en-US" sz="2000" dirty="0" err="1"/>
              <a:t>Anpassung</a:t>
            </a:r>
            <a:r>
              <a:rPr lang="en-US" sz="2000" dirty="0"/>
              <a:t> an </a:t>
            </a:r>
            <a:r>
              <a:rPr lang="en-US" sz="2000" dirty="0" err="1"/>
              <a:t>sich</a:t>
            </a:r>
            <a:r>
              <a:rPr lang="en-US" sz="2000" dirty="0"/>
              <a:t> </a:t>
            </a:r>
            <a:r>
              <a:rPr lang="en-US" sz="2000" dirty="0" err="1"/>
              <a:t>verändernde</a:t>
            </a:r>
            <a:r>
              <a:rPr lang="en-US" sz="2000" dirty="0"/>
              <a:t> </a:t>
            </a:r>
            <a:r>
              <a:rPr lang="en-US" sz="2000" dirty="0" err="1"/>
              <a:t>Marktbedingungen</a:t>
            </a:r>
            <a:r>
              <a:rPr lang="en-US" sz="2000" dirty="0"/>
              <a:t>, die </a:t>
            </a:r>
            <a:r>
              <a:rPr lang="en-US" sz="2000" dirty="0" err="1"/>
              <a:t>Förderung</a:t>
            </a:r>
            <a:r>
              <a:rPr lang="en-US" sz="2000" dirty="0"/>
              <a:t> von </a:t>
            </a:r>
            <a:r>
              <a:rPr lang="en-US" sz="2000" dirty="0" err="1"/>
              <a:t>Innovationen</a:t>
            </a:r>
            <a:r>
              <a:rPr lang="en-US" sz="2000" dirty="0"/>
              <a:t> und die </a:t>
            </a:r>
            <a:r>
              <a:rPr lang="en-US" sz="2000" dirty="0" err="1"/>
              <a:t>Erhaltung</a:t>
            </a:r>
            <a:r>
              <a:rPr lang="en-US" sz="2000" dirty="0"/>
              <a:t> der </a:t>
            </a:r>
            <a:r>
              <a:rPr lang="en-US" sz="2000" dirty="0" err="1"/>
              <a:t>Wettbewerbsfähigkeit</a:t>
            </a:r>
            <a:r>
              <a:rPr lang="en-US" sz="2000" dirty="0"/>
              <a:t>. Ein </a:t>
            </a:r>
            <a:r>
              <a:rPr lang="en-US" sz="2000" dirty="0" err="1"/>
              <a:t>wirksames</a:t>
            </a:r>
            <a:r>
              <a:rPr lang="en-US" sz="2000" dirty="0"/>
              <a:t> </a:t>
            </a:r>
            <a:r>
              <a:rPr lang="en-US" sz="2000" dirty="0" err="1"/>
              <a:t>Veränderungsmanagement</a:t>
            </a:r>
            <a:r>
              <a:rPr lang="en-US" sz="2000" dirty="0"/>
              <a:t> </a:t>
            </a:r>
            <a:r>
              <a:rPr lang="en-US" sz="2000" dirty="0" err="1"/>
              <a:t>fördert</a:t>
            </a:r>
            <a:r>
              <a:rPr lang="en-US" sz="2000" dirty="0"/>
              <a:t> das Engagement und die </a:t>
            </a:r>
            <a:r>
              <a:rPr lang="en-US" sz="2000" dirty="0" err="1"/>
              <a:t>Bindung</a:t>
            </a:r>
            <a:r>
              <a:rPr lang="en-US" sz="2000" dirty="0"/>
              <a:t> der Mitarbeiter, </a:t>
            </a:r>
            <a:r>
              <a:rPr lang="en-US" sz="2000" dirty="0" err="1"/>
              <a:t>indem</a:t>
            </a:r>
            <a:r>
              <a:rPr lang="en-US" sz="2000" dirty="0"/>
              <a:t> es </a:t>
            </a:r>
            <a:r>
              <a:rPr lang="en-US" sz="2000" dirty="0" err="1"/>
              <a:t>sie</a:t>
            </a:r>
            <a:r>
              <a:rPr lang="en-US" sz="2000" dirty="0"/>
              <a:t> in den </a:t>
            </a:r>
            <a:r>
              <a:rPr lang="en-US" sz="2000" dirty="0" err="1"/>
              <a:t>Prozess</a:t>
            </a:r>
            <a:r>
              <a:rPr lang="en-US" sz="2000" dirty="0"/>
              <a:t> </a:t>
            </a:r>
            <a:r>
              <a:rPr lang="en-US" sz="2000" dirty="0" err="1"/>
              <a:t>einbezieht</a:t>
            </a:r>
            <a:r>
              <a:rPr lang="en-US" sz="2000" dirty="0"/>
              <a:t> und die </a:t>
            </a:r>
            <a:r>
              <a:rPr lang="en-US" sz="2000" dirty="0" err="1"/>
              <a:t>positiven</a:t>
            </a:r>
            <a:r>
              <a:rPr lang="en-US" sz="2000" dirty="0"/>
              <a:t> </a:t>
            </a:r>
            <a:r>
              <a:rPr lang="en-US" sz="2000" dirty="0" err="1"/>
              <a:t>Auswirkungen</a:t>
            </a:r>
            <a:r>
              <a:rPr lang="en-US" sz="2000" dirty="0"/>
              <a:t> auf das </a:t>
            </a:r>
            <a:r>
              <a:rPr lang="en-US" sz="2000" dirty="0" err="1"/>
              <a:t>Unternehmen</a:t>
            </a:r>
            <a:r>
              <a:rPr lang="en-US" sz="2000" dirty="0"/>
              <a:t> </a:t>
            </a:r>
            <a:r>
              <a:rPr lang="en-US" sz="2000" dirty="0" err="1"/>
              <a:t>aufzeigt</a:t>
            </a:r>
            <a:r>
              <a:rPr lang="en-US" sz="2000" dirty="0"/>
              <a:t>.</a:t>
            </a:r>
            <a:endParaRPr sz="2000" dirty="0"/>
          </a:p>
          <a:p>
            <a:pPr marL="0" lvl="0" indent="0" algn="just" rtl="0">
              <a:lnSpc>
                <a:spcPct val="90000"/>
              </a:lnSpc>
              <a:spcBef>
                <a:spcPts val="0"/>
              </a:spcBef>
              <a:spcAft>
                <a:spcPts val="0"/>
              </a:spcAft>
              <a:buClr>
                <a:schemeClr val="lt1"/>
              </a:buClr>
              <a:buSzPts val="2200"/>
              <a:buNone/>
            </a:pPr>
            <a:r>
              <a:rPr lang="en-US" sz="2000" dirty="0"/>
              <a:t>Es kann </a:t>
            </a:r>
            <a:r>
              <a:rPr lang="en-US" sz="2000" dirty="0" err="1"/>
              <a:t>auch</a:t>
            </a:r>
            <a:r>
              <a:rPr lang="en-US" sz="2000" dirty="0"/>
              <a:t> die </a:t>
            </a:r>
            <a:r>
              <a:rPr lang="en-US" sz="2000" dirty="0" err="1"/>
              <a:t>Kundenzufriedenheit</a:t>
            </a:r>
            <a:r>
              <a:rPr lang="en-US" sz="2000" dirty="0"/>
              <a:t> </a:t>
            </a:r>
            <a:r>
              <a:rPr lang="en-US" sz="2000" dirty="0" err="1"/>
              <a:t>durch</a:t>
            </a:r>
            <a:r>
              <a:rPr lang="en-US" sz="2000" dirty="0"/>
              <a:t> </a:t>
            </a:r>
            <a:r>
              <a:rPr lang="en-US" sz="2000" dirty="0" err="1"/>
              <a:t>verbesserte</a:t>
            </a:r>
            <a:r>
              <a:rPr lang="en-US" sz="2000" dirty="0"/>
              <a:t> </a:t>
            </a:r>
            <a:r>
              <a:rPr lang="en-US" sz="2000" dirty="0" err="1"/>
              <a:t>Dienstleistungen</a:t>
            </a:r>
            <a:r>
              <a:rPr lang="en-US" sz="2000" dirty="0"/>
              <a:t> </a:t>
            </a:r>
            <a:r>
              <a:rPr lang="en-US" sz="2000" dirty="0" err="1"/>
              <a:t>erhöhen</a:t>
            </a:r>
            <a:r>
              <a:rPr lang="en-US" sz="2000" dirty="0"/>
              <a:t> und </a:t>
            </a:r>
            <a:r>
              <a:rPr lang="en-US" sz="2000" dirty="0" err="1"/>
              <a:t>bietet</a:t>
            </a:r>
            <a:r>
              <a:rPr lang="en-US" sz="2000" dirty="0"/>
              <a:t> </a:t>
            </a:r>
            <a:r>
              <a:rPr lang="en-US" sz="2000" dirty="0" err="1"/>
              <a:t>einen</a:t>
            </a:r>
            <a:r>
              <a:rPr lang="en-US" sz="2000" dirty="0"/>
              <a:t> </a:t>
            </a:r>
            <a:r>
              <a:rPr lang="en-US" sz="2000" dirty="0" err="1"/>
              <a:t>Wettbewerbsvorteil</a:t>
            </a:r>
            <a:r>
              <a:rPr lang="en-US" sz="2000" dirty="0"/>
              <a:t>, </a:t>
            </a:r>
            <a:r>
              <a:rPr lang="en-US" sz="2000" dirty="0" err="1"/>
              <a:t>indem</a:t>
            </a:r>
            <a:r>
              <a:rPr lang="en-US" sz="2000" dirty="0"/>
              <a:t> es den </a:t>
            </a:r>
            <a:r>
              <a:rPr lang="en-US" sz="2000" dirty="0" err="1"/>
              <a:t>Unternehmen</a:t>
            </a:r>
            <a:r>
              <a:rPr lang="en-US" sz="2000" dirty="0"/>
              <a:t> </a:t>
            </a:r>
            <a:r>
              <a:rPr lang="en-US" sz="2000" dirty="0" err="1"/>
              <a:t>ermöglicht</a:t>
            </a:r>
            <a:r>
              <a:rPr lang="en-US" sz="2000" dirty="0"/>
              <a:t>, schnell auf die </a:t>
            </a:r>
            <a:r>
              <a:rPr lang="en-US" sz="2000" dirty="0" err="1"/>
              <a:t>Marktdynamik</a:t>
            </a:r>
            <a:r>
              <a:rPr lang="en-US" sz="2000" dirty="0"/>
              <a:t> </a:t>
            </a:r>
            <a:r>
              <a:rPr lang="en-US" sz="2000" dirty="0" err="1"/>
              <a:t>zu</a:t>
            </a:r>
            <a:r>
              <a:rPr lang="en-US" sz="2000" dirty="0"/>
              <a:t> </a:t>
            </a:r>
            <a:r>
              <a:rPr lang="en-US" sz="2000" dirty="0" err="1"/>
              <a:t>reagieren</a:t>
            </a:r>
            <a:r>
              <a:rPr lang="en-US" sz="2000" dirty="0"/>
              <a:t>.</a:t>
            </a:r>
            <a:endParaRPr sz="2000" dirty="0"/>
          </a:p>
          <a:p>
            <a:pPr marL="0" lvl="0" indent="0" algn="just" rtl="0">
              <a:lnSpc>
                <a:spcPct val="90000"/>
              </a:lnSpc>
              <a:spcBef>
                <a:spcPts val="0"/>
              </a:spcBef>
              <a:spcAft>
                <a:spcPts val="0"/>
              </a:spcAft>
              <a:buClr>
                <a:schemeClr val="lt1"/>
              </a:buClr>
              <a:buSzPts val="2200"/>
              <a:buNone/>
            </a:pPr>
            <a:r>
              <a:rPr lang="en-US" sz="2000" dirty="0" err="1"/>
              <a:t>Organisatorischer</a:t>
            </a:r>
            <a:r>
              <a:rPr lang="en-US" sz="2000" dirty="0"/>
              <a:t> Wandel kann </a:t>
            </a:r>
            <a:r>
              <a:rPr lang="en-US" sz="2000" dirty="0" err="1"/>
              <a:t>ein</a:t>
            </a:r>
            <a:r>
              <a:rPr lang="en-US" sz="2000" dirty="0"/>
              <a:t> </a:t>
            </a:r>
            <a:r>
              <a:rPr lang="en-US" sz="2000" dirty="0" err="1"/>
              <a:t>umfangreiches</a:t>
            </a:r>
            <a:r>
              <a:rPr lang="en-US" sz="2000" dirty="0"/>
              <a:t> Thema sein, </a:t>
            </a:r>
            <a:r>
              <a:rPr lang="en-US" sz="2000" dirty="0" err="1"/>
              <a:t>aber</a:t>
            </a:r>
            <a:r>
              <a:rPr lang="en-US" sz="2000" dirty="0"/>
              <a:t> es gibt </a:t>
            </a:r>
            <a:r>
              <a:rPr lang="en-US" sz="2000" dirty="0" err="1"/>
              <a:t>mehrere</a:t>
            </a:r>
            <a:r>
              <a:rPr lang="en-US" sz="2000" dirty="0"/>
              <a:t> Modelle für den </a:t>
            </a:r>
            <a:r>
              <a:rPr lang="en-US" sz="2000" dirty="0" err="1"/>
              <a:t>organisatorischen</a:t>
            </a:r>
            <a:r>
              <a:rPr lang="en-US" sz="2000" dirty="0"/>
              <a:t> Wandel, die Ihnen und </a:t>
            </a:r>
            <a:r>
              <a:rPr lang="en-US" sz="2000" dirty="0" err="1"/>
              <a:t>Ihrem</a:t>
            </a:r>
            <a:r>
              <a:rPr lang="en-US" sz="2000" dirty="0"/>
              <a:t> </a:t>
            </a:r>
            <a:r>
              <a:rPr lang="en-US" sz="2000" dirty="0" err="1"/>
              <a:t>Unternehmen</a:t>
            </a:r>
            <a:r>
              <a:rPr lang="en-US" sz="2000" dirty="0"/>
              <a:t> </a:t>
            </a:r>
            <a:r>
              <a:rPr lang="en-US" sz="2000" dirty="0" err="1"/>
              <a:t>helfen</a:t>
            </a:r>
            <a:r>
              <a:rPr lang="en-US" sz="2000" dirty="0"/>
              <a:t> </a:t>
            </a:r>
            <a:r>
              <a:rPr lang="en-US" sz="2000" dirty="0" err="1"/>
              <a:t>können</a:t>
            </a:r>
            <a:r>
              <a:rPr lang="en-US" sz="2000" dirty="0"/>
              <a:t>, </a:t>
            </a:r>
            <a:r>
              <a:rPr lang="en-US" sz="2000" dirty="0" err="1"/>
              <a:t>sich</a:t>
            </a:r>
            <a:r>
              <a:rPr lang="en-US" sz="2000" dirty="0"/>
              <a:t> an den Wandel </a:t>
            </a:r>
            <a:r>
              <a:rPr lang="en-US" sz="2000" dirty="0" err="1"/>
              <a:t>anzupassen</a:t>
            </a:r>
            <a:r>
              <a:rPr lang="en-US" sz="2000" dirty="0"/>
              <a:t>.</a:t>
            </a:r>
            <a:endParaRPr sz="2000" dirty="0"/>
          </a:p>
          <a:p>
            <a:pPr marL="0" lvl="0" indent="0" algn="just" rtl="0">
              <a:lnSpc>
                <a:spcPct val="90000"/>
              </a:lnSpc>
              <a:spcBef>
                <a:spcPts val="0"/>
              </a:spcBef>
              <a:spcAft>
                <a:spcPts val="0"/>
              </a:spcAft>
              <a:buClr>
                <a:schemeClr val="lt1"/>
              </a:buClr>
              <a:buSzPts val="2200"/>
              <a:buNone/>
            </a:pPr>
            <a:r>
              <a:rPr lang="en-US" sz="2000" dirty="0"/>
              <a:t>Auf den </a:t>
            </a:r>
            <a:r>
              <a:rPr lang="en-US" sz="2000" dirty="0" err="1"/>
              <a:t>nächsten</a:t>
            </a:r>
            <a:r>
              <a:rPr lang="en-US" sz="2000" dirty="0"/>
              <a:t> Seiten </a:t>
            </a:r>
            <a:r>
              <a:rPr lang="en-US" sz="2000" dirty="0" err="1"/>
              <a:t>werden</a:t>
            </a:r>
            <a:r>
              <a:rPr lang="en-US" sz="2000" dirty="0"/>
              <a:t> </a:t>
            </a:r>
            <a:r>
              <a:rPr lang="en-US" sz="2000" dirty="0" err="1"/>
              <a:t>wir</a:t>
            </a:r>
            <a:r>
              <a:rPr lang="en-US" sz="2000" dirty="0"/>
              <a:t> </a:t>
            </a:r>
            <a:r>
              <a:rPr lang="en-US" sz="2000" dirty="0" err="1"/>
              <a:t>uns</a:t>
            </a:r>
            <a:r>
              <a:rPr lang="en-US" sz="2000" dirty="0"/>
              <a:t> das 8-Schritte-Modell für </a:t>
            </a:r>
            <a:r>
              <a:rPr lang="en-US" sz="2000" dirty="0" err="1"/>
              <a:t>organisatorischen</a:t>
            </a:r>
            <a:r>
              <a:rPr lang="en-US" sz="2000" dirty="0"/>
              <a:t> Wandel von Kotter und das Modell für </a:t>
            </a:r>
            <a:r>
              <a:rPr lang="en-US" sz="2000" dirty="0" err="1"/>
              <a:t>Veränderungsmanagement</a:t>
            </a:r>
            <a:r>
              <a:rPr lang="en-US" sz="2000" dirty="0"/>
              <a:t> von Lewin </a:t>
            </a:r>
            <a:r>
              <a:rPr lang="en-US" sz="2000" dirty="0" err="1"/>
              <a:t>näher</a:t>
            </a:r>
            <a:r>
              <a:rPr lang="en-US" sz="2000" dirty="0"/>
              <a:t> </a:t>
            </a:r>
            <a:r>
              <a:rPr lang="en-US" sz="2000" dirty="0" err="1"/>
              <a:t>ansehen</a:t>
            </a:r>
            <a:r>
              <a:rPr lang="en-US" sz="2000" dirty="0"/>
              <a:t>.</a:t>
            </a:r>
            <a:endParaRPr sz="2000" dirty="0"/>
          </a:p>
        </p:txBody>
      </p:sp>
      <p:sp>
        <p:nvSpPr>
          <p:cNvPr id="506" name="Google Shape;506;p32"/>
          <p:cNvSpPr txBox="1">
            <a:spLocks noGrp="1"/>
          </p:cNvSpPr>
          <p:nvPr>
            <p:ph type="body" idx="2"/>
          </p:nvPr>
        </p:nvSpPr>
        <p:spPr>
          <a:xfrm>
            <a:off x="475241" y="3165161"/>
            <a:ext cx="4209775" cy="61645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None/>
            </a:pPr>
            <a:r>
              <a:rPr lang="en-US" sz="3200" dirty="0">
                <a:solidFill>
                  <a:srgbClr val="000000"/>
                </a:solidFill>
              </a:rPr>
              <a:t>Andere Modelle für den Wandel</a:t>
            </a:r>
            <a:endParaRPr sz="3200" dirty="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3"/>
          <p:cNvSpPr txBox="1">
            <a:spLocks noGrp="1"/>
          </p:cNvSpPr>
          <p:nvPr>
            <p:ph type="body" idx="1"/>
          </p:nvPr>
        </p:nvSpPr>
        <p:spPr>
          <a:xfrm>
            <a:off x="140170" y="477385"/>
            <a:ext cx="5943505"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en-US" sz="2000" dirty="0"/>
              <a:t>Das von Dr. John Kotter, Professor an der Harvard Business School, </a:t>
            </a:r>
            <a:r>
              <a:rPr lang="en-US" sz="2000" dirty="0" err="1"/>
              <a:t>entwickelte</a:t>
            </a:r>
            <a:r>
              <a:rPr lang="en-US" sz="2000" dirty="0"/>
              <a:t> 8-Schritte-Modell für </a:t>
            </a:r>
            <a:r>
              <a:rPr lang="en-US" sz="2000" dirty="0" err="1"/>
              <a:t>Veränderungen</a:t>
            </a:r>
            <a:r>
              <a:rPr lang="en-US" sz="2000" dirty="0"/>
              <a:t> </a:t>
            </a:r>
            <a:r>
              <a:rPr lang="en-US" sz="2000" dirty="0" err="1"/>
              <a:t>ist</a:t>
            </a:r>
            <a:r>
              <a:rPr lang="en-US" sz="2000" dirty="0"/>
              <a:t> </a:t>
            </a:r>
            <a:r>
              <a:rPr lang="en-US" sz="2000" dirty="0" err="1"/>
              <a:t>ein</a:t>
            </a:r>
            <a:r>
              <a:rPr lang="en-US" sz="2000" dirty="0"/>
              <a:t> </a:t>
            </a:r>
            <a:r>
              <a:rPr lang="en-US" sz="2000" dirty="0" err="1"/>
              <a:t>weithin</a:t>
            </a:r>
            <a:r>
              <a:rPr lang="en-US" sz="2000" dirty="0"/>
              <a:t> </a:t>
            </a:r>
            <a:r>
              <a:rPr lang="en-US" sz="2000" dirty="0" err="1"/>
              <a:t>anerkanntes</a:t>
            </a:r>
            <a:r>
              <a:rPr lang="en-US" sz="2000" dirty="0"/>
              <a:t> </a:t>
            </a:r>
            <a:r>
              <a:rPr lang="en-US" sz="2000" dirty="0" err="1"/>
              <a:t>Rahmenwerk</a:t>
            </a:r>
            <a:r>
              <a:rPr lang="en-US" sz="2000" dirty="0"/>
              <a:t> für die </a:t>
            </a:r>
            <a:r>
              <a:rPr lang="en-US" sz="2000" dirty="0" err="1"/>
              <a:t>Führung</a:t>
            </a:r>
            <a:r>
              <a:rPr lang="en-US" sz="2000" dirty="0"/>
              <a:t> von </a:t>
            </a:r>
            <a:r>
              <a:rPr lang="en-US" sz="2000" dirty="0" err="1"/>
              <a:t>organisatorischen</a:t>
            </a:r>
            <a:r>
              <a:rPr lang="en-US" sz="2000" dirty="0"/>
              <a:t> </a:t>
            </a:r>
            <a:r>
              <a:rPr lang="en-US" sz="2000" dirty="0" err="1"/>
              <a:t>Veränderungen</a:t>
            </a:r>
            <a:r>
              <a:rPr lang="en-US" sz="2000" dirty="0"/>
              <a:t>.</a:t>
            </a:r>
            <a:endParaRPr sz="2000" dirty="0"/>
          </a:p>
          <a:p>
            <a:pPr marL="0" lvl="0" indent="0" algn="just" rtl="0">
              <a:lnSpc>
                <a:spcPct val="90000"/>
              </a:lnSpc>
              <a:spcBef>
                <a:spcPts val="0"/>
              </a:spcBef>
              <a:spcAft>
                <a:spcPts val="0"/>
              </a:spcAft>
              <a:buClr>
                <a:schemeClr val="lt1"/>
              </a:buClr>
              <a:buSzPts val="2200"/>
              <a:buNone/>
            </a:pPr>
            <a:r>
              <a:rPr lang="en-US" sz="2000" dirty="0"/>
              <a:t>Das 1996 in </a:t>
            </a:r>
            <a:r>
              <a:rPr lang="en-US" sz="2000" dirty="0" err="1"/>
              <a:t>seinem</a:t>
            </a:r>
            <a:r>
              <a:rPr lang="en-US" sz="2000" dirty="0"/>
              <a:t> Buch „Leading Change“ </a:t>
            </a:r>
            <a:r>
              <a:rPr lang="en-US" sz="2000" dirty="0" err="1"/>
              <a:t>vorgestellte</a:t>
            </a:r>
            <a:r>
              <a:rPr lang="en-US" sz="2000" dirty="0"/>
              <a:t> Modell </a:t>
            </a:r>
            <a:r>
              <a:rPr lang="en-US" sz="2000" dirty="0" err="1"/>
              <a:t>beschreibt</a:t>
            </a:r>
            <a:r>
              <a:rPr lang="en-US" sz="2000" dirty="0"/>
              <a:t> </a:t>
            </a:r>
            <a:r>
              <a:rPr lang="en-US" sz="2000" dirty="0" err="1"/>
              <a:t>einen</a:t>
            </a:r>
            <a:r>
              <a:rPr lang="en-US" sz="2000" dirty="0"/>
              <a:t> </a:t>
            </a:r>
            <a:r>
              <a:rPr lang="en-US" sz="2000" dirty="0" err="1"/>
              <a:t>schrittweisen</a:t>
            </a:r>
            <a:r>
              <a:rPr lang="en-US" sz="2000" dirty="0"/>
              <a:t> Ansatz für die </a:t>
            </a:r>
            <a:r>
              <a:rPr lang="en-US" sz="2000" dirty="0" err="1"/>
              <a:t>Umgestaltung</a:t>
            </a:r>
            <a:r>
              <a:rPr lang="en-US" sz="2000" dirty="0"/>
              <a:t> von </a:t>
            </a:r>
            <a:r>
              <a:rPr lang="en-US" sz="2000" dirty="0" err="1"/>
              <a:t>Organisationen</a:t>
            </a:r>
            <a:r>
              <a:rPr lang="en-US" sz="2000" dirty="0"/>
              <a:t> und </a:t>
            </a:r>
            <a:r>
              <a:rPr lang="en-US" sz="2000" dirty="0" err="1"/>
              <a:t>gewährleistet</a:t>
            </a:r>
            <a:r>
              <a:rPr lang="en-US" sz="2000" dirty="0"/>
              <a:t>, </a:t>
            </a:r>
            <a:r>
              <a:rPr lang="en-US" sz="2000" dirty="0" err="1"/>
              <a:t>dass</a:t>
            </a:r>
            <a:r>
              <a:rPr lang="en-US" sz="2000" dirty="0"/>
              <a:t> </a:t>
            </a:r>
            <a:r>
              <a:rPr lang="en-US" sz="2000" dirty="0" err="1"/>
              <a:t>Veränderungsinitiativen</a:t>
            </a:r>
            <a:r>
              <a:rPr lang="en-US" sz="2000" dirty="0"/>
              <a:t> </a:t>
            </a:r>
            <a:r>
              <a:rPr lang="en-US" sz="2000" dirty="0" err="1"/>
              <a:t>erfolgreich</a:t>
            </a:r>
            <a:r>
              <a:rPr lang="en-US" sz="2000" dirty="0"/>
              <a:t> und </a:t>
            </a:r>
            <a:r>
              <a:rPr lang="en-US" sz="2000" dirty="0" err="1"/>
              <a:t>nachhaltig</a:t>
            </a:r>
            <a:r>
              <a:rPr lang="en-US" sz="2000" dirty="0"/>
              <a:t> sind.</a:t>
            </a:r>
            <a:endParaRPr sz="2000" dirty="0"/>
          </a:p>
          <a:p>
            <a:pPr marL="0" lvl="0" indent="0" algn="just" rtl="0">
              <a:lnSpc>
                <a:spcPct val="90000"/>
              </a:lnSpc>
              <a:spcBef>
                <a:spcPts val="0"/>
              </a:spcBef>
              <a:spcAft>
                <a:spcPts val="0"/>
              </a:spcAft>
              <a:buClr>
                <a:schemeClr val="lt1"/>
              </a:buClr>
              <a:buSzPts val="2200"/>
              <a:buNone/>
            </a:pPr>
            <a:r>
              <a:rPr lang="en-US" sz="2000" dirty="0"/>
              <a:t>Das Modell </a:t>
            </a:r>
            <a:r>
              <a:rPr lang="en-US" sz="2000" dirty="0" err="1"/>
              <a:t>basiert</a:t>
            </a:r>
            <a:r>
              <a:rPr lang="en-US" sz="2000" dirty="0"/>
              <a:t> auf dem </a:t>
            </a:r>
            <a:r>
              <a:rPr lang="en-US" sz="2000" dirty="0" err="1"/>
              <a:t>Verständnis</a:t>
            </a:r>
            <a:r>
              <a:rPr lang="en-US" sz="2000" dirty="0"/>
              <a:t>, </a:t>
            </a:r>
            <a:r>
              <a:rPr lang="en-US" sz="2000" dirty="0" err="1"/>
              <a:t>dass</a:t>
            </a:r>
            <a:r>
              <a:rPr lang="en-US" sz="2000" dirty="0"/>
              <a:t> der Wandel </a:t>
            </a:r>
            <a:r>
              <a:rPr lang="en-US" sz="2000" dirty="0" err="1"/>
              <a:t>ein</a:t>
            </a:r>
            <a:r>
              <a:rPr lang="en-US" sz="2000" dirty="0"/>
              <a:t> </a:t>
            </a:r>
            <a:r>
              <a:rPr lang="en-US" sz="2000" dirty="0" err="1"/>
              <a:t>komplexer</a:t>
            </a:r>
            <a:r>
              <a:rPr lang="en-US" sz="2000" dirty="0"/>
              <a:t> </a:t>
            </a:r>
            <a:r>
              <a:rPr lang="en-US" sz="2000" dirty="0" err="1"/>
              <a:t>Prozess</a:t>
            </a:r>
            <a:r>
              <a:rPr lang="en-US" sz="2000" dirty="0"/>
              <a:t> </a:t>
            </a:r>
            <a:r>
              <a:rPr lang="en-US" sz="2000" dirty="0" err="1"/>
              <a:t>ist</a:t>
            </a:r>
            <a:r>
              <a:rPr lang="en-US" sz="2000" dirty="0"/>
              <a:t>, der </a:t>
            </a:r>
            <a:r>
              <a:rPr lang="en-US" sz="2000" dirty="0" err="1"/>
              <a:t>einen</a:t>
            </a:r>
            <a:r>
              <a:rPr lang="en-US" sz="2000" dirty="0"/>
              <a:t> </a:t>
            </a:r>
            <a:r>
              <a:rPr lang="en-US" sz="2000" dirty="0" err="1"/>
              <a:t>strukturierten</a:t>
            </a:r>
            <a:r>
              <a:rPr lang="en-US" sz="2000" dirty="0"/>
              <a:t> und </a:t>
            </a:r>
            <a:r>
              <a:rPr lang="en-US" sz="2000" dirty="0" err="1"/>
              <a:t>systematischen</a:t>
            </a:r>
            <a:r>
              <a:rPr lang="en-US" sz="2000" dirty="0"/>
              <a:t> Ansatz </a:t>
            </a:r>
            <a:r>
              <a:rPr lang="en-US" sz="2000" dirty="0" err="1"/>
              <a:t>erfordert</a:t>
            </a:r>
            <a:r>
              <a:rPr lang="en-US" sz="2000" dirty="0"/>
              <a:t>. Kotter </a:t>
            </a:r>
            <a:r>
              <a:rPr lang="en-US" sz="2000" dirty="0" err="1"/>
              <a:t>betont</a:t>
            </a:r>
            <a:r>
              <a:rPr lang="en-US" sz="2000" dirty="0"/>
              <a:t>, </a:t>
            </a:r>
            <a:r>
              <a:rPr lang="en-US" sz="2000" dirty="0" err="1"/>
              <a:t>wie</a:t>
            </a:r>
            <a:r>
              <a:rPr lang="en-US" sz="2000" dirty="0"/>
              <a:t> </a:t>
            </a:r>
            <a:r>
              <a:rPr lang="en-US" sz="2000" dirty="0" err="1"/>
              <a:t>wichtig</a:t>
            </a:r>
            <a:r>
              <a:rPr lang="en-US" sz="2000" dirty="0"/>
              <a:t> es </a:t>
            </a:r>
            <a:r>
              <a:rPr lang="en-US" sz="2000" dirty="0" err="1"/>
              <a:t>ist</a:t>
            </a:r>
            <a:r>
              <a:rPr lang="en-US" sz="2000" dirty="0"/>
              <a:t>, </a:t>
            </a:r>
            <a:r>
              <a:rPr lang="en-US" sz="2000" dirty="0" err="1"/>
              <a:t>ein</a:t>
            </a:r>
            <a:r>
              <a:rPr lang="en-US" sz="2000" dirty="0"/>
              <a:t> </a:t>
            </a:r>
            <a:r>
              <a:rPr lang="en-US" sz="2000" dirty="0" err="1"/>
              <a:t>Gefühl</a:t>
            </a:r>
            <a:r>
              <a:rPr lang="en-US" sz="2000" dirty="0"/>
              <a:t> der </a:t>
            </a:r>
            <a:r>
              <a:rPr lang="en-US" sz="2000" dirty="0" err="1"/>
              <a:t>Dringlichkeit</a:t>
            </a:r>
            <a:r>
              <a:rPr lang="en-US" sz="2000" dirty="0"/>
              <a:t> </a:t>
            </a:r>
            <a:r>
              <a:rPr lang="en-US" sz="2000" dirty="0" err="1"/>
              <a:t>zu</a:t>
            </a:r>
            <a:r>
              <a:rPr lang="en-US" sz="2000" dirty="0"/>
              <a:t> </a:t>
            </a:r>
            <a:r>
              <a:rPr lang="en-US" sz="2000" dirty="0" err="1"/>
              <a:t>schaffen</a:t>
            </a:r>
            <a:r>
              <a:rPr lang="en-US" sz="2000" dirty="0"/>
              <a:t>, </a:t>
            </a:r>
            <a:r>
              <a:rPr lang="en-US" sz="2000" dirty="0" err="1"/>
              <a:t>eine</a:t>
            </a:r>
            <a:r>
              <a:rPr lang="en-US" sz="2000" dirty="0"/>
              <a:t> </a:t>
            </a:r>
            <a:r>
              <a:rPr lang="en-US" sz="2000" dirty="0" err="1"/>
              <a:t>führende</a:t>
            </a:r>
            <a:r>
              <a:rPr lang="en-US" sz="2000" dirty="0"/>
              <a:t> </a:t>
            </a:r>
            <a:r>
              <a:rPr lang="en-US" sz="2000" dirty="0" err="1"/>
              <a:t>Koalition</a:t>
            </a:r>
            <a:r>
              <a:rPr lang="en-US" sz="2000" dirty="0"/>
              <a:t> </a:t>
            </a:r>
            <a:r>
              <a:rPr lang="en-US" sz="2000" dirty="0" err="1"/>
              <a:t>aufzubauen</a:t>
            </a:r>
            <a:r>
              <a:rPr lang="en-US" sz="2000" dirty="0"/>
              <a:t> und </a:t>
            </a:r>
            <a:r>
              <a:rPr lang="en-US" sz="2000" dirty="0" err="1"/>
              <a:t>eine</a:t>
            </a:r>
            <a:r>
              <a:rPr lang="en-US" sz="2000" dirty="0"/>
              <a:t> </a:t>
            </a:r>
            <a:r>
              <a:rPr lang="en-US" sz="2000" dirty="0" err="1"/>
              <a:t>klare</a:t>
            </a:r>
            <a:r>
              <a:rPr lang="en-US" sz="2000" dirty="0"/>
              <a:t> Vision für den Wandel </a:t>
            </a:r>
            <a:r>
              <a:rPr lang="en-US" sz="2000" dirty="0" err="1"/>
              <a:t>zu</a:t>
            </a:r>
            <a:r>
              <a:rPr lang="en-US" sz="2000" dirty="0"/>
              <a:t> </a:t>
            </a:r>
            <a:r>
              <a:rPr lang="en-US" sz="2000" dirty="0" err="1"/>
              <a:t>vermitteln</a:t>
            </a:r>
            <a:r>
              <a:rPr lang="en-US" sz="2000" dirty="0"/>
              <a:t>.</a:t>
            </a:r>
            <a:endParaRPr sz="2000" dirty="0"/>
          </a:p>
          <a:p>
            <a:pPr marL="0" lvl="0" indent="0" algn="just" rtl="0">
              <a:lnSpc>
                <a:spcPct val="90000"/>
              </a:lnSpc>
              <a:spcBef>
                <a:spcPts val="0"/>
              </a:spcBef>
              <a:spcAft>
                <a:spcPts val="0"/>
              </a:spcAft>
              <a:buClr>
                <a:schemeClr val="lt1"/>
              </a:buClr>
              <a:buSzPts val="2200"/>
              <a:buNone/>
            </a:pPr>
            <a:r>
              <a:rPr lang="en-US" sz="2000" dirty="0"/>
              <a:t>Er </a:t>
            </a:r>
            <a:r>
              <a:rPr lang="en-US" sz="2000" dirty="0" err="1"/>
              <a:t>betont</a:t>
            </a:r>
            <a:r>
              <a:rPr lang="en-US" sz="2000" dirty="0"/>
              <a:t> </a:t>
            </a:r>
            <a:r>
              <a:rPr lang="en-US" sz="2000" dirty="0" err="1"/>
              <a:t>auch</a:t>
            </a:r>
            <a:r>
              <a:rPr lang="en-US" sz="2000" dirty="0"/>
              <a:t> die </a:t>
            </a:r>
            <a:r>
              <a:rPr lang="en-US" sz="2000" dirty="0" err="1"/>
              <a:t>Notwendigkeit</a:t>
            </a:r>
            <a:r>
              <a:rPr lang="en-US" sz="2000" dirty="0"/>
              <a:t>, </a:t>
            </a:r>
            <a:r>
              <a:rPr lang="en-US" sz="2000" dirty="0" err="1"/>
              <a:t>Hindernisse</a:t>
            </a:r>
            <a:r>
              <a:rPr lang="en-US" sz="2000" dirty="0"/>
              <a:t> </a:t>
            </a:r>
            <a:r>
              <a:rPr lang="en-US" sz="2000" dirty="0" err="1"/>
              <a:t>zu</a:t>
            </a:r>
            <a:r>
              <a:rPr lang="en-US" sz="2000" dirty="0"/>
              <a:t> </a:t>
            </a:r>
            <a:r>
              <a:rPr lang="en-US" sz="2000" dirty="0" err="1"/>
              <a:t>beseitigen</a:t>
            </a:r>
            <a:r>
              <a:rPr lang="en-US" sz="2000" dirty="0"/>
              <a:t>, </a:t>
            </a:r>
            <a:r>
              <a:rPr lang="en-US" sz="2000" dirty="0" err="1"/>
              <a:t>kurzfristige</a:t>
            </a:r>
            <a:r>
              <a:rPr lang="en-US" sz="2000" dirty="0"/>
              <a:t> </a:t>
            </a:r>
            <a:r>
              <a:rPr lang="en-US" sz="2000" dirty="0" err="1"/>
              <a:t>Erfolge</a:t>
            </a:r>
            <a:r>
              <a:rPr lang="en-US" sz="2000" dirty="0"/>
              <a:t> </a:t>
            </a:r>
            <a:r>
              <a:rPr lang="en-US" sz="2000" dirty="0" err="1"/>
              <a:t>zu</a:t>
            </a:r>
            <a:r>
              <a:rPr lang="en-US" sz="2000" dirty="0"/>
              <a:t> </a:t>
            </a:r>
            <a:r>
              <a:rPr lang="en-US" sz="2000" dirty="0" err="1"/>
              <a:t>erzielen</a:t>
            </a:r>
            <a:r>
              <a:rPr lang="en-US" sz="2000" dirty="0"/>
              <a:t> und </a:t>
            </a:r>
            <a:r>
              <a:rPr lang="en-US" sz="2000" dirty="0" err="1"/>
              <a:t>neue</a:t>
            </a:r>
            <a:r>
              <a:rPr lang="en-US" sz="2000" dirty="0"/>
              <a:t> </a:t>
            </a:r>
            <a:r>
              <a:rPr lang="en-US" sz="2000" dirty="0" err="1"/>
              <a:t>Ansätze</a:t>
            </a:r>
            <a:r>
              <a:rPr lang="en-US" sz="2000" dirty="0"/>
              <a:t> in der </a:t>
            </a:r>
            <a:r>
              <a:rPr lang="en-US" sz="2000" dirty="0" err="1"/>
              <a:t>Unternehmenskultur</a:t>
            </a:r>
            <a:r>
              <a:rPr lang="en-US" sz="2000" dirty="0"/>
              <a:t> </a:t>
            </a:r>
            <a:r>
              <a:rPr lang="en-US" sz="2000" dirty="0" err="1"/>
              <a:t>zu</a:t>
            </a:r>
            <a:r>
              <a:rPr lang="en-US" sz="2000" dirty="0"/>
              <a:t> </a:t>
            </a:r>
            <a:r>
              <a:rPr lang="en-US" sz="2000" dirty="0" err="1"/>
              <a:t>verankern</a:t>
            </a:r>
            <a:r>
              <a:rPr lang="en-US" sz="2000" dirty="0"/>
              <a:t>. </a:t>
            </a:r>
            <a:r>
              <a:rPr lang="en-US" sz="2000" u="sng" dirty="0" err="1">
                <a:solidFill>
                  <a:schemeClr val="hlink"/>
                </a:solidFill>
              </a:rPr>
              <a:t>Klicken</a:t>
            </a:r>
            <a:r>
              <a:rPr lang="en-US" sz="2000" u="sng" dirty="0">
                <a:solidFill>
                  <a:schemeClr val="hlink"/>
                </a:solidFill>
              </a:rPr>
              <a:t> Sie auf </a:t>
            </a:r>
            <a:r>
              <a:rPr lang="en-US" sz="2000" u="sng" dirty="0" err="1">
                <a:solidFill>
                  <a:schemeClr val="hlink"/>
                </a:solidFill>
              </a:rPr>
              <a:t>diesen</a:t>
            </a:r>
            <a:r>
              <a:rPr lang="en-US" sz="2000" u="sng" dirty="0">
                <a:solidFill>
                  <a:schemeClr val="hlink"/>
                </a:solidFill>
              </a:rPr>
              <a:t> Link, um </a:t>
            </a:r>
            <a:r>
              <a:rPr lang="en-US" sz="2000" u="sng" dirty="0" err="1">
                <a:solidFill>
                  <a:schemeClr val="hlink"/>
                </a:solidFill>
              </a:rPr>
              <a:t>mehr</a:t>
            </a:r>
            <a:r>
              <a:rPr lang="en-US" sz="2000" u="sng" dirty="0">
                <a:solidFill>
                  <a:schemeClr val="hlink"/>
                </a:solidFill>
              </a:rPr>
              <a:t> </a:t>
            </a:r>
            <a:r>
              <a:rPr lang="en-US" sz="2000" u="sng" dirty="0" err="1">
                <a:solidFill>
                  <a:schemeClr val="hlink"/>
                </a:solidFill>
              </a:rPr>
              <a:t>zu</a:t>
            </a:r>
            <a:r>
              <a:rPr lang="en-US" sz="2000" u="sng" dirty="0">
                <a:solidFill>
                  <a:schemeClr val="hlink"/>
                </a:solidFill>
              </a:rPr>
              <a:t> </a:t>
            </a:r>
            <a:r>
              <a:rPr lang="en-US" sz="2000" u="sng" dirty="0" err="1">
                <a:solidFill>
                  <a:schemeClr val="hlink"/>
                </a:solidFill>
              </a:rPr>
              <a:t>erfahren</a:t>
            </a:r>
            <a:r>
              <a:rPr lang="en-US" sz="2000" u="sng" dirty="0">
                <a:solidFill>
                  <a:schemeClr val="hlink"/>
                </a:solidFill>
              </a:rPr>
              <a:t>.</a:t>
            </a:r>
            <a:endParaRPr sz="2000" b="1" dirty="0"/>
          </a:p>
        </p:txBody>
      </p:sp>
      <p:sp>
        <p:nvSpPr>
          <p:cNvPr id="513" name="Google Shape;513;p33"/>
          <p:cNvSpPr txBox="1">
            <a:spLocks noGrp="1"/>
          </p:cNvSpPr>
          <p:nvPr>
            <p:ph type="body" idx="2"/>
          </p:nvPr>
        </p:nvSpPr>
        <p:spPr>
          <a:xfrm>
            <a:off x="6566560" y="2590461"/>
            <a:ext cx="5135705" cy="99265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None/>
            </a:pPr>
            <a:r>
              <a:rPr lang="en-US" sz="3200" dirty="0">
                <a:solidFill>
                  <a:srgbClr val="000000"/>
                </a:solidFill>
              </a:rPr>
              <a:t>Das 8-Schritte-Modell von Kotter</a:t>
            </a:r>
            <a:endParaRPr dirty="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4"/>
          <p:cNvSpPr txBox="1">
            <a:spLocks noGrp="1"/>
          </p:cNvSpPr>
          <p:nvPr>
            <p:ph type="body" idx="1"/>
          </p:nvPr>
        </p:nvSpPr>
        <p:spPr>
          <a:xfrm>
            <a:off x="5361066" y="487977"/>
            <a:ext cx="6038454" cy="3666574"/>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lt1"/>
              </a:buClr>
              <a:buSzPts val="2200"/>
              <a:buFont typeface="Calibri"/>
              <a:buAutoNum type="arabicPeriod"/>
            </a:pPr>
            <a:r>
              <a:rPr lang="en-US" sz="2000" b="1" dirty="0" err="1"/>
              <a:t>Schaffen</a:t>
            </a:r>
            <a:r>
              <a:rPr lang="en-US" sz="2000" b="1" dirty="0"/>
              <a:t> Sie </a:t>
            </a:r>
            <a:r>
              <a:rPr lang="en-US" sz="2000" b="1" dirty="0" err="1"/>
              <a:t>ein</a:t>
            </a:r>
            <a:r>
              <a:rPr lang="en-US" sz="2000" b="1" dirty="0"/>
              <a:t> </a:t>
            </a:r>
            <a:r>
              <a:rPr lang="en-US" sz="2000" b="1" dirty="0" err="1"/>
              <a:t>Gefühl</a:t>
            </a:r>
            <a:r>
              <a:rPr lang="en-US" sz="2000" b="1" dirty="0"/>
              <a:t> der </a:t>
            </a:r>
            <a:r>
              <a:rPr lang="en-US" sz="2000" b="1" dirty="0" err="1"/>
              <a:t>Dringlichkeit</a:t>
            </a:r>
            <a:r>
              <a:rPr lang="en-US" sz="2000" dirty="0"/>
              <a:t>: Heben Sie die </a:t>
            </a:r>
            <a:r>
              <a:rPr lang="en-US" sz="2000" dirty="0" err="1"/>
              <a:t>Bedeutung</a:t>
            </a:r>
            <a:r>
              <a:rPr lang="en-US" sz="2000" dirty="0"/>
              <a:t> und </a:t>
            </a:r>
            <a:r>
              <a:rPr lang="en-US" sz="2000" dirty="0" err="1"/>
              <a:t>Notwendigkeit</a:t>
            </a:r>
            <a:r>
              <a:rPr lang="en-US" sz="2000" dirty="0"/>
              <a:t> der </a:t>
            </a:r>
            <a:r>
              <a:rPr lang="en-US" sz="2000" dirty="0" err="1"/>
              <a:t>Veränderung</a:t>
            </a:r>
            <a:r>
              <a:rPr lang="en-US" sz="2000" dirty="0"/>
              <a:t> </a:t>
            </a:r>
            <a:r>
              <a:rPr lang="en-US" sz="2000" dirty="0" err="1"/>
              <a:t>hervor</a:t>
            </a:r>
            <a:r>
              <a:rPr lang="en-US" sz="2000" dirty="0"/>
              <a:t>, um die Menschen </a:t>
            </a:r>
            <a:r>
              <a:rPr lang="en-US" sz="2000" dirty="0" err="1"/>
              <a:t>zu</a:t>
            </a:r>
            <a:r>
              <a:rPr lang="en-US" sz="2000" dirty="0"/>
              <a:t> </a:t>
            </a:r>
            <a:r>
              <a:rPr lang="en-US" sz="2000" dirty="0" err="1"/>
              <a:t>motivieren</a:t>
            </a:r>
            <a:r>
              <a:rPr lang="en-US" sz="2000" dirty="0"/>
              <a:t>, </a:t>
            </a:r>
            <a:r>
              <a:rPr lang="en-US" sz="2000" dirty="0" err="1"/>
              <a:t>sofort</a:t>
            </a:r>
            <a:r>
              <a:rPr lang="en-US" sz="2000" dirty="0"/>
              <a:t> </a:t>
            </a:r>
            <a:r>
              <a:rPr lang="en-US" sz="2000" dirty="0" err="1"/>
              <a:t>zu</a:t>
            </a:r>
            <a:r>
              <a:rPr lang="en-US" sz="2000" dirty="0"/>
              <a:t> </a:t>
            </a:r>
            <a:r>
              <a:rPr lang="en-US" sz="2000" dirty="0" err="1"/>
              <a:t>handeln</a:t>
            </a:r>
            <a:r>
              <a:rPr lang="en-US" sz="2000" dirty="0"/>
              <a:t>. Dazu </a:t>
            </a:r>
            <a:r>
              <a:rPr lang="en-US" sz="2000" dirty="0" err="1"/>
              <a:t>gehört</a:t>
            </a:r>
            <a:r>
              <a:rPr lang="en-US" sz="2000" dirty="0"/>
              <a:t> das </a:t>
            </a:r>
            <a:r>
              <a:rPr lang="en-US" sz="2000" dirty="0" err="1"/>
              <a:t>Aufzeigen</a:t>
            </a:r>
            <a:r>
              <a:rPr lang="en-US" sz="2000" dirty="0"/>
              <a:t> </a:t>
            </a:r>
            <a:r>
              <a:rPr lang="en-US" sz="2000" dirty="0" err="1"/>
              <a:t>potenzieller</a:t>
            </a:r>
            <a:r>
              <a:rPr lang="en-US" sz="2000" dirty="0"/>
              <a:t> Bedrohungen und </a:t>
            </a:r>
            <a:r>
              <a:rPr lang="en-US" sz="2000" dirty="0" err="1"/>
              <a:t>Chancen</a:t>
            </a:r>
            <a:r>
              <a:rPr lang="en-US" sz="2000" dirty="0"/>
              <a:t>.</a:t>
            </a:r>
            <a:endParaRPr sz="2000" dirty="0"/>
          </a:p>
          <a:p>
            <a:pPr marL="228600" lvl="0" indent="-228600" algn="just" rtl="0">
              <a:lnSpc>
                <a:spcPct val="90000"/>
              </a:lnSpc>
              <a:spcBef>
                <a:spcPts val="0"/>
              </a:spcBef>
              <a:spcAft>
                <a:spcPts val="0"/>
              </a:spcAft>
              <a:buClr>
                <a:schemeClr val="lt1"/>
              </a:buClr>
              <a:buSzPts val="2200"/>
              <a:buFont typeface="Calibri"/>
              <a:buAutoNum type="arabicPeriod"/>
            </a:pPr>
            <a:r>
              <a:rPr lang="en-US" sz="2000" b="1" dirty="0"/>
              <a:t>Eine </a:t>
            </a:r>
            <a:r>
              <a:rPr lang="en-US" sz="2000" b="1" dirty="0" err="1"/>
              <a:t>schlagkräftige</a:t>
            </a:r>
            <a:r>
              <a:rPr lang="en-US" sz="2000" b="1" dirty="0"/>
              <a:t> </a:t>
            </a:r>
            <a:r>
              <a:rPr lang="en-US" sz="2000" b="1" dirty="0" err="1"/>
              <a:t>Koalition</a:t>
            </a:r>
            <a:r>
              <a:rPr lang="en-US" sz="2000" b="1" dirty="0"/>
              <a:t> bilden</a:t>
            </a:r>
            <a:r>
              <a:rPr lang="en-US" sz="2000" dirty="0"/>
              <a:t>: </a:t>
            </a:r>
            <a:r>
              <a:rPr lang="en-US" sz="2000" dirty="0" err="1"/>
              <a:t>Stellen</a:t>
            </a:r>
            <a:r>
              <a:rPr lang="en-US" sz="2000" dirty="0"/>
              <a:t> Sie </a:t>
            </a:r>
            <a:r>
              <a:rPr lang="en-US" sz="2000" dirty="0" err="1"/>
              <a:t>eine</a:t>
            </a:r>
            <a:r>
              <a:rPr lang="en-US" sz="2000" dirty="0"/>
              <a:t> Gruppe </a:t>
            </a:r>
            <a:r>
              <a:rPr lang="en-US" sz="2000" dirty="0" err="1"/>
              <a:t>einflussreicher</a:t>
            </a:r>
            <a:r>
              <a:rPr lang="en-US" sz="2000" dirty="0"/>
              <a:t> </a:t>
            </a:r>
            <a:r>
              <a:rPr lang="en-US" sz="2000" dirty="0" err="1"/>
              <a:t>Personen</a:t>
            </a:r>
            <a:r>
              <a:rPr lang="en-US" sz="2000" dirty="0"/>
              <a:t> </a:t>
            </a:r>
            <a:r>
              <a:rPr lang="en-US" sz="2000" dirty="0" err="1"/>
              <a:t>innerhalb</a:t>
            </a:r>
            <a:r>
              <a:rPr lang="en-US" sz="2000" dirty="0"/>
              <a:t> der </a:t>
            </a:r>
            <a:r>
              <a:rPr lang="en-US" sz="2000" dirty="0" err="1"/>
              <a:t>Organisation</a:t>
            </a:r>
            <a:r>
              <a:rPr lang="en-US" sz="2000" dirty="0"/>
              <a:t> zusammen, die </a:t>
            </a:r>
            <a:r>
              <a:rPr lang="en-US" sz="2000" dirty="0" err="1"/>
              <a:t>die</a:t>
            </a:r>
            <a:r>
              <a:rPr lang="en-US" sz="2000" dirty="0"/>
              <a:t> </a:t>
            </a:r>
            <a:r>
              <a:rPr lang="en-US" sz="2000" dirty="0" err="1"/>
              <a:t>Veränderungsbemühungen</a:t>
            </a:r>
            <a:r>
              <a:rPr lang="en-US" sz="2000" dirty="0"/>
              <a:t> </a:t>
            </a:r>
            <a:r>
              <a:rPr lang="en-US" sz="2000" dirty="0" err="1"/>
              <a:t>leiten</a:t>
            </a:r>
            <a:r>
              <a:rPr lang="en-US" sz="2000" dirty="0"/>
              <a:t> und </a:t>
            </a:r>
            <a:r>
              <a:rPr lang="en-US" sz="2000" dirty="0" err="1"/>
              <a:t>unterstützen</a:t>
            </a:r>
            <a:r>
              <a:rPr lang="en-US" sz="2000" dirty="0"/>
              <a:t>. </a:t>
            </a:r>
            <a:r>
              <a:rPr lang="en-US" sz="2000" dirty="0" err="1"/>
              <a:t>Diese</a:t>
            </a:r>
            <a:r>
              <a:rPr lang="en-US" sz="2000" dirty="0"/>
              <a:t> </a:t>
            </a:r>
            <a:r>
              <a:rPr lang="en-US" sz="2000" dirty="0" err="1"/>
              <a:t>Koalition</a:t>
            </a:r>
            <a:r>
              <a:rPr lang="en-US" sz="2000" dirty="0"/>
              <a:t> </a:t>
            </a:r>
            <a:r>
              <a:rPr lang="en-US" sz="2000" dirty="0" err="1"/>
              <a:t>sollte</a:t>
            </a:r>
            <a:r>
              <a:rPr lang="en-US" sz="2000" dirty="0"/>
              <a:t> </a:t>
            </a:r>
            <a:r>
              <a:rPr lang="en-US" sz="2000" dirty="0" err="1"/>
              <a:t>eine</a:t>
            </a:r>
            <a:r>
              <a:rPr lang="en-US" sz="2000" dirty="0"/>
              <a:t> Mischung von </a:t>
            </a:r>
            <a:r>
              <a:rPr lang="en-US" sz="2000" dirty="0" err="1"/>
              <a:t>Fähigkeiten</a:t>
            </a:r>
            <a:r>
              <a:rPr lang="en-US" sz="2000" dirty="0"/>
              <a:t>, Hintergründen und </a:t>
            </a:r>
            <a:r>
              <a:rPr lang="en-US" sz="2000" dirty="0" err="1"/>
              <a:t>Perspektiven</a:t>
            </a:r>
            <a:r>
              <a:rPr lang="en-US" sz="2000" dirty="0"/>
              <a:t> </a:t>
            </a:r>
            <a:r>
              <a:rPr lang="en-US" sz="2000" dirty="0" err="1"/>
              <a:t>aufweisen</a:t>
            </a:r>
            <a:r>
              <a:rPr lang="en-US" sz="2000" dirty="0"/>
              <a:t>.</a:t>
            </a:r>
            <a:endParaRPr sz="2000" dirty="0"/>
          </a:p>
          <a:p>
            <a:pPr marL="228600" lvl="0" indent="-228600" algn="just" rtl="0">
              <a:lnSpc>
                <a:spcPct val="90000"/>
              </a:lnSpc>
              <a:spcBef>
                <a:spcPts val="0"/>
              </a:spcBef>
              <a:spcAft>
                <a:spcPts val="0"/>
              </a:spcAft>
              <a:buClr>
                <a:schemeClr val="lt1"/>
              </a:buClr>
              <a:buSzPts val="2200"/>
              <a:buFont typeface="Calibri"/>
              <a:buAutoNum type="arabicPeriod"/>
            </a:pPr>
            <a:r>
              <a:rPr lang="en-US" sz="2000" b="1" dirty="0" err="1"/>
              <a:t>Entwickeln</a:t>
            </a:r>
            <a:r>
              <a:rPr lang="en-US" sz="2000" b="1" dirty="0"/>
              <a:t> Sie </a:t>
            </a:r>
            <a:r>
              <a:rPr lang="en-US" sz="2000" b="1" dirty="0" err="1"/>
              <a:t>eine</a:t>
            </a:r>
            <a:r>
              <a:rPr lang="en-US" sz="2000" b="1" dirty="0"/>
              <a:t> Vision und </a:t>
            </a:r>
            <a:r>
              <a:rPr lang="en-US" sz="2000" b="1" dirty="0" err="1"/>
              <a:t>Strategie</a:t>
            </a:r>
            <a:r>
              <a:rPr lang="en-US" sz="2000" dirty="0"/>
              <a:t>: </a:t>
            </a:r>
            <a:r>
              <a:rPr lang="en-US" sz="2000" dirty="0" err="1"/>
              <a:t>Entwickeln</a:t>
            </a:r>
            <a:r>
              <a:rPr lang="en-US" sz="2000" dirty="0"/>
              <a:t> Sie </a:t>
            </a:r>
            <a:r>
              <a:rPr lang="en-US" sz="2000" dirty="0" err="1"/>
              <a:t>eine</a:t>
            </a:r>
            <a:r>
              <a:rPr lang="en-US" sz="2000" dirty="0"/>
              <a:t> </a:t>
            </a:r>
            <a:r>
              <a:rPr lang="en-US" sz="2000" dirty="0" err="1"/>
              <a:t>klare</a:t>
            </a:r>
            <a:r>
              <a:rPr lang="en-US" sz="2000" dirty="0"/>
              <a:t> Vision für die Zukunft, die mit der </a:t>
            </a:r>
            <a:r>
              <a:rPr lang="en-US" sz="2000" dirty="0" err="1"/>
              <a:t>gewünschten</a:t>
            </a:r>
            <a:r>
              <a:rPr lang="en-US" sz="2000" dirty="0"/>
              <a:t> </a:t>
            </a:r>
            <a:r>
              <a:rPr lang="en-US" sz="2000" dirty="0" err="1"/>
              <a:t>Veränderung</a:t>
            </a:r>
            <a:r>
              <a:rPr lang="en-US" sz="2000" dirty="0"/>
              <a:t> </a:t>
            </a:r>
            <a:r>
              <a:rPr lang="en-US" sz="2000" dirty="0" err="1"/>
              <a:t>übereinstimmt</a:t>
            </a:r>
            <a:r>
              <a:rPr lang="en-US" sz="2000" dirty="0"/>
              <a:t>. </a:t>
            </a:r>
            <a:r>
              <a:rPr lang="en-US" sz="2000" dirty="0" err="1"/>
              <a:t>Entwickeln</a:t>
            </a:r>
            <a:r>
              <a:rPr lang="en-US" sz="2000" dirty="0"/>
              <a:t> Sie </a:t>
            </a:r>
            <a:r>
              <a:rPr lang="en-US" sz="2000" dirty="0" err="1"/>
              <a:t>strategische</a:t>
            </a:r>
            <a:r>
              <a:rPr lang="en-US" sz="2000" dirty="0"/>
              <a:t> </a:t>
            </a:r>
            <a:r>
              <a:rPr lang="en-US" sz="2000" dirty="0" err="1"/>
              <a:t>Initiativen</a:t>
            </a:r>
            <a:r>
              <a:rPr lang="en-US" sz="2000" dirty="0"/>
              <a:t>, um </a:t>
            </a:r>
            <a:r>
              <a:rPr lang="en-US" sz="2000" dirty="0" err="1"/>
              <a:t>diese</a:t>
            </a:r>
            <a:r>
              <a:rPr lang="en-US" sz="2000" dirty="0"/>
              <a:t> Vision </a:t>
            </a:r>
            <a:r>
              <a:rPr lang="en-US" sz="2000" dirty="0" err="1"/>
              <a:t>zu</a:t>
            </a:r>
            <a:r>
              <a:rPr lang="en-US" sz="2000" dirty="0"/>
              <a:t> </a:t>
            </a:r>
            <a:r>
              <a:rPr lang="en-US" sz="2000" dirty="0" err="1"/>
              <a:t>erreichen</a:t>
            </a:r>
            <a:r>
              <a:rPr lang="en-US" sz="2000" dirty="0"/>
              <a:t> und die </a:t>
            </a:r>
            <a:r>
              <a:rPr lang="en-US" sz="2000" dirty="0" err="1"/>
              <a:t>Richtung</a:t>
            </a:r>
            <a:r>
              <a:rPr lang="en-US" sz="2000" dirty="0"/>
              <a:t> der </a:t>
            </a:r>
            <a:r>
              <a:rPr lang="en-US" sz="2000" dirty="0" err="1"/>
              <a:t>Bemühungen</a:t>
            </a:r>
            <a:r>
              <a:rPr lang="en-US" sz="2000" dirty="0"/>
              <a:t> </a:t>
            </a:r>
            <a:r>
              <a:rPr lang="en-US" sz="2000" dirty="0" err="1"/>
              <a:t>vorzugeben</a:t>
            </a:r>
            <a:r>
              <a:rPr lang="en-US" sz="2000" dirty="0"/>
              <a:t>.</a:t>
            </a:r>
            <a:endParaRPr sz="2000" dirty="0"/>
          </a:p>
          <a:p>
            <a:pPr marL="228600" lvl="0" indent="-228600" algn="just" rtl="0">
              <a:lnSpc>
                <a:spcPct val="90000"/>
              </a:lnSpc>
              <a:spcBef>
                <a:spcPts val="0"/>
              </a:spcBef>
              <a:spcAft>
                <a:spcPts val="0"/>
              </a:spcAft>
              <a:buClr>
                <a:schemeClr val="lt1"/>
              </a:buClr>
              <a:buSzPts val="2200"/>
              <a:buFont typeface="Calibri"/>
              <a:buAutoNum type="arabicPeriod"/>
            </a:pPr>
            <a:r>
              <a:rPr lang="en-US" sz="2000" b="1" dirty="0" err="1"/>
              <a:t>Vermitteln</a:t>
            </a:r>
            <a:r>
              <a:rPr lang="en-US" sz="2000" b="1" dirty="0"/>
              <a:t> Sie die Vision</a:t>
            </a:r>
            <a:r>
              <a:rPr lang="en-US" sz="2000" dirty="0"/>
              <a:t>: </a:t>
            </a:r>
            <a:r>
              <a:rPr lang="en-US" sz="2000" dirty="0" err="1"/>
              <a:t>Teilen</a:t>
            </a:r>
            <a:r>
              <a:rPr lang="en-US" sz="2000" dirty="0"/>
              <a:t> Sie die Vision und die </a:t>
            </a:r>
            <a:r>
              <a:rPr lang="en-US" sz="2000" dirty="0" err="1"/>
              <a:t>Strategie</a:t>
            </a:r>
            <a:r>
              <a:rPr lang="en-US" sz="2000" dirty="0"/>
              <a:t> </a:t>
            </a:r>
            <a:r>
              <a:rPr lang="en-US" sz="2000" dirty="0" err="1"/>
              <a:t>über</a:t>
            </a:r>
            <a:r>
              <a:rPr lang="en-US" sz="2000" dirty="0"/>
              <a:t> </a:t>
            </a:r>
            <a:r>
              <a:rPr lang="en-US" sz="2000" dirty="0" err="1"/>
              <a:t>verschiedene</a:t>
            </a:r>
            <a:r>
              <a:rPr lang="en-US" sz="2000" dirty="0"/>
              <a:t> </a:t>
            </a:r>
            <a:r>
              <a:rPr lang="en-US" sz="2000" dirty="0" err="1"/>
              <a:t>Kommunikationskanäle</a:t>
            </a:r>
            <a:r>
              <a:rPr lang="en-US" sz="2000" dirty="0"/>
              <a:t> mit der </a:t>
            </a:r>
            <a:r>
              <a:rPr lang="en-US" sz="2000" dirty="0" err="1"/>
              <a:t>gesamten</a:t>
            </a:r>
            <a:r>
              <a:rPr lang="en-US" sz="2000" dirty="0"/>
              <a:t> </a:t>
            </a:r>
            <a:r>
              <a:rPr lang="en-US" sz="2000" dirty="0" err="1"/>
              <a:t>Organisation</a:t>
            </a:r>
            <a:r>
              <a:rPr lang="en-US" sz="2000" dirty="0"/>
              <a:t>. </a:t>
            </a:r>
            <a:r>
              <a:rPr lang="en-US" sz="2000" dirty="0" err="1"/>
              <a:t>Stellen</a:t>
            </a:r>
            <a:r>
              <a:rPr lang="en-US" sz="2000" dirty="0"/>
              <a:t> Sie </a:t>
            </a:r>
            <a:r>
              <a:rPr lang="en-US" sz="2000" dirty="0" err="1"/>
              <a:t>sicher</a:t>
            </a:r>
            <a:r>
              <a:rPr lang="en-US" sz="2000" dirty="0"/>
              <a:t>, </a:t>
            </a:r>
            <a:r>
              <a:rPr lang="en-US" sz="2000" dirty="0" err="1"/>
              <a:t>dass</a:t>
            </a:r>
            <a:r>
              <a:rPr lang="en-US" sz="2000" dirty="0"/>
              <a:t> die </a:t>
            </a:r>
            <a:r>
              <a:rPr lang="en-US" sz="2000" dirty="0" err="1"/>
              <a:t>Botschaft</a:t>
            </a:r>
            <a:r>
              <a:rPr lang="en-US" sz="2000" dirty="0"/>
              <a:t> </a:t>
            </a:r>
            <a:r>
              <a:rPr lang="en-US" sz="2000" dirty="0" err="1"/>
              <a:t>klar</a:t>
            </a:r>
            <a:r>
              <a:rPr lang="en-US" sz="2000" dirty="0"/>
              <a:t>, </a:t>
            </a:r>
            <a:r>
              <a:rPr lang="en-US" sz="2000" dirty="0" err="1"/>
              <a:t>einheitlich</a:t>
            </a:r>
            <a:r>
              <a:rPr lang="en-US" sz="2000" dirty="0"/>
              <a:t> und für alle Mitarbeiter </a:t>
            </a:r>
            <a:r>
              <a:rPr lang="en-US" sz="2000" dirty="0" err="1"/>
              <a:t>leicht</a:t>
            </a:r>
            <a:r>
              <a:rPr lang="en-US" sz="2000" dirty="0"/>
              <a:t> </a:t>
            </a:r>
            <a:r>
              <a:rPr lang="en-US" sz="2000" dirty="0" err="1"/>
              <a:t>verständlich</a:t>
            </a:r>
            <a:r>
              <a:rPr lang="en-US" sz="2000" dirty="0"/>
              <a:t> </a:t>
            </a:r>
            <a:r>
              <a:rPr lang="en-US" sz="2000" dirty="0" err="1"/>
              <a:t>ist</a:t>
            </a:r>
            <a:r>
              <a:rPr lang="en-US" sz="2000" dirty="0"/>
              <a:t>.</a:t>
            </a:r>
            <a:endParaRPr sz="2000" dirty="0"/>
          </a:p>
        </p:txBody>
      </p:sp>
      <p:sp>
        <p:nvSpPr>
          <p:cNvPr id="520" name="Google Shape;520;p34"/>
          <p:cNvSpPr txBox="1">
            <a:spLocks noGrp="1"/>
          </p:cNvSpPr>
          <p:nvPr>
            <p:ph type="body" idx="2"/>
          </p:nvPr>
        </p:nvSpPr>
        <p:spPr>
          <a:xfrm>
            <a:off x="218388" y="2321264"/>
            <a:ext cx="4826224" cy="61645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None/>
            </a:pPr>
            <a:r>
              <a:rPr lang="en-US" sz="3200" dirty="0">
                <a:solidFill>
                  <a:srgbClr val="000000"/>
                </a:solidFill>
              </a:rPr>
              <a:t>Die 8 </a:t>
            </a:r>
            <a:r>
              <a:rPr lang="en-US" sz="3200" dirty="0" err="1">
                <a:solidFill>
                  <a:srgbClr val="000000"/>
                </a:solidFill>
              </a:rPr>
              <a:t>Schritte</a:t>
            </a:r>
            <a:endParaRPr sz="3200" dirty="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35"/>
          <p:cNvSpPr/>
          <p:nvPr/>
        </p:nvSpPr>
        <p:spPr>
          <a:xfrm>
            <a:off x="6004560" y="0"/>
            <a:ext cx="711200" cy="6858000"/>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7" name="Google Shape;527;p35"/>
          <p:cNvSpPr txBox="1">
            <a:spLocks noGrp="1"/>
          </p:cNvSpPr>
          <p:nvPr>
            <p:ph type="body" idx="1"/>
          </p:nvPr>
        </p:nvSpPr>
        <p:spPr>
          <a:xfrm>
            <a:off x="0" y="619750"/>
            <a:ext cx="6360300" cy="366660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lt1"/>
              </a:buClr>
              <a:buSzPts val="2200"/>
              <a:buFont typeface="Calibri"/>
              <a:buAutoNum type="arabicPeriod" startAt="5"/>
            </a:pPr>
            <a:r>
              <a:rPr lang="en-US" sz="1800" b="1" dirty="0"/>
              <a:t> </a:t>
            </a:r>
            <a:r>
              <a:rPr lang="en-US" sz="1800" b="1" dirty="0" err="1"/>
              <a:t>Hindernisse</a:t>
            </a:r>
            <a:r>
              <a:rPr lang="en-US" sz="1800" b="1" dirty="0"/>
              <a:t> </a:t>
            </a:r>
            <a:r>
              <a:rPr lang="en-US" sz="1800" b="1" dirty="0" err="1"/>
              <a:t>beseitigen</a:t>
            </a:r>
            <a:r>
              <a:rPr lang="en-US" sz="1800" dirty="0"/>
              <a:t>: </a:t>
            </a:r>
            <a:r>
              <a:rPr lang="en-US" sz="1800" dirty="0" err="1"/>
              <a:t>Ermitteln</a:t>
            </a:r>
            <a:r>
              <a:rPr lang="en-US" sz="1800" dirty="0"/>
              <a:t> und </a:t>
            </a:r>
            <a:r>
              <a:rPr lang="en-US" sz="1800" dirty="0" err="1"/>
              <a:t>beseitigen</a:t>
            </a:r>
            <a:r>
              <a:rPr lang="en-US" sz="1800" dirty="0"/>
              <a:t> Sie </a:t>
            </a:r>
            <a:r>
              <a:rPr lang="en-US" sz="1800" dirty="0" err="1"/>
              <a:t>Hindernisse</a:t>
            </a:r>
            <a:r>
              <a:rPr lang="en-US" sz="1800" dirty="0"/>
              <a:t>, die den </a:t>
            </a:r>
            <a:r>
              <a:rPr lang="en-US" sz="1800" dirty="0" err="1"/>
              <a:t>Veränderungsprozess</a:t>
            </a:r>
            <a:r>
              <a:rPr lang="en-US" sz="1800" dirty="0"/>
              <a:t> </a:t>
            </a:r>
            <a:r>
              <a:rPr lang="en-US" sz="1800" dirty="0" err="1"/>
              <a:t>behindern</a:t>
            </a:r>
            <a:r>
              <a:rPr lang="en-US" sz="1800" dirty="0"/>
              <a:t> </a:t>
            </a:r>
            <a:r>
              <a:rPr lang="en-US" sz="1800" dirty="0" err="1"/>
              <a:t>könnten</a:t>
            </a:r>
            <a:r>
              <a:rPr lang="en-US" sz="1800" dirty="0"/>
              <a:t>. Dies kann die </a:t>
            </a:r>
            <a:r>
              <a:rPr lang="en-US" sz="1800" dirty="0" err="1"/>
              <a:t>Änderung</a:t>
            </a:r>
            <a:r>
              <a:rPr lang="en-US" sz="1800" dirty="0"/>
              <a:t> von </a:t>
            </a:r>
            <a:r>
              <a:rPr lang="en-US" sz="1800" dirty="0" err="1"/>
              <a:t>Systemen</a:t>
            </a:r>
            <a:r>
              <a:rPr lang="en-US" sz="1800" dirty="0"/>
              <a:t>, </a:t>
            </a:r>
            <a:r>
              <a:rPr lang="en-US" sz="1800" dirty="0" err="1"/>
              <a:t>Strukturen</a:t>
            </a:r>
            <a:r>
              <a:rPr lang="en-US" sz="1800" dirty="0"/>
              <a:t> oder </a:t>
            </a:r>
            <a:r>
              <a:rPr lang="en-US" sz="1800" dirty="0" err="1"/>
              <a:t>Verhaltensweisen</a:t>
            </a:r>
            <a:r>
              <a:rPr lang="en-US" sz="1800" dirty="0"/>
              <a:t> </a:t>
            </a:r>
            <a:r>
              <a:rPr lang="en-US" sz="1800" dirty="0" err="1"/>
              <a:t>beinhalten</a:t>
            </a:r>
            <a:r>
              <a:rPr lang="en-US" sz="1800" dirty="0"/>
              <a:t>, die </a:t>
            </a:r>
            <a:r>
              <a:rPr lang="en-US" sz="1800" dirty="0" err="1"/>
              <a:t>die</a:t>
            </a:r>
            <a:r>
              <a:rPr lang="en-US" sz="1800" dirty="0"/>
              <a:t> Vision </a:t>
            </a:r>
            <a:r>
              <a:rPr lang="en-US" sz="1800" dirty="0" err="1"/>
              <a:t>untergraben</a:t>
            </a:r>
            <a:r>
              <a:rPr lang="en-US" sz="1800" dirty="0"/>
              <a:t>.</a:t>
            </a:r>
            <a:endParaRPr sz="1800" dirty="0"/>
          </a:p>
          <a:p>
            <a:pPr marL="228600" lvl="0" indent="-228600" algn="just" rtl="0">
              <a:lnSpc>
                <a:spcPct val="90000"/>
              </a:lnSpc>
              <a:spcBef>
                <a:spcPts val="0"/>
              </a:spcBef>
              <a:spcAft>
                <a:spcPts val="0"/>
              </a:spcAft>
              <a:buClr>
                <a:schemeClr val="lt1"/>
              </a:buClr>
              <a:buSzPts val="2200"/>
              <a:buFont typeface="Calibri"/>
              <a:buAutoNum type="arabicPeriod" startAt="5"/>
            </a:pPr>
            <a:r>
              <a:rPr lang="en-US" sz="1800" b="1" dirty="0" err="1"/>
              <a:t>Kurzfristige</a:t>
            </a:r>
            <a:r>
              <a:rPr lang="en-US" sz="1800" b="1" dirty="0"/>
              <a:t> </a:t>
            </a:r>
            <a:r>
              <a:rPr lang="en-US" sz="1800" b="1" dirty="0" err="1"/>
              <a:t>Erfolge</a:t>
            </a:r>
            <a:r>
              <a:rPr lang="en-US" sz="1800" b="1" dirty="0"/>
              <a:t> </a:t>
            </a:r>
            <a:r>
              <a:rPr lang="en-US" sz="1800" b="1" dirty="0" err="1"/>
              <a:t>generieren</a:t>
            </a:r>
            <a:r>
              <a:rPr lang="en-US" sz="1800" dirty="0"/>
              <a:t>: </a:t>
            </a:r>
            <a:r>
              <a:rPr lang="en-US" sz="1800" dirty="0" err="1"/>
              <a:t>Erzielen</a:t>
            </a:r>
            <a:r>
              <a:rPr lang="en-US" sz="1800" dirty="0"/>
              <a:t> und </a:t>
            </a:r>
            <a:r>
              <a:rPr lang="en-US" sz="1800" dirty="0" err="1"/>
              <a:t>feiern</a:t>
            </a:r>
            <a:r>
              <a:rPr lang="en-US" sz="1800" dirty="0"/>
              <a:t> Sie </a:t>
            </a:r>
            <a:r>
              <a:rPr lang="en-US" sz="1800" dirty="0" err="1"/>
              <a:t>sichtbare</a:t>
            </a:r>
            <a:r>
              <a:rPr lang="en-US" sz="1800" dirty="0"/>
              <a:t>, </a:t>
            </a:r>
            <a:r>
              <a:rPr lang="en-US" sz="1800" dirty="0" err="1"/>
              <a:t>kurzfristige</a:t>
            </a:r>
            <a:r>
              <a:rPr lang="en-US" sz="1800" dirty="0"/>
              <a:t> </a:t>
            </a:r>
            <a:r>
              <a:rPr lang="en-US" sz="1800" dirty="0" err="1"/>
              <a:t>Erfolge</a:t>
            </a:r>
            <a:r>
              <a:rPr lang="en-US" sz="1800" dirty="0"/>
              <a:t>, um die Dynamik </a:t>
            </a:r>
            <a:r>
              <a:rPr lang="en-US" sz="1800" dirty="0" err="1"/>
              <a:t>zu</a:t>
            </a:r>
            <a:r>
              <a:rPr lang="en-US" sz="1800" dirty="0"/>
              <a:t> </a:t>
            </a:r>
            <a:r>
              <a:rPr lang="en-US" sz="1800" dirty="0" err="1"/>
              <a:t>steigern</a:t>
            </a:r>
            <a:r>
              <a:rPr lang="en-US" sz="1800" dirty="0"/>
              <a:t> und die </a:t>
            </a:r>
            <a:r>
              <a:rPr lang="en-US" sz="1800" dirty="0" err="1"/>
              <a:t>Vorteile</a:t>
            </a:r>
            <a:r>
              <a:rPr lang="en-US" sz="1800" dirty="0"/>
              <a:t> der </a:t>
            </a:r>
            <a:r>
              <a:rPr lang="en-US" sz="1800" dirty="0" err="1"/>
              <a:t>Veränderung</a:t>
            </a:r>
            <a:r>
              <a:rPr lang="en-US" sz="1800" dirty="0"/>
              <a:t> </a:t>
            </a:r>
            <a:r>
              <a:rPr lang="en-US" sz="1800" dirty="0" err="1"/>
              <a:t>zu</a:t>
            </a:r>
            <a:r>
              <a:rPr lang="en-US" sz="1800" dirty="0"/>
              <a:t> </a:t>
            </a:r>
            <a:r>
              <a:rPr lang="en-US" sz="1800" dirty="0" err="1"/>
              <a:t>demonstrieren</a:t>
            </a:r>
            <a:r>
              <a:rPr lang="en-US" sz="1800" dirty="0"/>
              <a:t>. </a:t>
            </a:r>
            <a:r>
              <a:rPr lang="en-US" sz="1800" dirty="0" err="1"/>
              <a:t>Diese</a:t>
            </a:r>
            <a:r>
              <a:rPr lang="en-US" sz="1800" dirty="0"/>
              <a:t> </a:t>
            </a:r>
            <a:r>
              <a:rPr lang="en-US" sz="1800" dirty="0" err="1"/>
              <a:t>Erfolge</a:t>
            </a:r>
            <a:r>
              <a:rPr lang="en-US" sz="1800" dirty="0"/>
              <a:t> </a:t>
            </a:r>
            <a:r>
              <a:rPr lang="en-US" sz="1800" dirty="0" err="1"/>
              <a:t>tragen</a:t>
            </a:r>
            <a:r>
              <a:rPr lang="en-US" sz="1800" dirty="0"/>
              <a:t> </a:t>
            </a:r>
            <a:r>
              <a:rPr lang="en-US" sz="1800" dirty="0" err="1"/>
              <a:t>zur</a:t>
            </a:r>
            <a:r>
              <a:rPr lang="en-US" sz="1800" dirty="0"/>
              <a:t> Motivation der Mitarbeiter bei und </a:t>
            </a:r>
            <a:r>
              <a:rPr lang="en-US" sz="1800" dirty="0" err="1"/>
              <a:t>zeigen</a:t>
            </a:r>
            <a:r>
              <a:rPr lang="en-US" sz="1800" dirty="0"/>
              <a:t>, </a:t>
            </a:r>
            <a:r>
              <a:rPr lang="en-US" sz="1800" dirty="0" err="1"/>
              <a:t>dass</a:t>
            </a:r>
            <a:r>
              <a:rPr lang="en-US" sz="1800" dirty="0"/>
              <a:t> </a:t>
            </a:r>
            <a:r>
              <a:rPr lang="en-US" sz="1800" dirty="0" err="1"/>
              <a:t>Fortschritte</a:t>
            </a:r>
            <a:r>
              <a:rPr lang="en-US" sz="1800" dirty="0"/>
              <a:t> </a:t>
            </a:r>
            <a:r>
              <a:rPr lang="en-US" sz="1800" dirty="0" err="1"/>
              <a:t>gemacht</a:t>
            </a:r>
            <a:r>
              <a:rPr lang="en-US" sz="1800" dirty="0"/>
              <a:t> </a:t>
            </a:r>
            <a:r>
              <a:rPr lang="en-US" sz="1800" dirty="0" err="1"/>
              <a:t>werden</a:t>
            </a:r>
            <a:r>
              <a:rPr lang="en-US" sz="1800" dirty="0"/>
              <a:t>.</a:t>
            </a:r>
            <a:endParaRPr sz="1800" dirty="0"/>
          </a:p>
          <a:p>
            <a:pPr marL="228600" lvl="0" indent="-228600" algn="just" rtl="0">
              <a:lnSpc>
                <a:spcPct val="90000"/>
              </a:lnSpc>
              <a:spcBef>
                <a:spcPts val="0"/>
              </a:spcBef>
              <a:spcAft>
                <a:spcPts val="0"/>
              </a:spcAft>
              <a:buClr>
                <a:schemeClr val="lt1"/>
              </a:buClr>
              <a:buSzPts val="2200"/>
              <a:buFont typeface="Calibri"/>
              <a:buAutoNum type="arabicPeriod" startAt="5"/>
            </a:pPr>
            <a:r>
              <a:rPr lang="en-US" sz="1800" b="1" dirty="0" err="1"/>
              <a:t>Gewinne</a:t>
            </a:r>
            <a:r>
              <a:rPr lang="en-US" sz="1800" b="1" dirty="0"/>
              <a:t> </a:t>
            </a:r>
            <a:r>
              <a:rPr lang="en-US" sz="1800" b="1" dirty="0" err="1"/>
              <a:t>konsolidieren</a:t>
            </a:r>
            <a:r>
              <a:rPr lang="en-US" sz="1800" b="1" dirty="0"/>
              <a:t> und </a:t>
            </a:r>
            <a:r>
              <a:rPr lang="en-US" sz="1800" b="1" dirty="0" err="1"/>
              <a:t>weitere</a:t>
            </a:r>
            <a:r>
              <a:rPr lang="en-US" sz="1800" b="1" dirty="0"/>
              <a:t> </a:t>
            </a:r>
            <a:r>
              <a:rPr lang="en-US" sz="1800" b="1" dirty="0" err="1"/>
              <a:t>Veränderungen</a:t>
            </a:r>
            <a:r>
              <a:rPr lang="en-US" sz="1800" b="1" dirty="0"/>
              <a:t> </a:t>
            </a:r>
            <a:r>
              <a:rPr lang="en-US" sz="1800" b="1" dirty="0" err="1"/>
              <a:t>herbeiführen</a:t>
            </a:r>
            <a:r>
              <a:rPr lang="en-US" sz="1800" dirty="0"/>
              <a:t>: </a:t>
            </a:r>
            <a:r>
              <a:rPr lang="en-US" sz="1800" dirty="0" err="1"/>
              <a:t>Nutzen</a:t>
            </a:r>
            <a:r>
              <a:rPr lang="en-US" sz="1800" dirty="0"/>
              <a:t> Sie die </a:t>
            </a:r>
            <a:r>
              <a:rPr lang="en-US" sz="1800" dirty="0" err="1"/>
              <a:t>Glaubwürdigkeit</a:t>
            </a:r>
            <a:r>
              <a:rPr lang="en-US" sz="1800" dirty="0"/>
              <a:t> von </a:t>
            </a:r>
            <a:r>
              <a:rPr lang="en-US" sz="1800" dirty="0" err="1"/>
              <a:t>kurzfristigen</a:t>
            </a:r>
            <a:r>
              <a:rPr lang="en-US" sz="1800" dirty="0"/>
              <a:t> </a:t>
            </a:r>
            <a:r>
              <a:rPr lang="en-US" sz="1800" dirty="0" err="1"/>
              <a:t>Erfolgen</a:t>
            </a:r>
            <a:r>
              <a:rPr lang="en-US" sz="1800" dirty="0"/>
              <a:t>, um </a:t>
            </a:r>
            <a:r>
              <a:rPr lang="en-US" sz="1800" dirty="0" err="1"/>
              <a:t>zusätzliche</a:t>
            </a:r>
            <a:r>
              <a:rPr lang="en-US" sz="1800" dirty="0"/>
              <a:t> und </a:t>
            </a:r>
            <a:r>
              <a:rPr lang="en-US" sz="1800" dirty="0" err="1"/>
              <a:t>größere</a:t>
            </a:r>
            <a:r>
              <a:rPr lang="en-US" sz="1800" dirty="0"/>
              <a:t> </a:t>
            </a:r>
            <a:r>
              <a:rPr lang="en-US" sz="1800" dirty="0" err="1"/>
              <a:t>Veränderungsinitiativen</a:t>
            </a:r>
            <a:r>
              <a:rPr lang="en-US" sz="1800" dirty="0"/>
              <a:t> in Angriff </a:t>
            </a:r>
            <a:r>
              <a:rPr lang="en-US" sz="1800" dirty="0" err="1"/>
              <a:t>zu</a:t>
            </a:r>
            <a:r>
              <a:rPr lang="en-US" sz="1800" dirty="0"/>
              <a:t> </a:t>
            </a:r>
            <a:r>
              <a:rPr lang="en-US" sz="1800" dirty="0" err="1"/>
              <a:t>nehmen</a:t>
            </a:r>
            <a:r>
              <a:rPr lang="en-US" sz="1800" dirty="0"/>
              <a:t>. </a:t>
            </a:r>
            <a:r>
              <a:rPr lang="en-US" sz="1800" dirty="0" err="1"/>
              <a:t>Treiben</a:t>
            </a:r>
            <a:r>
              <a:rPr lang="en-US" sz="1800" dirty="0"/>
              <a:t> Sie den Wandel </a:t>
            </a:r>
            <a:r>
              <a:rPr lang="en-US" sz="1800" dirty="0" err="1"/>
              <a:t>weiter</a:t>
            </a:r>
            <a:r>
              <a:rPr lang="en-US" sz="1800" dirty="0"/>
              <a:t> in die </a:t>
            </a:r>
            <a:r>
              <a:rPr lang="en-US" sz="1800" dirty="0" err="1"/>
              <a:t>Organisation</a:t>
            </a:r>
            <a:r>
              <a:rPr lang="en-US" sz="1800" dirty="0"/>
              <a:t> </a:t>
            </a:r>
            <a:r>
              <a:rPr lang="en-US" sz="1800" dirty="0" err="1"/>
              <a:t>hinein</a:t>
            </a:r>
            <a:r>
              <a:rPr lang="en-US" sz="1800" dirty="0"/>
              <a:t>, </a:t>
            </a:r>
            <a:r>
              <a:rPr lang="en-US" sz="1800" dirty="0" err="1"/>
              <a:t>indem</a:t>
            </a:r>
            <a:r>
              <a:rPr lang="en-US" sz="1800" dirty="0"/>
              <a:t> Sie die </a:t>
            </a:r>
            <a:r>
              <a:rPr lang="en-US" sz="1800" dirty="0" err="1"/>
              <a:t>Prozesse</a:t>
            </a:r>
            <a:r>
              <a:rPr lang="en-US" sz="1800" dirty="0"/>
              <a:t> </a:t>
            </a:r>
            <a:r>
              <a:rPr lang="en-US" sz="1800" dirty="0" err="1"/>
              <a:t>verfeinern</a:t>
            </a:r>
            <a:r>
              <a:rPr lang="en-US" sz="1800" dirty="0"/>
              <a:t> und </a:t>
            </a:r>
            <a:r>
              <a:rPr lang="en-US" sz="1800" dirty="0" err="1"/>
              <a:t>verbessern</a:t>
            </a:r>
            <a:r>
              <a:rPr lang="en-US" sz="1800" dirty="0"/>
              <a:t>.</a:t>
            </a:r>
            <a:endParaRPr sz="1800" dirty="0"/>
          </a:p>
          <a:p>
            <a:pPr marL="228600" lvl="0" indent="-228600" algn="just" rtl="0">
              <a:lnSpc>
                <a:spcPct val="90000"/>
              </a:lnSpc>
              <a:spcBef>
                <a:spcPts val="0"/>
              </a:spcBef>
              <a:spcAft>
                <a:spcPts val="0"/>
              </a:spcAft>
              <a:buClr>
                <a:schemeClr val="lt1"/>
              </a:buClr>
              <a:buSzPts val="2200"/>
              <a:buFont typeface="Calibri"/>
              <a:buAutoNum type="arabicPeriod" startAt="5"/>
            </a:pPr>
            <a:r>
              <a:rPr lang="en-US" sz="1800" b="1" dirty="0" err="1"/>
              <a:t>Verankern</a:t>
            </a:r>
            <a:r>
              <a:rPr lang="en-US" sz="1800" b="1" dirty="0"/>
              <a:t> Sie die </a:t>
            </a:r>
            <a:r>
              <a:rPr lang="en-US" sz="1800" b="1" dirty="0" err="1"/>
              <a:t>Veränderungen</a:t>
            </a:r>
            <a:r>
              <a:rPr lang="en-US" sz="1800" b="1" dirty="0"/>
              <a:t> in der </a:t>
            </a:r>
            <a:r>
              <a:rPr lang="en-US" sz="1800" b="1" dirty="0" err="1"/>
              <a:t>Unternehmenskultur</a:t>
            </a:r>
            <a:r>
              <a:rPr lang="en-US" sz="1800" dirty="0"/>
              <a:t>: </a:t>
            </a:r>
            <a:r>
              <a:rPr lang="en-US" sz="1800" dirty="0" err="1"/>
              <a:t>Stellen</a:t>
            </a:r>
            <a:r>
              <a:rPr lang="en-US" sz="1800" dirty="0"/>
              <a:t> Sie </a:t>
            </a:r>
            <a:r>
              <a:rPr lang="en-US" sz="1800" dirty="0" err="1"/>
              <a:t>sicher</a:t>
            </a:r>
            <a:r>
              <a:rPr lang="en-US" sz="1800" dirty="0"/>
              <a:t>, </a:t>
            </a:r>
            <a:r>
              <a:rPr lang="en-US" sz="1800" dirty="0" err="1"/>
              <a:t>dass</a:t>
            </a:r>
            <a:r>
              <a:rPr lang="en-US" sz="1800" dirty="0"/>
              <a:t> die </a:t>
            </a:r>
            <a:r>
              <a:rPr lang="en-US" sz="1800" dirty="0" err="1"/>
              <a:t>neuen</a:t>
            </a:r>
            <a:r>
              <a:rPr lang="en-US" sz="1800" dirty="0"/>
              <a:t> </a:t>
            </a:r>
            <a:r>
              <a:rPr lang="en-US" sz="1800" dirty="0" err="1"/>
              <a:t>Verhaltensweisen</a:t>
            </a:r>
            <a:r>
              <a:rPr lang="en-US" sz="1800" dirty="0"/>
              <a:t> und </a:t>
            </a:r>
            <a:r>
              <a:rPr lang="en-US" sz="1800" dirty="0" err="1"/>
              <a:t>Veränderungen</a:t>
            </a:r>
            <a:r>
              <a:rPr lang="en-US" sz="1800" dirty="0"/>
              <a:t> in der </a:t>
            </a:r>
            <a:r>
              <a:rPr lang="en-US" sz="1800" dirty="0" err="1"/>
              <a:t>Organisationskultur</a:t>
            </a:r>
            <a:r>
              <a:rPr lang="en-US" sz="1800" dirty="0"/>
              <a:t> </a:t>
            </a:r>
            <a:r>
              <a:rPr lang="en-US" sz="1800" dirty="0" err="1"/>
              <a:t>verankert</a:t>
            </a:r>
            <a:r>
              <a:rPr lang="en-US" sz="1800" dirty="0"/>
              <a:t> </a:t>
            </a:r>
            <a:r>
              <a:rPr lang="en-US" sz="1800" dirty="0" err="1"/>
              <a:t>werden</a:t>
            </a:r>
            <a:r>
              <a:rPr lang="en-US" sz="1800" dirty="0"/>
              <a:t>. Dies </a:t>
            </a:r>
            <a:r>
              <a:rPr lang="en-US" sz="1800" dirty="0" err="1"/>
              <a:t>erfordert</a:t>
            </a:r>
            <a:r>
              <a:rPr lang="en-US" sz="1800" dirty="0"/>
              <a:t> </a:t>
            </a:r>
            <a:r>
              <a:rPr lang="en-US" sz="1800" dirty="0" err="1"/>
              <a:t>kontinuierliche</a:t>
            </a:r>
            <a:r>
              <a:rPr lang="en-US" sz="1800" dirty="0"/>
              <a:t> </a:t>
            </a:r>
            <a:r>
              <a:rPr lang="en-US" sz="1800" dirty="0" err="1"/>
              <a:t>Anstrengungen</a:t>
            </a:r>
            <a:r>
              <a:rPr lang="en-US" sz="1800" dirty="0"/>
              <a:t>, um den Wandel </a:t>
            </a:r>
            <a:r>
              <a:rPr lang="en-US" sz="1800" dirty="0" err="1"/>
              <a:t>aufrechtzuerhalten</a:t>
            </a:r>
            <a:r>
              <a:rPr lang="en-US" sz="1800" dirty="0"/>
              <a:t> und </a:t>
            </a:r>
            <a:r>
              <a:rPr lang="en-US" sz="1800" dirty="0" err="1"/>
              <a:t>ihn</a:t>
            </a:r>
            <a:r>
              <a:rPr lang="en-US" sz="1800" dirty="0"/>
              <a:t> in die </a:t>
            </a:r>
            <a:r>
              <a:rPr lang="en-US" sz="1800" dirty="0" err="1"/>
              <a:t>täglichen</a:t>
            </a:r>
            <a:r>
              <a:rPr lang="en-US" sz="1800" dirty="0"/>
              <a:t> </a:t>
            </a:r>
            <a:r>
              <a:rPr lang="en-US" sz="1800" dirty="0" err="1"/>
              <a:t>Geschäftspraktiken</a:t>
            </a:r>
            <a:r>
              <a:rPr lang="en-US" sz="1800" dirty="0"/>
              <a:t> </a:t>
            </a:r>
            <a:r>
              <a:rPr lang="en-US" sz="1800" dirty="0" err="1"/>
              <a:t>zu</a:t>
            </a:r>
            <a:r>
              <a:rPr lang="en-US" sz="1800" dirty="0"/>
              <a:t> </a:t>
            </a:r>
            <a:r>
              <a:rPr lang="en-US" sz="1800" dirty="0" err="1"/>
              <a:t>integrieren</a:t>
            </a:r>
            <a:r>
              <a:rPr lang="en-US" sz="1800" dirty="0"/>
              <a:t>.</a:t>
            </a:r>
            <a:endParaRPr sz="1800" b="1" dirty="0"/>
          </a:p>
        </p:txBody>
      </p:sp>
      <p:sp>
        <p:nvSpPr>
          <p:cNvPr id="528" name="Google Shape;528;p35"/>
          <p:cNvSpPr txBox="1">
            <a:spLocks noGrp="1"/>
          </p:cNvSpPr>
          <p:nvPr>
            <p:ph type="body" idx="2"/>
          </p:nvPr>
        </p:nvSpPr>
        <p:spPr>
          <a:xfrm>
            <a:off x="7003308" y="2466625"/>
            <a:ext cx="5048279" cy="4874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dirty="0">
                <a:solidFill>
                  <a:srgbClr val="000000"/>
                </a:solidFill>
              </a:rPr>
              <a:t>Die 8 </a:t>
            </a:r>
            <a:r>
              <a:rPr lang="en-US" sz="3200" dirty="0" err="1">
                <a:solidFill>
                  <a:srgbClr val="000000"/>
                </a:solidFill>
              </a:rPr>
              <a:t>Schritte</a:t>
            </a:r>
            <a:endParaRPr dirty="0">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6"/>
          <p:cNvSpPr txBox="1">
            <a:spLocks noGrp="1"/>
          </p:cNvSpPr>
          <p:nvPr>
            <p:ph type="body" idx="1"/>
          </p:nvPr>
        </p:nvSpPr>
        <p:spPr>
          <a:xfrm>
            <a:off x="140171" y="1108981"/>
            <a:ext cx="5943505"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en-US" sz="2200" dirty="0"/>
              <a:t>Das von dem </a:t>
            </a:r>
            <a:r>
              <a:rPr lang="en-US" sz="2200" dirty="0" err="1"/>
              <a:t>Sozialpsychologen</a:t>
            </a:r>
            <a:r>
              <a:rPr lang="en-US" sz="2200" dirty="0"/>
              <a:t> Kurt Lewin Mitte des 20. </a:t>
            </a:r>
            <a:r>
              <a:rPr lang="en-US" sz="2200" dirty="0" err="1"/>
              <a:t>Jahrhunderts</a:t>
            </a:r>
            <a:r>
              <a:rPr lang="en-US" sz="2200" dirty="0"/>
              <a:t> </a:t>
            </a:r>
            <a:r>
              <a:rPr lang="en-US" sz="2200" dirty="0" err="1"/>
              <a:t>entwickelte</a:t>
            </a:r>
            <a:r>
              <a:rPr lang="en-US" sz="2200" dirty="0"/>
              <a:t> Modell </a:t>
            </a:r>
            <a:r>
              <a:rPr lang="en-US" sz="2200" dirty="0" err="1"/>
              <a:t>skizziert</a:t>
            </a:r>
            <a:r>
              <a:rPr lang="en-US" sz="2200" dirty="0"/>
              <a:t> </a:t>
            </a:r>
            <a:r>
              <a:rPr lang="en-US" sz="2200" dirty="0" err="1"/>
              <a:t>einen</a:t>
            </a:r>
            <a:r>
              <a:rPr lang="en-US" sz="2200" dirty="0"/>
              <a:t> </a:t>
            </a:r>
            <a:r>
              <a:rPr lang="en-US" sz="2200" dirty="0" err="1"/>
              <a:t>strukturierten</a:t>
            </a:r>
            <a:r>
              <a:rPr lang="en-US" sz="2200" dirty="0"/>
              <a:t> Ansatz </a:t>
            </a:r>
            <a:r>
              <a:rPr lang="en-US" sz="2200" dirty="0" err="1"/>
              <a:t>zur</a:t>
            </a:r>
            <a:r>
              <a:rPr lang="en-US" sz="2200" dirty="0"/>
              <a:t> </a:t>
            </a:r>
            <a:r>
              <a:rPr lang="en-US" sz="2200" dirty="0" err="1"/>
              <a:t>Umsetzung</a:t>
            </a:r>
            <a:r>
              <a:rPr lang="en-US" sz="2200" dirty="0"/>
              <a:t> von </a:t>
            </a:r>
            <a:r>
              <a:rPr lang="en-US" sz="2200" dirty="0" err="1"/>
              <a:t>Veränderungen</a:t>
            </a:r>
            <a:r>
              <a:rPr lang="en-US" sz="2200" dirty="0"/>
              <a:t> in </a:t>
            </a:r>
            <a:r>
              <a:rPr lang="en-US" sz="2200" dirty="0" err="1"/>
              <a:t>Organisationen</a:t>
            </a:r>
            <a:r>
              <a:rPr lang="en-US" sz="2200" dirty="0"/>
              <a:t>. Es </a:t>
            </a:r>
            <a:r>
              <a:rPr lang="en-US" sz="2200" dirty="0" err="1"/>
              <a:t>umfasst</a:t>
            </a:r>
            <a:r>
              <a:rPr lang="en-US" sz="2200" dirty="0"/>
              <a:t> </a:t>
            </a:r>
            <a:r>
              <a:rPr lang="en-US" sz="2200" dirty="0" err="1"/>
              <a:t>drei</a:t>
            </a:r>
            <a:r>
              <a:rPr lang="en-US" sz="2200" dirty="0"/>
              <a:t> </a:t>
            </a:r>
            <a:r>
              <a:rPr lang="en-US" sz="2200" dirty="0" err="1"/>
              <a:t>verschiedene</a:t>
            </a:r>
            <a:r>
              <a:rPr lang="en-US" sz="2200" dirty="0"/>
              <a:t> </a:t>
            </a:r>
            <a:r>
              <a:rPr lang="en-US" sz="2200" dirty="0" err="1"/>
              <a:t>Phasen</a:t>
            </a:r>
            <a:r>
              <a:rPr lang="en-US" sz="2200" dirty="0"/>
              <a:t>: </a:t>
            </a:r>
            <a:r>
              <a:rPr lang="en-US" sz="2200" dirty="0" err="1"/>
              <a:t>Auftauchen</a:t>
            </a:r>
            <a:r>
              <a:rPr lang="en-US" sz="2200" dirty="0"/>
              <a:t>, </a:t>
            </a:r>
            <a:r>
              <a:rPr lang="en-US" sz="2200" dirty="0" err="1"/>
              <a:t>Verändern</a:t>
            </a:r>
            <a:r>
              <a:rPr lang="en-US" sz="2200" dirty="0"/>
              <a:t> und </a:t>
            </a:r>
            <a:r>
              <a:rPr lang="en-US" sz="2200" dirty="0" err="1"/>
              <a:t>Wiederauftauchen.Das</a:t>
            </a:r>
            <a:r>
              <a:rPr lang="en-US" sz="2200" dirty="0"/>
              <a:t> Modell </a:t>
            </a:r>
            <a:r>
              <a:rPr lang="en-US" sz="2200" dirty="0" err="1"/>
              <a:t>hebt</a:t>
            </a:r>
            <a:r>
              <a:rPr lang="en-US" sz="2200" dirty="0"/>
              <a:t> </a:t>
            </a:r>
            <a:r>
              <a:rPr lang="en-US" sz="2200" dirty="0" err="1"/>
              <a:t>hervor</a:t>
            </a:r>
            <a:r>
              <a:rPr lang="en-US" sz="2200" dirty="0"/>
              <a:t>, </a:t>
            </a:r>
            <a:r>
              <a:rPr lang="en-US" sz="2200" dirty="0" err="1"/>
              <a:t>wie</a:t>
            </a:r>
            <a:r>
              <a:rPr lang="en-US" sz="2200" dirty="0"/>
              <a:t> </a:t>
            </a:r>
            <a:r>
              <a:rPr lang="en-US" sz="2200" dirty="0" err="1"/>
              <a:t>wichtig</a:t>
            </a:r>
            <a:r>
              <a:rPr lang="en-US" sz="2200" dirty="0"/>
              <a:t> es </a:t>
            </a:r>
            <a:r>
              <a:rPr lang="en-US" sz="2200" dirty="0" err="1"/>
              <a:t>ist</a:t>
            </a:r>
            <a:r>
              <a:rPr lang="en-US" sz="2200" dirty="0"/>
              <a:t>, </a:t>
            </a:r>
            <a:r>
              <a:rPr lang="en-US" sz="2200" dirty="0" err="1"/>
              <a:t>eine</a:t>
            </a:r>
            <a:r>
              <a:rPr lang="en-US" sz="2200" dirty="0"/>
              <a:t> </a:t>
            </a:r>
            <a:r>
              <a:rPr lang="en-US" sz="2200" dirty="0" err="1"/>
              <a:t>Organisation</a:t>
            </a:r>
            <a:r>
              <a:rPr lang="en-US" sz="2200" dirty="0"/>
              <a:t> auf den Wandel </a:t>
            </a:r>
            <a:r>
              <a:rPr lang="en-US" sz="2200" dirty="0" err="1"/>
              <a:t>vorzubereiten</a:t>
            </a:r>
            <a:r>
              <a:rPr lang="en-US" sz="2200" dirty="0"/>
              <a:t>, </a:t>
            </a:r>
            <a:r>
              <a:rPr lang="en-US" sz="2200" dirty="0" err="1"/>
              <a:t>indem</a:t>
            </a:r>
            <a:r>
              <a:rPr lang="en-US" sz="2200" dirty="0"/>
              <a:t> </a:t>
            </a:r>
            <a:r>
              <a:rPr lang="en-US" sz="2200" dirty="0" err="1"/>
              <a:t>bestehende</a:t>
            </a:r>
            <a:r>
              <a:rPr lang="en-US" sz="2200" dirty="0"/>
              <a:t> Normen und </a:t>
            </a:r>
            <a:r>
              <a:rPr lang="en-US" sz="2200" dirty="0" err="1"/>
              <a:t>Verhaltensweisen</a:t>
            </a:r>
            <a:r>
              <a:rPr lang="en-US" sz="2200" dirty="0"/>
              <a:t> </a:t>
            </a:r>
            <a:r>
              <a:rPr lang="en-US" sz="2200" dirty="0" err="1"/>
              <a:t>aufgebrochen</a:t>
            </a:r>
            <a:r>
              <a:rPr lang="en-US" sz="2200" dirty="0"/>
              <a:t> </a:t>
            </a:r>
            <a:r>
              <a:rPr lang="en-US" sz="2200" dirty="0" err="1"/>
              <a:t>werden</a:t>
            </a:r>
            <a:r>
              <a:rPr lang="en-US" sz="2200" dirty="0"/>
              <a:t> (Unfreeze), der </a:t>
            </a:r>
            <a:r>
              <a:rPr lang="en-US" sz="2200" dirty="0" err="1"/>
              <a:t>Übergang</a:t>
            </a:r>
            <a:r>
              <a:rPr lang="en-US" sz="2200" dirty="0"/>
              <a:t> </a:t>
            </a:r>
            <a:r>
              <a:rPr lang="en-US" sz="2200" dirty="0" err="1"/>
              <a:t>durch</a:t>
            </a:r>
            <a:r>
              <a:rPr lang="en-US" sz="2200" dirty="0"/>
              <a:t> </a:t>
            </a:r>
            <a:r>
              <a:rPr lang="en-US" sz="2200" dirty="0" err="1"/>
              <a:t>wirksame</a:t>
            </a:r>
            <a:r>
              <a:rPr lang="en-US" sz="2200" dirty="0"/>
              <a:t> </a:t>
            </a:r>
            <a:r>
              <a:rPr lang="en-US" sz="2200" dirty="0" err="1"/>
              <a:t>Kommunikation</a:t>
            </a:r>
            <a:r>
              <a:rPr lang="en-US" sz="2200" dirty="0"/>
              <a:t> und </a:t>
            </a:r>
            <a:r>
              <a:rPr lang="en-US" sz="2200" dirty="0" err="1"/>
              <a:t>Unterstützung</a:t>
            </a:r>
            <a:r>
              <a:rPr lang="en-US" sz="2200" dirty="0"/>
              <a:t> </a:t>
            </a:r>
            <a:r>
              <a:rPr lang="en-US" sz="2200" dirty="0" err="1"/>
              <a:t>erfolgt</a:t>
            </a:r>
            <a:r>
              <a:rPr lang="en-US" sz="2200" dirty="0"/>
              <a:t> (Change) und die </a:t>
            </a:r>
            <a:r>
              <a:rPr lang="en-US" sz="2200" dirty="0" err="1"/>
              <a:t>neuen</a:t>
            </a:r>
            <a:r>
              <a:rPr lang="en-US" sz="2200" dirty="0"/>
              <a:t> </a:t>
            </a:r>
            <a:r>
              <a:rPr lang="en-US" sz="2200" dirty="0" err="1"/>
              <a:t>Praktiken</a:t>
            </a:r>
            <a:r>
              <a:rPr lang="en-US" sz="2200" dirty="0"/>
              <a:t> </a:t>
            </a:r>
            <a:r>
              <a:rPr lang="en-US" sz="2200" dirty="0" err="1"/>
              <a:t>verfestigt</a:t>
            </a:r>
            <a:r>
              <a:rPr lang="en-US" sz="2200" dirty="0"/>
              <a:t> </a:t>
            </a:r>
            <a:r>
              <a:rPr lang="en-US" sz="2200" dirty="0" err="1"/>
              <a:t>werden</a:t>
            </a:r>
            <a:r>
              <a:rPr lang="en-US" sz="2200" dirty="0"/>
              <a:t>, um </a:t>
            </a:r>
            <a:r>
              <a:rPr lang="en-US" sz="2200" dirty="0" err="1"/>
              <a:t>sicherzustellen</a:t>
            </a:r>
            <a:r>
              <a:rPr lang="en-US" sz="2200" dirty="0"/>
              <a:t>, </a:t>
            </a:r>
            <a:r>
              <a:rPr lang="en-US" sz="2200" dirty="0" err="1"/>
              <a:t>dass</a:t>
            </a:r>
            <a:r>
              <a:rPr lang="en-US" sz="2200" dirty="0"/>
              <a:t> </a:t>
            </a:r>
            <a:r>
              <a:rPr lang="en-US" sz="2200" dirty="0" err="1"/>
              <a:t>sie</a:t>
            </a:r>
            <a:r>
              <a:rPr lang="en-US" sz="2200" dirty="0"/>
              <a:t> </a:t>
            </a:r>
            <a:r>
              <a:rPr lang="en-US" sz="2200" dirty="0" err="1"/>
              <a:t>zu</a:t>
            </a:r>
            <a:r>
              <a:rPr lang="en-US" sz="2200" dirty="0"/>
              <a:t> </a:t>
            </a:r>
            <a:r>
              <a:rPr lang="en-US" sz="2200" dirty="0" err="1"/>
              <a:t>einem</a:t>
            </a:r>
            <a:r>
              <a:rPr lang="en-US" sz="2200" dirty="0"/>
              <a:t> </a:t>
            </a:r>
            <a:r>
              <a:rPr lang="en-US" sz="2200" dirty="0" err="1"/>
              <a:t>festen</a:t>
            </a:r>
            <a:r>
              <a:rPr lang="en-US" sz="2200" dirty="0"/>
              <a:t> </a:t>
            </a:r>
            <a:r>
              <a:rPr lang="en-US" sz="2200" dirty="0" err="1"/>
              <a:t>Bestandteil</a:t>
            </a:r>
            <a:r>
              <a:rPr lang="en-US" sz="2200" dirty="0"/>
              <a:t> der </a:t>
            </a:r>
            <a:r>
              <a:rPr lang="en-US" sz="2200" dirty="0" err="1"/>
              <a:t>Organisationskultur</a:t>
            </a:r>
            <a:r>
              <a:rPr lang="en-US" sz="2200" dirty="0"/>
              <a:t> </a:t>
            </a:r>
            <a:r>
              <a:rPr lang="en-US" sz="2200" dirty="0" err="1"/>
              <a:t>werden</a:t>
            </a:r>
            <a:r>
              <a:rPr lang="en-US" sz="2200" dirty="0"/>
              <a:t> (Refreeze). </a:t>
            </a:r>
            <a:endParaRPr dirty="0"/>
          </a:p>
          <a:p>
            <a:pPr marL="0" lvl="0" indent="0" algn="just" rtl="0">
              <a:lnSpc>
                <a:spcPct val="90000"/>
              </a:lnSpc>
              <a:spcBef>
                <a:spcPts val="0"/>
              </a:spcBef>
              <a:spcAft>
                <a:spcPts val="0"/>
              </a:spcAft>
              <a:buClr>
                <a:schemeClr val="lt1"/>
              </a:buClr>
              <a:buSzPts val="2200"/>
              <a:buNone/>
            </a:pPr>
            <a:endParaRPr sz="2200" dirty="0"/>
          </a:p>
          <a:p>
            <a:pPr marL="0" lvl="0" indent="0" algn="just" rtl="0">
              <a:lnSpc>
                <a:spcPct val="90000"/>
              </a:lnSpc>
              <a:spcBef>
                <a:spcPts val="0"/>
              </a:spcBef>
              <a:spcAft>
                <a:spcPts val="0"/>
              </a:spcAft>
              <a:buClr>
                <a:schemeClr val="lt1"/>
              </a:buClr>
              <a:buSzPts val="2200"/>
              <a:buNone/>
            </a:pPr>
            <a:r>
              <a:rPr lang="en-US" sz="2200" dirty="0" err="1"/>
              <a:t>Schauen</a:t>
            </a:r>
            <a:r>
              <a:rPr lang="en-US" sz="2200" dirty="0"/>
              <a:t> </a:t>
            </a:r>
            <a:r>
              <a:rPr lang="en-US" sz="2200" dirty="0" err="1"/>
              <a:t>wir</a:t>
            </a:r>
            <a:r>
              <a:rPr lang="en-US" sz="2200" dirty="0"/>
              <a:t> </a:t>
            </a:r>
            <a:r>
              <a:rPr lang="en-US" sz="2200" dirty="0" err="1"/>
              <a:t>uns</a:t>
            </a:r>
            <a:r>
              <a:rPr lang="en-US" sz="2200" dirty="0"/>
              <a:t> die </a:t>
            </a:r>
            <a:r>
              <a:rPr lang="en-US" sz="2200" dirty="0" err="1"/>
              <a:t>einzelnen</a:t>
            </a:r>
            <a:r>
              <a:rPr lang="en-US" sz="2200" dirty="0"/>
              <a:t> </a:t>
            </a:r>
            <a:r>
              <a:rPr lang="en-US" sz="2200" dirty="0" err="1"/>
              <a:t>Schritte</a:t>
            </a:r>
            <a:r>
              <a:rPr lang="en-US" sz="2200" dirty="0"/>
              <a:t> </a:t>
            </a:r>
            <a:r>
              <a:rPr lang="en-US" sz="2200" dirty="0" err="1"/>
              <a:t>genauer</a:t>
            </a:r>
            <a:r>
              <a:rPr lang="en-US" sz="2200" dirty="0"/>
              <a:t> an.</a:t>
            </a:r>
            <a:endParaRPr dirty="0"/>
          </a:p>
        </p:txBody>
      </p:sp>
      <p:sp>
        <p:nvSpPr>
          <p:cNvPr id="535" name="Google Shape;535;p36"/>
          <p:cNvSpPr txBox="1">
            <a:spLocks noGrp="1"/>
          </p:cNvSpPr>
          <p:nvPr>
            <p:ph type="body" idx="2"/>
          </p:nvPr>
        </p:nvSpPr>
        <p:spPr>
          <a:xfrm>
            <a:off x="6499876" y="2865250"/>
            <a:ext cx="5315406" cy="4874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dirty="0">
                <a:solidFill>
                  <a:srgbClr val="000000"/>
                </a:solidFill>
              </a:rPr>
              <a:t>Kurt Lewins Modell der </a:t>
            </a:r>
            <a:r>
              <a:rPr lang="en-US" sz="3200" dirty="0" err="1">
                <a:solidFill>
                  <a:srgbClr val="000000"/>
                </a:solidFill>
              </a:rPr>
              <a:t>Veränderung</a:t>
            </a:r>
            <a:endParaRPr dirty="0">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37"/>
          <p:cNvSpPr txBox="1">
            <a:spLocks noGrp="1"/>
          </p:cNvSpPr>
          <p:nvPr>
            <p:ph type="body" idx="1"/>
          </p:nvPr>
        </p:nvSpPr>
        <p:spPr>
          <a:xfrm>
            <a:off x="5361066" y="322202"/>
            <a:ext cx="6038454"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en-US" sz="2000" b="1" dirty="0" err="1"/>
              <a:t>Auftauchen</a:t>
            </a:r>
            <a:r>
              <a:rPr lang="en-US" sz="2000" b="1" dirty="0"/>
              <a:t>: </a:t>
            </a:r>
            <a:r>
              <a:rPr lang="en-US" sz="2000" dirty="0"/>
              <a:t>In </a:t>
            </a:r>
            <a:r>
              <a:rPr lang="en-US" sz="2000" dirty="0" err="1"/>
              <a:t>dieser</a:t>
            </a:r>
            <a:r>
              <a:rPr lang="en-US" sz="2000" dirty="0"/>
              <a:t> Phase </a:t>
            </a:r>
            <a:r>
              <a:rPr lang="en-US" sz="2000" dirty="0" err="1"/>
              <a:t>geht</a:t>
            </a:r>
            <a:r>
              <a:rPr lang="en-US" sz="2000" dirty="0"/>
              <a:t> es </a:t>
            </a:r>
            <a:r>
              <a:rPr lang="en-US" sz="2000" dirty="0" err="1"/>
              <a:t>darum</a:t>
            </a:r>
            <a:r>
              <a:rPr lang="en-US" sz="2000" dirty="0"/>
              <a:t>, die </a:t>
            </a:r>
            <a:r>
              <a:rPr lang="en-US" sz="2000" dirty="0" err="1"/>
              <a:t>derzeitigen</a:t>
            </a:r>
            <a:r>
              <a:rPr lang="en-US" sz="2000" dirty="0"/>
              <a:t> </a:t>
            </a:r>
            <a:r>
              <a:rPr lang="en-US" sz="2000" dirty="0" err="1"/>
              <a:t>Überzeugungen</a:t>
            </a:r>
            <a:r>
              <a:rPr lang="en-US" sz="2000" dirty="0"/>
              <a:t>, </a:t>
            </a:r>
            <a:r>
              <a:rPr lang="en-US" sz="2000" dirty="0" err="1"/>
              <a:t>Werte</a:t>
            </a:r>
            <a:r>
              <a:rPr lang="en-US" sz="2000" dirty="0"/>
              <a:t>, </a:t>
            </a:r>
            <a:r>
              <a:rPr lang="en-US" sz="2000" dirty="0" err="1"/>
              <a:t>Einstellungen</a:t>
            </a:r>
            <a:r>
              <a:rPr lang="en-US" sz="2000" dirty="0"/>
              <a:t> und </a:t>
            </a:r>
            <a:r>
              <a:rPr lang="en-US" sz="2000" dirty="0" err="1"/>
              <a:t>Verhaltensweisen</a:t>
            </a:r>
            <a:r>
              <a:rPr lang="en-US" sz="2000" dirty="0"/>
              <a:t>, die </a:t>
            </a:r>
            <a:r>
              <a:rPr lang="en-US" sz="2000" dirty="0" err="1"/>
              <a:t>die</a:t>
            </a:r>
            <a:r>
              <a:rPr lang="en-US" sz="2000" dirty="0"/>
              <a:t> </a:t>
            </a:r>
            <a:r>
              <a:rPr lang="en-US" sz="2000" dirty="0" err="1"/>
              <a:t>Organisation</a:t>
            </a:r>
            <a:r>
              <a:rPr lang="en-US" sz="2000" dirty="0"/>
              <a:t> </a:t>
            </a:r>
            <a:r>
              <a:rPr lang="en-US" sz="2000" dirty="0" err="1"/>
              <a:t>bestimmen</a:t>
            </a:r>
            <a:r>
              <a:rPr lang="en-US" sz="2000" dirty="0"/>
              <a:t>, in Frage </a:t>
            </a:r>
            <a:r>
              <a:rPr lang="en-US" sz="2000" dirty="0" err="1"/>
              <a:t>zu</a:t>
            </a:r>
            <a:r>
              <a:rPr lang="en-US" sz="2000" dirty="0"/>
              <a:t> </a:t>
            </a:r>
            <a:r>
              <a:rPr lang="en-US" sz="2000" dirty="0" err="1"/>
              <a:t>stellen</a:t>
            </a:r>
            <a:r>
              <a:rPr lang="en-US" sz="2000" dirty="0"/>
              <a:t>. Es </a:t>
            </a:r>
            <a:r>
              <a:rPr lang="en-US" sz="2000" dirty="0" err="1"/>
              <a:t>geht</a:t>
            </a:r>
            <a:r>
              <a:rPr lang="en-US" sz="2000" dirty="0"/>
              <a:t> </a:t>
            </a:r>
            <a:r>
              <a:rPr lang="en-US" sz="2000" dirty="0" err="1"/>
              <a:t>darum</a:t>
            </a:r>
            <a:r>
              <a:rPr lang="en-US" sz="2000" dirty="0"/>
              <a:t>, </a:t>
            </a:r>
            <a:r>
              <a:rPr lang="en-US" sz="2000" dirty="0" err="1"/>
              <a:t>ein</a:t>
            </a:r>
            <a:r>
              <a:rPr lang="en-US" sz="2000" dirty="0"/>
              <a:t> </a:t>
            </a:r>
            <a:r>
              <a:rPr lang="en-US" sz="2000" dirty="0" err="1"/>
              <a:t>Bewusstsein</a:t>
            </a:r>
            <a:r>
              <a:rPr lang="en-US" sz="2000" dirty="0"/>
              <a:t> für die </a:t>
            </a:r>
            <a:r>
              <a:rPr lang="en-US" sz="2000" dirty="0" err="1"/>
              <a:t>Notwendigkeit</a:t>
            </a:r>
            <a:r>
              <a:rPr lang="en-US" sz="2000" dirty="0"/>
              <a:t> von </a:t>
            </a:r>
            <a:r>
              <a:rPr lang="en-US" sz="2000" dirty="0" err="1"/>
              <a:t>Veränderungen</a:t>
            </a:r>
            <a:r>
              <a:rPr lang="en-US" sz="2000" dirty="0"/>
              <a:t> </a:t>
            </a:r>
            <a:r>
              <a:rPr lang="en-US" sz="2000" dirty="0" err="1"/>
              <a:t>zu</a:t>
            </a:r>
            <a:r>
              <a:rPr lang="en-US" sz="2000" dirty="0"/>
              <a:t> </a:t>
            </a:r>
            <a:r>
              <a:rPr lang="en-US" sz="2000" dirty="0" err="1"/>
              <a:t>schaffen</a:t>
            </a:r>
            <a:r>
              <a:rPr lang="en-US" sz="2000" dirty="0"/>
              <a:t>, oft </a:t>
            </a:r>
            <a:r>
              <a:rPr lang="en-US" sz="2000" dirty="0" err="1"/>
              <a:t>durch</a:t>
            </a:r>
            <a:r>
              <a:rPr lang="en-US" sz="2000" dirty="0"/>
              <a:t> die </a:t>
            </a:r>
            <a:r>
              <a:rPr lang="en-US" sz="2000" dirty="0" err="1"/>
              <a:t>Präsentation</a:t>
            </a:r>
            <a:r>
              <a:rPr lang="en-US" sz="2000" dirty="0"/>
              <a:t> von </a:t>
            </a:r>
            <a:r>
              <a:rPr lang="en-US" sz="2000" dirty="0" err="1"/>
              <a:t>Daten</a:t>
            </a:r>
            <a:r>
              <a:rPr lang="en-US" sz="2000" dirty="0"/>
              <a:t> und </a:t>
            </a:r>
            <a:r>
              <a:rPr lang="en-US" sz="2000" dirty="0" err="1"/>
              <a:t>Beweisen</a:t>
            </a:r>
            <a:r>
              <a:rPr lang="en-US" sz="2000" dirty="0"/>
              <a:t>, die </a:t>
            </a:r>
            <a:r>
              <a:rPr lang="en-US" sz="2000" dirty="0" err="1"/>
              <a:t>die</a:t>
            </a:r>
            <a:r>
              <a:rPr lang="en-US" sz="2000" dirty="0"/>
              <a:t> </a:t>
            </a:r>
            <a:r>
              <a:rPr lang="en-US" sz="2000" dirty="0" err="1"/>
              <a:t>Probleme</a:t>
            </a:r>
            <a:r>
              <a:rPr lang="en-US" sz="2000" dirty="0"/>
              <a:t> mit dem </a:t>
            </a:r>
            <a:r>
              <a:rPr lang="en-US" sz="2000" dirty="0" err="1"/>
              <a:t>aktuellen</a:t>
            </a:r>
            <a:r>
              <a:rPr lang="en-US" sz="2000" dirty="0"/>
              <a:t> </a:t>
            </a:r>
            <a:r>
              <a:rPr lang="en-US" sz="2000" dirty="0" err="1"/>
              <a:t>Zustand</a:t>
            </a:r>
            <a:r>
              <a:rPr lang="en-US" sz="2000" dirty="0"/>
              <a:t> und die </a:t>
            </a:r>
            <a:r>
              <a:rPr lang="en-US" sz="2000" dirty="0" err="1"/>
              <a:t>Vorteile</a:t>
            </a:r>
            <a:r>
              <a:rPr lang="en-US" sz="2000" dirty="0"/>
              <a:t> der </a:t>
            </a:r>
            <a:r>
              <a:rPr lang="en-US" sz="2000" dirty="0" err="1"/>
              <a:t>vorgeschlagenen</a:t>
            </a:r>
            <a:r>
              <a:rPr lang="en-US" sz="2000" dirty="0"/>
              <a:t> </a:t>
            </a:r>
            <a:r>
              <a:rPr lang="en-US" sz="2000" dirty="0" err="1"/>
              <a:t>Veränderungen</a:t>
            </a:r>
            <a:r>
              <a:rPr lang="en-US" sz="2000" dirty="0"/>
              <a:t> </a:t>
            </a:r>
            <a:r>
              <a:rPr lang="en-US" sz="2000" dirty="0" err="1"/>
              <a:t>aufzeigen</a:t>
            </a:r>
            <a:r>
              <a:rPr lang="en-US" sz="2000" dirty="0"/>
              <a:t>.</a:t>
            </a:r>
            <a:endParaRPr sz="2000" dirty="0"/>
          </a:p>
          <a:p>
            <a:pPr marL="0" lvl="0" indent="0" algn="just" rtl="0">
              <a:lnSpc>
                <a:spcPct val="90000"/>
              </a:lnSpc>
              <a:spcBef>
                <a:spcPts val="0"/>
              </a:spcBef>
              <a:spcAft>
                <a:spcPts val="0"/>
              </a:spcAft>
              <a:buClr>
                <a:schemeClr val="lt1"/>
              </a:buClr>
              <a:buSzPts val="2200"/>
              <a:buNone/>
            </a:pPr>
            <a:r>
              <a:rPr lang="en-US" sz="2000" dirty="0"/>
              <a:t> </a:t>
            </a:r>
            <a:r>
              <a:rPr lang="en-US" sz="2000" b="1" dirty="0" err="1"/>
              <a:t>Veränderung</a:t>
            </a:r>
            <a:r>
              <a:rPr lang="en-US" sz="2000" b="1" dirty="0"/>
              <a:t>: </a:t>
            </a:r>
            <a:r>
              <a:rPr lang="en-US" sz="2000" dirty="0"/>
              <a:t>In </a:t>
            </a:r>
            <a:r>
              <a:rPr lang="en-US" sz="2000" dirty="0" err="1"/>
              <a:t>dieser</a:t>
            </a:r>
            <a:r>
              <a:rPr lang="en-US" sz="2000" dirty="0"/>
              <a:t> Phase </a:t>
            </a:r>
            <a:r>
              <a:rPr lang="en-US" sz="2000" dirty="0" err="1"/>
              <a:t>beginnen</a:t>
            </a:r>
            <a:r>
              <a:rPr lang="en-US" sz="2000" dirty="0"/>
              <a:t> die Menschen, </a:t>
            </a:r>
            <a:r>
              <a:rPr lang="en-US" sz="2000" dirty="0" err="1"/>
              <a:t>ihre</a:t>
            </a:r>
            <a:r>
              <a:rPr lang="en-US" sz="2000" dirty="0"/>
              <a:t> </a:t>
            </a:r>
            <a:r>
              <a:rPr lang="en-US" sz="2000" dirty="0" err="1"/>
              <a:t>Unsicherheit</a:t>
            </a:r>
            <a:r>
              <a:rPr lang="en-US" sz="2000" dirty="0"/>
              <a:t> </a:t>
            </a:r>
            <a:r>
              <a:rPr lang="en-US" sz="2000" dirty="0" err="1"/>
              <a:t>zu</a:t>
            </a:r>
            <a:r>
              <a:rPr lang="en-US" sz="2000" dirty="0"/>
              <a:t> </a:t>
            </a:r>
            <a:r>
              <a:rPr lang="en-US" sz="2000" dirty="0" err="1"/>
              <a:t>überwinden</a:t>
            </a:r>
            <a:r>
              <a:rPr lang="en-US" sz="2000" dirty="0"/>
              <a:t> und </a:t>
            </a:r>
            <a:r>
              <a:rPr lang="en-US" sz="2000" dirty="0" err="1"/>
              <a:t>nach</a:t>
            </a:r>
            <a:r>
              <a:rPr lang="en-US" sz="2000" dirty="0"/>
              <a:t> </a:t>
            </a:r>
            <a:r>
              <a:rPr lang="en-US" sz="2000" dirty="0" err="1"/>
              <a:t>neuen</a:t>
            </a:r>
            <a:r>
              <a:rPr lang="en-US" sz="2000" dirty="0"/>
              <a:t> Wegen </a:t>
            </a:r>
            <a:r>
              <a:rPr lang="en-US" sz="2000" dirty="0" err="1"/>
              <a:t>zu</a:t>
            </a:r>
            <a:r>
              <a:rPr lang="en-US" sz="2000" dirty="0"/>
              <a:t> </a:t>
            </a:r>
            <a:r>
              <a:rPr lang="en-US" sz="2000" dirty="0" err="1"/>
              <a:t>suchen</a:t>
            </a:r>
            <a:r>
              <a:rPr lang="en-US" sz="2000" dirty="0"/>
              <a:t>, um Dinge </a:t>
            </a:r>
            <a:r>
              <a:rPr lang="en-US" sz="2000" dirty="0" err="1"/>
              <a:t>zu</a:t>
            </a:r>
            <a:r>
              <a:rPr lang="en-US" sz="2000" dirty="0"/>
              <a:t> tun. Der </a:t>
            </a:r>
            <a:r>
              <a:rPr lang="en-US" sz="2000" dirty="0" err="1"/>
              <a:t>Prozess</a:t>
            </a:r>
            <a:r>
              <a:rPr lang="en-US" sz="2000" dirty="0"/>
              <a:t> </a:t>
            </a:r>
            <a:r>
              <a:rPr lang="en-US" sz="2000" dirty="0" err="1"/>
              <a:t>beinhaltet</a:t>
            </a:r>
            <a:r>
              <a:rPr lang="en-US" sz="2000" dirty="0"/>
              <a:t> die </a:t>
            </a:r>
            <a:r>
              <a:rPr lang="en-US" sz="2000" dirty="0" err="1"/>
              <a:t>Umstellung</a:t>
            </a:r>
            <a:r>
              <a:rPr lang="en-US" sz="2000" dirty="0"/>
              <a:t> von Gedanken, </a:t>
            </a:r>
            <a:r>
              <a:rPr lang="en-US" sz="2000" dirty="0" err="1"/>
              <a:t>Gefühlen</a:t>
            </a:r>
            <a:r>
              <a:rPr lang="en-US" sz="2000" dirty="0"/>
              <a:t> und </a:t>
            </a:r>
            <a:r>
              <a:rPr lang="en-US" sz="2000" dirty="0" err="1"/>
              <a:t>Verhaltensweisen</a:t>
            </a:r>
            <a:r>
              <a:rPr lang="en-US" sz="2000" dirty="0"/>
              <a:t>, um </a:t>
            </a:r>
            <a:r>
              <a:rPr lang="en-US" sz="2000" dirty="0" err="1"/>
              <a:t>sie</a:t>
            </a:r>
            <a:r>
              <a:rPr lang="en-US" sz="2000" dirty="0"/>
              <a:t> mit der </a:t>
            </a:r>
            <a:r>
              <a:rPr lang="en-US" sz="2000" dirty="0" err="1"/>
              <a:t>neuen</a:t>
            </a:r>
            <a:r>
              <a:rPr lang="en-US" sz="2000" dirty="0"/>
              <a:t> </a:t>
            </a:r>
            <a:r>
              <a:rPr lang="en-US" sz="2000" dirty="0" err="1"/>
              <a:t>Richtung</a:t>
            </a:r>
            <a:r>
              <a:rPr lang="en-US" sz="2000" dirty="0"/>
              <a:t> in </a:t>
            </a:r>
            <a:r>
              <a:rPr lang="en-US" sz="2000" dirty="0" err="1"/>
              <a:t>Einklang</a:t>
            </a:r>
            <a:r>
              <a:rPr lang="en-US" sz="2000" dirty="0"/>
              <a:t> </a:t>
            </a:r>
            <a:r>
              <a:rPr lang="en-US" sz="2000" dirty="0" err="1"/>
              <a:t>zu</a:t>
            </a:r>
            <a:r>
              <a:rPr lang="en-US" sz="2000" dirty="0"/>
              <a:t> </a:t>
            </a:r>
            <a:r>
              <a:rPr lang="en-US" sz="2000" dirty="0" err="1"/>
              <a:t>bringen</a:t>
            </a:r>
            <a:r>
              <a:rPr lang="en-US" sz="2000" dirty="0"/>
              <a:t>. Dazu </a:t>
            </a:r>
            <a:r>
              <a:rPr lang="en-US" sz="2000" dirty="0" err="1"/>
              <a:t>können</a:t>
            </a:r>
            <a:r>
              <a:rPr lang="en-US" sz="2000" dirty="0"/>
              <a:t> </a:t>
            </a:r>
            <a:r>
              <a:rPr lang="en-US" sz="2000" dirty="0" err="1"/>
              <a:t>neue</a:t>
            </a:r>
            <a:r>
              <a:rPr lang="en-US" sz="2000" dirty="0"/>
              <a:t> </a:t>
            </a:r>
            <a:r>
              <a:rPr lang="en-US" sz="2000" dirty="0" err="1"/>
              <a:t>Organisationsstrukturen</a:t>
            </a:r>
            <a:r>
              <a:rPr lang="en-US" sz="2000" dirty="0"/>
              <a:t>, </a:t>
            </a:r>
            <a:r>
              <a:rPr lang="en-US" sz="2000" dirty="0" err="1"/>
              <a:t>Prozesse</a:t>
            </a:r>
            <a:r>
              <a:rPr lang="en-US" sz="2000" dirty="0"/>
              <a:t>, Systeme und </a:t>
            </a:r>
            <a:r>
              <a:rPr lang="en-US" sz="2000" dirty="0" err="1"/>
              <a:t>Praktiken</a:t>
            </a:r>
            <a:r>
              <a:rPr lang="en-US" sz="2000" dirty="0"/>
              <a:t> </a:t>
            </a:r>
            <a:r>
              <a:rPr lang="en-US" sz="2000" dirty="0" err="1"/>
              <a:t>gehören</a:t>
            </a:r>
            <a:r>
              <a:rPr lang="en-US" sz="2000" dirty="0"/>
              <a:t>.</a:t>
            </a:r>
            <a:endParaRPr sz="2000" dirty="0"/>
          </a:p>
          <a:p>
            <a:pPr marL="0" lvl="0" indent="0" algn="just" rtl="0">
              <a:lnSpc>
                <a:spcPct val="90000"/>
              </a:lnSpc>
              <a:spcBef>
                <a:spcPts val="0"/>
              </a:spcBef>
              <a:spcAft>
                <a:spcPts val="0"/>
              </a:spcAft>
              <a:buClr>
                <a:schemeClr val="lt1"/>
              </a:buClr>
              <a:buSzPts val="2200"/>
              <a:buNone/>
            </a:pPr>
            <a:r>
              <a:rPr lang="en-US" sz="2000" b="1" dirty="0"/>
              <a:t>Neu </a:t>
            </a:r>
            <a:r>
              <a:rPr lang="en-US" sz="2000" b="1" dirty="0" err="1"/>
              <a:t>einfrieren</a:t>
            </a:r>
            <a:r>
              <a:rPr lang="en-US" sz="2000" b="1" dirty="0"/>
              <a:t>: </a:t>
            </a:r>
            <a:r>
              <a:rPr lang="en-US" sz="2000" dirty="0"/>
              <a:t>In </a:t>
            </a:r>
            <a:r>
              <a:rPr lang="en-US" sz="2000" dirty="0" err="1"/>
              <a:t>dieser</a:t>
            </a:r>
            <a:r>
              <a:rPr lang="en-US" sz="2000" dirty="0"/>
              <a:t> Phase </a:t>
            </a:r>
            <a:r>
              <a:rPr lang="en-US" sz="2000" dirty="0" err="1"/>
              <a:t>geht</a:t>
            </a:r>
            <a:r>
              <a:rPr lang="en-US" sz="2000" dirty="0"/>
              <a:t> es </a:t>
            </a:r>
            <a:r>
              <a:rPr lang="en-US" sz="2000" dirty="0" err="1"/>
              <a:t>darum</a:t>
            </a:r>
            <a:r>
              <a:rPr lang="en-US" sz="2000" dirty="0"/>
              <a:t>, die </a:t>
            </a:r>
            <a:r>
              <a:rPr lang="en-US" sz="2000" dirty="0" err="1"/>
              <a:t>Veränderungen</a:t>
            </a:r>
            <a:r>
              <a:rPr lang="en-US" sz="2000" dirty="0"/>
              <a:t> </a:t>
            </a:r>
            <a:r>
              <a:rPr lang="en-US" sz="2000" dirty="0" err="1"/>
              <a:t>zu</a:t>
            </a:r>
            <a:r>
              <a:rPr lang="en-US" sz="2000" dirty="0"/>
              <a:t> </a:t>
            </a:r>
            <a:r>
              <a:rPr lang="en-US" sz="2000" dirty="0" err="1"/>
              <a:t>verstärken</a:t>
            </a:r>
            <a:r>
              <a:rPr lang="en-US" sz="2000" dirty="0"/>
              <a:t>, </a:t>
            </a:r>
            <a:r>
              <a:rPr lang="en-US" sz="2000" dirty="0" err="1"/>
              <a:t>zu</a:t>
            </a:r>
            <a:r>
              <a:rPr lang="en-US" sz="2000" dirty="0"/>
              <a:t> </a:t>
            </a:r>
            <a:r>
              <a:rPr lang="en-US" sz="2000" dirty="0" err="1"/>
              <a:t>stabilisieren</a:t>
            </a:r>
            <a:r>
              <a:rPr lang="en-US" sz="2000" dirty="0"/>
              <a:t> und in die </a:t>
            </a:r>
            <a:r>
              <a:rPr lang="en-US" sz="2000" dirty="0" err="1"/>
              <a:t>Organisationskultur</a:t>
            </a:r>
            <a:r>
              <a:rPr lang="en-US" sz="2000" dirty="0"/>
              <a:t> und -praxis </a:t>
            </a:r>
            <a:r>
              <a:rPr lang="en-US" sz="2000" dirty="0" err="1"/>
              <a:t>einzubetten</a:t>
            </a:r>
            <a:r>
              <a:rPr lang="en-US" sz="2000" dirty="0"/>
              <a:t>. Es </a:t>
            </a:r>
            <a:r>
              <a:rPr lang="en-US" sz="2000" dirty="0" err="1"/>
              <a:t>ist</a:t>
            </a:r>
            <a:r>
              <a:rPr lang="en-US" sz="2000" dirty="0"/>
              <a:t> </a:t>
            </a:r>
            <a:r>
              <a:rPr lang="en-US" sz="2000" dirty="0" err="1"/>
              <a:t>wichtig</a:t>
            </a:r>
            <a:r>
              <a:rPr lang="en-US" sz="2000" dirty="0"/>
              <a:t>, </a:t>
            </a:r>
            <a:r>
              <a:rPr lang="en-US" sz="2000" dirty="0" err="1"/>
              <a:t>neue</a:t>
            </a:r>
            <a:r>
              <a:rPr lang="en-US" sz="2000" dirty="0"/>
              <a:t> Normen, </a:t>
            </a:r>
            <a:r>
              <a:rPr lang="en-US" sz="2000" dirty="0" err="1"/>
              <a:t>Richtlinien</a:t>
            </a:r>
            <a:r>
              <a:rPr lang="en-US" sz="2000" dirty="0"/>
              <a:t> und </a:t>
            </a:r>
            <a:r>
              <a:rPr lang="en-US" sz="2000" dirty="0" err="1"/>
              <a:t>Praktiken</a:t>
            </a:r>
            <a:r>
              <a:rPr lang="en-US" sz="2000" dirty="0"/>
              <a:t> </a:t>
            </a:r>
            <a:r>
              <a:rPr lang="en-US" sz="2000" dirty="0" err="1"/>
              <a:t>zu</a:t>
            </a:r>
            <a:r>
              <a:rPr lang="en-US" sz="2000" dirty="0"/>
              <a:t> </a:t>
            </a:r>
            <a:r>
              <a:rPr lang="en-US" sz="2000" dirty="0" err="1"/>
              <a:t>etablieren</a:t>
            </a:r>
            <a:r>
              <a:rPr lang="en-US" sz="2000" dirty="0"/>
              <a:t>, um </a:t>
            </a:r>
            <a:r>
              <a:rPr lang="en-US" sz="2000" dirty="0" err="1"/>
              <a:t>sicherzustellen</a:t>
            </a:r>
            <a:r>
              <a:rPr lang="en-US" sz="2000" dirty="0"/>
              <a:t>, </a:t>
            </a:r>
            <a:r>
              <a:rPr lang="en-US" sz="2000" dirty="0" err="1"/>
              <a:t>dass</a:t>
            </a:r>
            <a:r>
              <a:rPr lang="en-US" sz="2000" dirty="0"/>
              <a:t> die </a:t>
            </a:r>
            <a:r>
              <a:rPr lang="en-US" sz="2000" dirty="0" err="1"/>
              <a:t>Veränderungen</a:t>
            </a:r>
            <a:r>
              <a:rPr lang="en-US" sz="2000" dirty="0"/>
              <a:t> </a:t>
            </a:r>
            <a:r>
              <a:rPr lang="en-US" sz="2000" dirty="0" err="1"/>
              <a:t>langfristig</a:t>
            </a:r>
            <a:r>
              <a:rPr lang="en-US" sz="2000" dirty="0"/>
              <a:t> </a:t>
            </a:r>
            <a:r>
              <a:rPr lang="en-US" sz="2000" dirty="0" err="1"/>
              <a:t>beibehalten</a:t>
            </a:r>
            <a:r>
              <a:rPr lang="en-US" sz="2000" dirty="0"/>
              <a:t> </a:t>
            </a:r>
            <a:r>
              <a:rPr lang="en-US" sz="2000" dirty="0" err="1"/>
              <a:t>werden</a:t>
            </a:r>
            <a:r>
              <a:rPr lang="en-US" sz="2000" dirty="0"/>
              <a:t>.</a:t>
            </a:r>
            <a:endParaRPr sz="2000" dirty="0"/>
          </a:p>
          <a:p>
            <a:pPr marL="0" lvl="0" indent="0" algn="just" rtl="0">
              <a:lnSpc>
                <a:spcPct val="90000"/>
              </a:lnSpc>
              <a:spcBef>
                <a:spcPts val="1000"/>
              </a:spcBef>
              <a:spcAft>
                <a:spcPts val="0"/>
              </a:spcAft>
              <a:buClr>
                <a:schemeClr val="lt1"/>
              </a:buClr>
              <a:buSzPts val="2200"/>
              <a:buNone/>
            </a:pPr>
            <a:r>
              <a:rPr lang="en-US" sz="2000" u="sng" dirty="0" err="1">
                <a:solidFill>
                  <a:schemeClr val="hlink"/>
                </a:solidFill>
              </a:rPr>
              <a:t>Klicken</a:t>
            </a:r>
            <a:r>
              <a:rPr lang="en-US" sz="2000" u="sng" dirty="0">
                <a:solidFill>
                  <a:schemeClr val="hlink"/>
                </a:solidFill>
              </a:rPr>
              <a:t> Sie auf </a:t>
            </a:r>
            <a:r>
              <a:rPr lang="en-US" sz="2000" u="sng" dirty="0" err="1">
                <a:solidFill>
                  <a:schemeClr val="hlink"/>
                </a:solidFill>
              </a:rPr>
              <a:t>diesen</a:t>
            </a:r>
            <a:r>
              <a:rPr lang="en-US" sz="2000" u="sng" dirty="0">
                <a:solidFill>
                  <a:schemeClr val="hlink"/>
                </a:solidFill>
              </a:rPr>
              <a:t> Link, um </a:t>
            </a:r>
            <a:r>
              <a:rPr lang="en-US" sz="2000" u="sng" dirty="0" err="1">
                <a:solidFill>
                  <a:schemeClr val="hlink"/>
                </a:solidFill>
              </a:rPr>
              <a:t>mehr</a:t>
            </a:r>
            <a:r>
              <a:rPr lang="en-US" sz="2000" u="sng" dirty="0">
                <a:solidFill>
                  <a:schemeClr val="hlink"/>
                </a:solidFill>
              </a:rPr>
              <a:t> </a:t>
            </a:r>
            <a:r>
              <a:rPr lang="en-US" sz="2000" u="sng" dirty="0" err="1">
                <a:solidFill>
                  <a:schemeClr val="hlink"/>
                </a:solidFill>
              </a:rPr>
              <a:t>zu</a:t>
            </a:r>
            <a:r>
              <a:rPr lang="en-US" sz="2000" u="sng" dirty="0">
                <a:solidFill>
                  <a:schemeClr val="hlink"/>
                </a:solidFill>
              </a:rPr>
              <a:t> </a:t>
            </a:r>
            <a:r>
              <a:rPr lang="en-US" sz="2000" u="sng" dirty="0" err="1">
                <a:solidFill>
                  <a:schemeClr val="hlink"/>
                </a:solidFill>
              </a:rPr>
              <a:t>erfahren</a:t>
            </a:r>
            <a:endParaRPr sz="2000" dirty="0"/>
          </a:p>
        </p:txBody>
      </p:sp>
      <p:sp>
        <p:nvSpPr>
          <p:cNvPr id="542" name="Google Shape;542;p37"/>
          <p:cNvSpPr txBox="1">
            <a:spLocks noGrp="1"/>
          </p:cNvSpPr>
          <p:nvPr>
            <p:ph type="body" idx="2"/>
          </p:nvPr>
        </p:nvSpPr>
        <p:spPr>
          <a:xfrm>
            <a:off x="454692" y="2736626"/>
            <a:ext cx="4466629" cy="61645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None/>
            </a:pPr>
            <a:r>
              <a:rPr lang="en-US" sz="3200" dirty="0">
                <a:solidFill>
                  <a:srgbClr val="000000"/>
                </a:solidFill>
              </a:rPr>
              <a:t>Lewins Modell der </a:t>
            </a:r>
            <a:r>
              <a:rPr lang="en-US" sz="3200" dirty="0" err="1">
                <a:solidFill>
                  <a:srgbClr val="000000"/>
                </a:solidFill>
              </a:rPr>
              <a:t>Veränderung</a:t>
            </a:r>
            <a:endParaRPr sz="3200" dirty="0">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50" name="Google Shape;550;p38"/>
          <p:cNvSpPr txBox="1">
            <a:spLocks noGrp="1"/>
          </p:cNvSpPr>
          <p:nvPr>
            <p:ph type="body" idx="1"/>
          </p:nvPr>
        </p:nvSpPr>
        <p:spPr>
          <a:xfrm>
            <a:off x="7630824" y="990923"/>
            <a:ext cx="271205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02.4</a:t>
            </a:r>
            <a:endParaRPr/>
          </a:p>
        </p:txBody>
      </p:sp>
      <p:sp>
        <p:nvSpPr>
          <p:cNvPr id="551" name="Google Shape;551;p38"/>
          <p:cNvSpPr/>
          <p:nvPr/>
        </p:nvSpPr>
        <p:spPr>
          <a:xfrm>
            <a:off x="5722297" y="4461934"/>
            <a:ext cx="5529904"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52" name="Google Shape;552;p38"/>
          <p:cNvSpPr txBox="1"/>
          <p:nvPr/>
        </p:nvSpPr>
        <p:spPr>
          <a:xfrm>
            <a:off x="5925496" y="4461934"/>
            <a:ext cx="5529904"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73B64B"/>
                </a:solidFill>
                <a:latin typeface="Calibri"/>
                <a:ea typeface="Calibri"/>
                <a:cs typeface="Calibri"/>
                <a:sym typeface="Calibri"/>
              </a:rPr>
              <a:t>Thema 4: Kundenwahrnehmung und Markttrends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a:t>ÜBERBLICK ÜBER DAS THEMA</a:t>
            </a:r>
            <a:endParaRPr/>
          </a:p>
          <a:p>
            <a:pPr marL="0" lvl="0" indent="0" algn="l" rtl="0">
              <a:lnSpc>
                <a:spcPct val="100000"/>
              </a:lnSpc>
              <a:spcBef>
                <a:spcPts val="0"/>
              </a:spcBef>
              <a:spcAft>
                <a:spcPts val="0"/>
              </a:spcAft>
              <a:buClr>
                <a:srgbClr val="73B64B"/>
              </a:buClr>
              <a:buSzPts val="2400"/>
              <a:buNone/>
            </a:pPr>
            <a:endParaRPr/>
          </a:p>
        </p:txBody>
      </p:sp>
      <p:sp>
        <p:nvSpPr>
          <p:cNvPr id="267" name="Google Shape;267;p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01</a:t>
            </a:r>
            <a:endParaRPr/>
          </a:p>
        </p:txBody>
      </p:sp>
      <p:sp>
        <p:nvSpPr>
          <p:cNvPr id="268" name="Google Shape;268;p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a:t>ZIELE</a:t>
            </a:r>
            <a:endParaRPr/>
          </a:p>
          <a:p>
            <a:pPr marL="0" lvl="0" indent="0" algn="l" rtl="0">
              <a:lnSpc>
                <a:spcPct val="100000"/>
              </a:lnSpc>
              <a:spcBef>
                <a:spcPts val="0"/>
              </a:spcBef>
              <a:spcAft>
                <a:spcPts val="0"/>
              </a:spcAft>
              <a:buClr>
                <a:srgbClr val="73B64B"/>
              </a:buClr>
              <a:buSzPts val="2400"/>
              <a:buNone/>
            </a:pPr>
            <a:endParaRPr/>
          </a:p>
          <a:p>
            <a:pPr marL="0" lvl="0" indent="0" algn="l" rtl="0">
              <a:lnSpc>
                <a:spcPct val="100000"/>
              </a:lnSpc>
              <a:spcBef>
                <a:spcPts val="0"/>
              </a:spcBef>
              <a:spcAft>
                <a:spcPts val="0"/>
              </a:spcAft>
              <a:buClr>
                <a:srgbClr val="73B64B"/>
              </a:buClr>
              <a:buSzPts val="2400"/>
              <a:buNone/>
            </a:pPr>
            <a:endParaRPr/>
          </a:p>
        </p:txBody>
      </p:sp>
      <p:sp>
        <p:nvSpPr>
          <p:cNvPr id="269" name="Google Shape;269;p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a:t>LERNRESULTATE</a:t>
            </a:r>
            <a:endParaRPr/>
          </a:p>
          <a:p>
            <a:pPr marL="0" lvl="0" indent="0" algn="l" rtl="0">
              <a:lnSpc>
                <a:spcPct val="100000"/>
              </a:lnSpc>
              <a:spcBef>
                <a:spcPts val="0"/>
              </a:spcBef>
              <a:spcAft>
                <a:spcPts val="0"/>
              </a:spcAft>
              <a:buClr>
                <a:srgbClr val="73B64B"/>
              </a:buClr>
              <a:buSzPts val="2400"/>
              <a:buNone/>
            </a:pPr>
            <a:endParaRPr/>
          </a:p>
          <a:p>
            <a:pPr marL="0" lvl="0" indent="0" algn="l" rtl="0">
              <a:lnSpc>
                <a:spcPct val="100000"/>
              </a:lnSpc>
              <a:spcBef>
                <a:spcPts val="0"/>
              </a:spcBef>
              <a:spcAft>
                <a:spcPts val="0"/>
              </a:spcAft>
              <a:buClr>
                <a:srgbClr val="73B64B"/>
              </a:buClr>
              <a:buSzPts val="2400"/>
              <a:buNone/>
            </a:pPr>
            <a:endParaRPr/>
          </a:p>
        </p:txBody>
      </p:sp>
      <p:sp>
        <p:nvSpPr>
          <p:cNvPr id="270" name="Google Shape;270;p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02</a:t>
            </a:r>
            <a:endParaRPr/>
          </a:p>
        </p:txBody>
      </p:sp>
      <p:sp>
        <p:nvSpPr>
          <p:cNvPr id="271" name="Google Shape;271;p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03</a:t>
            </a:r>
            <a:endParaRPr/>
          </a:p>
        </p:txBody>
      </p:sp>
      <p:sp>
        <p:nvSpPr>
          <p:cNvPr id="272" name="Google Shape;272;p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73" name="Google Shape;273;p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39"/>
          <p:cNvSpPr txBox="1">
            <a:spLocks noGrp="1"/>
          </p:cNvSpPr>
          <p:nvPr>
            <p:ph type="body" idx="1"/>
          </p:nvPr>
        </p:nvSpPr>
        <p:spPr>
          <a:xfrm>
            <a:off x="152495" y="768348"/>
            <a:ext cx="5855113"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en-US" sz="2200"/>
              <a:t>Die Kundenwahrnehmung ist ein wichtiger Faktor für den Erfolg von nachhaltigen Unternehmen. Die Kunden sind zunehmend loyal gegenüber Marken, die sie als nachhaltig ansehen, was diesen Unternehmen einen Vorteil gegenüber der Konkurrenz verschafft.</a:t>
            </a:r>
            <a:endParaRPr/>
          </a:p>
          <a:p>
            <a:pPr marL="0" lvl="0" indent="0" algn="just" rtl="0">
              <a:lnSpc>
                <a:spcPct val="90000"/>
              </a:lnSpc>
              <a:spcBef>
                <a:spcPts val="0"/>
              </a:spcBef>
              <a:spcAft>
                <a:spcPts val="0"/>
              </a:spcAft>
              <a:buClr>
                <a:schemeClr val="lt1"/>
              </a:buClr>
              <a:buSzPts val="2200"/>
              <a:buNone/>
            </a:pPr>
            <a:r>
              <a:rPr lang="en-US" sz="2200"/>
              <a:t>Bei einer Kaufentscheidung berücksichtigen viele Kunden inzwischen auch die Nachhaltigkeit. Um diese Erwartungen zu erfüllen, müssen Kleinstunternehmen verstehen, was Nachhaltigkeit für ihre Kunden bedeutet.</a:t>
            </a:r>
            <a:endParaRPr/>
          </a:p>
          <a:p>
            <a:pPr marL="0" lvl="0" indent="0" algn="just" rtl="0">
              <a:lnSpc>
                <a:spcPct val="90000"/>
              </a:lnSpc>
              <a:spcBef>
                <a:spcPts val="0"/>
              </a:spcBef>
              <a:spcAft>
                <a:spcPts val="0"/>
              </a:spcAft>
              <a:buClr>
                <a:schemeClr val="lt1"/>
              </a:buClr>
              <a:buSzPts val="2200"/>
              <a:buNone/>
            </a:pPr>
            <a:r>
              <a:rPr lang="en-US" sz="2200"/>
              <a:t>Es gibt viele Möglichkeiten, dies zu tun, z. B. Marktforschung, wie Umfragen, Fokusgruppen und Kundenfeedback. Auch die Beobachtung von Nachhaltigkeitsdiskussionen in den sozialen Medien und die Analyse der Bemühungen der Wettbewerber und der Kundenreaktionen können wertvolle Erkenntnisse liefern.</a:t>
            </a:r>
            <a:endParaRPr/>
          </a:p>
        </p:txBody>
      </p:sp>
      <p:sp>
        <p:nvSpPr>
          <p:cNvPr id="558" name="Google Shape;558;p39"/>
          <p:cNvSpPr txBox="1">
            <a:spLocks noGrp="1"/>
          </p:cNvSpPr>
          <p:nvPr>
            <p:ph type="body" idx="2"/>
          </p:nvPr>
        </p:nvSpPr>
        <p:spPr>
          <a:xfrm>
            <a:off x="6390526" y="2855089"/>
            <a:ext cx="5712987" cy="83390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None/>
            </a:pPr>
            <a:r>
              <a:rPr lang="en-US" sz="3200" dirty="0" err="1">
                <a:solidFill>
                  <a:srgbClr val="000000"/>
                </a:solidFill>
              </a:rPr>
              <a:t>Kundenerwartungen</a:t>
            </a:r>
            <a:r>
              <a:rPr lang="en-US" sz="3200" dirty="0">
                <a:solidFill>
                  <a:srgbClr val="000000"/>
                </a:solidFill>
              </a:rPr>
              <a:t> &amp; </a:t>
            </a:r>
            <a:r>
              <a:rPr lang="en-US" sz="3200" dirty="0" err="1">
                <a:solidFill>
                  <a:srgbClr val="000000"/>
                </a:solidFill>
              </a:rPr>
              <a:t>Nachhaltigkeit</a:t>
            </a:r>
            <a:endParaRPr sz="3200" dirty="0">
              <a:solidFill>
                <a:srgbClr val="0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40"/>
          <p:cNvSpPr txBox="1">
            <a:spLocks noGrp="1"/>
          </p:cNvSpPr>
          <p:nvPr>
            <p:ph type="body" idx="1"/>
          </p:nvPr>
        </p:nvSpPr>
        <p:spPr>
          <a:xfrm>
            <a:off x="5361066" y="454350"/>
            <a:ext cx="6040844" cy="59493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en-US" sz="2200" dirty="0" err="1"/>
              <a:t>Ebenso</a:t>
            </a:r>
            <a:r>
              <a:rPr lang="en-US" sz="2200" dirty="0"/>
              <a:t> </a:t>
            </a:r>
            <a:r>
              <a:rPr lang="en-US" sz="2200" dirty="0" err="1"/>
              <a:t>wichtig</a:t>
            </a:r>
            <a:r>
              <a:rPr lang="en-US" sz="2200" dirty="0"/>
              <a:t> </a:t>
            </a:r>
            <a:r>
              <a:rPr lang="en-US" sz="2200" dirty="0" err="1"/>
              <a:t>ist</a:t>
            </a:r>
            <a:r>
              <a:rPr lang="en-US" sz="2200" dirty="0"/>
              <a:t>, </a:t>
            </a:r>
            <a:r>
              <a:rPr lang="en-US" sz="2200" dirty="0" err="1"/>
              <a:t>wie</a:t>
            </a:r>
            <a:r>
              <a:rPr lang="en-US" sz="2200" dirty="0"/>
              <a:t> Sie </a:t>
            </a:r>
            <a:r>
              <a:rPr lang="en-US" sz="2200" dirty="0" err="1"/>
              <a:t>als</a:t>
            </a:r>
            <a:r>
              <a:rPr lang="en-US" sz="2200" dirty="0"/>
              <a:t> </a:t>
            </a:r>
            <a:r>
              <a:rPr lang="en-US" sz="2200" dirty="0" err="1"/>
              <a:t>Unternehmen</a:t>
            </a:r>
            <a:r>
              <a:rPr lang="en-US" sz="2200" dirty="0"/>
              <a:t> </a:t>
            </a:r>
            <a:r>
              <a:rPr lang="en-US" sz="2200" dirty="0" err="1"/>
              <a:t>kommunizieren</a:t>
            </a:r>
            <a:r>
              <a:rPr lang="en-US" sz="2200" dirty="0"/>
              <a:t>. </a:t>
            </a:r>
            <a:r>
              <a:rPr lang="en-US" sz="2200" dirty="0" err="1"/>
              <a:t>Transparenz</a:t>
            </a:r>
            <a:r>
              <a:rPr lang="en-US" sz="2200" dirty="0"/>
              <a:t> </a:t>
            </a:r>
            <a:r>
              <a:rPr lang="en-US" sz="2200" dirty="0" err="1"/>
              <a:t>ist</a:t>
            </a:r>
            <a:r>
              <a:rPr lang="en-US" sz="2200" dirty="0"/>
              <a:t> </a:t>
            </a:r>
            <a:r>
              <a:rPr lang="en-US" sz="2200" dirty="0" err="1"/>
              <a:t>unerlässlich</a:t>
            </a:r>
            <a:r>
              <a:rPr lang="en-US" sz="2200" dirty="0"/>
              <a:t>, und </a:t>
            </a:r>
            <a:r>
              <a:rPr lang="en-US" sz="2200" dirty="0" err="1"/>
              <a:t>Unternehmen</a:t>
            </a:r>
            <a:r>
              <a:rPr lang="en-US" sz="2200" dirty="0"/>
              <a:t> </a:t>
            </a:r>
            <a:r>
              <a:rPr lang="en-US" sz="2200" dirty="0" err="1"/>
              <a:t>sollten</a:t>
            </a:r>
            <a:r>
              <a:rPr lang="en-US" sz="2200" dirty="0"/>
              <a:t> </a:t>
            </a:r>
            <a:r>
              <a:rPr lang="en-US" sz="2200" dirty="0" err="1"/>
              <a:t>offen</a:t>
            </a:r>
            <a:r>
              <a:rPr lang="en-US" sz="2200" dirty="0"/>
              <a:t> </a:t>
            </a:r>
            <a:r>
              <a:rPr lang="en-US" sz="2200" dirty="0" err="1"/>
              <a:t>über</a:t>
            </a:r>
            <a:r>
              <a:rPr lang="en-US" sz="2200" dirty="0"/>
              <a:t> </a:t>
            </a:r>
            <a:r>
              <a:rPr lang="en-US" sz="2200" dirty="0" err="1"/>
              <a:t>ihre</a:t>
            </a:r>
            <a:r>
              <a:rPr lang="en-US" sz="2200" dirty="0"/>
              <a:t> </a:t>
            </a:r>
            <a:r>
              <a:rPr lang="en-US" sz="2200" dirty="0" err="1"/>
              <a:t>Praktiken</a:t>
            </a:r>
            <a:r>
              <a:rPr lang="en-US" sz="2200" dirty="0"/>
              <a:t>, </a:t>
            </a:r>
            <a:r>
              <a:rPr lang="en-US" sz="2200" dirty="0" err="1"/>
              <a:t>Ziele</a:t>
            </a:r>
            <a:r>
              <a:rPr lang="en-US" sz="2200" dirty="0"/>
              <a:t> und </a:t>
            </a:r>
            <a:r>
              <a:rPr lang="en-US" sz="2200" dirty="0" err="1"/>
              <a:t>Fortschritte</a:t>
            </a:r>
            <a:r>
              <a:rPr lang="en-US" sz="2200" dirty="0"/>
              <a:t> </a:t>
            </a:r>
            <a:r>
              <a:rPr lang="en-US" sz="2200" dirty="0" err="1"/>
              <a:t>berichten</a:t>
            </a:r>
            <a:r>
              <a:rPr lang="en-US" sz="2200" dirty="0"/>
              <a:t>, </a:t>
            </a:r>
            <a:r>
              <a:rPr lang="en-US" sz="2200" dirty="0" err="1"/>
              <a:t>sowohl</a:t>
            </a:r>
            <a:r>
              <a:rPr lang="en-US" sz="2200" dirty="0"/>
              <a:t> </a:t>
            </a:r>
            <a:r>
              <a:rPr lang="en-US" sz="2200" dirty="0" err="1"/>
              <a:t>über</a:t>
            </a:r>
            <a:r>
              <a:rPr lang="en-US" sz="2200" dirty="0"/>
              <a:t> </a:t>
            </a:r>
            <a:r>
              <a:rPr lang="en-US" sz="2200" dirty="0" err="1"/>
              <a:t>Erfolge</a:t>
            </a:r>
            <a:r>
              <a:rPr lang="en-US" sz="2200" dirty="0"/>
              <a:t> </a:t>
            </a:r>
            <a:r>
              <a:rPr lang="en-US" sz="2200" dirty="0" err="1"/>
              <a:t>als</a:t>
            </a:r>
            <a:r>
              <a:rPr lang="en-US" sz="2200" dirty="0"/>
              <a:t> </a:t>
            </a:r>
            <a:r>
              <a:rPr lang="en-US" sz="2200" dirty="0" err="1"/>
              <a:t>auch</a:t>
            </a:r>
            <a:r>
              <a:rPr lang="en-US" sz="2200" dirty="0"/>
              <a:t> </a:t>
            </a:r>
            <a:r>
              <a:rPr lang="en-US" sz="2200" dirty="0" err="1"/>
              <a:t>über</a:t>
            </a:r>
            <a:r>
              <a:rPr lang="en-US" sz="2200" dirty="0"/>
              <a:t> </a:t>
            </a:r>
            <a:r>
              <a:rPr lang="en-US" sz="2200" dirty="0" err="1"/>
              <a:t>verbesserungswürdige</a:t>
            </a:r>
            <a:r>
              <a:rPr lang="en-US" sz="2200" dirty="0"/>
              <a:t> </a:t>
            </a:r>
            <a:r>
              <a:rPr lang="en-US" sz="2200" dirty="0" err="1"/>
              <a:t>Bereiche</a:t>
            </a:r>
            <a:r>
              <a:rPr lang="en-US" sz="2200" dirty="0"/>
              <a:t>.</a:t>
            </a:r>
            <a:endParaRPr dirty="0"/>
          </a:p>
          <a:p>
            <a:pPr marL="0" lvl="0" indent="0" algn="just" rtl="0">
              <a:lnSpc>
                <a:spcPct val="90000"/>
              </a:lnSpc>
              <a:spcBef>
                <a:spcPts val="0"/>
              </a:spcBef>
              <a:spcAft>
                <a:spcPts val="0"/>
              </a:spcAft>
              <a:buClr>
                <a:schemeClr val="lt1"/>
              </a:buClr>
              <a:buSzPts val="2200"/>
              <a:buNone/>
            </a:pPr>
            <a:r>
              <a:rPr lang="en-US" sz="2200" dirty="0"/>
              <a:t>Der </a:t>
            </a:r>
            <a:r>
              <a:rPr lang="en-US" sz="2200" dirty="0" err="1"/>
              <a:t>Einsatz</a:t>
            </a:r>
            <a:r>
              <a:rPr lang="en-US" sz="2200" dirty="0"/>
              <a:t> von </a:t>
            </a:r>
            <a:r>
              <a:rPr lang="en-US" sz="2200" dirty="0" err="1"/>
              <a:t>Geschichten</a:t>
            </a:r>
            <a:r>
              <a:rPr lang="en-US" sz="2200" dirty="0"/>
              <a:t> kann den Weg der </a:t>
            </a:r>
            <a:r>
              <a:rPr lang="en-US" sz="2200" dirty="0" err="1"/>
              <a:t>Nachhaltigkeit</a:t>
            </a:r>
            <a:r>
              <a:rPr lang="en-US" sz="2200" dirty="0"/>
              <a:t> </a:t>
            </a:r>
            <a:r>
              <a:rPr lang="en-US" sz="2200" dirty="0" err="1"/>
              <a:t>nachvollziehbar</a:t>
            </a:r>
            <a:r>
              <a:rPr lang="en-US" sz="2200" dirty="0"/>
              <a:t> und </a:t>
            </a:r>
            <a:r>
              <a:rPr lang="en-US" sz="2200" dirty="0" err="1"/>
              <a:t>fesselnd</a:t>
            </a:r>
            <a:r>
              <a:rPr lang="en-US" sz="2200" dirty="0"/>
              <a:t> </a:t>
            </a:r>
            <a:r>
              <a:rPr lang="en-US" sz="2200" dirty="0" err="1"/>
              <a:t>machen</a:t>
            </a:r>
            <a:r>
              <a:rPr lang="en-US" sz="2200" dirty="0"/>
              <a:t>, </a:t>
            </a:r>
            <a:r>
              <a:rPr lang="en-US" sz="2200" dirty="0" err="1"/>
              <a:t>indem</a:t>
            </a:r>
            <a:r>
              <a:rPr lang="en-US" sz="2200" dirty="0"/>
              <a:t> </a:t>
            </a:r>
            <a:r>
              <a:rPr lang="en-US" sz="2200" dirty="0" err="1"/>
              <a:t>spezifische</a:t>
            </a:r>
            <a:r>
              <a:rPr lang="en-US" sz="2200" dirty="0"/>
              <a:t> </a:t>
            </a:r>
            <a:r>
              <a:rPr lang="en-US" sz="2200" dirty="0" err="1"/>
              <a:t>Initiativen</a:t>
            </a:r>
            <a:r>
              <a:rPr lang="en-US" sz="2200" dirty="0"/>
              <a:t> und </a:t>
            </a:r>
            <a:r>
              <a:rPr lang="en-US" sz="2200" dirty="0" err="1"/>
              <a:t>ihre</a:t>
            </a:r>
            <a:r>
              <a:rPr lang="en-US" sz="2200" dirty="0"/>
              <a:t> </a:t>
            </a:r>
            <a:r>
              <a:rPr lang="en-US" sz="2200" dirty="0" err="1"/>
              <a:t>Auswirkungen</a:t>
            </a:r>
            <a:r>
              <a:rPr lang="en-US" sz="2200" dirty="0"/>
              <a:t> </a:t>
            </a:r>
            <a:r>
              <a:rPr lang="en-US" sz="2200" dirty="0" err="1"/>
              <a:t>hervorgehoben</a:t>
            </a:r>
            <a:r>
              <a:rPr lang="en-US" sz="2200" dirty="0"/>
              <a:t> </a:t>
            </a:r>
            <a:r>
              <a:rPr lang="en-US" sz="2200" dirty="0" err="1"/>
              <a:t>werden</a:t>
            </a:r>
            <a:r>
              <a:rPr lang="en-US" sz="2200" dirty="0"/>
              <a:t>. </a:t>
            </a:r>
            <a:r>
              <a:rPr lang="en-US" sz="2200" dirty="0" err="1"/>
              <a:t>Darüber</a:t>
            </a:r>
            <a:r>
              <a:rPr lang="en-US" sz="2200" dirty="0"/>
              <a:t> </a:t>
            </a:r>
            <a:r>
              <a:rPr lang="en-US" sz="2200" dirty="0" err="1"/>
              <a:t>hinaus</a:t>
            </a:r>
            <a:r>
              <a:rPr lang="en-US" sz="2200" dirty="0"/>
              <a:t> </a:t>
            </a:r>
            <a:r>
              <a:rPr lang="en-US" sz="2200" dirty="0" err="1"/>
              <a:t>können</a:t>
            </a:r>
            <a:r>
              <a:rPr lang="en-US" sz="2200" dirty="0"/>
              <a:t> </a:t>
            </a:r>
            <a:r>
              <a:rPr lang="en-US" sz="2200" dirty="0" err="1"/>
              <a:t>anerkannte</a:t>
            </a:r>
            <a:r>
              <a:rPr lang="en-US" sz="2200" dirty="0"/>
              <a:t> </a:t>
            </a:r>
            <a:r>
              <a:rPr lang="en-US" sz="2200" dirty="0" err="1"/>
              <a:t>Nachhaltigkeitszertifizierungen</a:t>
            </a:r>
            <a:r>
              <a:rPr lang="en-US" sz="2200" dirty="0"/>
              <a:t> </a:t>
            </a:r>
            <a:r>
              <a:rPr lang="en-US" sz="2200" dirty="0" err="1"/>
              <a:t>wie</a:t>
            </a:r>
            <a:r>
              <a:rPr lang="en-US" sz="2200" dirty="0"/>
              <a:t> Fair Trade, Bio oder B Corp. die </a:t>
            </a:r>
            <a:r>
              <a:rPr lang="en-US" sz="2200" dirty="0" err="1"/>
              <a:t>Glaubwürdigkeit</a:t>
            </a:r>
            <a:r>
              <a:rPr lang="en-US" sz="2200" dirty="0"/>
              <a:t> und das </a:t>
            </a:r>
            <a:r>
              <a:rPr lang="en-US" sz="2200" dirty="0" err="1"/>
              <a:t>Vertrauen</a:t>
            </a:r>
            <a:r>
              <a:rPr lang="en-US" sz="2200" dirty="0"/>
              <a:t> der Kunden </a:t>
            </a:r>
            <a:r>
              <a:rPr lang="en-US" sz="2200" dirty="0" err="1"/>
              <a:t>erhöhen</a:t>
            </a:r>
            <a:r>
              <a:rPr lang="en-US" sz="2200" dirty="0"/>
              <a:t>, </a:t>
            </a:r>
            <a:r>
              <a:rPr lang="en-US" sz="2200" dirty="0" err="1"/>
              <a:t>indem</a:t>
            </a:r>
            <a:r>
              <a:rPr lang="en-US" sz="2200" dirty="0"/>
              <a:t> </a:t>
            </a:r>
            <a:r>
              <a:rPr lang="en-US" sz="2200" dirty="0" err="1"/>
              <a:t>sie</a:t>
            </a:r>
            <a:r>
              <a:rPr lang="en-US" sz="2200" dirty="0"/>
              <a:t> </a:t>
            </a:r>
            <a:r>
              <a:rPr lang="en-US" sz="2200" dirty="0" err="1"/>
              <a:t>diese</a:t>
            </a:r>
            <a:r>
              <a:rPr lang="en-US" sz="2200" dirty="0"/>
              <a:t> </a:t>
            </a:r>
            <a:r>
              <a:rPr lang="en-US" sz="2200" dirty="0" err="1"/>
              <a:t>ausweisen</a:t>
            </a:r>
            <a:r>
              <a:rPr lang="en-US" sz="2200" dirty="0"/>
              <a:t>.</a:t>
            </a:r>
            <a:endParaRPr dirty="0"/>
          </a:p>
          <a:p>
            <a:pPr marL="0" lvl="0" indent="0" algn="just" rtl="0">
              <a:lnSpc>
                <a:spcPct val="90000"/>
              </a:lnSpc>
              <a:spcBef>
                <a:spcPts val="0"/>
              </a:spcBef>
              <a:spcAft>
                <a:spcPts val="0"/>
              </a:spcAft>
              <a:buClr>
                <a:schemeClr val="lt1"/>
              </a:buClr>
              <a:buSzPts val="2200"/>
              <a:buNone/>
            </a:pPr>
            <a:r>
              <a:rPr lang="en-US" sz="2200" dirty="0" err="1"/>
              <a:t>Ebenso</a:t>
            </a:r>
            <a:r>
              <a:rPr lang="en-US" sz="2200" dirty="0"/>
              <a:t> </a:t>
            </a:r>
            <a:r>
              <a:rPr lang="en-US" sz="2200" dirty="0" err="1"/>
              <a:t>ist</a:t>
            </a:r>
            <a:r>
              <a:rPr lang="en-US" sz="2200" dirty="0"/>
              <a:t> </a:t>
            </a:r>
            <a:r>
              <a:rPr lang="en-US" sz="2200" dirty="0" err="1"/>
              <a:t>Transparenz</a:t>
            </a:r>
            <a:r>
              <a:rPr lang="en-US" sz="2200" dirty="0"/>
              <a:t> von </a:t>
            </a:r>
            <a:r>
              <a:rPr lang="en-US" sz="2200" dirty="0" err="1"/>
              <a:t>zentraler</a:t>
            </a:r>
            <a:r>
              <a:rPr lang="en-US" sz="2200" dirty="0"/>
              <a:t> </a:t>
            </a:r>
            <a:r>
              <a:rPr lang="en-US" sz="2200" dirty="0" err="1"/>
              <a:t>Bedeutung</a:t>
            </a:r>
            <a:r>
              <a:rPr lang="en-US" sz="2200" dirty="0"/>
              <a:t>, </a:t>
            </a:r>
            <a:r>
              <a:rPr lang="en-US" sz="2200" dirty="0" err="1"/>
              <a:t>wenn</a:t>
            </a:r>
            <a:r>
              <a:rPr lang="en-US" sz="2200" dirty="0"/>
              <a:t> Sie </a:t>
            </a:r>
            <a:r>
              <a:rPr lang="en-US" sz="2200" dirty="0" err="1"/>
              <a:t>Veränderungen</a:t>
            </a:r>
            <a:r>
              <a:rPr lang="en-US" sz="2200" dirty="0"/>
              <a:t> in </a:t>
            </a:r>
            <a:r>
              <a:rPr lang="en-US" sz="2200" dirty="0" err="1"/>
              <a:t>Ihrem</a:t>
            </a:r>
            <a:r>
              <a:rPr lang="en-US" sz="2200" dirty="0"/>
              <a:t> </a:t>
            </a:r>
            <a:r>
              <a:rPr lang="en-US" sz="2200" dirty="0" err="1"/>
              <a:t>Unternehmen</a:t>
            </a:r>
            <a:r>
              <a:rPr lang="en-US" sz="2200" dirty="0"/>
              <a:t> </a:t>
            </a:r>
            <a:r>
              <a:rPr lang="en-US" sz="2200" dirty="0" err="1"/>
              <a:t>vornehmen</a:t>
            </a:r>
            <a:r>
              <a:rPr lang="en-US" sz="2200" dirty="0"/>
              <a:t>. Wenn </a:t>
            </a:r>
            <a:r>
              <a:rPr lang="en-US" sz="2200" dirty="0" err="1"/>
              <a:t>Ihr</a:t>
            </a:r>
            <a:r>
              <a:rPr lang="en-US" sz="2200" dirty="0"/>
              <a:t> </a:t>
            </a:r>
            <a:r>
              <a:rPr lang="en-US" sz="2200" dirty="0" err="1"/>
              <a:t>Unternehmen</a:t>
            </a:r>
            <a:r>
              <a:rPr lang="en-US" sz="2200" dirty="0"/>
              <a:t> </a:t>
            </a:r>
            <a:r>
              <a:rPr lang="en-US" sz="2200" dirty="0" err="1"/>
              <a:t>beispielsweise</a:t>
            </a:r>
            <a:r>
              <a:rPr lang="en-US" sz="2200" dirty="0"/>
              <a:t> </a:t>
            </a:r>
            <a:r>
              <a:rPr lang="en-US" sz="2200" dirty="0" err="1"/>
              <a:t>neue</a:t>
            </a:r>
            <a:r>
              <a:rPr lang="en-US" sz="2200" dirty="0"/>
              <a:t> </a:t>
            </a:r>
            <a:r>
              <a:rPr lang="en-US" sz="2200" dirty="0" err="1"/>
              <a:t>nachhaltige</a:t>
            </a:r>
            <a:r>
              <a:rPr lang="en-US" sz="2200" dirty="0"/>
              <a:t> </a:t>
            </a:r>
            <a:r>
              <a:rPr lang="en-US" sz="2200" dirty="0" err="1"/>
              <a:t>Praktiken</a:t>
            </a:r>
            <a:r>
              <a:rPr lang="en-US" sz="2200" dirty="0"/>
              <a:t> </a:t>
            </a:r>
            <a:r>
              <a:rPr lang="en-US" sz="2200" dirty="0" err="1"/>
              <a:t>einführt</a:t>
            </a:r>
            <a:r>
              <a:rPr lang="en-US" sz="2200" dirty="0"/>
              <a:t>, auf </a:t>
            </a:r>
            <a:r>
              <a:rPr lang="en-US" sz="2200" dirty="0" err="1"/>
              <a:t>umweltfreundliche</a:t>
            </a:r>
            <a:r>
              <a:rPr lang="en-US" sz="2200" dirty="0"/>
              <a:t> </a:t>
            </a:r>
            <a:r>
              <a:rPr lang="en-US" sz="2200" dirty="0" err="1"/>
              <a:t>Materialien</a:t>
            </a:r>
            <a:r>
              <a:rPr lang="en-US" sz="2200" dirty="0"/>
              <a:t> </a:t>
            </a:r>
            <a:r>
              <a:rPr lang="en-US" sz="2200" dirty="0" err="1"/>
              <a:t>umsteigt</a:t>
            </a:r>
            <a:r>
              <a:rPr lang="en-US" sz="2200" dirty="0"/>
              <a:t> oder </a:t>
            </a:r>
            <a:r>
              <a:rPr lang="en-US" sz="2200" dirty="0" err="1"/>
              <a:t>Produktionsprozesse</a:t>
            </a:r>
            <a:r>
              <a:rPr lang="en-US" sz="2200" dirty="0"/>
              <a:t> </a:t>
            </a:r>
            <a:r>
              <a:rPr lang="en-US" sz="2200" dirty="0" err="1"/>
              <a:t>ändert</a:t>
            </a:r>
            <a:r>
              <a:rPr lang="en-US" sz="2200" dirty="0"/>
              <a:t>, um die </a:t>
            </a:r>
            <a:r>
              <a:rPr lang="en-US" sz="2200" dirty="0" err="1"/>
              <a:t>Umweltbelastung</a:t>
            </a:r>
            <a:r>
              <a:rPr lang="en-US" sz="2200" dirty="0"/>
              <a:t> </a:t>
            </a:r>
            <a:r>
              <a:rPr lang="en-US" sz="2200" dirty="0" err="1"/>
              <a:t>zu</a:t>
            </a:r>
            <a:r>
              <a:rPr lang="en-US" sz="2200" dirty="0"/>
              <a:t> </a:t>
            </a:r>
            <a:r>
              <a:rPr lang="en-US" sz="2200" dirty="0" err="1"/>
              <a:t>verringern</a:t>
            </a:r>
            <a:r>
              <a:rPr lang="en-US" sz="2200" dirty="0"/>
              <a:t>, kann die </a:t>
            </a:r>
            <a:r>
              <a:rPr lang="en-US" sz="2200" dirty="0" err="1"/>
              <a:t>klare</a:t>
            </a:r>
            <a:r>
              <a:rPr lang="en-US" sz="2200" dirty="0"/>
              <a:t> </a:t>
            </a:r>
            <a:r>
              <a:rPr lang="en-US" sz="2200" dirty="0" err="1"/>
              <a:t>Kommunikation</a:t>
            </a:r>
            <a:r>
              <a:rPr lang="en-US" sz="2200" dirty="0"/>
              <a:t> </a:t>
            </a:r>
            <a:r>
              <a:rPr lang="en-US" sz="2200" dirty="0" err="1"/>
              <a:t>dieser</a:t>
            </a:r>
            <a:r>
              <a:rPr lang="en-US" sz="2200" dirty="0"/>
              <a:t> </a:t>
            </a:r>
            <a:r>
              <a:rPr lang="en-US" sz="2200" dirty="0" err="1"/>
              <a:t>Änderungen</a:t>
            </a:r>
            <a:r>
              <a:rPr lang="en-US" sz="2200" dirty="0"/>
              <a:t> </a:t>
            </a:r>
            <a:r>
              <a:rPr lang="en-US" sz="2200" dirty="0" err="1"/>
              <a:t>Ihr</a:t>
            </a:r>
            <a:r>
              <a:rPr lang="en-US" sz="2200" dirty="0"/>
              <a:t> Engagement für </a:t>
            </a:r>
            <a:r>
              <a:rPr lang="en-US" sz="2200" dirty="0" err="1"/>
              <a:t>Nachhaltigkeit</a:t>
            </a:r>
            <a:r>
              <a:rPr lang="en-US" sz="2200" dirty="0"/>
              <a:t> </a:t>
            </a:r>
            <a:r>
              <a:rPr lang="en-US" sz="2200" dirty="0" err="1"/>
              <a:t>verstärken</a:t>
            </a:r>
            <a:r>
              <a:rPr lang="en-US" sz="2200" dirty="0"/>
              <a:t>.</a:t>
            </a:r>
            <a:endParaRPr sz="2200" b="1" dirty="0"/>
          </a:p>
        </p:txBody>
      </p:sp>
      <p:sp>
        <p:nvSpPr>
          <p:cNvPr id="565" name="Google Shape;565;p40"/>
          <p:cNvSpPr txBox="1">
            <a:spLocks noGrp="1"/>
          </p:cNvSpPr>
          <p:nvPr>
            <p:ph type="body" idx="2"/>
          </p:nvPr>
        </p:nvSpPr>
        <p:spPr>
          <a:xfrm>
            <a:off x="152068" y="3130245"/>
            <a:ext cx="5077478" cy="59750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None/>
            </a:pPr>
            <a:r>
              <a:rPr lang="en-US" sz="3200" dirty="0" err="1">
                <a:solidFill>
                  <a:srgbClr val="000000"/>
                </a:solidFill>
              </a:rPr>
              <a:t>Kundenerwartungen</a:t>
            </a:r>
            <a:r>
              <a:rPr lang="en-US" sz="3200" dirty="0">
                <a:solidFill>
                  <a:srgbClr val="000000"/>
                </a:solidFill>
              </a:rPr>
              <a:t> &amp; </a:t>
            </a:r>
            <a:r>
              <a:rPr lang="en-US" sz="3200" dirty="0" err="1">
                <a:solidFill>
                  <a:srgbClr val="000000"/>
                </a:solidFill>
              </a:rPr>
              <a:t>Nachhaltigkeit</a:t>
            </a:r>
            <a:endParaRPr sz="3200" dirty="0">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41"/>
          <p:cNvSpPr txBox="1">
            <a:spLocks noGrp="1"/>
          </p:cNvSpPr>
          <p:nvPr>
            <p:ph type="body" idx="1"/>
          </p:nvPr>
        </p:nvSpPr>
        <p:spPr>
          <a:xfrm>
            <a:off x="110550" y="833675"/>
            <a:ext cx="5869626" cy="41094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en-US" sz="2200" dirty="0"/>
              <a:t>Wenn Sie die </a:t>
            </a:r>
            <a:r>
              <a:rPr lang="en-US" sz="2200" dirty="0" err="1"/>
              <a:t>neuesten</a:t>
            </a:r>
            <a:r>
              <a:rPr lang="en-US" sz="2200" dirty="0"/>
              <a:t> </a:t>
            </a:r>
            <a:r>
              <a:rPr lang="en-US" sz="2200" dirty="0" err="1"/>
              <a:t>Markttrends</a:t>
            </a:r>
            <a:r>
              <a:rPr lang="en-US" sz="2200" dirty="0"/>
              <a:t> </a:t>
            </a:r>
            <a:r>
              <a:rPr lang="en-US" sz="2200" dirty="0" err="1"/>
              <a:t>kennen</a:t>
            </a:r>
            <a:r>
              <a:rPr lang="en-US" sz="2200" dirty="0"/>
              <a:t>, </a:t>
            </a:r>
            <a:r>
              <a:rPr lang="en-US" sz="2200" dirty="0" err="1"/>
              <a:t>können</a:t>
            </a:r>
            <a:r>
              <a:rPr lang="en-US" sz="2200" dirty="0"/>
              <a:t> Sie </a:t>
            </a:r>
            <a:r>
              <a:rPr lang="en-US" sz="2200" dirty="0" err="1"/>
              <a:t>Ihrem</a:t>
            </a:r>
            <a:r>
              <a:rPr lang="en-US" sz="2200" dirty="0"/>
              <a:t> </a:t>
            </a:r>
            <a:r>
              <a:rPr lang="en-US" sz="2200" dirty="0" err="1"/>
              <a:t>Unternehmen</a:t>
            </a:r>
            <a:r>
              <a:rPr lang="en-US" sz="2200" dirty="0"/>
              <a:t> </a:t>
            </a:r>
            <a:r>
              <a:rPr lang="en-US" sz="2200" dirty="0" err="1"/>
              <a:t>einen</a:t>
            </a:r>
            <a:r>
              <a:rPr lang="en-US" sz="2200" dirty="0"/>
              <a:t> </a:t>
            </a:r>
            <a:r>
              <a:rPr lang="en-US" sz="2200" dirty="0" err="1"/>
              <a:t>Wettbewerbsvorteil</a:t>
            </a:r>
            <a:r>
              <a:rPr lang="en-US" sz="2200" dirty="0"/>
              <a:t> </a:t>
            </a:r>
            <a:r>
              <a:rPr lang="en-US" sz="2200" dirty="0" err="1"/>
              <a:t>verschaffen</a:t>
            </a:r>
            <a:r>
              <a:rPr lang="en-US" sz="2200" dirty="0"/>
              <a:t>.</a:t>
            </a:r>
            <a:endParaRPr dirty="0"/>
          </a:p>
          <a:p>
            <a:pPr marL="0" lvl="0" indent="0" algn="just" rtl="0">
              <a:lnSpc>
                <a:spcPct val="90000"/>
              </a:lnSpc>
              <a:spcBef>
                <a:spcPts val="0"/>
              </a:spcBef>
              <a:spcAft>
                <a:spcPts val="0"/>
              </a:spcAft>
              <a:buClr>
                <a:schemeClr val="lt1"/>
              </a:buClr>
              <a:buSzPts val="2200"/>
              <a:buNone/>
            </a:pPr>
            <a:endParaRPr sz="2200" dirty="0"/>
          </a:p>
          <a:p>
            <a:pPr marL="0" lvl="0" indent="0" algn="just" rtl="0">
              <a:lnSpc>
                <a:spcPct val="90000"/>
              </a:lnSpc>
              <a:spcBef>
                <a:spcPts val="0"/>
              </a:spcBef>
              <a:spcAft>
                <a:spcPts val="0"/>
              </a:spcAft>
              <a:buClr>
                <a:schemeClr val="lt1"/>
              </a:buClr>
              <a:buSzPts val="2200"/>
              <a:buNone/>
            </a:pPr>
            <a:r>
              <a:rPr lang="en-US" sz="2200" dirty="0"/>
              <a:t>Trends </a:t>
            </a:r>
            <a:r>
              <a:rPr lang="en-US" sz="2200" dirty="0" err="1"/>
              <a:t>wie</a:t>
            </a:r>
            <a:r>
              <a:rPr lang="en-US" sz="2200" dirty="0"/>
              <a:t> die </a:t>
            </a:r>
            <a:r>
              <a:rPr lang="en-US" sz="2200" dirty="0" err="1"/>
              <a:t>Kreislaufwirtschaft</a:t>
            </a:r>
            <a:r>
              <a:rPr lang="en-US" sz="2200" dirty="0"/>
              <a:t>, die </a:t>
            </a:r>
            <a:r>
              <a:rPr lang="en-US" sz="2200" dirty="0" err="1"/>
              <a:t>sich</a:t>
            </a:r>
            <a:r>
              <a:rPr lang="en-US" sz="2200" dirty="0"/>
              <a:t> auf die </a:t>
            </a:r>
            <a:r>
              <a:rPr lang="en-US" sz="2200" dirty="0" err="1"/>
              <a:t>Verringerung</a:t>
            </a:r>
            <a:r>
              <a:rPr lang="en-US" sz="2200" dirty="0"/>
              <a:t> von </a:t>
            </a:r>
            <a:r>
              <a:rPr lang="en-US" sz="2200" dirty="0" err="1"/>
              <a:t>Abfällen</a:t>
            </a:r>
            <a:r>
              <a:rPr lang="en-US" sz="2200" dirty="0"/>
              <a:t> </a:t>
            </a:r>
            <a:r>
              <a:rPr lang="en-US" sz="2200" dirty="0" err="1"/>
              <a:t>durch</a:t>
            </a:r>
            <a:r>
              <a:rPr lang="en-US" sz="2200" dirty="0"/>
              <a:t> </a:t>
            </a:r>
            <a:r>
              <a:rPr lang="en-US" sz="2200" dirty="0" err="1"/>
              <a:t>Wiederverwendung</a:t>
            </a:r>
            <a:r>
              <a:rPr lang="en-US" sz="2200" dirty="0"/>
              <a:t>, Recycling und </a:t>
            </a:r>
            <a:r>
              <a:rPr lang="en-US" sz="2200" dirty="0" err="1"/>
              <a:t>Wiederverwendung</a:t>
            </a:r>
            <a:r>
              <a:rPr lang="en-US" sz="2200" dirty="0"/>
              <a:t> von </a:t>
            </a:r>
            <a:r>
              <a:rPr lang="en-US" sz="2200" dirty="0" err="1"/>
              <a:t>Materialien</a:t>
            </a:r>
            <a:r>
              <a:rPr lang="en-US" sz="2200" dirty="0"/>
              <a:t> </a:t>
            </a:r>
            <a:r>
              <a:rPr lang="en-US" sz="2200" dirty="0" err="1"/>
              <a:t>konzentriert</a:t>
            </a:r>
            <a:r>
              <a:rPr lang="en-US" sz="2200" dirty="0"/>
              <a:t>, und der </a:t>
            </a:r>
            <a:r>
              <a:rPr lang="en-US" sz="2200" dirty="0" err="1"/>
              <a:t>Klimaschutz</a:t>
            </a:r>
            <a:r>
              <a:rPr lang="en-US" sz="2200" dirty="0"/>
              <a:t>, bei dem der </a:t>
            </a:r>
            <a:r>
              <a:rPr lang="en-US" sz="2200" dirty="0" err="1"/>
              <a:t>Schwerpunkt</a:t>
            </a:r>
            <a:r>
              <a:rPr lang="en-US" sz="2200" dirty="0"/>
              <a:t> auf der </a:t>
            </a:r>
            <a:r>
              <a:rPr lang="en-US" sz="2200" dirty="0" err="1"/>
              <a:t>Verringerung</a:t>
            </a:r>
            <a:r>
              <a:rPr lang="en-US" sz="2200" dirty="0"/>
              <a:t> des CO2-Fußabdrucks </a:t>
            </a:r>
            <a:r>
              <a:rPr lang="en-US" sz="2200" dirty="0" err="1"/>
              <a:t>liegt</a:t>
            </a:r>
            <a:r>
              <a:rPr lang="en-US" sz="2200" dirty="0"/>
              <a:t>, </a:t>
            </a:r>
            <a:r>
              <a:rPr lang="en-US" sz="2200" dirty="0" err="1"/>
              <a:t>gewinnen</a:t>
            </a:r>
            <a:r>
              <a:rPr lang="en-US" sz="2200" dirty="0"/>
              <a:t> </a:t>
            </a:r>
            <a:r>
              <a:rPr lang="en-US" sz="2200" dirty="0" err="1"/>
              <a:t>zunehmend</a:t>
            </a:r>
            <a:r>
              <a:rPr lang="en-US" sz="2200" dirty="0"/>
              <a:t> an </a:t>
            </a:r>
            <a:r>
              <a:rPr lang="en-US" sz="2200" dirty="0" err="1"/>
              <a:t>Bedeutung</a:t>
            </a:r>
            <a:r>
              <a:rPr lang="en-US" sz="2200" dirty="0"/>
              <a:t>.</a:t>
            </a:r>
            <a:endParaRPr dirty="0"/>
          </a:p>
          <a:p>
            <a:pPr marL="0" lvl="0" indent="0" algn="just" rtl="0">
              <a:lnSpc>
                <a:spcPct val="90000"/>
              </a:lnSpc>
              <a:spcBef>
                <a:spcPts val="0"/>
              </a:spcBef>
              <a:spcAft>
                <a:spcPts val="0"/>
              </a:spcAft>
              <a:buClr>
                <a:schemeClr val="lt1"/>
              </a:buClr>
              <a:buSzPts val="2200"/>
              <a:buNone/>
            </a:pPr>
            <a:endParaRPr sz="2200" dirty="0"/>
          </a:p>
          <a:p>
            <a:pPr marL="0" lvl="0" indent="0" algn="just" rtl="0">
              <a:lnSpc>
                <a:spcPct val="90000"/>
              </a:lnSpc>
              <a:spcBef>
                <a:spcPts val="0"/>
              </a:spcBef>
              <a:spcAft>
                <a:spcPts val="0"/>
              </a:spcAft>
              <a:buClr>
                <a:schemeClr val="lt1"/>
              </a:buClr>
              <a:buSzPts val="2200"/>
              <a:buNone/>
            </a:pPr>
            <a:r>
              <a:rPr lang="en-US" sz="2200" dirty="0"/>
              <a:t>Auch die </a:t>
            </a:r>
            <a:r>
              <a:rPr lang="en-US" sz="2200" dirty="0" err="1"/>
              <a:t>ethische</a:t>
            </a:r>
            <a:r>
              <a:rPr lang="en-US" sz="2200" dirty="0"/>
              <a:t> </a:t>
            </a:r>
            <a:r>
              <a:rPr lang="en-US" sz="2200" dirty="0" err="1"/>
              <a:t>Beschaffung</a:t>
            </a:r>
            <a:r>
              <a:rPr lang="en-US" sz="2200" dirty="0"/>
              <a:t>, die </a:t>
            </a:r>
            <a:r>
              <a:rPr lang="en-US" sz="2200" dirty="0" err="1"/>
              <a:t>sicherstellt</a:t>
            </a:r>
            <a:r>
              <a:rPr lang="en-US" sz="2200" dirty="0"/>
              <a:t>, </a:t>
            </a:r>
            <a:r>
              <a:rPr lang="en-US" sz="2200" dirty="0" err="1"/>
              <a:t>dass</a:t>
            </a:r>
            <a:r>
              <a:rPr lang="en-US" sz="2200" dirty="0"/>
              <a:t> </a:t>
            </a:r>
            <a:r>
              <a:rPr lang="en-US" sz="2200" dirty="0" err="1"/>
              <a:t>Produkte</a:t>
            </a:r>
            <a:r>
              <a:rPr lang="en-US" sz="2200" dirty="0"/>
              <a:t> </a:t>
            </a:r>
            <a:r>
              <a:rPr lang="en-US" sz="2200" dirty="0" err="1"/>
              <a:t>verantwortungsvoll</a:t>
            </a:r>
            <a:r>
              <a:rPr lang="en-US" sz="2200" dirty="0"/>
              <a:t> </a:t>
            </a:r>
            <a:r>
              <a:rPr lang="en-US" sz="2200" dirty="0" err="1"/>
              <a:t>beschafft</a:t>
            </a:r>
            <a:r>
              <a:rPr lang="en-US" sz="2200" dirty="0"/>
              <a:t> und </a:t>
            </a:r>
            <a:r>
              <a:rPr lang="en-US" sz="2200" dirty="0" err="1"/>
              <a:t>unter</a:t>
            </a:r>
            <a:r>
              <a:rPr lang="en-US" sz="2200" dirty="0"/>
              <a:t> </a:t>
            </a:r>
            <a:r>
              <a:rPr lang="en-US" sz="2200" dirty="0" err="1"/>
              <a:t>fairen</a:t>
            </a:r>
            <a:r>
              <a:rPr lang="en-US" sz="2200" dirty="0"/>
              <a:t> </a:t>
            </a:r>
            <a:r>
              <a:rPr lang="en-US" sz="2200" dirty="0" err="1"/>
              <a:t>Arbeitsbedingungen</a:t>
            </a:r>
            <a:r>
              <a:rPr lang="en-US" sz="2200" dirty="0"/>
              <a:t> </a:t>
            </a:r>
            <a:r>
              <a:rPr lang="en-US" sz="2200" dirty="0" err="1"/>
              <a:t>hergestellt</a:t>
            </a:r>
            <a:r>
              <a:rPr lang="en-US" sz="2200" dirty="0"/>
              <a:t> </a:t>
            </a:r>
            <a:r>
              <a:rPr lang="en-US" sz="2200" dirty="0" err="1"/>
              <a:t>werden</a:t>
            </a:r>
            <a:r>
              <a:rPr lang="en-US" sz="2200" dirty="0"/>
              <a:t>, </a:t>
            </a:r>
            <a:r>
              <a:rPr lang="en-US" sz="2200" dirty="0" err="1"/>
              <a:t>wird</a:t>
            </a:r>
            <a:r>
              <a:rPr lang="en-US" sz="2200" dirty="0"/>
              <a:t> für die </a:t>
            </a:r>
            <a:r>
              <a:rPr lang="en-US" sz="2200" dirty="0" err="1"/>
              <a:t>Verbraucher</a:t>
            </a:r>
            <a:r>
              <a:rPr lang="en-US" sz="2200" dirty="0"/>
              <a:t> immer </a:t>
            </a:r>
            <a:r>
              <a:rPr lang="en-US" sz="2200" dirty="0" err="1"/>
              <a:t>wichtiger</a:t>
            </a:r>
            <a:r>
              <a:rPr lang="en-US" sz="2200" dirty="0"/>
              <a:t>.</a:t>
            </a:r>
            <a:endParaRPr sz="2200" dirty="0"/>
          </a:p>
        </p:txBody>
      </p:sp>
      <p:sp>
        <p:nvSpPr>
          <p:cNvPr id="572" name="Google Shape;572;p41"/>
          <p:cNvSpPr txBox="1">
            <a:spLocks noGrp="1"/>
          </p:cNvSpPr>
          <p:nvPr>
            <p:ph type="body" idx="2"/>
          </p:nvPr>
        </p:nvSpPr>
        <p:spPr>
          <a:xfrm>
            <a:off x="6096095" y="3188015"/>
            <a:ext cx="6095905" cy="48196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None/>
            </a:pPr>
            <a:r>
              <a:rPr lang="en-US" sz="2800" dirty="0" err="1">
                <a:solidFill>
                  <a:srgbClr val="000000"/>
                </a:solidFill>
              </a:rPr>
              <a:t>Anpassung</a:t>
            </a:r>
            <a:r>
              <a:rPr lang="en-US" sz="2800" dirty="0">
                <a:solidFill>
                  <a:srgbClr val="000000"/>
                </a:solidFill>
              </a:rPr>
              <a:t> an </a:t>
            </a:r>
            <a:r>
              <a:rPr lang="en-US" sz="2800" dirty="0" err="1">
                <a:solidFill>
                  <a:srgbClr val="000000"/>
                </a:solidFill>
              </a:rPr>
              <a:t>sich</a:t>
            </a:r>
            <a:r>
              <a:rPr lang="en-US" sz="2800" dirty="0">
                <a:solidFill>
                  <a:srgbClr val="000000"/>
                </a:solidFill>
              </a:rPr>
              <a:t> </a:t>
            </a:r>
            <a:r>
              <a:rPr lang="en-US" sz="2800" dirty="0" err="1">
                <a:solidFill>
                  <a:srgbClr val="000000"/>
                </a:solidFill>
              </a:rPr>
              <a:t>ändernde</a:t>
            </a:r>
            <a:r>
              <a:rPr lang="en-US" sz="2800" dirty="0">
                <a:solidFill>
                  <a:srgbClr val="000000"/>
                </a:solidFill>
              </a:rPr>
              <a:t> </a:t>
            </a:r>
            <a:r>
              <a:rPr lang="en-US" sz="2800" dirty="0" err="1">
                <a:solidFill>
                  <a:srgbClr val="000000"/>
                </a:solidFill>
              </a:rPr>
              <a:t>Markttrends</a:t>
            </a:r>
            <a:endParaRPr dirty="0">
              <a:solidFill>
                <a:srgbClr val="0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42"/>
          <p:cNvSpPr txBox="1">
            <a:spLocks noGrp="1"/>
          </p:cNvSpPr>
          <p:nvPr>
            <p:ph type="body" idx="1"/>
          </p:nvPr>
        </p:nvSpPr>
        <p:spPr>
          <a:xfrm>
            <a:off x="5361066" y="421723"/>
            <a:ext cx="6004268" cy="56088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en-US" sz="2200"/>
              <a:t>Um mit den Trends Schritt zu halten, sollten Unternehmen regelmäßig Branchenberichte von Analysten und Nachhaltigkeitsexperten lesen. Der Besuch von Fachmessen, Konferenzen und Branchenveranstaltungen kann Einblicke in die neuesten Trends und Innovationen geben.Die Vernetzung in auf Nachhaltigkeit ausgerichteten Verbänden und Netzwerken ermöglicht den Austausch von Wissen und bewährten Verfahren. Die Reaktion auf diese Trends kann Produktinnovationen beinhalten, z. B. die Entwicklung neuer Produkte mit nachhaltigen Materialien oder die Modifizierung bestehender Produkte, um sie umweltfreundlicher zu machen.</a:t>
            </a:r>
            <a:endParaRPr/>
          </a:p>
          <a:p>
            <a:pPr marL="0" lvl="0" indent="0" algn="just" rtl="0">
              <a:lnSpc>
                <a:spcPct val="90000"/>
              </a:lnSpc>
              <a:spcBef>
                <a:spcPts val="0"/>
              </a:spcBef>
              <a:spcAft>
                <a:spcPts val="0"/>
              </a:spcAft>
              <a:buClr>
                <a:schemeClr val="lt1"/>
              </a:buClr>
              <a:buSzPts val="2200"/>
              <a:buNone/>
            </a:pPr>
            <a:r>
              <a:rPr lang="en-US" sz="2200"/>
              <a:t>Der Aufbau nachhaltiger Partnerschaften mit Unternehmen, die einen ähnlichen Ethos haben, kann dazu beitragen, die Bemühungen zu verstärken. Die Aufklärung der Kunden über die Vorteile nachhaltiger Praktiken durch transparente Kommunikation kann ebenfalls die Kundenbindung und das Vertrauen stärken.</a:t>
            </a:r>
            <a:endParaRPr sz="2200" b="1"/>
          </a:p>
        </p:txBody>
      </p:sp>
      <p:sp>
        <p:nvSpPr>
          <p:cNvPr id="579" name="Google Shape;579;p42"/>
          <p:cNvSpPr txBox="1">
            <a:spLocks noGrp="1"/>
          </p:cNvSpPr>
          <p:nvPr>
            <p:ph type="body" idx="2"/>
          </p:nvPr>
        </p:nvSpPr>
        <p:spPr>
          <a:xfrm>
            <a:off x="152068" y="2750159"/>
            <a:ext cx="5128849" cy="59750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None/>
            </a:pPr>
            <a:r>
              <a:rPr lang="en-US" sz="3200" dirty="0" err="1">
                <a:solidFill>
                  <a:srgbClr val="000000"/>
                </a:solidFill>
              </a:rPr>
              <a:t>Kundenerwartungen</a:t>
            </a:r>
            <a:r>
              <a:rPr lang="en-US" sz="3200" dirty="0">
                <a:solidFill>
                  <a:srgbClr val="000000"/>
                </a:solidFill>
              </a:rPr>
              <a:t> &amp; </a:t>
            </a:r>
            <a:r>
              <a:rPr lang="en-US" sz="3200" dirty="0" err="1">
                <a:solidFill>
                  <a:srgbClr val="000000"/>
                </a:solidFill>
              </a:rPr>
              <a:t>Nachhaltigkeit</a:t>
            </a:r>
            <a:endParaRPr sz="3200" dirty="0">
              <a:solidFill>
                <a:srgbClr val="0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43"/>
          <p:cNvSpPr txBox="1">
            <a:spLocks noGrp="1"/>
          </p:cNvSpPr>
          <p:nvPr>
            <p:ph type="body" idx="1"/>
          </p:nvPr>
        </p:nvSpPr>
        <p:spPr>
          <a:xfrm>
            <a:off x="57762" y="237391"/>
            <a:ext cx="6025914" cy="6858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en-US" sz="1800" dirty="0"/>
              <a:t>Die </a:t>
            </a:r>
            <a:r>
              <a:rPr lang="en-US" sz="1800" dirty="0" err="1"/>
              <a:t>Einbindung</a:t>
            </a:r>
            <a:r>
              <a:rPr lang="en-US" sz="1800" dirty="0"/>
              <a:t> von Kunden </a:t>
            </a:r>
            <a:r>
              <a:rPr lang="en-US" sz="1800" dirty="0" err="1"/>
              <a:t>durch</a:t>
            </a:r>
            <a:r>
              <a:rPr lang="en-US" sz="1800" dirty="0"/>
              <a:t> </a:t>
            </a:r>
            <a:r>
              <a:rPr lang="en-US" sz="1800" dirty="0" err="1"/>
              <a:t>Nachhaltigkeit</a:t>
            </a:r>
            <a:r>
              <a:rPr lang="en-US" sz="1800" dirty="0"/>
              <a:t> kann die </a:t>
            </a:r>
            <a:r>
              <a:rPr lang="en-US" sz="1800" dirty="0" err="1"/>
              <a:t>Loyalität</a:t>
            </a:r>
            <a:r>
              <a:rPr lang="en-US" sz="1800" dirty="0"/>
              <a:t> </a:t>
            </a:r>
            <a:r>
              <a:rPr lang="en-US" sz="1800" dirty="0" err="1"/>
              <a:t>erheblich</a:t>
            </a:r>
            <a:r>
              <a:rPr lang="en-US" sz="1800" dirty="0"/>
              <a:t> </a:t>
            </a:r>
            <a:r>
              <a:rPr lang="en-US" sz="1800" dirty="0" err="1"/>
              <a:t>steigern</a:t>
            </a:r>
            <a:r>
              <a:rPr lang="en-US" sz="1800" dirty="0"/>
              <a:t>. </a:t>
            </a:r>
            <a:r>
              <a:rPr lang="en-US" sz="1800" dirty="0" err="1"/>
              <a:t>Interaktive</a:t>
            </a:r>
            <a:r>
              <a:rPr lang="en-US" sz="1800" dirty="0"/>
              <a:t> </a:t>
            </a:r>
            <a:r>
              <a:rPr lang="en-US" sz="1800" dirty="0" err="1"/>
              <a:t>Kampagnen</a:t>
            </a:r>
            <a:r>
              <a:rPr lang="en-US" sz="1800" dirty="0"/>
              <a:t> </a:t>
            </a:r>
            <a:r>
              <a:rPr lang="en-US" sz="1800" dirty="0" err="1"/>
              <a:t>wie</a:t>
            </a:r>
            <a:r>
              <a:rPr lang="en-US" sz="1800" dirty="0"/>
              <a:t> </a:t>
            </a:r>
            <a:r>
              <a:rPr lang="en-US" sz="1800" dirty="0" err="1"/>
              <a:t>Recyclingprogramme</a:t>
            </a:r>
            <a:r>
              <a:rPr lang="en-US" sz="1800" dirty="0"/>
              <a:t> oder </a:t>
            </a:r>
            <a:r>
              <a:rPr lang="en-US" sz="1800" dirty="0" err="1"/>
              <a:t>Nachhaltigkeitswettbewerbe</a:t>
            </a:r>
            <a:r>
              <a:rPr lang="en-US" sz="1800" dirty="0"/>
              <a:t> regen </a:t>
            </a:r>
            <a:r>
              <a:rPr lang="en-US" sz="1800" dirty="0" err="1"/>
              <a:t>zur</a:t>
            </a:r>
            <a:r>
              <a:rPr lang="en-US" sz="1800" dirty="0"/>
              <a:t> </a:t>
            </a:r>
            <a:r>
              <a:rPr lang="en-US" sz="1800" dirty="0" err="1"/>
              <a:t>aktiven</a:t>
            </a:r>
            <a:r>
              <a:rPr lang="en-US" sz="1800" dirty="0"/>
              <a:t> </a:t>
            </a:r>
            <a:r>
              <a:rPr lang="en-US" sz="1800" dirty="0" err="1"/>
              <a:t>Teilnahme</a:t>
            </a:r>
            <a:r>
              <a:rPr lang="en-US" sz="1800" dirty="0"/>
              <a:t> an und </a:t>
            </a:r>
            <a:r>
              <a:rPr lang="en-US" sz="1800" dirty="0" err="1"/>
              <a:t>zeigen</a:t>
            </a:r>
            <a:r>
              <a:rPr lang="en-US" sz="1800" dirty="0"/>
              <a:t> das Engagement </a:t>
            </a:r>
            <a:r>
              <a:rPr lang="en-US" sz="1800" dirty="0" err="1"/>
              <a:t>eines</a:t>
            </a:r>
            <a:r>
              <a:rPr lang="en-US" sz="1800" dirty="0"/>
              <a:t> </a:t>
            </a:r>
            <a:r>
              <a:rPr lang="en-US" sz="1800" dirty="0" err="1"/>
              <a:t>Unternehmens</a:t>
            </a:r>
            <a:r>
              <a:rPr lang="en-US" sz="1800" dirty="0"/>
              <a:t> für </a:t>
            </a:r>
            <a:r>
              <a:rPr lang="en-US" sz="1800" dirty="0" err="1"/>
              <a:t>Nachhaltigkeit</a:t>
            </a:r>
            <a:r>
              <a:rPr lang="en-US" sz="1800" dirty="0"/>
              <a:t>.</a:t>
            </a:r>
          </a:p>
          <a:p>
            <a:pPr marL="0" lvl="0" indent="0" algn="just" rtl="0">
              <a:lnSpc>
                <a:spcPct val="90000"/>
              </a:lnSpc>
              <a:spcBef>
                <a:spcPts val="0"/>
              </a:spcBef>
              <a:spcAft>
                <a:spcPts val="0"/>
              </a:spcAft>
              <a:buClr>
                <a:schemeClr val="lt1"/>
              </a:buClr>
              <a:buSzPts val="2200"/>
              <a:buNone/>
            </a:pPr>
            <a:endParaRPr sz="1800" dirty="0"/>
          </a:p>
          <a:p>
            <a:pPr marL="0" lvl="0" indent="0" algn="just" rtl="0">
              <a:lnSpc>
                <a:spcPct val="90000"/>
              </a:lnSpc>
              <a:spcBef>
                <a:spcPts val="0"/>
              </a:spcBef>
              <a:spcAft>
                <a:spcPts val="0"/>
              </a:spcAft>
              <a:buClr>
                <a:schemeClr val="lt1"/>
              </a:buClr>
              <a:buSzPts val="2200"/>
              <a:buNone/>
            </a:pPr>
            <a:r>
              <a:rPr lang="en-US" sz="1800" dirty="0"/>
              <a:t>Die </a:t>
            </a:r>
            <a:r>
              <a:rPr lang="en-US" sz="1800" dirty="0" err="1"/>
              <a:t>Bereitstellung</a:t>
            </a:r>
            <a:r>
              <a:rPr lang="en-US" sz="1800" dirty="0"/>
              <a:t> von </a:t>
            </a:r>
            <a:r>
              <a:rPr lang="en-US" sz="1800" dirty="0" err="1"/>
              <a:t>Kanälen</a:t>
            </a:r>
            <a:r>
              <a:rPr lang="en-US" sz="1800" dirty="0"/>
              <a:t> für </a:t>
            </a:r>
            <a:r>
              <a:rPr lang="en-US" sz="1800" dirty="0" err="1"/>
              <a:t>Kundenfeedback</a:t>
            </a:r>
            <a:r>
              <a:rPr lang="en-US" sz="1800" dirty="0"/>
              <a:t> </a:t>
            </a:r>
            <a:r>
              <a:rPr lang="en-US" sz="1800" dirty="0" err="1"/>
              <a:t>zu</a:t>
            </a:r>
            <a:r>
              <a:rPr lang="en-US" sz="1800" dirty="0"/>
              <a:t> </a:t>
            </a:r>
            <a:r>
              <a:rPr lang="en-US" sz="1800" dirty="0" err="1"/>
              <a:t>Nachhaltigkeitsbemühungen</a:t>
            </a:r>
            <a:r>
              <a:rPr lang="en-US" sz="1800" dirty="0"/>
              <a:t> und die </a:t>
            </a:r>
            <a:r>
              <a:rPr lang="en-US" sz="1800" dirty="0" err="1"/>
              <a:t>Berücksichtigung</a:t>
            </a:r>
            <a:r>
              <a:rPr lang="en-US" sz="1800" dirty="0"/>
              <a:t> </a:t>
            </a:r>
            <a:r>
              <a:rPr lang="en-US" sz="1800" dirty="0" err="1"/>
              <a:t>ihrer</a:t>
            </a:r>
            <a:r>
              <a:rPr lang="en-US" sz="1800" dirty="0"/>
              <a:t> </a:t>
            </a:r>
            <a:r>
              <a:rPr lang="en-US" sz="1800" dirty="0" err="1"/>
              <a:t>Vorschläge</a:t>
            </a:r>
            <a:r>
              <a:rPr lang="en-US" sz="1800" dirty="0"/>
              <a:t> kann die </a:t>
            </a:r>
            <a:r>
              <a:rPr lang="en-US" sz="1800" dirty="0" err="1"/>
              <a:t>Beziehung</a:t>
            </a:r>
            <a:r>
              <a:rPr lang="en-US" sz="1800" dirty="0"/>
              <a:t> </a:t>
            </a:r>
            <a:r>
              <a:rPr lang="en-US" sz="1800" dirty="0" err="1"/>
              <a:t>zwischen</a:t>
            </a:r>
            <a:r>
              <a:rPr lang="en-US" sz="1800" dirty="0"/>
              <a:t> Kunde und </a:t>
            </a:r>
            <a:r>
              <a:rPr lang="en-US" sz="1800" dirty="0" err="1"/>
              <a:t>Unternehmen</a:t>
            </a:r>
            <a:r>
              <a:rPr lang="en-US" sz="1800" dirty="0"/>
              <a:t> </a:t>
            </a:r>
            <a:r>
              <a:rPr lang="en-US" sz="1800" dirty="0" err="1"/>
              <a:t>stärken</a:t>
            </a:r>
            <a:r>
              <a:rPr lang="en-US" sz="1800" dirty="0"/>
              <a:t>. </a:t>
            </a:r>
            <a:r>
              <a:rPr lang="en-US" sz="1800" dirty="0" err="1"/>
              <a:t>Kundenbindungsprogramme</a:t>
            </a:r>
            <a:r>
              <a:rPr lang="en-US" sz="1800" dirty="0"/>
              <a:t>, die </a:t>
            </a:r>
            <a:r>
              <a:rPr lang="en-US" sz="1800" dirty="0" err="1"/>
              <a:t>nachhaltiges</a:t>
            </a:r>
            <a:r>
              <a:rPr lang="en-US" sz="1800" dirty="0"/>
              <a:t> </a:t>
            </a:r>
            <a:r>
              <a:rPr lang="en-US" sz="1800" dirty="0" err="1"/>
              <a:t>Verhalten</a:t>
            </a:r>
            <a:r>
              <a:rPr lang="en-US" sz="1800" dirty="0"/>
              <a:t> </a:t>
            </a:r>
            <a:r>
              <a:rPr lang="en-US" sz="1800" dirty="0" err="1"/>
              <a:t>belohnen</a:t>
            </a:r>
            <a:r>
              <a:rPr lang="en-US" sz="1800" dirty="0"/>
              <a:t>, </a:t>
            </a:r>
            <a:r>
              <a:rPr lang="en-US" sz="1800" dirty="0" err="1"/>
              <a:t>wie</a:t>
            </a:r>
            <a:r>
              <a:rPr lang="en-US" sz="1800" dirty="0"/>
              <a:t> z. B. </a:t>
            </a:r>
            <a:r>
              <a:rPr lang="en-US" sz="1800" dirty="0" err="1"/>
              <a:t>Rabatte</a:t>
            </a:r>
            <a:r>
              <a:rPr lang="en-US" sz="1800" dirty="0"/>
              <a:t> für die </a:t>
            </a:r>
            <a:r>
              <a:rPr lang="en-US" sz="1800" dirty="0" err="1"/>
              <a:t>Rückgabe</a:t>
            </a:r>
            <a:r>
              <a:rPr lang="en-US" sz="1800" dirty="0"/>
              <a:t> von </a:t>
            </a:r>
            <a:r>
              <a:rPr lang="en-US" sz="1800" dirty="0" err="1"/>
              <a:t>Verpackungen</a:t>
            </a:r>
            <a:r>
              <a:rPr lang="en-US" sz="1800" dirty="0"/>
              <a:t>, sind </a:t>
            </a:r>
            <a:r>
              <a:rPr lang="en-US" sz="1800" dirty="0" err="1"/>
              <a:t>ein</a:t>
            </a:r>
            <a:r>
              <a:rPr lang="en-US" sz="1800" dirty="0"/>
              <a:t> </a:t>
            </a:r>
            <a:r>
              <a:rPr lang="en-US" sz="1800" dirty="0" err="1"/>
              <a:t>weiterer</a:t>
            </a:r>
            <a:r>
              <a:rPr lang="en-US" sz="1800" dirty="0"/>
              <a:t> </a:t>
            </a:r>
            <a:r>
              <a:rPr lang="en-US" sz="1800" dirty="0" err="1"/>
              <a:t>Anreiz</a:t>
            </a:r>
            <a:r>
              <a:rPr lang="en-US" sz="1800" dirty="0"/>
              <a:t> für das Engagement der Kunden.</a:t>
            </a:r>
          </a:p>
          <a:p>
            <a:pPr marL="0" lvl="0" indent="0" algn="just" rtl="0">
              <a:lnSpc>
                <a:spcPct val="90000"/>
              </a:lnSpc>
              <a:spcBef>
                <a:spcPts val="0"/>
              </a:spcBef>
              <a:spcAft>
                <a:spcPts val="0"/>
              </a:spcAft>
              <a:buClr>
                <a:schemeClr val="lt1"/>
              </a:buClr>
              <a:buSzPts val="2200"/>
              <a:buNone/>
            </a:pPr>
            <a:endParaRPr sz="1800" dirty="0"/>
          </a:p>
          <a:p>
            <a:pPr marL="0" lvl="0" indent="0" algn="just" rtl="0">
              <a:lnSpc>
                <a:spcPct val="90000"/>
              </a:lnSpc>
              <a:spcBef>
                <a:spcPts val="0"/>
              </a:spcBef>
              <a:spcAft>
                <a:spcPts val="0"/>
              </a:spcAft>
              <a:buClr>
                <a:schemeClr val="lt1"/>
              </a:buClr>
              <a:buSzPts val="2200"/>
              <a:buNone/>
            </a:pPr>
            <a:r>
              <a:rPr lang="en-US" sz="1800" dirty="0" err="1"/>
              <a:t>Regelmäßige</a:t>
            </a:r>
            <a:r>
              <a:rPr lang="en-US" sz="1800" dirty="0"/>
              <a:t> </a:t>
            </a:r>
            <a:r>
              <a:rPr lang="en-US" sz="1800" dirty="0" err="1"/>
              <a:t>Umfragen</a:t>
            </a:r>
            <a:r>
              <a:rPr lang="en-US" sz="1800" dirty="0"/>
              <a:t> und </a:t>
            </a:r>
            <a:r>
              <a:rPr lang="en-US" sz="1800" dirty="0" err="1"/>
              <a:t>Abstimmungen</a:t>
            </a:r>
            <a:r>
              <a:rPr lang="en-US" sz="1800" dirty="0"/>
              <a:t> </a:t>
            </a:r>
            <a:r>
              <a:rPr lang="en-US" sz="1800" dirty="0" err="1"/>
              <a:t>können</a:t>
            </a:r>
            <a:r>
              <a:rPr lang="en-US" sz="1800" dirty="0"/>
              <a:t> die </a:t>
            </a:r>
            <a:r>
              <a:rPr lang="en-US" sz="1800" dirty="0" err="1"/>
              <a:t>Kundenzufriedenheit</a:t>
            </a:r>
            <a:r>
              <a:rPr lang="en-US" sz="1800" dirty="0"/>
              <a:t> </a:t>
            </a:r>
            <a:r>
              <a:rPr lang="en-US" sz="1800" dirty="0" err="1"/>
              <a:t>messen</a:t>
            </a:r>
            <a:r>
              <a:rPr lang="en-US" sz="1800" dirty="0"/>
              <a:t>, </a:t>
            </a:r>
            <a:r>
              <a:rPr lang="en-US" sz="1800" dirty="0" err="1"/>
              <a:t>während</a:t>
            </a:r>
            <a:r>
              <a:rPr lang="en-US" sz="1800" dirty="0"/>
              <a:t> der Net Promoter Score (NPS) die </a:t>
            </a:r>
            <a:r>
              <a:rPr lang="en-US" sz="1800" dirty="0" err="1"/>
              <a:t>allgemeine</a:t>
            </a:r>
            <a:r>
              <a:rPr lang="en-US" sz="1800" dirty="0"/>
              <a:t> </a:t>
            </a:r>
            <a:r>
              <a:rPr lang="en-US" sz="1800" dirty="0" err="1"/>
              <a:t>Loyalität</a:t>
            </a:r>
            <a:r>
              <a:rPr lang="en-US" sz="1800" dirty="0"/>
              <a:t> und </a:t>
            </a:r>
            <a:r>
              <a:rPr lang="en-US" sz="1800" dirty="0" err="1"/>
              <a:t>Zufriedenheit</a:t>
            </a:r>
            <a:r>
              <a:rPr lang="en-US" sz="1800" dirty="0"/>
              <a:t> in </a:t>
            </a:r>
            <a:r>
              <a:rPr lang="en-US" sz="1800" dirty="0" err="1"/>
              <a:t>Bezug</a:t>
            </a:r>
            <a:r>
              <a:rPr lang="en-US" sz="1800" dirty="0"/>
              <a:t> auf die </a:t>
            </a:r>
            <a:r>
              <a:rPr lang="en-US" sz="1800" dirty="0" err="1"/>
              <a:t>Nachhaltigkeitsbemühungen</a:t>
            </a:r>
            <a:r>
              <a:rPr lang="en-US" sz="1800" dirty="0"/>
              <a:t> </a:t>
            </a:r>
            <a:r>
              <a:rPr lang="en-US" sz="1800" dirty="0" err="1"/>
              <a:t>messen</a:t>
            </a:r>
            <a:r>
              <a:rPr lang="en-US" sz="1800" dirty="0"/>
              <a:t> kann. Social-Media-</a:t>
            </a:r>
            <a:r>
              <a:rPr lang="en-US" sz="1800" dirty="0" err="1"/>
              <a:t>Kennzahlen</a:t>
            </a:r>
            <a:r>
              <a:rPr lang="en-US" sz="1800" dirty="0"/>
              <a:t> </a:t>
            </a:r>
            <a:r>
              <a:rPr lang="en-US" sz="1800" dirty="0" err="1"/>
              <a:t>wie</a:t>
            </a:r>
            <a:r>
              <a:rPr lang="en-US" sz="1800" dirty="0"/>
              <a:t> Engagement- und </a:t>
            </a:r>
            <a:r>
              <a:rPr lang="en-US" sz="1800" dirty="0" err="1"/>
              <a:t>Stimmungsanalysen</a:t>
            </a:r>
            <a:r>
              <a:rPr lang="en-US" sz="1800" dirty="0"/>
              <a:t> </a:t>
            </a:r>
            <a:r>
              <a:rPr lang="en-US" sz="1800" dirty="0" err="1"/>
              <a:t>liefern</a:t>
            </a:r>
            <a:r>
              <a:rPr lang="en-US" sz="1800" dirty="0"/>
              <a:t> </a:t>
            </a:r>
            <a:r>
              <a:rPr lang="en-US" sz="1800" dirty="0" err="1"/>
              <a:t>zusätzliche</a:t>
            </a:r>
            <a:r>
              <a:rPr lang="en-US" sz="1800" dirty="0"/>
              <a:t> </a:t>
            </a:r>
            <a:r>
              <a:rPr lang="en-US" sz="1800" dirty="0" err="1"/>
              <a:t>Erkenntnisse</a:t>
            </a:r>
            <a:r>
              <a:rPr lang="en-US" sz="1800" dirty="0"/>
              <a:t> </a:t>
            </a:r>
            <a:r>
              <a:rPr lang="en-US" sz="1800" dirty="0" err="1"/>
              <a:t>darüber</a:t>
            </a:r>
            <a:r>
              <a:rPr lang="en-US" sz="1800" dirty="0"/>
              <a:t>, </a:t>
            </a:r>
            <a:r>
              <a:rPr lang="en-US" sz="1800" dirty="0" err="1"/>
              <a:t>wie</a:t>
            </a:r>
            <a:r>
              <a:rPr lang="en-US" sz="1800" dirty="0"/>
              <a:t> Kunden die </a:t>
            </a:r>
            <a:r>
              <a:rPr lang="en-US" sz="1800" dirty="0" err="1"/>
              <a:t>Nachhaltigkeitskommunikation</a:t>
            </a:r>
            <a:r>
              <a:rPr lang="en-US" sz="1800" dirty="0"/>
              <a:t> </a:t>
            </a:r>
            <a:r>
              <a:rPr lang="en-US" sz="1800" dirty="0" err="1"/>
              <a:t>wahrnehmen</a:t>
            </a:r>
            <a:r>
              <a:rPr lang="en-US" sz="1800" dirty="0"/>
              <a:t>.</a:t>
            </a:r>
            <a:endParaRPr sz="1800" dirty="0"/>
          </a:p>
        </p:txBody>
      </p:sp>
      <p:sp>
        <p:nvSpPr>
          <p:cNvPr id="586" name="Google Shape;586;p43"/>
          <p:cNvSpPr txBox="1">
            <a:spLocks noGrp="1"/>
          </p:cNvSpPr>
          <p:nvPr>
            <p:ph type="body" idx="2"/>
          </p:nvPr>
        </p:nvSpPr>
        <p:spPr>
          <a:xfrm>
            <a:off x="6332764" y="2671281"/>
            <a:ext cx="5801474" cy="54561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None/>
            </a:pPr>
            <a:r>
              <a:rPr lang="en-US" sz="3200" dirty="0" err="1">
                <a:solidFill>
                  <a:srgbClr val="000000"/>
                </a:solidFill>
              </a:rPr>
              <a:t>Loyalität</a:t>
            </a:r>
            <a:r>
              <a:rPr lang="en-US" sz="3200" dirty="0">
                <a:solidFill>
                  <a:srgbClr val="000000"/>
                </a:solidFill>
              </a:rPr>
              <a:t> </a:t>
            </a:r>
            <a:r>
              <a:rPr lang="en-US" sz="3200" dirty="0" err="1">
                <a:solidFill>
                  <a:srgbClr val="000000"/>
                </a:solidFill>
              </a:rPr>
              <a:t>durch</a:t>
            </a:r>
            <a:r>
              <a:rPr lang="en-US" sz="3200" dirty="0">
                <a:solidFill>
                  <a:srgbClr val="000000"/>
                </a:solidFill>
              </a:rPr>
              <a:t> </a:t>
            </a:r>
            <a:r>
              <a:rPr lang="en-US" sz="3200" dirty="0" err="1">
                <a:solidFill>
                  <a:srgbClr val="000000"/>
                </a:solidFill>
              </a:rPr>
              <a:t>Nachhaltigkeit</a:t>
            </a:r>
            <a:endParaRPr sz="3200" dirty="0">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4"/>
          <p:cNvSpPr txBox="1">
            <a:spLocks noGrp="1"/>
          </p:cNvSpPr>
          <p:nvPr>
            <p:ph type="body" idx="1"/>
          </p:nvPr>
        </p:nvSpPr>
        <p:spPr>
          <a:xfrm>
            <a:off x="5472826" y="592928"/>
            <a:ext cx="6101198"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en-US" sz="2000" dirty="0"/>
              <a:t>Damit </a:t>
            </a:r>
            <a:r>
              <a:rPr lang="en-US" sz="2000" dirty="0" err="1"/>
              <a:t>Nachhaltigkeit</a:t>
            </a:r>
            <a:r>
              <a:rPr lang="en-US" sz="2000" dirty="0"/>
              <a:t> die </a:t>
            </a:r>
            <a:r>
              <a:rPr lang="en-US" sz="2000" dirty="0" err="1"/>
              <a:t>Wettbewerbsfähigkeit</a:t>
            </a:r>
            <a:r>
              <a:rPr lang="en-US" sz="2000" dirty="0"/>
              <a:t> </a:t>
            </a:r>
            <a:r>
              <a:rPr lang="en-US" sz="2000" dirty="0" err="1"/>
              <a:t>eines</a:t>
            </a:r>
            <a:r>
              <a:rPr lang="en-US" sz="2000" dirty="0"/>
              <a:t> </a:t>
            </a:r>
            <a:r>
              <a:rPr lang="en-US" sz="2000" dirty="0" err="1"/>
              <a:t>Unternehmens</a:t>
            </a:r>
            <a:r>
              <a:rPr lang="en-US" sz="2000" dirty="0"/>
              <a:t> </a:t>
            </a:r>
            <a:r>
              <a:rPr lang="en-US" sz="2000" dirty="0" err="1"/>
              <a:t>effektiv</a:t>
            </a:r>
            <a:r>
              <a:rPr lang="en-US" sz="2000" dirty="0"/>
              <a:t> </a:t>
            </a:r>
            <a:r>
              <a:rPr lang="en-US" sz="2000" dirty="0" err="1"/>
              <a:t>verbessern</a:t>
            </a:r>
            <a:r>
              <a:rPr lang="en-US" sz="2000" dirty="0"/>
              <a:t> kann, muss </a:t>
            </a:r>
            <a:r>
              <a:rPr lang="en-US" sz="2000" dirty="0" err="1"/>
              <a:t>sie</a:t>
            </a:r>
            <a:r>
              <a:rPr lang="en-US" sz="2000" dirty="0"/>
              <a:t> in die </a:t>
            </a:r>
            <a:r>
              <a:rPr lang="en-US" sz="2000" dirty="0" err="1"/>
              <a:t>Kerngeschäftsstrategie</a:t>
            </a:r>
            <a:r>
              <a:rPr lang="en-US" sz="2000" dirty="0"/>
              <a:t> </a:t>
            </a:r>
            <a:r>
              <a:rPr lang="en-US" sz="2000" dirty="0" err="1"/>
              <a:t>integriert</a:t>
            </a:r>
            <a:r>
              <a:rPr lang="en-US" sz="2000" dirty="0"/>
              <a:t> </a:t>
            </a:r>
            <a:r>
              <a:rPr lang="en-US" sz="2000" dirty="0" err="1"/>
              <a:t>werden</a:t>
            </a:r>
            <a:r>
              <a:rPr lang="en-US" sz="2000" dirty="0"/>
              <a:t>. Dies </a:t>
            </a:r>
            <a:r>
              <a:rPr lang="en-US" sz="2000" dirty="0" err="1"/>
              <a:t>erfordert</a:t>
            </a:r>
            <a:r>
              <a:rPr lang="en-US" sz="2000" dirty="0"/>
              <a:t> </a:t>
            </a:r>
            <a:r>
              <a:rPr lang="en-US" sz="2000" dirty="0" err="1"/>
              <a:t>eine</a:t>
            </a:r>
            <a:r>
              <a:rPr lang="en-US" sz="2000" dirty="0"/>
              <a:t> </a:t>
            </a:r>
            <a:r>
              <a:rPr lang="en-US" sz="2000" dirty="0" err="1"/>
              <a:t>langfristige</a:t>
            </a:r>
            <a:r>
              <a:rPr lang="en-US" sz="2000" dirty="0"/>
              <a:t> </a:t>
            </a:r>
            <a:r>
              <a:rPr lang="en-US" sz="2000" dirty="0" err="1"/>
              <a:t>Perspektive</a:t>
            </a:r>
            <a:r>
              <a:rPr lang="en-US" sz="2000" dirty="0"/>
              <a:t>, die </a:t>
            </a:r>
            <a:r>
              <a:rPr lang="en-US" sz="2000" dirty="0" err="1"/>
              <a:t>die</a:t>
            </a:r>
            <a:r>
              <a:rPr lang="en-US" sz="2000" dirty="0"/>
              <a:t> </a:t>
            </a:r>
            <a:r>
              <a:rPr lang="en-US" sz="2000" dirty="0" err="1"/>
              <a:t>Nachhaltigkeitsziele</a:t>
            </a:r>
            <a:r>
              <a:rPr lang="en-US" sz="2000" dirty="0"/>
              <a:t> mit den </a:t>
            </a:r>
            <a:r>
              <a:rPr lang="en-US" sz="2000" dirty="0" err="1"/>
              <a:t>Unternehmenszielen</a:t>
            </a:r>
            <a:r>
              <a:rPr lang="en-US" sz="2000" dirty="0"/>
              <a:t> in </a:t>
            </a:r>
            <a:r>
              <a:rPr lang="en-US" sz="2000" dirty="0" err="1"/>
              <a:t>Einklang</a:t>
            </a:r>
            <a:r>
              <a:rPr lang="en-US" sz="2000" dirty="0"/>
              <a:t> </a:t>
            </a:r>
            <a:r>
              <a:rPr lang="en-US" sz="2000" dirty="0" err="1"/>
              <a:t>bringt</a:t>
            </a:r>
            <a:r>
              <a:rPr lang="en-US" sz="2000" dirty="0"/>
              <a:t> und </a:t>
            </a:r>
            <a:r>
              <a:rPr lang="en-US" sz="2000" dirty="0" err="1"/>
              <a:t>sicherstellt</a:t>
            </a:r>
            <a:r>
              <a:rPr lang="en-US" sz="2000" dirty="0"/>
              <a:t>, </a:t>
            </a:r>
            <a:r>
              <a:rPr lang="en-US" sz="2000" dirty="0" err="1"/>
              <a:t>dass</a:t>
            </a:r>
            <a:r>
              <a:rPr lang="en-US" sz="2000" dirty="0"/>
              <a:t> </a:t>
            </a:r>
            <a:r>
              <a:rPr lang="en-US" sz="2000" dirty="0" err="1"/>
              <a:t>nachhaltige</a:t>
            </a:r>
            <a:r>
              <a:rPr lang="en-US" sz="2000" dirty="0"/>
              <a:t> </a:t>
            </a:r>
            <a:r>
              <a:rPr lang="en-US" sz="2000" dirty="0" err="1"/>
              <a:t>Praktiken</a:t>
            </a:r>
            <a:r>
              <a:rPr lang="en-US" sz="2000" dirty="0"/>
              <a:t> </a:t>
            </a:r>
            <a:r>
              <a:rPr lang="en-US" sz="2000" dirty="0" err="1"/>
              <a:t>im</a:t>
            </a:r>
            <a:r>
              <a:rPr lang="en-US" sz="2000" dirty="0"/>
              <a:t> </a:t>
            </a:r>
            <a:r>
              <a:rPr lang="en-US" sz="2000" dirty="0" err="1"/>
              <a:t>Laufe</a:t>
            </a:r>
            <a:r>
              <a:rPr lang="en-US" sz="2000" dirty="0"/>
              <a:t> der Zeit </a:t>
            </a:r>
            <a:r>
              <a:rPr lang="en-US" sz="2000" dirty="0" err="1"/>
              <a:t>beibehalten</a:t>
            </a:r>
            <a:r>
              <a:rPr lang="en-US" sz="2000" dirty="0"/>
              <a:t>, </a:t>
            </a:r>
            <a:r>
              <a:rPr lang="en-US" sz="2000" dirty="0" err="1"/>
              <a:t>gemessen</a:t>
            </a:r>
            <a:r>
              <a:rPr lang="en-US" sz="2000" dirty="0"/>
              <a:t> und </a:t>
            </a:r>
            <a:r>
              <a:rPr lang="en-US" sz="2000" dirty="0" err="1"/>
              <a:t>verbessert</a:t>
            </a:r>
            <a:r>
              <a:rPr lang="en-US" sz="2000" dirty="0"/>
              <a:t> </a:t>
            </a:r>
            <a:r>
              <a:rPr lang="en-US" sz="2000" dirty="0" err="1"/>
              <a:t>werden</a:t>
            </a:r>
            <a:r>
              <a:rPr lang="en-US" sz="2000" dirty="0"/>
              <a:t>.</a:t>
            </a:r>
            <a:endParaRPr sz="2000" dirty="0"/>
          </a:p>
          <a:p>
            <a:pPr marL="0" lvl="0" indent="0" algn="just" rtl="0">
              <a:lnSpc>
                <a:spcPct val="90000"/>
              </a:lnSpc>
              <a:spcBef>
                <a:spcPts val="1000"/>
              </a:spcBef>
              <a:spcAft>
                <a:spcPts val="0"/>
              </a:spcAft>
              <a:buClr>
                <a:schemeClr val="lt1"/>
              </a:buClr>
              <a:buSzPts val="2200"/>
              <a:buNone/>
            </a:pPr>
            <a:r>
              <a:rPr lang="en-US" sz="2000" b="1" dirty="0" err="1"/>
              <a:t>Entwicklung</a:t>
            </a:r>
            <a:r>
              <a:rPr lang="en-US" sz="2000" b="1" dirty="0"/>
              <a:t> </a:t>
            </a:r>
            <a:r>
              <a:rPr lang="en-US" sz="2000" b="1" dirty="0" err="1"/>
              <a:t>eines</a:t>
            </a:r>
            <a:r>
              <a:rPr lang="en-US" sz="2000" b="1" dirty="0"/>
              <a:t> </a:t>
            </a:r>
            <a:r>
              <a:rPr lang="en-US" sz="2000" b="1" dirty="0" err="1"/>
              <a:t>Fahrplans</a:t>
            </a:r>
            <a:r>
              <a:rPr lang="en-US" sz="2000" b="1" dirty="0"/>
              <a:t> für die </a:t>
            </a:r>
            <a:r>
              <a:rPr lang="en-US" sz="2000" b="1" dirty="0" err="1"/>
              <a:t>Umsetzung</a:t>
            </a:r>
            <a:endParaRPr sz="2000" dirty="0"/>
          </a:p>
          <a:p>
            <a:pPr marL="0" lvl="0" indent="0" algn="just" rtl="0">
              <a:lnSpc>
                <a:spcPct val="90000"/>
              </a:lnSpc>
              <a:spcBef>
                <a:spcPts val="1000"/>
              </a:spcBef>
              <a:spcAft>
                <a:spcPts val="0"/>
              </a:spcAft>
              <a:buClr>
                <a:schemeClr val="lt1"/>
              </a:buClr>
              <a:buSzPts val="2200"/>
              <a:buNone/>
            </a:pPr>
            <a:r>
              <a:rPr lang="en-US" sz="2000" b="1" dirty="0" err="1"/>
              <a:t>Realistische</a:t>
            </a:r>
            <a:r>
              <a:rPr lang="en-US" sz="2000" b="1" dirty="0"/>
              <a:t> </a:t>
            </a:r>
            <a:r>
              <a:rPr lang="en-US" sz="2000" b="1" dirty="0" err="1"/>
              <a:t>Ziele</a:t>
            </a:r>
            <a:r>
              <a:rPr lang="en-US" sz="2000" b="1" dirty="0"/>
              <a:t> </a:t>
            </a:r>
            <a:r>
              <a:rPr lang="en-US" sz="2000" b="1" dirty="0" err="1"/>
              <a:t>setzen:</a:t>
            </a:r>
            <a:r>
              <a:rPr lang="en-US" sz="2000" dirty="0" err="1"/>
              <a:t>Legen</a:t>
            </a:r>
            <a:r>
              <a:rPr lang="en-US" sz="2000" dirty="0"/>
              <a:t> Sie auf der </a:t>
            </a:r>
            <a:r>
              <a:rPr lang="en-US" sz="2000" dirty="0" err="1"/>
              <a:t>Grundlage</a:t>
            </a:r>
            <a:r>
              <a:rPr lang="en-US" sz="2000" dirty="0"/>
              <a:t> der </a:t>
            </a:r>
            <a:r>
              <a:rPr lang="en-US" sz="2000" dirty="0" err="1"/>
              <a:t>Bewertung</a:t>
            </a:r>
            <a:r>
              <a:rPr lang="en-US" sz="2000" dirty="0"/>
              <a:t> </a:t>
            </a:r>
            <a:r>
              <a:rPr lang="en-US" sz="2000" dirty="0" err="1"/>
              <a:t>aktueller</a:t>
            </a:r>
            <a:r>
              <a:rPr lang="en-US" sz="2000" dirty="0"/>
              <a:t> </a:t>
            </a:r>
            <a:r>
              <a:rPr lang="en-US" sz="2000" dirty="0" err="1"/>
              <a:t>Nachhaltigkeitskennzahlen</a:t>
            </a:r>
            <a:r>
              <a:rPr lang="en-US" sz="2000" dirty="0"/>
              <a:t> </a:t>
            </a:r>
            <a:r>
              <a:rPr lang="en-US" sz="2000" dirty="0" err="1"/>
              <a:t>erreichbare</a:t>
            </a:r>
            <a:r>
              <a:rPr lang="en-US" sz="2000" dirty="0"/>
              <a:t>, </a:t>
            </a:r>
            <a:r>
              <a:rPr lang="en-US" sz="2000" dirty="0" err="1"/>
              <a:t>aber</a:t>
            </a:r>
            <a:r>
              <a:rPr lang="en-US" sz="2000" dirty="0"/>
              <a:t> </a:t>
            </a:r>
            <a:r>
              <a:rPr lang="en-US" sz="2000" dirty="0" err="1"/>
              <a:t>ehrgeizige</a:t>
            </a:r>
            <a:r>
              <a:rPr lang="en-US" sz="2000" dirty="0"/>
              <a:t> </a:t>
            </a:r>
            <a:r>
              <a:rPr lang="en-US" sz="2000" dirty="0" err="1"/>
              <a:t>Ziele</a:t>
            </a:r>
            <a:r>
              <a:rPr lang="en-US" sz="2000" dirty="0"/>
              <a:t> fest, die das </a:t>
            </a:r>
            <a:r>
              <a:rPr lang="en-US" sz="2000" dirty="0" err="1"/>
              <a:t>Unternehmen</a:t>
            </a:r>
            <a:r>
              <a:rPr lang="en-US" sz="2000" dirty="0"/>
              <a:t> </a:t>
            </a:r>
            <a:r>
              <a:rPr lang="en-US" sz="2000" dirty="0" err="1"/>
              <a:t>zu</a:t>
            </a:r>
            <a:r>
              <a:rPr lang="en-US" sz="2000" dirty="0"/>
              <a:t> </a:t>
            </a:r>
            <a:r>
              <a:rPr lang="en-US" sz="2000" dirty="0" err="1"/>
              <a:t>mehr</a:t>
            </a:r>
            <a:r>
              <a:rPr lang="en-US" sz="2000" dirty="0"/>
              <a:t> </a:t>
            </a:r>
            <a:r>
              <a:rPr lang="en-US" sz="2000" dirty="0" err="1"/>
              <a:t>Nachhaltigkeit</a:t>
            </a:r>
            <a:r>
              <a:rPr lang="en-US" sz="2000" dirty="0"/>
              <a:t> </a:t>
            </a:r>
            <a:r>
              <a:rPr lang="en-US" sz="2000" dirty="0" err="1"/>
              <a:t>bewegen</a:t>
            </a:r>
            <a:r>
              <a:rPr lang="en-US" sz="2000" dirty="0"/>
              <a:t>.</a:t>
            </a:r>
            <a:endParaRPr sz="2000" dirty="0"/>
          </a:p>
          <a:p>
            <a:pPr marL="0" lvl="0" indent="0" algn="just" rtl="0">
              <a:lnSpc>
                <a:spcPct val="90000"/>
              </a:lnSpc>
              <a:spcBef>
                <a:spcPts val="1000"/>
              </a:spcBef>
              <a:spcAft>
                <a:spcPts val="0"/>
              </a:spcAft>
              <a:buClr>
                <a:schemeClr val="lt1"/>
              </a:buClr>
              <a:buSzPts val="2200"/>
              <a:buNone/>
            </a:pPr>
            <a:r>
              <a:rPr lang="en-US" sz="2000" b="1" dirty="0" err="1"/>
              <a:t>Kontinuierliche</a:t>
            </a:r>
            <a:r>
              <a:rPr lang="en-US" sz="2000" b="1" dirty="0"/>
              <a:t> </a:t>
            </a:r>
            <a:r>
              <a:rPr lang="en-US" sz="2000" b="1" dirty="0" err="1"/>
              <a:t>Verbesserung</a:t>
            </a:r>
            <a:r>
              <a:rPr lang="en-US" sz="2000" b="1" dirty="0"/>
              <a:t>: </a:t>
            </a:r>
            <a:r>
              <a:rPr lang="en-US" sz="2000" dirty="0"/>
              <a:t> </a:t>
            </a:r>
            <a:r>
              <a:rPr lang="en-US" sz="2000" dirty="0" err="1"/>
              <a:t>Implementieren</a:t>
            </a:r>
            <a:r>
              <a:rPr lang="en-US" sz="2000" dirty="0"/>
              <a:t> Sie </a:t>
            </a:r>
            <a:r>
              <a:rPr lang="en-US" sz="2000" dirty="0" err="1"/>
              <a:t>einen</a:t>
            </a:r>
            <a:r>
              <a:rPr lang="en-US" sz="2000" dirty="0"/>
              <a:t> </a:t>
            </a:r>
            <a:r>
              <a:rPr lang="en-US" sz="2000" dirty="0" err="1"/>
              <a:t>Zyklus</a:t>
            </a:r>
            <a:r>
              <a:rPr lang="en-US" sz="2000" dirty="0"/>
              <a:t> </a:t>
            </a:r>
            <a:r>
              <a:rPr lang="en-US" sz="2000" dirty="0" err="1"/>
              <a:t>zur</a:t>
            </a:r>
            <a:r>
              <a:rPr lang="en-US" sz="2000" dirty="0"/>
              <a:t> </a:t>
            </a:r>
            <a:r>
              <a:rPr lang="en-US" sz="2000" dirty="0" err="1"/>
              <a:t>Überwachung</a:t>
            </a:r>
            <a:r>
              <a:rPr lang="en-US" sz="2000" dirty="0"/>
              <a:t>, </a:t>
            </a:r>
            <a:r>
              <a:rPr lang="en-US" sz="2000" dirty="0" err="1"/>
              <a:t>Berichterstattung</a:t>
            </a:r>
            <a:r>
              <a:rPr lang="en-US" sz="2000" dirty="0"/>
              <a:t> und </a:t>
            </a:r>
            <a:r>
              <a:rPr lang="en-US" sz="2000" dirty="0" err="1"/>
              <a:t>Anpassung</a:t>
            </a:r>
            <a:r>
              <a:rPr lang="en-US" sz="2000" dirty="0"/>
              <a:t> der </a:t>
            </a:r>
            <a:r>
              <a:rPr lang="en-US" sz="2000" dirty="0" err="1"/>
              <a:t>Nachhaltigkeitspraktiken</a:t>
            </a:r>
            <a:r>
              <a:rPr lang="en-US" sz="2000" dirty="0"/>
              <a:t>, um auf </a:t>
            </a:r>
            <a:r>
              <a:rPr lang="en-US" sz="2000" dirty="0" err="1"/>
              <a:t>Veränderungen</a:t>
            </a:r>
            <a:r>
              <a:rPr lang="en-US" sz="2000" dirty="0"/>
              <a:t> </a:t>
            </a:r>
            <a:r>
              <a:rPr lang="en-US" sz="2000" dirty="0" err="1"/>
              <a:t>im</a:t>
            </a:r>
            <a:r>
              <a:rPr lang="en-US" sz="2000" dirty="0"/>
              <a:t> </a:t>
            </a:r>
            <a:r>
              <a:rPr lang="en-US" sz="2000" dirty="0" err="1"/>
              <a:t>Geschäftsumfeld</a:t>
            </a:r>
            <a:r>
              <a:rPr lang="en-US" sz="2000" dirty="0"/>
              <a:t> und in der </a:t>
            </a:r>
            <a:r>
              <a:rPr lang="en-US" sz="2000" dirty="0" err="1"/>
              <a:t>gesetzlichen</a:t>
            </a:r>
            <a:r>
              <a:rPr lang="en-US" sz="2000" dirty="0"/>
              <a:t> </a:t>
            </a:r>
            <a:r>
              <a:rPr lang="en-US" sz="2000" dirty="0" err="1"/>
              <a:t>Landschaft</a:t>
            </a:r>
            <a:r>
              <a:rPr lang="en-US" sz="2000" dirty="0"/>
              <a:t> </a:t>
            </a:r>
            <a:r>
              <a:rPr lang="en-US" sz="2000" dirty="0" err="1"/>
              <a:t>zu</a:t>
            </a:r>
            <a:r>
              <a:rPr lang="en-US" sz="2000" dirty="0"/>
              <a:t> </a:t>
            </a:r>
            <a:r>
              <a:rPr lang="en-US" sz="2000" dirty="0" err="1"/>
              <a:t>reagieren</a:t>
            </a:r>
            <a:r>
              <a:rPr lang="en-US" sz="2000" dirty="0"/>
              <a:t>.</a:t>
            </a:r>
            <a:endParaRPr sz="2000" u="sng" dirty="0">
              <a:solidFill>
                <a:schemeClr val="hlink"/>
              </a:solidFill>
            </a:endParaRPr>
          </a:p>
          <a:p>
            <a:pPr marL="0" lvl="0" indent="0" algn="just" rtl="0">
              <a:lnSpc>
                <a:spcPct val="90000"/>
              </a:lnSpc>
              <a:spcBef>
                <a:spcPts val="1000"/>
              </a:spcBef>
              <a:spcAft>
                <a:spcPts val="0"/>
              </a:spcAft>
              <a:buClr>
                <a:schemeClr val="lt1"/>
              </a:buClr>
              <a:buSzPts val="2200"/>
              <a:buNone/>
            </a:pPr>
            <a:r>
              <a:rPr lang="en-US" sz="2000" u="sng" dirty="0" err="1">
                <a:solidFill>
                  <a:schemeClr val="hlink"/>
                </a:solidFill>
              </a:rPr>
              <a:t>Klicken</a:t>
            </a:r>
            <a:r>
              <a:rPr lang="en-US" sz="2000" u="sng" dirty="0">
                <a:solidFill>
                  <a:schemeClr val="hlink"/>
                </a:solidFill>
              </a:rPr>
              <a:t> Sie </a:t>
            </a:r>
            <a:r>
              <a:rPr lang="en-US" sz="2000" u="sng" dirty="0" err="1">
                <a:solidFill>
                  <a:schemeClr val="hlink"/>
                </a:solidFill>
              </a:rPr>
              <a:t>hier</a:t>
            </a:r>
            <a:r>
              <a:rPr lang="en-US" sz="2000" u="sng" dirty="0">
                <a:solidFill>
                  <a:schemeClr val="hlink"/>
                </a:solidFill>
              </a:rPr>
              <a:t>, um </a:t>
            </a:r>
            <a:r>
              <a:rPr lang="en-US" sz="2000" u="sng" dirty="0" err="1">
                <a:solidFill>
                  <a:schemeClr val="hlink"/>
                </a:solidFill>
              </a:rPr>
              <a:t>mehr</a:t>
            </a:r>
            <a:r>
              <a:rPr lang="en-US" sz="2000" u="sng" dirty="0">
                <a:solidFill>
                  <a:schemeClr val="hlink"/>
                </a:solidFill>
              </a:rPr>
              <a:t> </a:t>
            </a:r>
            <a:r>
              <a:rPr lang="en-US" sz="2000" u="sng" dirty="0" err="1">
                <a:solidFill>
                  <a:schemeClr val="hlink"/>
                </a:solidFill>
              </a:rPr>
              <a:t>zu</a:t>
            </a:r>
            <a:r>
              <a:rPr lang="en-US" sz="2000" u="sng" dirty="0">
                <a:solidFill>
                  <a:schemeClr val="hlink"/>
                </a:solidFill>
              </a:rPr>
              <a:t> </a:t>
            </a:r>
            <a:r>
              <a:rPr lang="en-US" sz="2000" u="sng" dirty="0" err="1">
                <a:solidFill>
                  <a:schemeClr val="hlink"/>
                </a:solidFill>
              </a:rPr>
              <a:t>erfahren</a:t>
            </a:r>
            <a:endParaRPr sz="2000" dirty="0"/>
          </a:p>
        </p:txBody>
      </p:sp>
      <p:sp>
        <p:nvSpPr>
          <p:cNvPr id="593" name="Google Shape;593;p44"/>
          <p:cNvSpPr txBox="1">
            <a:spLocks noGrp="1"/>
          </p:cNvSpPr>
          <p:nvPr>
            <p:ph type="body" idx="2"/>
          </p:nvPr>
        </p:nvSpPr>
        <p:spPr>
          <a:xfrm>
            <a:off x="406867" y="2965917"/>
            <a:ext cx="4319245" cy="59750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dirty="0" err="1">
                <a:solidFill>
                  <a:srgbClr val="000000"/>
                </a:solidFill>
              </a:rPr>
              <a:t>Planung</a:t>
            </a:r>
            <a:r>
              <a:rPr lang="en-US" sz="3200" dirty="0">
                <a:solidFill>
                  <a:srgbClr val="000000"/>
                </a:solidFill>
              </a:rPr>
              <a:t> für die Zukunft</a:t>
            </a:r>
            <a:endParaRPr dirty="0">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1" name="Google Shape;601;p4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03</a:t>
            </a:r>
            <a:endParaRPr/>
          </a:p>
        </p:txBody>
      </p:sp>
      <p:sp>
        <p:nvSpPr>
          <p:cNvPr id="602" name="Google Shape;602;p45"/>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03" name="Google Shape;603;p45"/>
          <p:cNvSpPr txBox="1"/>
          <p:nvPr/>
        </p:nvSpPr>
        <p:spPr>
          <a:xfrm>
            <a:off x="6013110" y="4596461"/>
            <a:ext cx="4630545"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FALLSTUDIEN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46"/>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Fallstudie 1: IKEA Fallstudie: Einführung der Solarenergie</a:t>
            </a:r>
            <a:endParaRPr/>
          </a:p>
          <a:p>
            <a:pPr marL="0" lvl="0" indent="0" algn="l" rtl="0">
              <a:lnSpc>
                <a:spcPct val="100000"/>
              </a:lnSpc>
              <a:spcBef>
                <a:spcPts val="0"/>
              </a:spcBef>
              <a:spcAft>
                <a:spcPts val="0"/>
              </a:spcAft>
              <a:buClr>
                <a:srgbClr val="73B64B"/>
              </a:buClr>
              <a:buSzPts val="2400"/>
              <a:buNone/>
            </a:pPr>
            <a:endParaRPr/>
          </a:p>
        </p:txBody>
      </p:sp>
      <p:sp>
        <p:nvSpPr>
          <p:cNvPr id="609" name="Google Shape;609;p46"/>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610" name="Google Shape;610;p46"/>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Fallstudie 2: Alles über Kombucha - nachhaltige Innovation in der Getränkeherstellung</a:t>
            </a:r>
            <a:endParaRPr/>
          </a:p>
          <a:p>
            <a:pPr marL="0" lvl="0" indent="0" algn="l" rtl="0">
              <a:lnSpc>
                <a:spcPct val="100000"/>
              </a:lnSpc>
              <a:spcBef>
                <a:spcPts val="0"/>
              </a:spcBef>
              <a:spcAft>
                <a:spcPts val="0"/>
              </a:spcAft>
              <a:buClr>
                <a:srgbClr val="73B64B"/>
              </a:buClr>
              <a:buSzPts val="2400"/>
              <a:buNone/>
            </a:pPr>
            <a:endParaRPr/>
          </a:p>
        </p:txBody>
      </p:sp>
      <p:sp>
        <p:nvSpPr>
          <p:cNvPr id="611" name="Google Shape;611;p46"/>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Fallstudie 3: BiaSol - Revolutionierung der Nachhaltigkeit von Lebensmitteln</a:t>
            </a:r>
            <a:endParaRPr/>
          </a:p>
        </p:txBody>
      </p:sp>
      <p:sp>
        <p:nvSpPr>
          <p:cNvPr id="612" name="Google Shape;612;p46"/>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613" name="Google Shape;613;p46"/>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614" name="Google Shape;614;p46"/>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615" name="Google Shape;615;p46"/>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47"/>
          <p:cNvSpPr txBox="1">
            <a:spLocks noGrp="1"/>
          </p:cNvSpPr>
          <p:nvPr>
            <p:ph type="body" idx="1"/>
          </p:nvPr>
        </p:nvSpPr>
        <p:spPr>
          <a:xfrm>
            <a:off x="4752335" y="606177"/>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000" b="1" i="0" dirty="0" err="1">
                <a:solidFill>
                  <a:srgbClr val="0D0D0D"/>
                </a:solidFill>
                <a:highlight>
                  <a:srgbClr val="FFFFFF"/>
                </a:highlight>
              </a:rPr>
              <a:t>Einleitung</a:t>
            </a:r>
            <a:endParaRPr sz="2000" dirty="0"/>
          </a:p>
          <a:p>
            <a:pPr marL="0" lvl="0" indent="0" algn="just" rtl="0">
              <a:lnSpc>
                <a:spcPct val="112727"/>
              </a:lnSpc>
              <a:spcBef>
                <a:spcPts val="0"/>
              </a:spcBef>
              <a:spcAft>
                <a:spcPts val="0"/>
              </a:spcAft>
              <a:buClr>
                <a:srgbClr val="0D0D0D"/>
              </a:buClr>
              <a:buSzPts val="2200"/>
              <a:buNone/>
            </a:pPr>
            <a:r>
              <a:rPr lang="en-US" sz="2000" i="0" dirty="0">
                <a:solidFill>
                  <a:srgbClr val="0D0D0D"/>
                </a:solidFill>
                <a:highlight>
                  <a:srgbClr val="FFFFFF"/>
                </a:highlight>
              </a:rPr>
              <a:t>Interface, </a:t>
            </a:r>
            <a:r>
              <a:rPr lang="en-US" sz="2000" i="0" dirty="0" err="1">
                <a:solidFill>
                  <a:srgbClr val="0D0D0D"/>
                </a:solidFill>
                <a:highlight>
                  <a:srgbClr val="FFFFFF"/>
                </a:highlight>
              </a:rPr>
              <a:t>ein</a:t>
            </a:r>
            <a:r>
              <a:rPr lang="en-US" sz="2000" i="0" dirty="0">
                <a:solidFill>
                  <a:srgbClr val="0D0D0D"/>
                </a:solidFill>
                <a:highlight>
                  <a:srgbClr val="FFFFFF"/>
                </a:highlight>
              </a:rPr>
              <a:t> </a:t>
            </a:r>
            <a:r>
              <a:rPr lang="en-US" sz="2000" i="0" dirty="0" err="1">
                <a:solidFill>
                  <a:srgbClr val="0D0D0D"/>
                </a:solidFill>
                <a:highlight>
                  <a:srgbClr val="FFFFFF"/>
                </a:highlight>
              </a:rPr>
              <a:t>weltweit</a:t>
            </a:r>
            <a:r>
              <a:rPr lang="en-US" sz="2000" i="0" dirty="0">
                <a:solidFill>
                  <a:srgbClr val="0D0D0D"/>
                </a:solidFill>
                <a:highlight>
                  <a:srgbClr val="FFFFFF"/>
                </a:highlight>
              </a:rPr>
              <a:t> </a:t>
            </a:r>
            <a:r>
              <a:rPr lang="en-US" sz="2000" i="0" dirty="0" err="1">
                <a:solidFill>
                  <a:srgbClr val="0D0D0D"/>
                </a:solidFill>
                <a:highlight>
                  <a:srgbClr val="FFFFFF"/>
                </a:highlight>
              </a:rPr>
              <a:t>tätiger</a:t>
            </a:r>
            <a:r>
              <a:rPr lang="en-US" sz="2000" i="0" dirty="0">
                <a:solidFill>
                  <a:srgbClr val="0D0D0D"/>
                </a:solidFill>
                <a:highlight>
                  <a:srgbClr val="FFFFFF"/>
                </a:highlight>
              </a:rPr>
              <a:t> </a:t>
            </a:r>
            <a:r>
              <a:rPr lang="en-US" sz="2000" i="0" dirty="0" err="1">
                <a:solidFill>
                  <a:srgbClr val="0D0D0D"/>
                </a:solidFill>
                <a:highlight>
                  <a:srgbClr val="FFFFFF"/>
                </a:highlight>
              </a:rPr>
              <a:t>Hersteller</a:t>
            </a:r>
            <a:r>
              <a:rPr lang="en-US" sz="2000" i="0" dirty="0">
                <a:solidFill>
                  <a:srgbClr val="0D0D0D"/>
                </a:solidFill>
                <a:highlight>
                  <a:srgbClr val="FFFFFF"/>
                </a:highlight>
              </a:rPr>
              <a:t> von </a:t>
            </a:r>
            <a:r>
              <a:rPr lang="en-US" sz="2000" i="0" dirty="0" err="1">
                <a:solidFill>
                  <a:srgbClr val="0D0D0D"/>
                </a:solidFill>
                <a:highlight>
                  <a:srgbClr val="FFFFFF"/>
                </a:highlight>
              </a:rPr>
              <a:t>Teppichfliesen</a:t>
            </a:r>
            <a:r>
              <a:rPr lang="en-US" sz="2000" i="0" dirty="0">
                <a:solidFill>
                  <a:srgbClr val="0D0D0D"/>
                </a:solidFill>
                <a:highlight>
                  <a:srgbClr val="FFFFFF"/>
                </a:highlight>
              </a:rPr>
              <a:t>, </a:t>
            </a:r>
            <a:r>
              <a:rPr lang="en-US" sz="2000" i="0" dirty="0" err="1">
                <a:solidFill>
                  <a:srgbClr val="0D0D0D"/>
                </a:solidFill>
                <a:highlight>
                  <a:srgbClr val="FFFFFF"/>
                </a:highlight>
              </a:rPr>
              <a:t>ist</a:t>
            </a:r>
            <a:r>
              <a:rPr lang="en-US" sz="2000" i="0" dirty="0">
                <a:solidFill>
                  <a:srgbClr val="0D0D0D"/>
                </a:solidFill>
                <a:highlight>
                  <a:srgbClr val="FFFFFF"/>
                </a:highlight>
              </a:rPr>
              <a:t> </a:t>
            </a:r>
            <a:r>
              <a:rPr lang="en-US" sz="2000" i="0" dirty="0" err="1">
                <a:solidFill>
                  <a:srgbClr val="0D0D0D"/>
                </a:solidFill>
                <a:highlight>
                  <a:srgbClr val="FFFFFF"/>
                </a:highlight>
              </a:rPr>
              <a:t>ein</a:t>
            </a:r>
            <a:r>
              <a:rPr lang="en-US" sz="2000" i="0" dirty="0">
                <a:solidFill>
                  <a:srgbClr val="0D0D0D"/>
                </a:solidFill>
                <a:highlight>
                  <a:srgbClr val="FFFFFF"/>
                </a:highlight>
              </a:rPr>
              <a:t> </a:t>
            </a:r>
            <a:r>
              <a:rPr lang="en-US" sz="2000" i="0" dirty="0" err="1">
                <a:solidFill>
                  <a:srgbClr val="0D0D0D"/>
                </a:solidFill>
                <a:highlight>
                  <a:srgbClr val="FFFFFF"/>
                </a:highlight>
              </a:rPr>
              <a:t>gutes</a:t>
            </a:r>
            <a:r>
              <a:rPr lang="en-US" sz="2000" i="0" dirty="0">
                <a:solidFill>
                  <a:srgbClr val="0D0D0D"/>
                </a:solidFill>
                <a:highlight>
                  <a:srgbClr val="FFFFFF"/>
                </a:highlight>
              </a:rPr>
              <a:t> </a:t>
            </a:r>
            <a:r>
              <a:rPr lang="en-US" sz="2000" i="0" dirty="0" err="1">
                <a:solidFill>
                  <a:srgbClr val="0D0D0D"/>
                </a:solidFill>
                <a:highlight>
                  <a:srgbClr val="FFFFFF"/>
                </a:highlight>
              </a:rPr>
              <a:t>Beispiel</a:t>
            </a:r>
            <a:r>
              <a:rPr lang="en-US" sz="2000" i="0" dirty="0">
                <a:solidFill>
                  <a:srgbClr val="0D0D0D"/>
                </a:solidFill>
                <a:highlight>
                  <a:srgbClr val="FFFFFF"/>
                </a:highlight>
              </a:rPr>
              <a:t> für die </a:t>
            </a:r>
            <a:r>
              <a:rPr lang="en-US" sz="2000" i="0" dirty="0" err="1">
                <a:solidFill>
                  <a:srgbClr val="0D0D0D"/>
                </a:solidFill>
                <a:highlight>
                  <a:srgbClr val="FFFFFF"/>
                </a:highlight>
              </a:rPr>
              <a:t>Verankerung</a:t>
            </a:r>
            <a:r>
              <a:rPr lang="en-US" sz="2000" i="0" dirty="0">
                <a:solidFill>
                  <a:srgbClr val="0D0D0D"/>
                </a:solidFill>
                <a:highlight>
                  <a:srgbClr val="FFFFFF"/>
                </a:highlight>
              </a:rPr>
              <a:t> von </a:t>
            </a:r>
            <a:r>
              <a:rPr lang="en-US" sz="2000" i="0" dirty="0" err="1">
                <a:solidFill>
                  <a:srgbClr val="0D0D0D"/>
                </a:solidFill>
                <a:highlight>
                  <a:srgbClr val="FFFFFF"/>
                </a:highlight>
              </a:rPr>
              <a:t>Nachhaltigkeit</a:t>
            </a:r>
            <a:r>
              <a:rPr lang="en-US" sz="2000" i="0" dirty="0">
                <a:solidFill>
                  <a:srgbClr val="0D0D0D"/>
                </a:solidFill>
                <a:highlight>
                  <a:srgbClr val="FFFFFF"/>
                </a:highlight>
              </a:rPr>
              <a:t> in der </a:t>
            </a:r>
            <a:r>
              <a:rPr lang="en-US" sz="2000" i="0" dirty="0" err="1">
                <a:solidFill>
                  <a:srgbClr val="0D0D0D"/>
                </a:solidFill>
                <a:highlight>
                  <a:srgbClr val="FFFFFF"/>
                </a:highlight>
              </a:rPr>
              <a:t>Unternehmenskultur</a:t>
            </a:r>
            <a:r>
              <a:rPr lang="en-US" sz="2000" i="0" dirty="0">
                <a:solidFill>
                  <a:srgbClr val="0D0D0D"/>
                </a:solidFill>
                <a:highlight>
                  <a:srgbClr val="FFFFFF"/>
                </a:highlight>
              </a:rPr>
              <a:t> und die </a:t>
            </a:r>
            <a:r>
              <a:rPr lang="en-US" sz="2000" i="0" dirty="0" err="1">
                <a:solidFill>
                  <a:srgbClr val="0D0D0D"/>
                </a:solidFill>
                <a:highlight>
                  <a:srgbClr val="FFFFFF"/>
                </a:highlight>
              </a:rPr>
              <a:t>Überwindung</a:t>
            </a:r>
            <a:r>
              <a:rPr lang="en-US" sz="2000" i="0" dirty="0">
                <a:solidFill>
                  <a:srgbClr val="0D0D0D"/>
                </a:solidFill>
                <a:highlight>
                  <a:srgbClr val="FFFFFF"/>
                </a:highlight>
              </a:rPr>
              <a:t> von </a:t>
            </a:r>
            <a:r>
              <a:rPr lang="en-US" sz="2000" i="0" dirty="0" err="1">
                <a:solidFill>
                  <a:srgbClr val="0D0D0D"/>
                </a:solidFill>
                <a:highlight>
                  <a:srgbClr val="FFFFFF"/>
                </a:highlight>
              </a:rPr>
              <a:t>Widerständen</a:t>
            </a:r>
            <a:r>
              <a:rPr lang="en-US" sz="2000" i="0" dirty="0">
                <a:solidFill>
                  <a:srgbClr val="0D0D0D"/>
                </a:solidFill>
                <a:highlight>
                  <a:srgbClr val="FFFFFF"/>
                </a:highlight>
              </a:rPr>
              <a:t> </a:t>
            </a:r>
            <a:r>
              <a:rPr lang="en-US" sz="2000" i="0" dirty="0" err="1">
                <a:solidFill>
                  <a:srgbClr val="0D0D0D"/>
                </a:solidFill>
                <a:highlight>
                  <a:srgbClr val="FFFFFF"/>
                </a:highlight>
              </a:rPr>
              <a:t>gegen</a:t>
            </a:r>
            <a:r>
              <a:rPr lang="en-US" sz="2000" i="0" dirty="0">
                <a:solidFill>
                  <a:srgbClr val="0D0D0D"/>
                </a:solidFill>
                <a:highlight>
                  <a:srgbClr val="FFFFFF"/>
                </a:highlight>
              </a:rPr>
              <a:t> </a:t>
            </a:r>
            <a:r>
              <a:rPr lang="en-US" sz="2000" i="0" dirty="0" err="1">
                <a:solidFill>
                  <a:srgbClr val="0D0D0D"/>
                </a:solidFill>
                <a:highlight>
                  <a:srgbClr val="FFFFFF"/>
                </a:highlight>
              </a:rPr>
              <a:t>Veränderungen</a:t>
            </a:r>
            <a:r>
              <a:rPr lang="en-US" sz="2000" i="0" dirty="0">
                <a:solidFill>
                  <a:srgbClr val="0D0D0D"/>
                </a:solidFill>
                <a:highlight>
                  <a:srgbClr val="FFFFFF"/>
                </a:highlight>
              </a:rPr>
              <a:t>. </a:t>
            </a:r>
            <a:r>
              <a:rPr lang="en-US" sz="2000" i="0" dirty="0" err="1">
                <a:solidFill>
                  <a:srgbClr val="0D0D0D"/>
                </a:solidFill>
                <a:highlight>
                  <a:srgbClr val="FFFFFF"/>
                </a:highlight>
              </a:rPr>
              <a:t>Im</a:t>
            </a:r>
            <a:r>
              <a:rPr lang="en-US" sz="2000" i="0" dirty="0">
                <a:solidFill>
                  <a:srgbClr val="0D0D0D"/>
                </a:solidFill>
                <a:highlight>
                  <a:srgbClr val="FFFFFF"/>
                </a:highlight>
              </a:rPr>
              <a:t> Jahr 1994 </a:t>
            </a:r>
            <a:r>
              <a:rPr lang="en-US" sz="2000" i="0" dirty="0" err="1">
                <a:solidFill>
                  <a:srgbClr val="0D0D0D"/>
                </a:solidFill>
                <a:highlight>
                  <a:srgbClr val="FFFFFF"/>
                </a:highlight>
              </a:rPr>
              <a:t>startete</a:t>
            </a:r>
            <a:r>
              <a:rPr lang="en-US" sz="2000" i="0" dirty="0">
                <a:solidFill>
                  <a:srgbClr val="0D0D0D"/>
                </a:solidFill>
                <a:highlight>
                  <a:srgbClr val="FFFFFF"/>
                </a:highlight>
              </a:rPr>
              <a:t> Interface seine </a:t>
            </a:r>
            <a:r>
              <a:rPr lang="en-US" sz="2000" i="0" dirty="0" err="1">
                <a:solidFill>
                  <a:srgbClr val="0D0D0D"/>
                </a:solidFill>
                <a:highlight>
                  <a:srgbClr val="FFFFFF"/>
                </a:highlight>
              </a:rPr>
              <a:t>ehrgeizige</a:t>
            </a:r>
            <a:r>
              <a:rPr lang="en-US" sz="2000" i="0" dirty="0">
                <a:solidFill>
                  <a:srgbClr val="0D0D0D"/>
                </a:solidFill>
                <a:highlight>
                  <a:srgbClr val="FFFFFF"/>
                </a:highlight>
              </a:rPr>
              <a:t> Mission Zero, die </a:t>
            </a:r>
            <a:r>
              <a:rPr lang="en-US" sz="2000" i="0" dirty="0" err="1">
                <a:solidFill>
                  <a:srgbClr val="0D0D0D"/>
                </a:solidFill>
                <a:highlight>
                  <a:srgbClr val="FFFFFF"/>
                </a:highlight>
              </a:rPr>
              <a:t>darauf</a:t>
            </a:r>
            <a:r>
              <a:rPr lang="en-US" sz="2000" i="0" dirty="0">
                <a:solidFill>
                  <a:srgbClr val="0D0D0D"/>
                </a:solidFill>
                <a:highlight>
                  <a:srgbClr val="FFFFFF"/>
                </a:highlight>
              </a:rPr>
              <a:t> </a:t>
            </a:r>
            <a:r>
              <a:rPr lang="en-US" sz="2000" i="0" dirty="0" err="1">
                <a:solidFill>
                  <a:srgbClr val="0D0D0D"/>
                </a:solidFill>
                <a:highlight>
                  <a:srgbClr val="FFFFFF"/>
                </a:highlight>
              </a:rPr>
              <a:t>abzielt</a:t>
            </a:r>
            <a:r>
              <a:rPr lang="en-US" sz="2000" i="0" dirty="0">
                <a:solidFill>
                  <a:srgbClr val="0D0D0D"/>
                </a:solidFill>
                <a:highlight>
                  <a:srgbClr val="FFFFFF"/>
                </a:highlight>
              </a:rPr>
              <a:t>, bis 2020 alle </a:t>
            </a:r>
            <a:r>
              <a:rPr lang="en-US" sz="2000" i="0" dirty="0" err="1">
                <a:solidFill>
                  <a:srgbClr val="0D0D0D"/>
                </a:solidFill>
                <a:highlight>
                  <a:srgbClr val="FFFFFF"/>
                </a:highlight>
              </a:rPr>
              <a:t>negativen</a:t>
            </a:r>
            <a:r>
              <a:rPr lang="en-US" sz="2000" i="0" dirty="0">
                <a:solidFill>
                  <a:srgbClr val="0D0D0D"/>
                </a:solidFill>
                <a:highlight>
                  <a:srgbClr val="FFFFFF"/>
                </a:highlight>
              </a:rPr>
              <a:t> </a:t>
            </a:r>
            <a:r>
              <a:rPr lang="en-US" sz="2000" i="0" dirty="0" err="1">
                <a:solidFill>
                  <a:srgbClr val="0D0D0D"/>
                </a:solidFill>
                <a:highlight>
                  <a:srgbClr val="FFFFFF"/>
                </a:highlight>
              </a:rPr>
              <a:t>Auswirkungen</a:t>
            </a:r>
            <a:r>
              <a:rPr lang="en-US" sz="2000" i="0" dirty="0">
                <a:solidFill>
                  <a:srgbClr val="0D0D0D"/>
                </a:solidFill>
                <a:highlight>
                  <a:srgbClr val="FFFFFF"/>
                </a:highlight>
              </a:rPr>
              <a:t> des </a:t>
            </a:r>
            <a:r>
              <a:rPr lang="en-US" sz="2000" i="0" dirty="0" err="1">
                <a:solidFill>
                  <a:srgbClr val="0D0D0D"/>
                </a:solidFill>
                <a:highlight>
                  <a:srgbClr val="FFFFFF"/>
                </a:highlight>
              </a:rPr>
              <a:t>Unternehmens</a:t>
            </a:r>
            <a:r>
              <a:rPr lang="en-US" sz="2000" i="0" dirty="0">
                <a:solidFill>
                  <a:srgbClr val="0D0D0D"/>
                </a:solidFill>
                <a:highlight>
                  <a:srgbClr val="FFFFFF"/>
                </a:highlight>
              </a:rPr>
              <a:t> auf die Umwelt </a:t>
            </a:r>
            <a:r>
              <a:rPr lang="en-US" sz="2000" i="0" dirty="0" err="1">
                <a:solidFill>
                  <a:srgbClr val="0D0D0D"/>
                </a:solidFill>
                <a:highlight>
                  <a:srgbClr val="FFFFFF"/>
                </a:highlight>
              </a:rPr>
              <a:t>zu</a:t>
            </a:r>
            <a:r>
              <a:rPr lang="en-US" sz="2000" i="0" dirty="0">
                <a:solidFill>
                  <a:srgbClr val="0D0D0D"/>
                </a:solidFill>
                <a:highlight>
                  <a:srgbClr val="FFFFFF"/>
                </a:highlight>
              </a:rPr>
              <a:t> </a:t>
            </a:r>
            <a:r>
              <a:rPr lang="en-US" sz="2000" i="0" dirty="0" err="1">
                <a:solidFill>
                  <a:srgbClr val="0D0D0D"/>
                </a:solidFill>
                <a:highlight>
                  <a:srgbClr val="FFFFFF"/>
                </a:highlight>
              </a:rPr>
              <a:t>beseitigen</a:t>
            </a:r>
            <a:r>
              <a:rPr lang="en-US" sz="2000" i="0" dirty="0">
                <a:solidFill>
                  <a:srgbClr val="0D0D0D"/>
                </a:solidFill>
                <a:highlight>
                  <a:srgbClr val="FFFFFF"/>
                </a:highlight>
              </a:rPr>
              <a:t>.</a:t>
            </a:r>
            <a:endParaRPr sz="2000" dirty="0"/>
          </a:p>
          <a:p>
            <a:pPr marL="0" lvl="0" indent="0" algn="just" rtl="0">
              <a:lnSpc>
                <a:spcPct val="112727"/>
              </a:lnSpc>
              <a:spcBef>
                <a:spcPts val="0"/>
              </a:spcBef>
              <a:spcAft>
                <a:spcPts val="0"/>
              </a:spcAft>
              <a:buClr>
                <a:srgbClr val="0D0D0D"/>
              </a:buClr>
              <a:buSzPts val="2200"/>
              <a:buNone/>
            </a:pPr>
            <a:endParaRPr sz="2000"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2000" i="0" dirty="0" err="1">
                <a:solidFill>
                  <a:srgbClr val="0D0D0D"/>
                </a:solidFill>
                <a:highlight>
                  <a:srgbClr val="FFFFFF"/>
                </a:highlight>
              </a:rPr>
              <a:t>Diese</a:t>
            </a:r>
            <a:r>
              <a:rPr lang="en-US" sz="2000" i="0" dirty="0">
                <a:solidFill>
                  <a:srgbClr val="0D0D0D"/>
                </a:solidFill>
                <a:highlight>
                  <a:srgbClr val="FFFFFF"/>
                </a:highlight>
              </a:rPr>
              <a:t> Initiative </a:t>
            </a:r>
            <a:r>
              <a:rPr lang="en-US" sz="2000" i="0" dirty="0" err="1">
                <a:solidFill>
                  <a:srgbClr val="0D0D0D"/>
                </a:solidFill>
                <a:highlight>
                  <a:srgbClr val="FFFFFF"/>
                </a:highlight>
              </a:rPr>
              <a:t>erforderte</a:t>
            </a:r>
            <a:r>
              <a:rPr lang="en-US" sz="2000" i="0" dirty="0">
                <a:solidFill>
                  <a:srgbClr val="0D0D0D"/>
                </a:solidFill>
                <a:highlight>
                  <a:srgbClr val="FFFFFF"/>
                </a:highlight>
              </a:rPr>
              <a:t> </a:t>
            </a:r>
            <a:r>
              <a:rPr lang="en-US" sz="2000" i="0" dirty="0" err="1">
                <a:solidFill>
                  <a:srgbClr val="0D0D0D"/>
                </a:solidFill>
                <a:highlight>
                  <a:srgbClr val="FFFFFF"/>
                </a:highlight>
              </a:rPr>
              <a:t>eine</a:t>
            </a:r>
            <a:r>
              <a:rPr lang="en-US" sz="2000" i="0" dirty="0">
                <a:solidFill>
                  <a:srgbClr val="0D0D0D"/>
                </a:solidFill>
                <a:highlight>
                  <a:srgbClr val="FFFFFF"/>
                </a:highlight>
              </a:rPr>
              <a:t> </a:t>
            </a:r>
            <a:r>
              <a:rPr lang="en-US" sz="2000" i="0" dirty="0" err="1">
                <a:solidFill>
                  <a:srgbClr val="0D0D0D"/>
                </a:solidFill>
                <a:highlight>
                  <a:srgbClr val="FFFFFF"/>
                </a:highlight>
              </a:rPr>
              <a:t>umfassende</a:t>
            </a:r>
            <a:r>
              <a:rPr lang="en-US" sz="2000" i="0" dirty="0">
                <a:solidFill>
                  <a:srgbClr val="0D0D0D"/>
                </a:solidFill>
                <a:highlight>
                  <a:srgbClr val="FFFFFF"/>
                </a:highlight>
              </a:rPr>
              <a:t> </a:t>
            </a:r>
            <a:r>
              <a:rPr lang="en-US" sz="2000" i="0" dirty="0" err="1">
                <a:solidFill>
                  <a:srgbClr val="0D0D0D"/>
                </a:solidFill>
                <a:highlight>
                  <a:srgbClr val="FFFFFF"/>
                </a:highlight>
              </a:rPr>
              <a:t>Umgestaltung</a:t>
            </a:r>
            <a:r>
              <a:rPr lang="en-US" sz="2000" i="0" dirty="0">
                <a:solidFill>
                  <a:srgbClr val="0D0D0D"/>
                </a:solidFill>
                <a:highlight>
                  <a:srgbClr val="FFFFFF"/>
                </a:highlight>
              </a:rPr>
              <a:t> der </a:t>
            </a:r>
            <a:r>
              <a:rPr lang="en-US" sz="2000" i="0" dirty="0" err="1">
                <a:solidFill>
                  <a:srgbClr val="0D0D0D"/>
                </a:solidFill>
                <a:highlight>
                  <a:srgbClr val="FFFFFF"/>
                </a:highlight>
              </a:rPr>
              <a:t>Unternehmensabläufe</a:t>
            </a:r>
            <a:r>
              <a:rPr lang="en-US" sz="2000" i="0" dirty="0">
                <a:solidFill>
                  <a:srgbClr val="0D0D0D"/>
                </a:solidFill>
                <a:highlight>
                  <a:srgbClr val="FFFFFF"/>
                </a:highlight>
              </a:rPr>
              <a:t> und -kultur. Die Mission </a:t>
            </a:r>
            <a:r>
              <a:rPr lang="en-US" sz="2000" i="0" dirty="0" err="1">
                <a:solidFill>
                  <a:srgbClr val="0D0D0D"/>
                </a:solidFill>
                <a:highlight>
                  <a:srgbClr val="FFFFFF"/>
                </a:highlight>
              </a:rPr>
              <a:t>wurde</a:t>
            </a:r>
            <a:r>
              <a:rPr lang="en-US" sz="2000" i="0" dirty="0">
                <a:solidFill>
                  <a:srgbClr val="0D0D0D"/>
                </a:solidFill>
                <a:highlight>
                  <a:srgbClr val="FFFFFF"/>
                </a:highlight>
              </a:rPr>
              <a:t> von Interface-</a:t>
            </a:r>
            <a:r>
              <a:rPr lang="en-US" sz="2000" i="0" dirty="0" err="1">
                <a:solidFill>
                  <a:srgbClr val="0D0D0D"/>
                </a:solidFill>
                <a:highlight>
                  <a:srgbClr val="FFFFFF"/>
                </a:highlight>
              </a:rPr>
              <a:t>Gründer</a:t>
            </a:r>
            <a:r>
              <a:rPr lang="en-US" sz="2000" i="0" dirty="0">
                <a:solidFill>
                  <a:srgbClr val="0D0D0D"/>
                </a:solidFill>
                <a:highlight>
                  <a:srgbClr val="FFFFFF"/>
                </a:highlight>
              </a:rPr>
              <a:t> Ray Anderson </a:t>
            </a:r>
            <a:r>
              <a:rPr lang="en-US" sz="2000" i="0" dirty="0" err="1">
                <a:solidFill>
                  <a:srgbClr val="0D0D0D"/>
                </a:solidFill>
                <a:highlight>
                  <a:srgbClr val="FFFFFF"/>
                </a:highlight>
              </a:rPr>
              <a:t>vorangetrieben</a:t>
            </a:r>
            <a:r>
              <a:rPr lang="en-US" sz="2000" i="0" dirty="0">
                <a:solidFill>
                  <a:srgbClr val="0D0D0D"/>
                </a:solidFill>
                <a:highlight>
                  <a:srgbClr val="FFFFFF"/>
                </a:highlight>
              </a:rPr>
              <a:t>, der </a:t>
            </a:r>
            <a:r>
              <a:rPr lang="en-US" sz="2000" i="0" dirty="0" err="1">
                <a:solidFill>
                  <a:srgbClr val="0D0D0D"/>
                </a:solidFill>
                <a:highlight>
                  <a:srgbClr val="FFFFFF"/>
                </a:highlight>
              </a:rPr>
              <a:t>eine</a:t>
            </a:r>
            <a:r>
              <a:rPr lang="en-US" sz="2000" i="0" dirty="0">
                <a:solidFill>
                  <a:srgbClr val="0D0D0D"/>
                </a:solidFill>
                <a:highlight>
                  <a:srgbClr val="FFFFFF"/>
                </a:highlight>
              </a:rPr>
              <a:t> </a:t>
            </a:r>
            <a:r>
              <a:rPr lang="en-US" sz="2000" i="0" dirty="0" err="1">
                <a:solidFill>
                  <a:srgbClr val="0D0D0D"/>
                </a:solidFill>
                <a:highlight>
                  <a:srgbClr val="FFFFFF"/>
                </a:highlight>
              </a:rPr>
              <a:t>tiefgreifende</a:t>
            </a:r>
            <a:r>
              <a:rPr lang="en-US" sz="2000" i="0" dirty="0">
                <a:solidFill>
                  <a:srgbClr val="0D0D0D"/>
                </a:solidFill>
                <a:highlight>
                  <a:srgbClr val="FFFFFF"/>
                </a:highlight>
              </a:rPr>
              <a:t> </a:t>
            </a:r>
            <a:r>
              <a:rPr lang="en-US" sz="2000" i="0" dirty="0" err="1">
                <a:solidFill>
                  <a:srgbClr val="0D0D0D"/>
                </a:solidFill>
                <a:highlight>
                  <a:srgbClr val="FFFFFF"/>
                </a:highlight>
              </a:rPr>
              <a:t>Erkenntnis</a:t>
            </a:r>
            <a:r>
              <a:rPr lang="en-US" sz="2000" i="0" dirty="0">
                <a:solidFill>
                  <a:srgbClr val="0D0D0D"/>
                </a:solidFill>
                <a:highlight>
                  <a:srgbClr val="FFFFFF"/>
                </a:highlight>
              </a:rPr>
              <a:t> </a:t>
            </a:r>
            <a:r>
              <a:rPr lang="en-US" sz="2000" i="0" dirty="0" err="1">
                <a:solidFill>
                  <a:srgbClr val="0D0D0D"/>
                </a:solidFill>
                <a:highlight>
                  <a:srgbClr val="FFFFFF"/>
                </a:highlight>
              </a:rPr>
              <a:t>über</a:t>
            </a:r>
            <a:r>
              <a:rPr lang="en-US" sz="2000" i="0" dirty="0">
                <a:solidFill>
                  <a:srgbClr val="0D0D0D"/>
                </a:solidFill>
                <a:highlight>
                  <a:srgbClr val="FFFFFF"/>
                </a:highlight>
              </a:rPr>
              <a:t> die </a:t>
            </a:r>
            <a:r>
              <a:rPr lang="en-US" sz="2000" i="0" dirty="0" err="1">
                <a:solidFill>
                  <a:srgbClr val="0D0D0D"/>
                </a:solidFill>
                <a:highlight>
                  <a:srgbClr val="FFFFFF"/>
                </a:highlight>
              </a:rPr>
              <a:t>Umweltauswirkungen</a:t>
            </a:r>
            <a:r>
              <a:rPr lang="en-US" sz="2000" i="0" dirty="0">
                <a:solidFill>
                  <a:srgbClr val="0D0D0D"/>
                </a:solidFill>
                <a:highlight>
                  <a:srgbClr val="FFFFFF"/>
                </a:highlight>
              </a:rPr>
              <a:t> seines </a:t>
            </a:r>
            <a:r>
              <a:rPr lang="en-US" sz="2000" i="0" dirty="0" err="1">
                <a:solidFill>
                  <a:srgbClr val="0D0D0D"/>
                </a:solidFill>
                <a:highlight>
                  <a:srgbClr val="FFFFFF"/>
                </a:highlight>
              </a:rPr>
              <a:t>Unternehmens</a:t>
            </a:r>
            <a:r>
              <a:rPr lang="en-US" sz="2000" i="0" dirty="0">
                <a:solidFill>
                  <a:srgbClr val="0D0D0D"/>
                </a:solidFill>
                <a:highlight>
                  <a:srgbClr val="FFFFFF"/>
                </a:highlight>
              </a:rPr>
              <a:t> </a:t>
            </a:r>
            <a:r>
              <a:rPr lang="en-US" sz="2000" i="0" dirty="0" err="1">
                <a:solidFill>
                  <a:srgbClr val="0D0D0D"/>
                </a:solidFill>
                <a:highlight>
                  <a:srgbClr val="FFFFFF"/>
                </a:highlight>
              </a:rPr>
              <a:t>hatte</a:t>
            </a:r>
            <a:r>
              <a:rPr lang="en-US" sz="2000" i="0" dirty="0">
                <a:solidFill>
                  <a:srgbClr val="0D0D0D"/>
                </a:solidFill>
                <a:highlight>
                  <a:srgbClr val="FFFFFF"/>
                </a:highlight>
              </a:rPr>
              <a:t>, die oft </a:t>
            </a:r>
            <a:r>
              <a:rPr lang="en-US" sz="2000" i="0" dirty="0" err="1">
                <a:solidFill>
                  <a:srgbClr val="0D0D0D"/>
                </a:solidFill>
                <a:highlight>
                  <a:srgbClr val="FFFFFF"/>
                </a:highlight>
              </a:rPr>
              <a:t>als</a:t>
            </a:r>
            <a:r>
              <a:rPr lang="en-US" sz="2000" i="0" dirty="0">
                <a:solidFill>
                  <a:srgbClr val="0D0D0D"/>
                </a:solidFill>
                <a:highlight>
                  <a:srgbClr val="FFFFFF"/>
                </a:highlight>
              </a:rPr>
              <a:t> sein „Speer in der Brust-Moment“ </a:t>
            </a:r>
            <a:r>
              <a:rPr lang="en-US" sz="2000" i="0" dirty="0" err="1">
                <a:solidFill>
                  <a:srgbClr val="0D0D0D"/>
                </a:solidFill>
                <a:highlight>
                  <a:srgbClr val="FFFFFF"/>
                </a:highlight>
              </a:rPr>
              <a:t>bezeichnet</a:t>
            </a:r>
            <a:r>
              <a:rPr lang="en-US" sz="2000" i="0" dirty="0">
                <a:solidFill>
                  <a:srgbClr val="0D0D0D"/>
                </a:solidFill>
                <a:highlight>
                  <a:srgbClr val="FFFFFF"/>
                </a:highlight>
              </a:rPr>
              <a:t> </a:t>
            </a:r>
            <a:r>
              <a:rPr lang="en-US" sz="2000" i="0" dirty="0" err="1">
                <a:solidFill>
                  <a:srgbClr val="0D0D0D"/>
                </a:solidFill>
                <a:highlight>
                  <a:srgbClr val="FFFFFF"/>
                </a:highlight>
              </a:rPr>
              <a:t>wird</a:t>
            </a:r>
            <a:r>
              <a:rPr lang="en-US" sz="2000" i="0" dirty="0">
                <a:solidFill>
                  <a:srgbClr val="0D0D0D"/>
                </a:solidFill>
                <a:highlight>
                  <a:srgbClr val="FFFFFF"/>
                </a:highlight>
              </a:rPr>
              <a:t>.</a:t>
            </a:r>
            <a:endParaRPr sz="2000" dirty="0"/>
          </a:p>
        </p:txBody>
      </p:sp>
      <p:sp>
        <p:nvSpPr>
          <p:cNvPr id="622" name="Google Shape;622;p4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Fallstudie 1 Schnittstelle Fallstudie-Mission Zero und darüber hinaus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48"/>
          <p:cNvSpPr txBox="1">
            <a:spLocks noGrp="1"/>
          </p:cNvSpPr>
          <p:nvPr>
            <p:ph type="body" idx="1"/>
          </p:nvPr>
        </p:nvSpPr>
        <p:spPr>
          <a:xfrm>
            <a:off x="4522839" y="350539"/>
            <a:ext cx="6571262"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000" b="1" i="0" dirty="0" err="1">
                <a:solidFill>
                  <a:srgbClr val="0D0D0D"/>
                </a:solidFill>
                <a:highlight>
                  <a:srgbClr val="FFFFFF"/>
                </a:highlight>
              </a:rPr>
              <a:t>Umsetzung</a:t>
            </a:r>
            <a:endParaRPr sz="2000" dirty="0"/>
          </a:p>
          <a:p>
            <a:pPr marL="0" lvl="0" indent="0" algn="just" rtl="0">
              <a:lnSpc>
                <a:spcPct val="112727"/>
              </a:lnSpc>
              <a:spcBef>
                <a:spcPts val="0"/>
              </a:spcBef>
              <a:spcAft>
                <a:spcPts val="0"/>
              </a:spcAft>
              <a:buClr>
                <a:srgbClr val="0D0D0D"/>
              </a:buClr>
              <a:buSzPts val="2200"/>
              <a:buNone/>
            </a:pPr>
            <a:r>
              <a:rPr lang="en-US" sz="2000" dirty="0"/>
              <a:t>Um Mission Zero </a:t>
            </a:r>
            <a:r>
              <a:rPr lang="en-US" sz="2000" dirty="0" err="1"/>
              <a:t>zu</a:t>
            </a:r>
            <a:r>
              <a:rPr lang="en-US" sz="2000" dirty="0"/>
              <a:t> </a:t>
            </a:r>
            <a:r>
              <a:rPr lang="en-US" sz="2000" dirty="0" err="1"/>
              <a:t>erreichen</a:t>
            </a:r>
            <a:r>
              <a:rPr lang="en-US" sz="2000" dirty="0"/>
              <a:t>, </a:t>
            </a:r>
            <a:r>
              <a:rPr lang="en-US" sz="2000" dirty="0" err="1"/>
              <a:t>konzentrierte</a:t>
            </a:r>
            <a:r>
              <a:rPr lang="en-US" sz="2000" dirty="0"/>
              <a:t> </a:t>
            </a:r>
            <a:r>
              <a:rPr lang="en-US" sz="2000" dirty="0" err="1"/>
              <a:t>sich</a:t>
            </a:r>
            <a:r>
              <a:rPr lang="en-US" sz="2000" dirty="0"/>
              <a:t> Interface auf </a:t>
            </a:r>
            <a:r>
              <a:rPr lang="en-US" sz="2000" dirty="0" err="1"/>
              <a:t>mehrere</a:t>
            </a:r>
            <a:r>
              <a:rPr lang="en-US" sz="2000" dirty="0"/>
              <a:t> </a:t>
            </a:r>
            <a:r>
              <a:rPr lang="en-US" sz="2000" dirty="0" err="1"/>
              <a:t>Schlüsselbereiche</a:t>
            </a:r>
            <a:r>
              <a:rPr lang="en-US" sz="2000" dirty="0"/>
              <a:t>: </a:t>
            </a:r>
            <a:r>
              <a:rPr lang="en-US" sz="2000" dirty="0" err="1"/>
              <a:t>Abfallreduzierung</a:t>
            </a:r>
            <a:r>
              <a:rPr lang="en-US" sz="2000" dirty="0"/>
              <a:t>, </a:t>
            </a:r>
            <a:r>
              <a:rPr lang="en-US" sz="2000" dirty="0" err="1"/>
              <a:t>Senkung</a:t>
            </a:r>
            <a:r>
              <a:rPr lang="en-US" sz="2000" dirty="0"/>
              <a:t> des Energie- und </a:t>
            </a:r>
            <a:r>
              <a:rPr lang="en-US" sz="2000" dirty="0" err="1"/>
              <a:t>Wasserverbrauchs</a:t>
            </a:r>
            <a:r>
              <a:rPr lang="en-US" sz="2000" dirty="0"/>
              <a:t> und </a:t>
            </a:r>
            <a:r>
              <a:rPr lang="en-US" sz="2000" dirty="0" err="1"/>
              <a:t>Umgestaltung</a:t>
            </a:r>
            <a:r>
              <a:rPr lang="en-US" sz="2000" dirty="0"/>
              <a:t> der </a:t>
            </a:r>
            <a:r>
              <a:rPr lang="en-US" sz="2000" dirty="0" err="1"/>
              <a:t>Lieferkette</a:t>
            </a:r>
            <a:r>
              <a:rPr lang="en-US" sz="2000" dirty="0"/>
              <a:t>.</a:t>
            </a:r>
            <a:endParaRPr sz="2000" dirty="0"/>
          </a:p>
          <a:p>
            <a:pPr marL="0" lvl="0" indent="0" algn="just" rtl="0">
              <a:lnSpc>
                <a:spcPct val="112727"/>
              </a:lnSpc>
              <a:spcBef>
                <a:spcPts val="0"/>
              </a:spcBef>
              <a:spcAft>
                <a:spcPts val="0"/>
              </a:spcAft>
              <a:buClr>
                <a:srgbClr val="0D0D0D"/>
              </a:buClr>
              <a:buSzPts val="2200"/>
              <a:buNone/>
            </a:pPr>
            <a:r>
              <a:rPr lang="en-US" sz="2000" dirty="0"/>
              <a:t>Das </a:t>
            </a:r>
            <a:r>
              <a:rPr lang="en-US" sz="2000" dirty="0" err="1"/>
              <a:t>Unternehmen</a:t>
            </a:r>
            <a:r>
              <a:rPr lang="en-US" sz="2000" dirty="0"/>
              <a:t> </a:t>
            </a:r>
            <a:r>
              <a:rPr lang="en-US" sz="2000" dirty="0" err="1"/>
              <a:t>führte</a:t>
            </a:r>
            <a:r>
              <a:rPr lang="en-US" sz="2000" dirty="0"/>
              <a:t> das </a:t>
            </a:r>
            <a:r>
              <a:rPr lang="en-US" sz="2000" dirty="0" err="1"/>
              <a:t>ReEntry</a:t>
            </a:r>
            <a:r>
              <a:rPr lang="en-US" sz="2000" dirty="0"/>
              <a:t>® </a:t>
            </a:r>
            <a:r>
              <a:rPr lang="en-US" sz="2000" dirty="0" err="1"/>
              <a:t>Rückgewinnungs</a:t>
            </a:r>
            <a:r>
              <a:rPr lang="en-US" sz="2000" dirty="0"/>
              <a:t>- und </a:t>
            </a:r>
            <a:r>
              <a:rPr lang="en-US" sz="2000" dirty="0" err="1"/>
              <a:t>Recyclingprogramm</a:t>
            </a:r>
            <a:r>
              <a:rPr lang="en-US" sz="2000" dirty="0"/>
              <a:t> </a:t>
            </a:r>
            <a:r>
              <a:rPr lang="en-US" sz="2000" dirty="0" err="1"/>
              <a:t>ein</a:t>
            </a:r>
            <a:r>
              <a:rPr lang="en-US" sz="2000" dirty="0"/>
              <a:t> und </a:t>
            </a:r>
            <a:r>
              <a:rPr lang="en-US" sz="2000" dirty="0" err="1"/>
              <a:t>erreichte</a:t>
            </a:r>
            <a:r>
              <a:rPr lang="en-US" sz="2000" dirty="0"/>
              <a:t> </a:t>
            </a:r>
            <a:r>
              <a:rPr lang="en-US" sz="2000" dirty="0" err="1"/>
              <a:t>damit</a:t>
            </a:r>
            <a:r>
              <a:rPr lang="en-US" sz="2000" dirty="0"/>
              <a:t> </a:t>
            </a:r>
            <a:r>
              <a:rPr lang="en-US" sz="2000" dirty="0" err="1"/>
              <a:t>Kohlenstoffneutralität</a:t>
            </a:r>
            <a:r>
              <a:rPr lang="en-US" sz="2000" dirty="0"/>
              <a:t> </a:t>
            </a:r>
            <a:r>
              <a:rPr lang="en-US" sz="2000" dirty="0" err="1"/>
              <a:t>über</a:t>
            </a:r>
            <a:r>
              <a:rPr lang="en-US" sz="2000" dirty="0"/>
              <a:t> den </a:t>
            </a:r>
            <a:r>
              <a:rPr lang="en-US" sz="2000" dirty="0" err="1"/>
              <a:t>gesamten</a:t>
            </a:r>
            <a:r>
              <a:rPr lang="en-US" sz="2000" dirty="0"/>
              <a:t> </a:t>
            </a:r>
            <a:r>
              <a:rPr lang="en-US" sz="2000" dirty="0" err="1"/>
              <a:t>Produktlebenszyklus</a:t>
            </a:r>
            <a:r>
              <a:rPr lang="en-US" sz="2000" dirty="0"/>
              <a:t> </a:t>
            </a:r>
            <a:r>
              <a:rPr lang="en-US" sz="2000" dirty="0" err="1"/>
              <a:t>hinweg</a:t>
            </a:r>
            <a:r>
              <a:rPr lang="en-US" sz="2000" dirty="0"/>
              <a:t> und </a:t>
            </a:r>
            <a:r>
              <a:rPr lang="en-US" sz="2000" dirty="0" err="1"/>
              <a:t>entwickelte</a:t>
            </a:r>
            <a:r>
              <a:rPr lang="en-US" sz="2000" dirty="0"/>
              <a:t> die </a:t>
            </a:r>
            <a:r>
              <a:rPr lang="en-US" sz="2000" dirty="0" err="1"/>
              <a:t>weltweit</a:t>
            </a:r>
            <a:r>
              <a:rPr lang="en-US" sz="2000" dirty="0"/>
              <a:t> </a:t>
            </a:r>
            <a:r>
              <a:rPr lang="en-US" sz="2000" dirty="0" err="1"/>
              <a:t>erste</a:t>
            </a:r>
            <a:r>
              <a:rPr lang="en-US" sz="2000" dirty="0"/>
              <a:t> </a:t>
            </a:r>
            <a:r>
              <a:rPr lang="en-US" sz="2000" dirty="0" err="1"/>
              <a:t>kohlenstoffneutrale</a:t>
            </a:r>
            <a:r>
              <a:rPr lang="en-US" sz="2000" dirty="0"/>
              <a:t> </a:t>
            </a:r>
            <a:r>
              <a:rPr lang="en-US" sz="2000" dirty="0" err="1"/>
              <a:t>Teppichfliese</a:t>
            </a:r>
            <a:r>
              <a:rPr lang="en-US" sz="2000" dirty="0"/>
              <a:t> von der Wiege bis </a:t>
            </a:r>
            <a:r>
              <a:rPr lang="en-US" sz="2000" dirty="0" err="1"/>
              <a:t>zum</a:t>
            </a:r>
            <a:r>
              <a:rPr lang="en-US" sz="2000" dirty="0"/>
              <a:t> Tor.</a:t>
            </a:r>
            <a:endParaRPr sz="2000" dirty="0"/>
          </a:p>
          <a:p>
            <a:pPr marL="0" lvl="0" indent="0" algn="just" rtl="0">
              <a:lnSpc>
                <a:spcPct val="112727"/>
              </a:lnSpc>
              <a:spcBef>
                <a:spcPts val="0"/>
              </a:spcBef>
              <a:spcAft>
                <a:spcPts val="0"/>
              </a:spcAft>
              <a:buClr>
                <a:srgbClr val="0D0D0D"/>
              </a:buClr>
              <a:buSzPts val="2200"/>
              <a:buNone/>
            </a:pPr>
            <a:r>
              <a:rPr lang="en-US" sz="2000" dirty="0" err="1"/>
              <a:t>Im</a:t>
            </a:r>
            <a:r>
              <a:rPr lang="en-US" sz="2000" dirty="0"/>
              <a:t> Jahr 2019 gab Interface </a:t>
            </a:r>
            <a:r>
              <a:rPr lang="en-US" sz="2000" dirty="0" err="1"/>
              <a:t>bekannt</a:t>
            </a:r>
            <a:r>
              <a:rPr lang="en-US" sz="2000" dirty="0"/>
              <a:t>, </a:t>
            </a:r>
            <a:r>
              <a:rPr lang="en-US" sz="2000" dirty="0" err="1"/>
              <a:t>dass</a:t>
            </a:r>
            <a:r>
              <a:rPr lang="en-US" sz="2000" dirty="0"/>
              <a:t> es seine Mission Zero-</a:t>
            </a:r>
            <a:r>
              <a:rPr lang="en-US" sz="2000" dirty="0" err="1"/>
              <a:t>Ziele</a:t>
            </a:r>
            <a:r>
              <a:rPr lang="en-US" sz="2000" dirty="0"/>
              <a:t> </a:t>
            </a:r>
            <a:r>
              <a:rPr lang="en-US" sz="2000" dirty="0" err="1"/>
              <a:t>früher</a:t>
            </a:r>
            <a:r>
              <a:rPr lang="en-US" sz="2000" dirty="0"/>
              <a:t> </a:t>
            </a:r>
            <a:r>
              <a:rPr lang="en-US" sz="2000" dirty="0" err="1"/>
              <a:t>als</a:t>
            </a:r>
            <a:r>
              <a:rPr lang="en-US" sz="2000" dirty="0"/>
              <a:t> </a:t>
            </a:r>
            <a:r>
              <a:rPr lang="en-US" sz="2000" dirty="0" err="1"/>
              <a:t>geplant</a:t>
            </a:r>
            <a:r>
              <a:rPr lang="en-US" sz="2000" dirty="0"/>
              <a:t> </a:t>
            </a:r>
            <a:r>
              <a:rPr lang="en-US" sz="2000" dirty="0" err="1"/>
              <a:t>erreicht</a:t>
            </a:r>
            <a:r>
              <a:rPr lang="en-US" sz="2000" dirty="0"/>
              <a:t> hat und </a:t>
            </a:r>
            <a:r>
              <a:rPr lang="en-US" sz="2000" dirty="0" err="1"/>
              <a:t>startete</a:t>
            </a:r>
            <a:r>
              <a:rPr lang="en-US" sz="2000" dirty="0"/>
              <a:t> </a:t>
            </a:r>
            <a:r>
              <a:rPr lang="en-US" sz="2000" dirty="0" err="1"/>
              <a:t>daraufhin</a:t>
            </a:r>
            <a:r>
              <a:rPr lang="en-US" sz="2000" dirty="0"/>
              <a:t> seine </a:t>
            </a:r>
            <a:r>
              <a:rPr lang="en-US" sz="2000" dirty="0" err="1"/>
              <a:t>neue</a:t>
            </a:r>
            <a:r>
              <a:rPr lang="en-US" sz="2000" dirty="0"/>
              <a:t> Mission Climate Take Back, die </a:t>
            </a:r>
            <a:r>
              <a:rPr lang="en-US" sz="2000" dirty="0" err="1"/>
              <a:t>darauf</a:t>
            </a:r>
            <a:r>
              <a:rPr lang="en-US" sz="2000" dirty="0"/>
              <a:t> </a:t>
            </a:r>
            <a:r>
              <a:rPr lang="en-US" sz="2000" dirty="0" err="1"/>
              <a:t>abzielt</a:t>
            </a:r>
            <a:r>
              <a:rPr lang="en-US" sz="2000" dirty="0"/>
              <a:t>, die </a:t>
            </a:r>
            <a:r>
              <a:rPr lang="en-US" sz="2000" dirty="0" err="1"/>
              <a:t>globale</a:t>
            </a:r>
            <a:r>
              <a:rPr lang="en-US" sz="2000" dirty="0"/>
              <a:t> </a:t>
            </a:r>
            <a:r>
              <a:rPr lang="en-US" sz="2000" dirty="0" err="1"/>
              <a:t>Erwärmung</a:t>
            </a:r>
            <a:r>
              <a:rPr lang="en-US" sz="2000" dirty="0"/>
              <a:t> </a:t>
            </a:r>
            <a:r>
              <a:rPr lang="en-US" sz="2000" dirty="0" err="1"/>
              <a:t>umzukehren</a:t>
            </a:r>
            <a:r>
              <a:rPr lang="en-US" sz="2000" dirty="0"/>
              <a:t>, </a:t>
            </a:r>
            <a:r>
              <a:rPr lang="en-US" sz="2000" dirty="0" err="1"/>
              <a:t>indem</a:t>
            </a:r>
            <a:r>
              <a:rPr lang="en-US" sz="2000" dirty="0"/>
              <a:t> es bis 2040 </a:t>
            </a:r>
            <a:r>
              <a:rPr lang="en-US" sz="2000" dirty="0" err="1"/>
              <a:t>ein</a:t>
            </a:r>
            <a:r>
              <a:rPr lang="en-US" sz="2000" dirty="0"/>
              <a:t> </a:t>
            </a:r>
            <a:r>
              <a:rPr lang="en-US" sz="2000" dirty="0" err="1"/>
              <a:t>kohlenstoffnegatives</a:t>
            </a:r>
            <a:r>
              <a:rPr lang="en-US" sz="2000" dirty="0"/>
              <a:t> </a:t>
            </a:r>
            <a:r>
              <a:rPr lang="en-US" sz="2000" dirty="0" err="1"/>
              <a:t>Unternehmen</a:t>
            </a:r>
            <a:r>
              <a:rPr lang="en-US" sz="2000" dirty="0"/>
              <a:t> </a:t>
            </a:r>
            <a:r>
              <a:rPr lang="en-US" sz="2000" dirty="0" err="1"/>
              <a:t>wird</a:t>
            </a:r>
            <a:r>
              <a:rPr lang="en-US" sz="2000" dirty="0"/>
              <a:t>.</a:t>
            </a:r>
            <a:endParaRPr sz="2000" dirty="0"/>
          </a:p>
        </p:txBody>
      </p:sp>
      <p:sp>
        <p:nvSpPr>
          <p:cNvPr id="628" name="Google Shape;628;p4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Fallstudie 1</a:t>
            </a:r>
            <a:endParaRPr/>
          </a:p>
          <a:p>
            <a:pPr marL="0" lvl="0" indent="0" algn="ctr" rtl="0">
              <a:lnSpc>
                <a:spcPct val="90000"/>
              </a:lnSpc>
              <a:spcBef>
                <a:spcPts val="0"/>
              </a:spcBef>
              <a:spcAft>
                <a:spcPts val="0"/>
              </a:spcAft>
              <a:buClr>
                <a:schemeClr val="lt1"/>
              </a:buClr>
              <a:buSzPts val="3600"/>
              <a:buNone/>
            </a:pPr>
            <a:r>
              <a:rPr lang="en-US"/>
              <a:t>Schnittstelle Fallstudie-Mission Zero und darüber hinaus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6"/>
          <p:cNvSpPr txBox="1">
            <a:spLocks noGrp="1"/>
          </p:cNvSpPr>
          <p:nvPr>
            <p:ph type="body" idx="1"/>
          </p:nvPr>
        </p:nvSpPr>
        <p:spPr>
          <a:xfrm>
            <a:off x="904856" y="575290"/>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ÜBERBLICK</a:t>
            </a:r>
            <a:endParaRPr/>
          </a:p>
        </p:txBody>
      </p:sp>
      <p:sp>
        <p:nvSpPr>
          <p:cNvPr id="280" name="Google Shape;280;p6"/>
          <p:cNvSpPr txBox="1">
            <a:spLocks noGrp="1"/>
          </p:cNvSpPr>
          <p:nvPr>
            <p:ph type="body" idx="2"/>
          </p:nvPr>
        </p:nvSpPr>
        <p:spPr>
          <a:xfrm>
            <a:off x="782628" y="1688692"/>
            <a:ext cx="10626744" cy="4250335"/>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595959"/>
              </a:buClr>
              <a:buSzPts val="2200"/>
              <a:buNone/>
            </a:pPr>
            <a:r>
              <a:rPr lang="en-US" b="1"/>
              <a:t>Thema 1: Verständnis von Nachhaltigkeit</a:t>
            </a:r>
            <a:endParaRPr/>
          </a:p>
          <a:p>
            <a:pPr marL="0" lvl="0" indent="0" algn="just" rtl="0">
              <a:lnSpc>
                <a:spcPct val="112727"/>
              </a:lnSpc>
              <a:spcBef>
                <a:spcPts val="0"/>
              </a:spcBef>
              <a:spcAft>
                <a:spcPts val="0"/>
              </a:spcAft>
              <a:buClr>
                <a:srgbClr val="595959"/>
              </a:buClr>
              <a:buSzPts val="2200"/>
              <a:buNone/>
            </a:pPr>
            <a:r>
              <a:rPr lang="en-US"/>
              <a:t>Die Lernenden befassen sich mit den Grundsätzen der Nachhaltigkeit in der Wirtschaft und erkennen, wie sie ökologische, soziale und wirtschaftliche Faktoren in ihr Kleinstunternehmen integrieren und ausgleichen können.</a:t>
            </a:r>
            <a:endParaRPr/>
          </a:p>
          <a:p>
            <a:pPr marL="0" lvl="0" indent="0" algn="just" rtl="0">
              <a:lnSpc>
                <a:spcPct val="112727"/>
              </a:lnSpc>
              <a:spcBef>
                <a:spcPts val="0"/>
              </a:spcBef>
              <a:spcAft>
                <a:spcPts val="0"/>
              </a:spcAft>
              <a:buClr>
                <a:srgbClr val="595959"/>
              </a:buClr>
              <a:buSzPts val="2200"/>
              <a:buNone/>
            </a:pPr>
            <a:endParaRPr b="1"/>
          </a:p>
          <a:p>
            <a:pPr marL="0" lvl="0" indent="0" algn="just" rtl="0">
              <a:lnSpc>
                <a:spcPct val="112727"/>
              </a:lnSpc>
              <a:spcBef>
                <a:spcPts val="0"/>
              </a:spcBef>
              <a:spcAft>
                <a:spcPts val="0"/>
              </a:spcAft>
              <a:buClr>
                <a:srgbClr val="595959"/>
              </a:buClr>
              <a:buSzPts val="2200"/>
              <a:buNone/>
            </a:pPr>
            <a:r>
              <a:rPr lang="en-US" b="1"/>
              <a:t>Thema 2: Praktische Anwendung von nachhaltigen Praktiken</a:t>
            </a:r>
            <a:endParaRPr/>
          </a:p>
          <a:p>
            <a:pPr marL="0" lvl="0" indent="0" algn="just" rtl="0">
              <a:lnSpc>
                <a:spcPct val="112727"/>
              </a:lnSpc>
              <a:spcBef>
                <a:spcPts val="0"/>
              </a:spcBef>
              <a:spcAft>
                <a:spcPts val="0"/>
              </a:spcAft>
              <a:buClr>
                <a:srgbClr val="595959"/>
              </a:buClr>
              <a:buSzPts val="2200"/>
              <a:buNone/>
            </a:pPr>
            <a:r>
              <a:rPr lang="en-US"/>
              <a:t>Die Lernenden erwerben die Fähigkeit, die wichtigsten nachhaltigen Praktiken wie Abfallreduzierung, Energieeffizienz und nachhaltige Beschaffung in ihren Geschäftsabläufen umzusetzen.</a:t>
            </a:r>
            <a:endParaRPr sz="22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9"/>
          <p:cNvSpPr txBox="1">
            <a:spLocks noGrp="1"/>
          </p:cNvSpPr>
          <p:nvPr>
            <p:ph type="body" idx="1"/>
          </p:nvPr>
        </p:nvSpPr>
        <p:spPr>
          <a:xfrm>
            <a:off x="4752335" y="377577"/>
            <a:ext cx="6341700" cy="51663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200" b="1" i="0">
                <a:solidFill>
                  <a:srgbClr val="0D0D0D"/>
                </a:solidFill>
                <a:highlight>
                  <a:srgbClr val="FFFFFF"/>
                </a:highlight>
              </a:rPr>
              <a:t>Umsetzung</a:t>
            </a:r>
            <a:endParaRPr sz="2200" i="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Ein entscheidender Aspekt des Erfolgs von Interface war die tiefe Integration der Nachhaltigkeit in die Grundwerte und die Unternehmenskultur. Dieses Engagement spiegelte sich in einer transparenten Kommunikation und einer umfassenden Einbindung der Mitarbeiter wider.</a:t>
            </a:r>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Interface befähigte seine Mitarbeiter durch kontinuierliche Weiterbildung und Einbindung in Nachhaltigkeitsinitiativen und förderte so eine Kultur der Innovation und Zusammenarbeit.</a:t>
            </a:r>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Indem es Nachhaltigkeit zu einem grundlegenden Bestandteil seiner Mission machte, verbesserte Interface nicht nur seinen Umwelteinfluss, sondern steigerte auch seinen Ruf als Marke und seine Marktposition.</a:t>
            </a:r>
            <a:endParaRPr/>
          </a:p>
        </p:txBody>
      </p:sp>
      <p:sp>
        <p:nvSpPr>
          <p:cNvPr id="634" name="Google Shape;634;p4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Fallstudie 1</a:t>
            </a:r>
            <a:endParaRPr/>
          </a:p>
          <a:p>
            <a:pPr marL="0" lvl="0" indent="0" algn="ctr" rtl="0">
              <a:lnSpc>
                <a:spcPct val="90000"/>
              </a:lnSpc>
              <a:spcBef>
                <a:spcPts val="0"/>
              </a:spcBef>
              <a:spcAft>
                <a:spcPts val="0"/>
              </a:spcAft>
              <a:buClr>
                <a:schemeClr val="lt1"/>
              </a:buClr>
              <a:buSzPts val="3600"/>
              <a:buNone/>
            </a:pPr>
            <a:r>
              <a:rPr lang="en-US"/>
              <a:t>Schnittstelle Fallstudie-Mission Zero und darüber hinaus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50"/>
          <p:cNvSpPr txBox="1">
            <a:spLocks noGrp="1"/>
          </p:cNvSpPr>
          <p:nvPr>
            <p:ph type="body" idx="1"/>
          </p:nvPr>
        </p:nvSpPr>
        <p:spPr>
          <a:xfrm>
            <a:off x="4493342" y="696249"/>
            <a:ext cx="6847438" cy="51663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000" i="0" dirty="0">
                <a:solidFill>
                  <a:srgbClr val="0D0D0D"/>
                </a:solidFill>
                <a:highlight>
                  <a:srgbClr val="FFFFFF"/>
                </a:highlight>
              </a:rPr>
              <a:t>Die </a:t>
            </a:r>
            <a:r>
              <a:rPr lang="en-US" sz="2000" i="0" dirty="0" err="1">
                <a:solidFill>
                  <a:srgbClr val="0D0D0D"/>
                </a:solidFill>
                <a:highlight>
                  <a:srgbClr val="FFFFFF"/>
                </a:highlight>
              </a:rPr>
              <a:t>Initiativen</a:t>
            </a:r>
            <a:r>
              <a:rPr lang="en-US" sz="2000" i="0" dirty="0">
                <a:solidFill>
                  <a:srgbClr val="0D0D0D"/>
                </a:solidFill>
                <a:highlight>
                  <a:srgbClr val="FFFFFF"/>
                </a:highlight>
              </a:rPr>
              <a:t> Mission Zero und Climate Take Back von Interface </a:t>
            </a:r>
            <a:r>
              <a:rPr lang="en-US" sz="2000" i="0" dirty="0" err="1">
                <a:solidFill>
                  <a:srgbClr val="0D0D0D"/>
                </a:solidFill>
                <a:highlight>
                  <a:srgbClr val="FFFFFF"/>
                </a:highlight>
              </a:rPr>
              <a:t>bieten</a:t>
            </a:r>
            <a:r>
              <a:rPr lang="en-US" sz="2000" i="0" dirty="0">
                <a:solidFill>
                  <a:srgbClr val="0D0D0D"/>
                </a:solidFill>
                <a:highlight>
                  <a:srgbClr val="FFFFFF"/>
                </a:highlight>
              </a:rPr>
              <a:t> </a:t>
            </a:r>
            <a:r>
              <a:rPr lang="en-US" sz="2000" i="0" dirty="0" err="1">
                <a:solidFill>
                  <a:srgbClr val="0D0D0D"/>
                </a:solidFill>
                <a:highlight>
                  <a:srgbClr val="FFFFFF"/>
                </a:highlight>
              </a:rPr>
              <a:t>wertvolle</a:t>
            </a:r>
            <a:r>
              <a:rPr lang="en-US" sz="2000" i="0" dirty="0">
                <a:solidFill>
                  <a:srgbClr val="0D0D0D"/>
                </a:solidFill>
                <a:highlight>
                  <a:srgbClr val="FFFFFF"/>
                </a:highlight>
              </a:rPr>
              <a:t> </a:t>
            </a:r>
            <a:r>
              <a:rPr lang="en-US" sz="2000" i="0" dirty="0" err="1">
                <a:solidFill>
                  <a:srgbClr val="0D0D0D"/>
                </a:solidFill>
                <a:highlight>
                  <a:srgbClr val="FFFFFF"/>
                </a:highlight>
              </a:rPr>
              <a:t>Anhaltspunkte</a:t>
            </a:r>
            <a:r>
              <a:rPr lang="en-US" sz="2000" i="0" dirty="0">
                <a:solidFill>
                  <a:srgbClr val="0D0D0D"/>
                </a:solidFill>
                <a:highlight>
                  <a:srgbClr val="FFFFFF"/>
                </a:highlight>
              </a:rPr>
              <a:t> für </a:t>
            </a:r>
            <a:r>
              <a:rPr lang="en-US" sz="2000" i="0" dirty="0" err="1">
                <a:solidFill>
                  <a:srgbClr val="0D0D0D"/>
                </a:solidFill>
                <a:highlight>
                  <a:srgbClr val="FFFFFF"/>
                </a:highlight>
              </a:rPr>
              <a:t>andere</a:t>
            </a:r>
            <a:r>
              <a:rPr lang="en-US" sz="2000" i="0" dirty="0">
                <a:solidFill>
                  <a:srgbClr val="0D0D0D"/>
                </a:solidFill>
                <a:highlight>
                  <a:srgbClr val="FFFFFF"/>
                </a:highlight>
              </a:rPr>
              <a:t> </a:t>
            </a:r>
            <a:r>
              <a:rPr lang="en-US" sz="2000" i="0" dirty="0" err="1">
                <a:solidFill>
                  <a:srgbClr val="0D0D0D"/>
                </a:solidFill>
                <a:highlight>
                  <a:srgbClr val="FFFFFF"/>
                </a:highlight>
              </a:rPr>
              <a:t>Unternehmen</a:t>
            </a:r>
            <a:r>
              <a:rPr lang="en-US" sz="2000" i="0" dirty="0">
                <a:solidFill>
                  <a:srgbClr val="0D0D0D"/>
                </a:solidFill>
                <a:highlight>
                  <a:srgbClr val="FFFFFF"/>
                </a:highlight>
              </a:rPr>
              <a:t>, die </a:t>
            </a:r>
            <a:r>
              <a:rPr lang="en-US" sz="2000" i="0" dirty="0" err="1">
                <a:solidFill>
                  <a:srgbClr val="0D0D0D"/>
                </a:solidFill>
                <a:highlight>
                  <a:srgbClr val="FFFFFF"/>
                </a:highlight>
              </a:rPr>
              <a:t>Nachhaltigkeit</a:t>
            </a:r>
            <a:r>
              <a:rPr lang="en-US" sz="2000" i="0" dirty="0">
                <a:solidFill>
                  <a:srgbClr val="0D0D0D"/>
                </a:solidFill>
                <a:highlight>
                  <a:srgbClr val="FFFFFF"/>
                </a:highlight>
              </a:rPr>
              <a:t> in </a:t>
            </a:r>
            <a:r>
              <a:rPr lang="en-US" sz="2000" i="0" dirty="0" err="1">
                <a:solidFill>
                  <a:srgbClr val="0D0D0D"/>
                </a:solidFill>
                <a:highlight>
                  <a:srgbClr val="FFFFFF"/>
                </a:highlight>
              </a:rPr>
              <a:t>ihren</a:t>
            </a:r>
            <a:r>
              <a:rPr lang="en-US" sz="2000" i="0" dirty="0">
                <a:solidFill>
                  <a:srgbClr val="0D0D0D"/>
                </a:solidFill>
                <a:highlight>
                  <a:srgbClr val="FFFFFF"/>
                </a:highlight>
              </a:rPr>
              <a:t> </a:t>
            </a:r>
            <a:r>
              <a:rPr lang="en-US" sz="2000" i="0" dirty="0" err="1">
                <a:solidFill>
                  <a:srgbClr val="0D0D0D"/>
                </a:solidFill>
                <a:highlight>
                  <a:srgbClr val="FFFFFF"/>
                </a:highlight>
              </a:rPr>
              <a:t>Betrieb</a:t>
            </a:r>
            <a:r>
              <a:rPr lang="en-US" sz="2000" i="0" dirty="0">
                <a:solidFill>
                  <a:srgbClr val="0D0D0D"/>
                </a:solidFill>
                <a:highlight>
                  <a:srgbClr val="FFFFFF"/>
                </a:highlight>
              </a:rPr>
              <a:t> </a:t>
            </a:r>
            <a:r>
              <a:rPr lang="en-US" sz="2000" i="0" dirty="0" err="1">
                <a:solidFill>
                  <a:srgbClr val="0D0D0D"/>
                </a:solidFill>
                <a:highlight>
                  <a:srgbClr val="FFFFFF"/>
                </a:highlight>
              </a:rPr>
              <a:t>integrieren</a:t>
            </a:r>
            <a:r>
              <a:rPr lang="en-US" sz="2000" i="0" dirty="0">
                <a:solidFill>
                  <a:srgbClr val="0D0D0D"/>
                </a:solidFill>
                <a:highlight>
                  <a:srgbClr val="FFFFFF"/>
                </a:highlight>
              </a:rPr>
              <a:t> </a:t>
            </a:r>
            <a:r>
              <a:rPr lang="en-US" sz="2000" i="0" dirty="0" err="1">
                <a:solidFill>
                  <a:srgbClr val="0D0D0D"/>
                </a:solidFill>
                <a:highlight>
                  <a:srgbClr val="FFFFFF"/>
                </a:highlight>
              </a:rPr>
              <a:t>wollen</a:t>
            </a:r>
            <a:r>
              <a:rPr lang="en-US" sz="2000" i="0" dirty="0">
                <a:solidFill>
                  <a:srgbClr val="0D0D0D"/>
                </a:solidFill>
                <a:highlight>
                  <a:srgbClr val="FFFFFF"/>
                </a:highlight>
              </a:rPr>
              <a:t>. Die </a:t>
            </a:r>
            <a:r>
              <a:rPr lang="en-US" sz="2000" i="0" dirty="0" err="1">
                <a:solidFill>
                  <a:srgbClr val="0D0D0D"/>
                </a:solidFill>
                <a:highlight>
                  <a:srgbClr val="FFFFFF"/>
                </a:highlight>
              </a:rPr>
              <a:t>sichtbare</a:t>
            </a:r>
            <a:r>
              <a:rPr lang="en-US" sz="2000" i="0" dirty="0">
                <a:solidFill>
                  <a:srgbClr val="0D0D0D"/>
                </a:solidFill>
                <a:highlight>
                  <a:srgbClr val="FFFFFF"/>
                </a:highlight>
              </a:rPr>
              <a:t> </a:t>
            </a:r>
            <a:r>
              <a:rPr lang="en-US" sz="2000" i="0" dirty="0" err="1">
                <a:solidFill>
                  <a:srgbClr val="0D0D0D"/>
                </a:solidFill>
                <a:highlight>
                  <a:srgbClr val="FFFFFF"/>
                </a:highlight>
              </a:rPr>
              <a:t>Unterstützung</a:t>
            </a:r>
            <a:r>
              <a:rPr lang="en-US" sz="2000" i="0" dirty="0">
                <a:solidFill>
                  <a:srgbClr val="0D0D0D"/>
                </a:solidFill>
                <a:highlight>
                  <a:srgbClr val="FFFFFF"/>
                </a:highlight>
              </a:rPr>
              <a:t> und das </a:t>
            </a:r>
            <a:r>
              <a:rPr lang="en-US" sz="2000" i="0" dirty="0" err="1">
                <a:solidFill>
                  <a:srgbClr val="0D0D0D"/>
                </a:solidFill>
                <a:highlight>
                  <a:srgbClr val="FFFFFF"/>
                </a:highlight>
              </a:rPr>
              <a:t>aktive</a:t>
            </a:r>
            <a:r>
              <a:rPr lang="en-US" sz="2000" i="0" dirty="0">
                <a:solidFill>
                  <a:srgbClr val="0D0D0D"/>
                </a:solidFill>
                <a:highlight>
                  <a:srgbClr val="FFFFFF"/>
                </a:highlight>
              </a:rPr>
              <a:t> Engagement der </a:t>
            </a:r>
            <a:r>
              <a:rPr lang="en-US" sz="2000" i="0" dirty="0" err="1">
                <a:solidFill>
                  <a:srgbClr val="0D0D0D"/>
                </a:solidFill>
                <a:highlight>
                  <a:srgbClr val="FFFFFF"/>
                </a:highlight>
              </a:rPr>
              <a:t>Führungsebene</a:t>
            </a:r>
            <a:r>
              <a:rPr lang="en-US" sz="2000" i="0" dirty="0">
                <a:solidFill>
                  <a:srgbClr val="0D0D0D"/>
                </a:solidFill>
                <a:highlight>
                  <a:srgbClr val="FFFFFF"/>
                </a:highlight>
              </a:rPr>
              <a:t> </a:t>
            </a:r>
            <a:r>
              <a:rPr lang="en-US" sz="2000" i="0" dirty="0" err="1">
                <a:solidFill>
                  <a:srgbClr val="0D0D0D"/>
                </a:solidFill>
                <a:highlight>
                  <a:srgbClr val="FFFFFF"/>
                </a:highlight>
              </a:rPr>
              <a:t>waren</a:t>
            </a:r>
            <a:r>
              <a:rPr lang="en-US" sz="2000" i="0" dirty="0">
                <a:solidFill>
                  <a:srgbClr val="0D0D0D"/>
                </a:solidFill>
                <a:highlight>
                  <a:srgbClr val="FFFFFF"/>
                </a:highlight>
              </a:rPr>
              <a:t> </a:t>
            </a:r>
            <a:r>
              <a:rPr lang="en-US" sz="2000" i="0" dirty="0" err="1">
                <a:solidFill>
                  <a:srgbClr val="0D0D0D"/>
                </a:solidFill>
                <a:highlight>
                  <a:srgbClr val="FFFFFF"/>
                </a:highlight>
              </a:rPr>
              <a:t>entscheidend</a:t>
            </a:r>
            <a:r>
              <a:rPr lang="en-US" sz="2000" i="0" dirty="0">
                <a:solidFill>
                  <a:srgbClr val="0D0D0D"/>
                </a:solidFill>
                <a:highlight>
                  <a:srgbClr val="FFFFFF"/>
                </a:highlight>
              </a:rPr>
              <a:t>, um den Ton </a:t>
            </a:r>
            <a:r>
              <a:rPr lang="en-US" sz="2000" i="0" dirty="0" err="1">
                <a:solidFill>
                  <a:srgbClr val="0D0D0D"/>
                </a:solidFill>
                <a:highlight>
                  <a:srgbClr val="FFFFFF"/>
                </a:highlight>
              </a:rPr>
              <a:t>anzugeben</a:t>
            </a:r>
            <a:r>
              <a:rPr lang="en-US" sz="2000" i="0" dirty="0">
                <a:solidFill>
                  <a:srgbClr val="0D0D0D"/>
                </a:solidFill>
                <a:highlight>
                  <a:srgbClr val="FFFFFF"/>
                </a:highlight>
              </a:rPr>
              <a:t> und die Mitarbeiter </a:t>
            </a:r>
            <a:r>
              <a:rPr lang="en-US" sz="2000" i="0" dirty="0" err="1">
                <a:solidFill>
                  <a:srgbClr val="0D0D0D"/>
                </a:solidFill>
                <a:highlight>
                  <a:srgbClr val="FFFFFF"/>
                </a:highlight>
              </a:rPr>
              <a:t>zu</a:t>
            </a:r>
            <a:r>
              <a:rPr lang="en-US" sz="2000" i="0" dirty="0">
                <a:solidFill>
                  <a:srgbClr val="0D0D0D"/>
                </a:solidFill>
                <a:highlight>
                  <a:srgbClr val="FFFFFF"/>
                </a:highlight>
              </a:rPr>
              <a:t> </a:t>
            </a:r>
            <a:r>
              <a:rPr lang="en-US" sz="2000" i="0" dirty="0" err="1">
                <a:solidFill>
                  <a:srgbClr val="0D0D0D"/>
                </a:solidFill>
                <a:highlight>
                  <a:srgbClr val="FFFFFF"/>
                </a:highlight>
              </a:rPr>
              <a:t>inspirieren</a:t>
            </a:r>
            <a:r>
              <a:rPr lang="en-US" sz="2000" i="0" dirty="0">
                <a:solidFill>
                  <a:srgbClr val="0D0D0D"/>
                </a:solidFill>
                <a:highlight>
                  <a:srgbClr val="FFFFFF"/>
                </a:highlight>
              </a:rPr>
              <a:t>, </a:t>
            </a:r>
            <a:r>
              <a:rPr lang="en-US" sz="2000" i="0" dirty="0" err="1">
                <a:solidFill>
                  <a:srgbClr val="0D0D0D"/>
                </a:solidFill>
                <a:highlight>
                  <a:srgbClr val="FFFFFF"/>
                </a:highlight>
              </a:rPr>
              <a:t>Nachhaltigkeit</a:t>
            </a:r>
            <a:r>
              <a:rPr lang="en-US" sz="2000" i="0" dirty="0">
                <a:solidFill>
                  <a:srgbClr val="0D0D0D"/>
                </a:solidFill>
                <a:highlight>
                  <a:srgbClr val="FFFFFF"/>
                </a:highlight>
              </a:rPr>
              <a:t> </a:t>
            </a:r>
            <a:r>
              <a:rPr lang="en-US" sz="2000" i="0" dirty="0" err="1">
                <a:solidFill>
                  <a:srgbClr val="0D0D0D"/>
                </a:solidFill>
                <a:highlight>
                  <a:srgbClr val="FFFFFF"/>
                </a:highlight>
              </a:rPr>
              <a:t>ernst</a:t>
            </a:r>
            <a:r>
              <a:rPr lang="en-US" sz="2000" i="0" dirty="0">
                <a:solidFill>
                  <a:srgbClr val="0D0D0D"/>
                </a:solidFill>
                <a:highlight>
                  <a:srgbClr val="FFFFFF"/>
                </a:highlight>
              </a:rPr>
              <a:t> </a:t>
            </a:r>
            <a:r>
              <a:rPr lang="en-US" sz="2000" i="0" dirty="0" err="1">
                <a:solidFill>
                  <a:srgbClr val="0D0D0D"/>
                </a:solidFill>
                <a:highlight>
                  <a:srgbClr val="FFFFFF"/>
                </a:highlight>
              </a:rPr>
              <a:t>zu</a:t>
            </a:r>
            <a:r>
              <a:rPr lang="en-US" sz="2000" i="0" dirty="0">
                <a:solidFill>
                  <a:srgbClr val="0D0D0D"/>
                </a:solidFill>
                <a:highlight>
                  <a:srgbClr val="FFFFFF"/>
                </a:highlight>
              </a:rPr>
              <a:t> </a:t>
            </a:r>
            <a:r>
              <a:rPr lang="en-US" sz="2000" i="0" dirty="0" err="1">
                <a:solidFill>
                  <a:srgbClr val="0D0D0D"/>
                </a:solidFill>
                <a:highlight>
                  <a:srgbClr val="FFFFFF"/>
                </a:highlight>
              </a:rPr>
              <a:t>nehmen</a:t>
            </a:r>
            <a:r>
              <a:rPr lang="en-US" sz="2000" i="0" dirty="0">
                <a:solidFill>
                  <a:srgbClr val="0D0D0D"/>
                </a:solidFill>
                <a:highlight>
                  <a:srgbClr val="FFFFFF"/>
                </a:highlight>
              </a:rPr>
              <a:t>.</a:t>
            </a:r>
            <a:endParaRPr sz="2000" dirty="0"/>
          </a:p>
          <a:p>
            <a:pPr marL="0" lvl="0" indent="0" algn="just" rtl="0">
              <a:lnSpc>
                <a:spcPct val="112727"/>
              </a:lnSpc>
              <a:spcBef>
                <a:spcPts val="0"/>
              </a:spcBef>
              <a:spcAft>
                <a:spcPts val="0"/>
              </a:spcAft>
              <a:buClr>
                <a:srgbClr val="0D0D0D"/>
              </a:buClr>
              <a:buSzPts val="2200"/>
              <a:buNone/>
            </a:pPr>
            <a:r>
              <a:rPr lang="en-US" sz="2000" i="0" dirty="0">
                <a:solidFill>
                  <a:srgbClr val="0D0D0D"/>
                </a:solidFill>
                <a:highlight>
                  <a:srgbClr val="FFFFFF"/>
                </a:highlight>
              </a:rPr>
              <a:t>Die frühe </a:t>
            </a:r>
            <a:r>
              <a:rPr lang="en-US" sz="2000" i="0" dirty="0" err="1">
                <a:solidFill>
                  <a:srgbClr val="0D0D0D"/>
                </a:solidFill>
                <a:highlight>
                  <a:srgbClr val="FFFFFF"/>
                </a:highlight>
              </a:rPr>
              <a:t>Einbindung</a:t>
            </a:r>
            <a:r>
              <a:rPr lang="en-US" sz="2000" i="0" dirty="0">
                <a:solidFill>
                  <a:srgbClr val="0D0D0D"/>
                </a:solidFill>
                <a:highlight>
                  <a:srgbClr val="FFFFFF"/>
                </a:highlight>
              </a:rPr>
              <a:t> der Mitarbeiter in den </a:t>
            </a:r>
            <a:r>
              <a:rPr lang="en-US" sz="2000" i="0" dirty="0" err="1">
                <a:solidFill>
                  <a:srgbClr val="0D0D0D"/>
                </a:solidFill>
                <a:highlight>
                  <a:srgbClr val="FFFFFF"/>
                </a:highlight>
              </a:rPr>
              <a:t>Planungsprozess</a:t>
            </a:r>
            <a:r>
              <a:rPr lang="en-US" sz="2000" i="0" dirty="0">
                <a:solidFill>
                  <a:srgbClr val="0D0D0D"/>
                </a:solidFill>
                <a:highlight>
                  <a:srgbClr val="FFFFFF"/>
                </a:highlight>
              </a:rPr>
              <a:t> </a:t>
            </a:r>
            <a:r>
              <a:rPr lang="en-US" sz="2000" i="0" dirty="0" err="1">
                <a:solidFill>
                  <a:srgbClr val="0D0D0D"/>
                </a:solidFill>
                <a:highlight>
                  <a:srgbClr val="FFFFFF"/>
                </a:highlight>
              </a:rPr>
              <a:t>förderte</a:t>
            </a:r>
            <a:r>
              <a:rPr lang="en-US" sz="2000" i="0" dirty="0">
                <a:solidFill>
                  <a:srgbClr val="0D0D0D"/>
                </a:solidFill>
                <a:highlight>
                  <a:srgbClr val="FFFFFF"/>
                </a:highlight>
              </a:rPr>
              <a:t> das </a:t>
            </a:r>
            <a:r>
              <a:rPr lang="en-US" sz="2000" i="0" dirty="0" err="1">
                <a:solidFill>
                  <a:srgbClr val="0D0D0D"/>
                </a:solidFill>
                <a:highlight>
                  <a:srgbClr val="FFFFFF"/>
                </a:highlight>
              </a:rPr>
              <a:t>Gefühl</a:t>
            </a:r>
            <a:r>
              <a:rPr lang="en-US" sz="2000" i="0" dirty="0">
                <a:solidFill>
                  <a:srgbClr val="0D0D0D"/>
                </a:solidFill>
                <a:highlight>
                  <a:srgbClr val="FFFFFF"/>
                </a:highlight>
              </a:rPr>
              <a:t> der </a:t>
            </a:r>
            <a:r>
              <a:rPr lang="en-US" sz="2000" i="0" dirty="0" err="1">
                <a:solidFill>
                  <a:srgbClr val="0D0D0D"/>
                </a:solidFill>
                <a:highlight>
                  <a:srgbClr val="FFFFFF"/>
                </a:highlight>
              </a:rPr>
              <a:t>Eigenverantwortung</a:t>
            </a:r>
            <a:r>
              <a:rPr lang="en-US" sz="2000" i="0" dirty="0">
                <a:solidFill>
                  <a:srgbClr val="0D0D0D"/>
                </a:solidFill>
                <a:highlight>
                  <a:srgbClr val="FFFFFF"/>
                </a:highlight>
              </a:rPr>
              <a:t> und </a:t>
            </a:r>
            <a:r>
              <a:rPr lang="en-US" sz="2000" i="0" dirty="0" err="1">
                <a:solidFill>
                  <a:srgbClr val="0D0D0D"/>
                </a:solidFill>
                <a:highlight>
                  <a:srgbClr val="FFFFFF"/>
                </a:highlight>
              </a:rPr>
              <a:t>verringerte</a:t>
            </a:r>
            <a:r>
              <a:rPr lang="en-US" sz="2000" i="0" dirty="0">
                <a:solidFill>
                  <a:srgbClr val="0D0D0D"/>
                </a:solidFill>
                <a:highlight>
                  <a:srgbClr val="FFFFFF"/>
                </a:highlight>
              </a:rPr>
              <a:t> den Widerstand </a:t>
            </a:r>
            <a:r>
              <a:rPr lang="en-US" sz="2000" i="0" dirty="0" err="1">
                <a:solidFill>
                  <a:srgbClr val="0D0D0D"/>
                </a:solidFill>
                <a:highlight>
                  <a:srgbClr val="FFFFFF"/>
                </a:highlight>
              </a:rPr>
              <a:t>gegen</a:t>
            </a:r>
            <a:r>
              <a:rPr lang="en-US" sz="2000" i="0" dirty="0">
                <a:solidFill>
                  <a:srgbClr val="0D0D0D"/>
                </a:solidFill>
                <a:highlight>
                  <a:srgbClr val="FFFFFF"/>
                </a:highlight>
              </a:rPr>
              <a:t> </a:t>
            </a:r>
            <a:r>
              <a:rPr lang="en-US" sz="2000" i="0" dirty="0" err="1">
                <a:solidFill>
                  <a:srgbClr val="0D0D0D"/>
                </a:solidFill>
                <a:highlight>
                  <a:srgbClr val="FFFFFF"/>
                </a:highlight>
              </a:rPr>
              <a:t>Veränderungen</a:t>
            </a:r>
            <a:r>
              <a:rPr lang="en-US" sz="2000" i="0" dirty="0">
                <a:solidFill>
                  <a:srgbClr val="0D0D0D"/>
                </a:solidFill>
                <a:highlight>
                  <a:srgbClr val="FFFFFF"/>
                </a:highlight>
              </a:rPr>
              <a:t>. </a:t>
            </a:r>
            <a:r>
              <a:rPr lang="en-US" sz="2000" i="0" dirty="0" err="1">
                <a:solidFill>
                  <a:srgbClr val="0D0D0D"/>
                </a:solidFill>
                <a:highlight>
                  <a:srgbClr val="FFFFFF"/>
                </a:highlight>
              </a:rPr>
              <a:t>Kontinuierliche</a:t>
            </a:r>
            <a:r>
              <a:rPr lang="en-US" sz="2000" i="0" dirty="0">
                <a:solidFill>
                  <a:srgbClr val="0D0D0D"/>
                </a:solidFill>
                <a:highlight>
                  <a:srgbClr val="FFFFFF"/>
                </a:highlight>
              </a:rPr>
              <a:t> </a:t>
            </a:r>
            <a:r>
              <a:rPr lang="en-US" sz="2000" i="0" dirty="0" err="1">
                <a:solidFill>
                  <a:srgbClr val="0D0D0D"/>
                </a:solidFill>
                <a:highlight>
                  <a:srgbClr val="FFFFFF"/>
                </a:highlight>
              </a:rPr>
              <a:t>Schulungen</a:t>
            </a:r>
            <a:r>
              <a:rPr lang="en-US" sz="2000" i="0" dirty="0">
                <a:solidFill>
                  <a:srgbClr val="0D0D0D"/>
                </a:solidFill>
                <a:highlight>
                  <a:srgbClr val="FFFFFF"/>
                </a:highlight>
              </a:rPr>
              <a:t> </a:t>
            </a:r>
            <a:r>
              <a:rPr lang="en-US" sz="2000" i="0" dirty="0" err="1">
                <a:solidFill>
                  <a:srgbClr val="0D0D0D"/>
                </a:solidFill>
                <a:highlight>
                  <a:srgbClr val="FFFFFF"/>
                </a:highlight>
              </a:rPr>
              <a:t>hielten</a:t>
            </a:r>
            <a:r>
              <a:rPr lang="en-US" sz="2000" i="0" dirty="0">
                <a:solidFill>
                  <a:srgbClr val="0D0D0D"/>
                </a:solidFill>
                <a:highlight>
                  <a:srgbClr val="FFFFFF"/>
                </a:highlight>
              </a:rPr>
              <a:t> die Mitarbeiter auf dem </a:t>
            </a:r>
            <a:r>
              <a:rPr lang="en-US" sz="2000" i="0" dirty="0" err="1">
                <a:solidFill>
                  <a:srgbClr val="0D0D0D"/>
                </a:solidFill>
                <a:highlight>
                  <a:srgbClr val="FFFFFF"/>
                </a:highlight>
              </a:rPr>
              <a:t>Laufenden</a:t>
            </a:r>
            <a:r>
              <a:rPr lang="en-US" sz="2000" i="0" dirty="0">
                <a:solidFill>
                  <a:srgbClr val="0D0D0D"/>
                </a:solidFill>
                <a:highlight>
                  <a:srgbClr val="FFFFFF"/>
                </a:highlight>
              </a:rPr>
              <a:t> und </a:t>
            </a:r>
            <a:r>
              <a:rPr lang="en-US" sz="2000" i="0" dirty="0" err="1">
                <a:solidFill>
                  <a:srgbClr val="0D0D0D"/>
                </a:solidFill>
                <a:highlight>
                  <a:srgbClr val="FFFFFF"/>
                </a:highlight>
              </a:rPr>
              <a:t>motivierten</a:t>
            </a:r>
            <a:r>
              <a:rPr lang="en-US" sz="2000" i="0" dirty="0">
                <a:solidFill>
                  <a:srgbClr val="0D0D0D"/>
                </a:solidFill>
                <a:highlight>
                  <a:srgbClr val="FFFFFF"/>
                </a:highlight>
              </a:rPr>
              <a:t> </a:t>
            </a:r>
            <a:r>
              <a:rPr lang="en-US" sz="2000" i="0" dirty="0" err="1">
                <a:solidFill>
                  <a:srgbClr val="0D0D0D"/>
                </a:solidFill>
                <a:highlight>
                  <a:srgbClr val="FFFFFF"/>
                </a:highlight>
              </a:rPr>
              <a:t>sie</a:t>
            </a:r>
            <a:r>
              <a:rPr lang="en-US" sz="2000" i="0" dirty="0">
                <a:solidFill>
                  <a:srgbClr val="0D0D0D"/>
                </a:solidFill>
                <a:highlight>
                  <a:srgbClr val="FFFFFF"/>
                </a:highlight>
              </a:rPr>
              <a:t>, </a:t>
            </a:r>
            <a:r>
              <a:rPr lang="en-US" sz="2000" i="0" dirty="0" err="1">
                <a:solidFill>
                  <a:srgbClr val="0D0D0D"/>
                </a:solidFill>
                <a:highlight>
                  <a:srgbClr val="FFFFFF"/>
                </a:highlight>
              </a:rPr>
              <a:t>effektiv</a:t>
            </a:r>
            <a:r>
              <a:rPr lang="en-US" sz="2000" i="0" dirty="0">
                <a:solidFill>
                  <a:srgbClr val="0D0D0D"/>
                </a:solidFill>
                <a:highlight>
                  <a:srgbClr val="FFFFFF"/>
                </a:highlight>
              </a:rPr>
              <a:t> </a:t>
            </a:r>
            <a:r>
              <a:rPr lang="en-US" sz="2000" i="0" dirty="0" err="1">
                <a:solidFill>
                  <a:srgbClr val="0D0D0D"/>
                </a:solidFill>
                <a:highlight>
                  <a:srgbClr val="FFFFFF"/>
                </a:highlight>
              </a:rPr>
              <a:t>zu</a:t>
            </a:r>
            <a:r>
              <a:rPr lang="en-US" sz="2000" i="0" dirty="0">
                <a:solidFill>
                  <a:srgbClr val="0D0D0D"/>
                </a:solidFill>
                <a:highlight>
                  <a:srgbClr val="FFFFFF"/>
                </a:highlight>
              </a:rPr>
              <a:t> den </a:t>
            </a:r>
            <a:r>
              <a:rPr lang="en-US" sz="2000" i="0" dirty="0" err="1">
                <a:solidFill>
                  <a:srgbClr val="0D0D0D"/>
                </a:solidFill>
                <a:highlight>
                  <a:srgbClr val="FFFFFF"/>
                </a:highlight>
              </a:rPr>
              <a:t>Nachhaltigkeitszielen</a:t>
            </a:r>
            <a:r>
              <a:rPr lang="en-US" sz="2000" i="0" dirty="0">
                <a:solidFill>
                  <a:srgbClr val="0D0D0D"/>
                </a:solidFill>
                <a:highlight>
                  <a:srgbClr val="FFFFFF"/>
                </a:highlight>
              </a:rPr>
              <a:t> </a:t>
            </a:r>
            <a:r>
              <a:rPr lang="en-US" sz="2000" i="0" dirty="0" err="1">
                <a:solidFill>
                  <a:srgbClr val="0D0D0D"/>
                </a:solidFill>
                <a:highlight>
                  <a:srgbClr val="FFFFFF"/>
                </a:highlight>
              </a:rPr>
              <a:t>beizutragen</a:t>
            </a:r>
            <a:r>
              <a:rPr lang="en-US" sz="2000" i="0" dirty="0">
                <a:solidFill>
                  <a:srgbClr val="0D0D0D"/>
                </a:solidFill>
                <a:highlight>
                  <a:srgbClr val="FFFFFF"/>
                </a:highlight>
              </a:rPr>
              <a:t>. Die </a:t>
            </a:r>
            <a:r>
              <a:rPr lang="en-US" sz="2000" i="0" dirty="0" err="1">
                <a:solidFill>
                  <a:srgbClr val="0D0D0D"/>
                </a:solidFill>
                <a:highlight>
                  <a:srgbClr val="FFFFFF"/>
                </a:highlight>
              </a:rPr>
              <a:t>Verankerung</a:t>
            </a:r>
            <a:r>
              <a:rPr lang="en-US" sz="2000" i="0" dirty="0">
                <a:solidFill>
                  <a:srgbClr val="0D0D0D"/>
                </a:solidFill>
                <a:highlight>
                  <a:srgbClr val="FFFFFF"/>
                </a:highlight>
              </a:rPr>
              <a:t> von </a:t>
            </a:r>
            <a:r>
              <a:rPr lang="en-US" sz="2000" i="0" dirty="0" err="1">
                <a:solidFill>
                  <a:srgbClr val="0D0D0D"/>
                </a:solidFill>
                <a:highlight>
                  <a:srgbClr val="FFFFFF"/>
                </a:highlight>
              </a:rPr>
              <a:t>Nachhaltigkeit</a:t>
            </a:r>
            <a:r>
              <a:rPr lang="en-US" sz="2000" i="0" dirty="0">
                <a:solidFill>
                  <a:srgbClr val="0D0D0D"/>
                </a:solidFill>
                <a:highlight>
                  <a:srgbClr val="FFFFFF"/>
                </a:highlight>
              </a:rPr>
              <a:t> in den </a:t>
            </a:r>
            <a:r>
              <a:rPr lang="en-US" sz="2000" i="0" dirty="0" err="1">
                <a:solidFill>
                  <a:srgbClr val="0D0D0D"/>
                </a:solidFill>
                <a:highlight>
                  <a:srgbClr val="FFFFFF"/>
                </a:highlight>
              </a:rPr>
              <a:t>Grundwerten</a:t>
            </a:r>
            <a:r>
              <a:rPr lang="en-US" sz="2000" i="0" dirty="0">
                <a:solidFill>
                  <a:srgbClr val="0D0D0D"/>
                </a:solidFill>
                <a:highlight>
                  <a:srgbClr val="FFFFFF"/>
                </a:highlight>
              </a:rPr>
              <a:t> und der </a:t>
            </a:r>
            <a:r>
              <a:rPr lang="en-US" sz="2000" i="0" dirty="0" err="1">
                <a:solidFill>
                  <a:srgbClr val="0D0D0D"/>
                </a:solidFill>
                <a:highlight>
                  <a:srgbClr val="FFFFFF"/>
                </a:highlight>
              </a:rPr>
              <a:t>Entscheidungsfindung</a:t>
            </a:r>
            <a:r>
              <a:rPr lang="en-US" sz="2000" i="0" dirty="0">
                <a:solidFill>
                  <a:srgbClr val="0D0D0D"/>
                </a:solidFill>
                <a:highlight>
                  <a:srgbClr val="FFFFFF"/>
                </a:highlight>
              </a:rPr>
              <a:t> des </a:t>
            </a:r>
            <a:r>
              <a:rPr lang="en-US" sz="2000" i="0" dirty="0" err="1">
                <a:solidFill>
                  <a:srgbClr val="0D0D0D"/>
                </a:solidFill>
                <a:highlight>
                  <a:srgbClr val="FFFFFF"/>
                </a:highlight>
              </a:rPr>
              <a:t>Unternehmens</a:t>
            </a:r>
            <a:r>
              <a:rPr lang="en-US" sz="2000" i="0" dirty="0">
                <a:solidFill>
                  <a:srgbClr val="0D0D0D"/>
                </a:solidFill>
                <a:highlight>
                  <a:srgbClr val="FFFFFF"/>
                </a:highlight>
              </a:rPr>
              <a:t> </a:t>
            </a:r>
            <a:r>
              <a:rPr lang="en-US" sz="2000" i="0" dirty="0" err="1">
                <a:solidFill>
                  <a:srgbClr val="0D0D0D"/>
                </a:solidFill>
                <a:highlight>
                  <a:srgbClr val="FFFFFF"/>
                </a:highlight>
              </a:rPr>
              <a:t>gewährleistete</a:t>
            </a:r>
            <a:r>
              <a:rPr lang="en-US" sz="2000" i="0" dirty="0">
                <a:solidFill>
                  <a:srgbClr val="0D0D0D"/>
                </a:solidFill>
                <a:highlight>
                  <a:srgbClr val="FFFFFF"/>
                </a:highlight>
              </a:rPr>
              <a:t> </a:t>
            </a:r>
            <a:r>
              <a:rPr lang="en-US" sz="2000" i="0" dirty="0" err="1">
                <a:solidFill>
                  <a:srgbClr val="0D0D0D"/>
                </a:solidFill>
                <a:highlight>
                  <a:srgbClr val="FFFFFF"/>
                </a:highlight>
              </a:rPr>
              <a:t>ein</a:t>
            </a:r>
            <a:r>
              <a:rPr lang="en-US" sz="2000" i="0" dirty="0">
                <a:solidFill>
                  <a:srgbClr val="0D0D0D"/>
                </a:solidFill>
                <a:highlight>
                  <a:srgbClr val="FFFFFF"/>
                </a:highlight>
              </a:rPr>
              <a:t> </a:t>
            </a:r>
            <a:r>
              <a:rPr lang="en-US" sz="2000" i="0" dirty="0" err="1">
                <a:solidFill>
                  <a:srgbClr val="0D0D0D"/>
                </a:solidFill>
                <a:highlight>
                  <a:srgbClr val="FFFFFF"/>
                </a:highlight>
              </a:rPr>
              <a:t>langfristiges</a:t>
            </a:r>
            <a:r>
              <a:rPr lang="en-US" sz="2000" i="0" dirty="0">
                <a:solidFill>
                  <a:srgbClr val="0D0D0D"/>
                </a:solidFill>
                <a:highlight>
                  <a:srgbClr val="FFFFFF"/>
                </a:highlight>
              </a:rPr>
              <a:t> Engagement und </a:t>
            </a:r>
            <a:r>
              <a:rPr lang="en-US" sz="2000" i="0" dirty="0" err="1">
                <a:solidFill>
                  <a:srgbClr val="0D0D0D"/>
                </a:solidFill>
                <a:highlight>
                  <a:srgbClr val="FFFFFF"/>
                </a:highlight>
              </a:rPr>
              <a:t>machte</a:t>
            </a:r>
            <a:r>
              <a:rPr lang="en-US" sz="2000" i="0" dirty="0">
                <a:solidFill>
                  <a:srgbClr val="0D0D0D"/>
                </a:solidFill>
                <a:highlight>
                  <a:srgbClr val="FFFFFF"/>
                </a:highlight>
              </a:rPr>
              <a:t> </a:t>
            </a:r>
            <a:r>
              <a:rPr lang="en-US" sz="2000" i="0" dirty="0" err="1">
                <a:solidFill>
                  <a:srgbClr val="0D0D0D"/>
                </a:solidFill>
                <a:highlight>
                  <a:srgbClr val="FFFFFF"/>
                </a:highlight>
              </a:rPr>
              <a:t>Nachhaltigkeit</a:t>
            </a:r>
            <a:r>
              <a:rPr lang="en-US" sz="2000" i="0" dirty="0">
                <a:solidFill>
                  <a:srgbClr val="0D0D0D"/>
                </a:solidFill>
                <a:highlight>
                  <a:srgbClr val="FFFFFF"/>
                </a:highlight>
              </a:rPr>
              <a:t> </a:t>
            </a:r>
            <a:r>
              <a:rPr lang="en-US" sz="2000" i="0" dirty="0" err="1">
                <a:solidFill>
                  <a:srgbClr val="0D0D0D"/>
                </a:solidFill>
                <a:highlight>
                  <a:srgbClr val="FFFFFF"/>
                </a:highlight>
              </a:rPr>
              <a:t>zu</a:t>
            </a:r>
            <a:r>
              <a:rPr lang="en-US" sz="2000" i="0" dirty="0">
                <a:solidFill>
                  <a:srgbClr val="0D0D0D"/>
                </a:solidFill>
                <a:highlight>
                  <a:srgbClr val="FFFFFF"/>
                </a:highlight>
              </a:rPr>
              <a:t> </a:t>
            </a:r>
            <a:r>
              <a:rPr lang="en-US" sz="2000" i="0" dirty="0" err="1">
                <a:solidFill>
                  <a:srgbClr val="0D0D0D"/>
                </a:solidFill>
                <a:highlight>
                  <a:srgbClr val="FFFFFF"/>
                </a:highlight>
              </a:rPr>
              <a:t>einem</a:t>
            </a:r>
            <a:r>
              <a:rPr lang="en-US" sz="2000" i="0" dirty="0">
                <a:solidFill>
                  <a:srgbClr val="0D0D0D"/>
                </a:solidFill>
                <a:highlight>
                  <a:srgbClr val="FFFFFF"/>
                </a:highlight>
              </a:rPr>
              <a:t> </a:t>
            </a:r>
            <a:r>
              <a:rPr lang="en-US" sz="2000" i="0" dirty="0" err="1">
                <a:solidFill>
                  <a:srgbClr val="0D0D0D"/>
                </a:solidFill>
                <a:highlight>
                  <a:srgbClr val="FFFFFF"/>
                </a:highlight>
              </a:rPr>
              <a:t>wichtigen</a:t>
            </a:r>
            <a:r>
              <a:rPr lang="en-US" sz="2000" i="0" dirty="0">
                <a:solidFill>
                  <a:srgbClr val="0D0D0D"/>
                </a:solidFill>
                <a:highlight>
                  <a:srgbClr val="FFFFFF"/>
                </a:highlight>
              </a:rPr>
              <a:t> Teil der </a:t>
            </a:r>
            <a:r>
              <a:rPr lang="en-US" sz="2000" i="0" dirty="0" err="1">
                <a:solidFill>
                  <a:srgbClr val="0D0D0D"/>
                </a:solidFill>
                <a:highlight>
                  <a:srgbClr val="FFFFFF"/>
                </a:highlight>
              </a:rPr>
              <a:t>Unternehmensidentität</a:t>
            </a:r>
            <a:r>
              <a:rPr lang="en-US" sz="2000" i="0" dirty="0">
                <a:solidFill>
                  <a:srgbClr val="0D0D0D"/>
                </a:solidFill>
                <a:highlight>
                  <a:srgbClr val="FFFFFF"/>
                </a:highlight>
              </a:rPr>
              <a:t>. </a:t>
            </a:r>
            <a:r>
              <a:rPr lang="en-US" sz="2000" i="0" u="sng" dirty="0" err="1">
                <a:solidFill>
                  <a:srgbClr val="080808"/>
                </a:solidFill>
                <a:highlight>
                  <a:srgbClr val="FFFFFF"/>
                </a:highlight>
              </a:rPr>
              <a:t>Klicken</a:t>
            </a:r>
            <a:r>
              <a:rPr lang="en-US" sz="2000" i="0" u="sng" dirty="0">
                <a:solidFill>
                  <a:srgbClr val="080808"/>
                </a:solidFill>
                <a:highlight>
                  <a:srgbClr val="FFFFFF"/>
                </a:highlight>
              </a:rPr>
              <a:t> Sie </a:t>
            </a:r>
            <a:r>
              <a:rPr lang="en-US" sz="2000" i="0" u="sng" dirty="0" err="1">
                <a:solidFill>
                  <a:srgbClr val="080808"/>
                </a:solidFill>
                <a:highlight>
                  <a:srgbClr val="FFFFFF"/>
                </a:highlight>
              </a:rPr>
              <a:t>hier</a:t>
            </a:r>
            <a:r>
              <a:rPr lang="en-US" sz="2000" i="0" u="sng" dirty="0">
                <a:solidFill>
                  <a:srgbClr val="080808"/>
                </a:solidFill>
                <a:highlight>
                  <a:srgbClr val="FFFFFF"/>
                </a:highlight>
              </a:rPr>
              <a:t>, um </a:t>
            </a:r>
            <a:r>
              <a:rPr lang="en-US" sz="2000" i="0" u="sng" dirty="0" err="1">
                <a:solidFill>
                  <a:srgbClr val="080808"/>
                </a:solidFill>
                <a:highlight>
                  <a:srgbClr val="FFFFFF"/>
                </a:highlight>
              </a:rPr>
              <a:t>mehr</a:t>
            </a:r>
            <a:r>
              <a:rPr lang="en-US" sz="2000" i="0" u="sng" dirty="0">
                <a:solidFill>
                  <a:srgbClr val="080808"/>
                </a:solidFill>
                <a:highlight>
                  <a:srgbClr val="FFFFFF"/>
                </a:highlight>
              </a:rPr>
              <a:t> </a:t>
            </a:r>
            <a:r>
              <a:rPr lang="en-US" sz="2000" i="0" u="sng" dirty="0" err="1">
                <a:solidFill>
                  <a:srgbClr val="080808"/>
                </a:solidFill>
                <a:highlight>
                  <a:srgbClr val="FFFFFF"/>
                </a:highlight>
              </a:rPr>
              <a:t>über</a:t>
            </a:r>
            <a:r>
              <a:rPr lang="en-US" sz="2000" i="0" u="sng" dirty="0">
                <a:solidFill>
                  <a:srgbClr val="080808"/>
                </a:solidFill>
                <a:highlight>
                  <a:srgbClr val="FFFFFF"/>
                </a:highlight>
              </a:rPr>
              <a:t> die </a:t>
            </a:r>
            <a:r>
              <a:rPr lang="en-US" sz="2000" i="0" u="sng" dirty="0" err="1">
                <a:solidFill>
                  <a:srgbClr val="080808"/>
                </a:solidFill>
                <a:highlight>
                  <a:srgbClr val="FFFFFF"/>
                </a:highlight>
              </a:rPr>
              <a:t>Nachhaltigkeitsbemühungen</a:t>
            </a:r>
            <a:r>
              <a:rPr lang="en-US" sz="2000" i="0" u="sng" dirty="0">
                <a:solidFill>
                  <a:srgbClr val="080808"/>
                </a:solidFill>
                <a:highlight>
                  <a:srgbClr val="FFFFFF"/>
                </a:highlight>
              </a:rPr>
              <a:t> von Interface </a:t>
            </a:r>
            <a:r>
              <a:rPr lang="en-US" sz="2000" i="0" u="sng" dirty="0" err="1">
                <a:solidFill>
                  <a:srgbClr val="080808"/>
                </a:solidFill>
                <a:highlight>
                  <a:srgbClr val="FFFFFF"/>
                </a:highlight>
              </a:rPr>
              <a:t>zu</a:t>
            </a:r>
            <a:r>
              <a:rPr lang="en-US" sz="2000" i="0" u="sng" dirty="0">
                <a:solidFill>
                  <a:srgbClr val="080808"/>
                </a:solidFill>
                <a:highlight>
                  <a:srgbClr val="FFFFFF"/>
                </a:highlight>
              </a:rPr>
              <a:t> </a:t>
            </a:r>
            <a:r>
              <a:rPr lang="en-US" sz="2000" i="0" u="sng" dirty="0" err="1">
                <a:solidFill>
                  <a:srgbClr val="080808"/>
                </a:solidFill>
                <a:highlight>
                  <a:srgbClr val="FFFFFF"/>
                </a:highlight>
              </a:rPr>
              <a:t>erfahren</a:t>
            </a:r>
            <a:endParaRPr sz="2000" i="0" dirty="0">
              <a:solidFill>
                <a:srgbClr val="080808"/>
              </a:solidFill>
              <a:highlight>
                <a:srgbClr val="FFFFFF"/>
              </a:highlight>
            </a:endParaRPr>
          </a:p>
        </p:txBody>
      </p:sp>
      <p:sp>
        <p:nvSpPr>
          <p:cNvPr id="640" name="Google Shape;640;p5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Fallstudie 1</a:t>
            </a:r>
            <a:endParaRPr/>
          </a:p>
          <a:p>
            <a:pPr marL="0" lvl="0" indent="0" algn="ctr" rtl="0">
              <a:lnSpc>
                <a:spcPct val="90000"/>
              </a:lnSpc>
              <a:spcBef>
                <a:spcPts val="0"/>
              </a:spcBef>
              <a:spcAft>
                <a:spcPts val="0"/>
              </a:spcAft>
              <a:buClr>
                <a:schemeClr val="lt1"/>
              </a:buClr>
              <a:buSzPts val="3600"/>
              <a:buNone/>
            </a:pPr>
            <a:r>
              <a:rPr lang="en-US"/>
              <a:t>Schnittstelle Fallstudie-Mission Zero und darüber hinaus</a:t>
            </a:r>
            <a:endParaRPr/>
          </a:p>
        </p:txBody>
      </p:sp>
      <p:sp>
        <p:nvSpPr>
          <p:cNvPr id="641" name="Google Shape;641;p50"/>
          <p:cNvSpPr txBox="1"/>
          <p:nvPr/>
        </p:nvSpPr>
        <p:spPr>
          <a:xfrm>
            <a:off x="4594680" y="353291"/>
            <a:ext cx="776188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D0D0D"/>
                </a:solidFill>
                <a:highlight>
                  <a:srgbClr val="FFFFFF"/>
                </a:highlight>
                <a:latin typeface="Calibri"/>
                <a:ea typeface="Calibri"/>
                <a:cs typeface="Calibri"/>
                <a:sym typeface="Calibri"/>
              </a:rPr>
              <a:t>Ergebnis</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5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UHR- ICH BIN MISSION ZERO</a:t>
            </a:r>
            <a:endParaRPr/>
          </a:p>
        </p:txBody>
      </p:sp>
      <p:sp>
        <p:nvSpPr>
          <p:cNvPr id="648" name="Google Shape;648;p51"/>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US"/>
              <a:t>Sehen Sie sich das folgende Video an, das das Engagement der Mitarbeiter beleuchtet und zeigt, wie Interface die Mission Zero Goal in Angriff genommen hat. Klicken Sie auf den untenstehenden Link, um das Video abzuspielen.</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US" u="sng">
                <a:solidFill>
                  <a:schemeClr val="hlink"/>
                </a:solidFill>
                <a:hlinkClick r:id="rId3"/>
              </a:rPr>
              <a:t>https://www.youtube.com/watch?v=spWuVxu16bM</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52"/>
          <p:cNvSpPr txBox="1">
            <a:spLocks noGrp="1"/>
          </p:cNvSpPr>
          <p:nvPr>
            <p:ph type="body" idx="1"/>
          </p:nvPr>
        </p:nvSpPr>
        <p:spPr>
          <a:xfrm>
            <a:off x="4732670" y="54718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200" b="1" i="0">
                <a:solidFill>
                  <a:srgbClr val="0D0D0D"/>
                </a:solidFill>
                <a:highlight>
                  <a:srgbClr val="FFFFFF"/>
                </a:highlight>
              </a:rPr>
              <a:t>Einführung</a:t>
            </a:r>
            <a:endParaRPr/>
          </a:p>
          <a:p>
            <a:pPr marL="0" lvl="0" indent="0" algn="just" rtl="0">
              <a:lnSpc>
                <a:spcPct val="112727"/>
              </a:lnSpc>
              <a:spcBef>
                <a:spcPts val="0"/>
              </a:spcBef>
              <a:spcAft>
                <a:spcPts val="0"/>
              </a:spcAft>
              <a:buClr>
                <a:srgbClr val="0D0D0D"/>
              </a:buClr>
              <a:buSzPts val="2200"/>
              <a:buNone/>
            </a:pPr>
            <a:r>
              <a:rPr lang="en-US" sz="2100" i="0">
                <a:solidFill>
                  <a:srgbClr val="0D0D0D"/>
                </a:solidFill>
                <a:highlight>
                  <a:srgbClr val="FFFFFF"/>
                </a:highlight>
              </a:rPr>
              <a:t>Im Bestreben, Plastikmüll zu reduzieren, beschloss McDonald's 2018, in allen Filialen im Vereinigten Königreich und in Irland Plastikstrohhalme durch Papierstrohhalme zu ersetzen. Diese Initiative war Teil einer breiteren Bewegung zur Bekämpfung der Umweltauswirkungen von Einwegplastik und entsprach der wachsenden Nachfrage der Verbraucher nach nachhaltigeren Praktiken.</a:t>
            </a:r>
            <a:br>
              <a:rPr lang="en-US" sz="2100" i="0">
                <a:solidFill>
                  <a:srgbClr val="0D0D0D"/>
                </a:solidFill>
                <a:highlight>
                  <a:srgbClr val="FFFFFF"/>
                </a:highlight>
              </a:rPr>
            </a:br>
            <a:r>
              <a:rPr lang="en-US" sz="2100" i="0">
                <a:solidFill>
                  <a:srgbClr val="0D0D0D"/>
                </a:solidFill>
                <a:highlight>
                  <a:srgbClr val="FFFFFF"/>
                </a:highlight>
              </a:rPr>
              <a:t>Die Umstellung auf Papierstrohhalme stieß jedoch gleich zu Beginn auf mehrere Probleme, was zeigt, wie wichtig es ist, eine umfassende Analyse alternativer Materialien durchzuführen. Die Hauptprobleme im Zusammenhang mit den neuen Strohhalmen waren die Reaktionen der Kunden, nicht recycelbare Materialien und Probleme mit der Haltbarkeit. </a:t>
            </a:r>
            <a:endParaRPr sz="2100"/>
          </a:p>
        </p:txBody>
      </p:sp>
      <p:sp>
        <p:nvSpPr>
          <p:cNvPr id="655" name="Google Shape;655;p52"/>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Fallstudie 2 McDonald's - Umstellung auf Papierstrohhalme</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53"/>
          <p:cNvSpPr txBox="1">
            <a:spLocks noGrp="1"/>
          </p:cNvSpPr>
          <p:nvPr>
            <p:ph type="body" idx="1"/>
          </p:nvPr>
        </p:nvSpPr>
        <p:spPr>
          <a:xfrm>
            <a:off x="4634337" y="301523"/>
            <a:ext cx="6341700" cy="53334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000" b="1" i="0" dirty="0" err="1">
                <a:solidFill>
                  <a:srgbClr val="0D0D0D"/>
                </a:solidFill>
                <a:highlight>
                  <a:srgbClr val="FFFFFF"/>
                </a:highlight>
              </a:rPr>
              <a:t>Herausforderungen</a:t>
            </a:r>
            <a:r>
              <a:rPr lang="en-US" sz="2000" b="1" i="0" dirty="0">
                <a:solidFill>
                  <a:srgbClr val="0D0D0D"/>
                </a:solidFill>
                <a:highlight>
                  <a:srgbClr val="FFFFFF"/>
                </a:highlight>
              </a:rPr>
              <a:t> und </a:t>
            </a:r>
            <a:r>
              <a:rPr lang="en-US" sz="2000" b="1" i="0" dirty="0" err="1">
                <a:solidFill>
                  <a:srgbClr val="0D0D0D"/>
                </a:solidFill>
                <a:highlight>
                  <a:srgbClr val="FFFFFF"/>
                </a:highlight>
              </a:rPr>
              <a:t>Probleme</a:t>
            </a:r>
            <a:endParaRPr sz="2000" dirty="0"/>
          </a:p>
          <a:p>
            <a:pPr marL="0" lvl="0" indent="0" algn="just" rtl="0">
              <a:lnSpc>
                <a:spcPct val="112727"/>
              </a:lnSpc>
              <a:spcBef>
                <a:spcPts val="0"/>
              </a:spcBef>
              <a:spcAft>
                <a:spcPts val="0"/>
              </a:spcAft>
              <a:buClr>
                <a:srgbClr val="0D0D0D"/>
              </a:buClr>
              <a:buSzPts val="2200"/>
              <a:buNone/>
            </a:pPr>
            <a:r>
              <a:rPr lang="en-US" sz="2000" i="0" dirty="0" err="1">
                <a:solidFill>
                  <a:srgbClr val="0D0D0D"/>
                </a:solidFill>
                <a:highlight>
                  <a:srgbClr val="FFFFFF"/>
                </a:highlight>
              </a:rPr>
              <a:t>Obwohl</a:t>
            </a:r>
            <a:r>
              <a:rPr lang="en-US" sz="2000" i="0" dirty="0">
                <a:solidFill>
                  <a:srgbClr val="0D0D0D"/>
                </a:solidFill>
                <a:highlight>
                  <a:srgbClr val="FFFFFF"/>
                </a:highlight>
              </a:rPr>
              <a:t> die von McDonald's </a:t>
            </a:r>
            <a:r>
              <a:rPr lang="en-US" sz="2000" i="0" dirty="0" err="1">
                <a:solidFill>
                  <a:srgbClr val="0D0D0D"/>
                </a:solidFill>
                <a:highlight>
                  <a:srgbClr val="FFFFFF"/>
                </a:highlight>
              </a:rPr>
              <a:t>eingeführten</a:t>
            </a:r>
            <a:r>
              <a:rPr lang="en-US" sz="2000" i="0" dirty="0">
                <a:solidFill>
                  <a:srgbClr val="0D0D0D"/>
                </a:solidFill>
                <a:highlight>
                  <a:srgbClr val="FFFFFF"/>
                </a:highlight>
              </a:rPr>
              <a:t> </a:t>
            </a:r>
            <a:r>
              <a:rPr lang="en-US" sz="2000" i="0" dirty="0" err="1">
                <a:solidFill>
                  <a:srgbClr val="0D0D0D"/>
                </a:solidFill>
                <a:highlight>
                  <a:srgbClr val="FFFFFF"/>
                </a:highlight>
              </a:rPr>
              <a:t>Papierstrohhalme</a:t>
            </a:r>
            <a:r>
              <a:rPr lang="en-US" sz="2000" i="0" dirty="0">
                <a:solidFill>
                  <a:srgbClr val="0D0D0D"/>
                </a:solidFill>
                <a:highlight>
                  <a:srgbClr val="FFFFFF"/>
                </a:highlight>
              </a:rPr>
              <a:t> </a:t>
            </a:r>
            <a:r>
              <a:rPr lang="en-US" sz="2000" i="0" dirty="0" err="1">
                <a:solidFill>
                  <a:srgbClr val="0D0D0D"/>
                </a:solidFill>
                <a:highlight>
                  <a:srgbClr val="FFFFFF"/>
                </a:highlight>
              </a:rPr>
              <a:t>als</a:t>
            </a:r>
            <a:r>
              <a:rPr lang="en-US" sz="2000" i="0" dirty="0">
                <a:solidFill>
                  <a:srgbClr val="0D0D0D"/>
                </a:solidFill>
                <a:highlight>
                  <a:srgbClr val="FFFFFF"/>
                </a:highlight>
              </a:rPr>
              <a:t> </a:t>
            </a:r>
            <a:r>
              <a:rPr lang="en-US" sz="2000" i="0" dirty="0" err="1">
                <a:solidFill>
                  <a:srgbClr val="0D0D0D"/>
                </a:solidFill>
                <a:highlight>
                  <a:srgbClr val="FFFFFF"/>
                </a:highlight>
              </a:rPr>
              <a:t>umweltfreundlichere</a:t>
            </a:r>
            <a:r>
              <a:rPr lang="en-US" sz="2000" i="0" dirty="0">
                <a:solidFill>
                  <a:srgbClr val="0D0D0D"/>
                </a:solidFill>
                <a:highlight>
                  <a:srgbClr val="FFFFFF"/>
                </a:highlight>
              </a:rPr>
              <a:t> Alternative </a:t>
            </a:r>
            <a:r>
              <a:rPr lang="en-US" sz="2000" i="0" dirty="0" err="1">
                <a:solidFill>
                  <a:srgbClr val="0D0D0D"/>
                </a:solidFill>
                <a:highlight>
                  <a:srgbClr val="FFFFFF"/>
                </a:highlight>
              </a:rPr>
              <a:t>beworben</a:t>
            </a:r>
            <a:r>
              <a:rPr lang="en-US" sz="2000" i="0" dirty="0">
                <a:solidFill>
                  <a:srgbClr val="0D0D0D"/>
                </a:solidFill>
                <a:highlight>
                  <a:srgbClr val="FFFFFF"/>
                </a:highlight>
              </a:rPr>
              <a:t> </a:t>
            </a:r>
            <a:r>
              <a:rPr lang="en-US" sz="2000" i="0" dirty="0" err="1">
                <a:solidFill>
                  <a:srgbClr val="0D0D0D"/>
                </a:solidFill>
                <a:highlight>
                  <a:srgbClr val="FFFFFF"/>
                </a:highlight>
              </a:rPr>
              <a:t>wurden</a:t>
            </a:r>
            <a:r>
              <a:rPr lang="en-US" sz="2000" i="0" dirty="0">
                <a:solidFill>
                  <a:srgbClr val="0D0D0D"/>
                </a:solidFill>
                <a:highlight>
                  <a:srgbClr val="FFFFFF"/>
                </a:highlight>
              </a:rPr>
              <a:t>, </a:t>
            </a:r>
            <a:r>
              <a:rPr lang="en-US" sz="2000" i="0" dirty="0" err="1">
                <a:solidFill>
                  <a:srgbClr val="0D0D0D"/>
                </a:solidFill>
                <a:highlight>
                  <a:srgbClr val="FFFFFF"/>
                </a:highlight>
              </a:rPr>
              <a:t>erwiesen</a:t>
            </a:r>
            <a:r>
              <a:rPr lang="en-US" sz="2000" i="0" dirty="0">
                <a:solidFill>
                  <a:srgbClr val="0D0D0D"/>
                </a:solidFill>
                <a:highlight>
                  <a:srgbClr val="FFFFFF"/>
                </a:highlight>
              </a:rPr>
              <a:t> </a:t>
            </a:r>
            <a:r>
              <a:rPr lang="en-US" sz="2000" i="0" dirty="0" err="1">
                <a:solidFill>
                  <a:srgbClr val="0D0D0D"/>
                </a:solidFill>
                <a:highlight>
                  <a:srgbClr val="FFFFFF"/>
                </a:highlight>
              </a:rPr>
              <a:t>sie</a:t>
            </a:r>
            <a:r>
              <a:rPr lang="en-US" sz="2000" i="0" dirty="0">
                <a:solidFill>
                  <a:srgbClr val="0D0D0D"/>
                </a:solidFill>
                <a:highlight>
                  <a:srgbClr val="FFFFFF"/>
                </a:highlight>
              </a:rPr>
              <a:t> </a:t>
            </a:r>
            <a:r>
              <a:rPr lang="en-US" sz="2000" i="0" dirty="0" err="1">
                <a:solidFill>
                  <a:srgbClr val="0D0D0D"/>
                </a:solidFill>
                <a:highlight>
                  <a:srgbClr val="FFFFFF"/>
                </a:highlight>
              </a:rPr>
              <a:t>sich</a:t>
            </a:r>
            <a:r>
              <a:rPr lang="en-US" sz="2000" i="0" dirty="0">
                <a:solidFill>
                  <a:srgbClr val="0D0D0D"/>
                </a:solidFill>
                <a:highlight>
                  <a:srgbClr val="FFFFFF"/>
                </a:highlight>
              </a:rPr>
              <a:t> </a:t>
            </a:r>
            <a:r>
              <a:rPr lang="en-US" sz="2000" i="0" dirty="0" err="1">
                <a:solidFill>
                  <a:srgbClr val="0D0D0D"/>
                </a:solidFill>
                <a:highlight>
                  <a:srgbClr val="FFFFFF"/>
                </a:highlight>
              </a:rPr>
              <a:t>als</a:t>
            </a:r>
            <a:r>
              <a:rPr lang="en-US" sz="2000" i="0" dirty="0">
                <a:solidFill>
                  <a:srgbClr val="0D0D0D"/>
                </a:solidFill>
                <a:highlight>
                  <a:srgbClr val="FFFFFF"/>
                </a:highlight>
              </a:rPr>
              <a:t> nicht </a:t>
            </a:r>
            <a:r>
              <a:rPr lang="en-US" sz="2000" i="0" dirty="0" err="1">
                <a:solidFill>
                  <a:srgbClr val="0D0D0D"/>
                </a:solidFill>
                <a:highlight>
                  <a:srgbClr val="FFFFFF"/>
                </a:highlight>
              </a:rPr>
              <a:t>recycelbar</a:t>
            </a:r>
            <a:r>
              <a:rPr lang="en-US" sz="2000" i="0" dirty="0">
                <a:solidFill>
                  <a:srgbClr val="0D0D0D"/>
                </a:solidFill>
                <a:highlight>
                  <a:srgbClr val="FFFFFF"/>
                </a:highlight>
              </a:rPr>
              <a:t>. Das für die </a:t>
            </a:r>
            <a:r>
              <a:rPr lang="en-US" sz="2000" i="0" dirty="0" err="1">
                <a:solidFill>
                  <a:srgbClr val="0D0D0D"/>
                </a:solidFill>
                <a:highlight>
                  <a:srgbClr val="FFFFFF"/>
                </a:highlight>
              </a:rPr>
              <a:t>Strohhalme</a:t>
            </a:r>
            <a:r>
              <a:rPr lang="en-US" sz="2000" i="0" dirty="0">
                <a:solidFill>
                  <a:srgbClr val="0D0D0D"/>
                </a:solidFill>
                <a:highlight>
                  <a:srgbClr val="FFFFFF"/>
                </a:highlight>
              </a:rPr>
              <a:t> </a:t>
            </a:r>
            <a:r>
              <a:rPr lang="en-US" sz="2000" i="0" dirty="0" err="1">
                <a:solidFill>
                  <a:srgbClr val="0D0D0D"/>
                </a:solidFill>
                <a:highlight>
                  <a:srgbClr val="FFFFFF"/>
                </a:highlight>
              </a:rPr>
              <a:t>verwendete</a:t>
            </a:r>
            <a:r>
              <a:rPr lang="en-US" sz="2000" i="0" dirty="0">
                <a:solidFill>
                  <a:srgbClr val="0D0D0D"/>
                </a:solidFill>
                <a:highlight>
                  <a:srgbClr val="FFFFFF"/>
                </a:highlight>
              </a:rPr>
              <a:t> Papier war </a:t>
            </a:r>
            <a:r>
              <a:rPr lang="en-US" sz="2000" i="0" dirty="0" err="1">
                <a:solidFill>
                  <a:srgbClr val="0D0D0D"/>
                </a:solidFill>
                <a:highlight>
                  <a:srgbClr val="FFFFFF"/>
                </a:highlight>
              </a:rPr>
              <a:t>zu</a:t>
            </a:r>
            <a:r>
              <a:rPr lang="en-US" sz="2000" i="0" dirty="0">
                <a:solidFill>
                  <a:srgbClr val="0D0D0D"/>
                </a:solidFill>
                <a:highlight>
                  <a:srgbClr val="FFFFFF"/>
                </a:highlight>
              </a:rPr>
              <a:t> dick, um von den </a:t>
            </a:r>
            <a:r>
              <a:rPr lang="en-US" sz="2000" i="0" dirty="0" err="1">
                <a:solidFill>
                  <a:srgbClr val="0D0D0D"/>
                </a:solidFill>
                <a:highlight>
                  <a:srgbClr val="FFFFFF"/>
                </a:highlight>
              </a:rPr>
              <a:t>üblichen</a:t>
            </a:r>
            <a:r>
              <a:rPr lang="en-US" sz="2000" i="0" dirty="0">
                <a:solidFill>
                  <a:srgbClr val="0D0D0D"/>
                </a:solidFill>
                <a:highlight>
                  <a:srgbClr val="FFFFFF"/>
                </a:highlight>
              </a:rPr>
              <a:t> </a:t>
            </a:r>
            <a:r>
              <a:rPr lang="en-US" sz="2000" i="0" dirty="0" err="1">
                <a:solidFill>
                  <a:srgbClr val="0D0D0D"/>
                </a:solidFill>
                <a:highlight>
                  <a:srgbClr val="FFFFFF"/>
                </a:highlight>
              </a:rPr>
              <a:t>Recyclinganlagen</a:t>
            </a:r>
            <a:r>
              <a:rPr lang="en-US" sz="2000" i="0" dirty="0">
                <a:solidFill>
                  <a:srgbClr val="0D0D0D"/>
                </a:solidFill>
                <a:highlight>
                  <a:srgbClr val="FFFFFF"/>
                </a:highlight>
              </a:rPr>
              <a:t> </a:t>
            </a:r>
            <a:r>
              <a:rPr lang="en-US" sz="2000" i="0" dirty="0" err="1">
                <a:solidFill>
                  <a:srgbClr val="0D0D0D"/>
                </a:solidFill>
                <a:highlight>
                  <a:srgbClr val="FFFFFF"/>
                </a:highlight>
              </a:rPr>
              <a:t>verarbeitet</a:t>
            </a:r>
            <a:r>
              <a:rPr lang="en-US" sz="2000" i="0" dirty="0">
                <a:solidFill>
                  <a:srgbClr val="0D0D0D"/>
                </a:solidFill>
                <a:highlight>
                  <a:srgbClr val="FFFFFF"/>
                </a:highlight>
              </a:rPr>
              <a:t> </a:t>
            </a:r>
            <a:r>
              <a:rPr lang="en-US" sz="2000" i="0" dirty="0" err="1">
                <a:solidFill>
                  <a:srgbClr val="0D0D0D"/>
                </a:solidFill>
                <a:highlight>
                  <a:srgbClr val="FFFFFF"/>
                </a:highlight>
              </a:rPr>
              <a:t>zu</a:t>
            </a:r>
            <a:r>
              <a:rPr lang="en-US" sz="2000" i="0" dirty="0">
                <a:solidFill>
                  <a:srgbClr val="0D0D0D"/>
                </a:solidFill>
                <a:highlight>
                  <a:srgbClr val="FFFFFF"/>
                </a:highlight>
              </a:rPr>
              <a:t> </a:t>
            </a:r>
            <a:r>
              <a:rPr lang="en-US" sz="2000" i="0" dirty="0" err="1">
                <a:solidFill>
                  <a:srgbClr val="0D0D0D"/>
                </a:solidFill>
                <a:highlight>
                  <a:srgbClr val="FFFFFF"/>
                </a:highlight>
              </a:rPr>
              <a:t>werden</a:t>
            </a:r>
            <a:r>
              <a:rPr lang="en-US" sz="2000" i="0" dirty="0">
                <a:solidFill>
                  <a:srgbClr val="0D0D0D"/>
                </a:solidFill>
                <a:highlight>
                  <a:srgbClr val="FFFFFF"/>
                </a:highlight>
              </a:rPr>
              <a:t>, </a:t>
            </a:r>
            <a:r>
              <a:rPr lang="en-US" sz="2000" i="0" dirty="0" err="1">
                <a:solidFill>
                  <a:srgbClr val="0D0D0D"/>
                </a:solidFill>
                <a:highlight>
                  <a:srgbClr val="FFFFFF"/>
                </a:highlight>
              </a:rPr>
              <a:t>im</a:t>
            </a:r>
            <a:r>
              <a:rPr lang="en-US" sz="2000" i="0" dirty="0">
                <a:solidFill>
                  <a:srgbClr val="0D0D0D"/>
                </a:solidFill>
                <a:highlight>
                  <a:srgbClr val="FFFFFF"/>
                </a:highlight>
              </a:rPr>
              <a:t> </a:t>
            </a:r>
            <a:r>
              <a:rPr lang="en-US" sz="2000" i="0" dirty="0" err="1">
                <a:solidFill>
                  <a:srgbClr val="0D0D0D"/>
                </a:solidFill>
                <a:highlight>
                  <a:srgbClr val="FFFFFF"/>
                </a:highlight>
              </a:rPr>
              <a:t>Gegensatz</a:t>
            </a:r>
            <a:r>
              <a:rPr lang="en-US" sz="2000" i="0" dirty="0">
                <a:solidFill>
                  <a:srgbClr val="0D0D0D"/>
                </a:solidFill>
                <a:highlight>
                  <a:srgbClr val="FFFFFF"/>
                </a:highlight>
              </a:rPr>
              <a:t> </a:t>
            </a:r>
            <a:r>
              <a:rPr lang="en-US" sz="2000" i="0" dirty="0" err="1">
                <a:solidFill>
                  <a:srgbClr val="0D0D0D"/>
                </a:solidFill>
                <a:highlight>
                  <a:srgbClr val="FFFFFF"/>
                </a:highlight>
              </a:rPr>
              <a:t>zu</a:t>
            </a:r>
            <a:r>
              <a:rPr lang="en-US" sz="2000" i="0" dirty="0">
                <a:solidFill>
                  <a:srgbClr val="0D0D0D"/>
                </a:solidFill>
                <a:highlight>
                  <a:srgbClr val="FFFFFF"/>
                </a:highlight>
              </a:rPr>
              <a:t> den </a:t>
            </a:r>
            <a:r>
              <a:rPr lang="en-US" sz="2000" i="0" dirty="0" err="1">
                <a:solidFill>
                  <a:srgbClr val="0D0D0D"/>
                </a:solidFill>
                <a:highlight>
                  <a:srgbClr val="FFFFFF"/>
                </a:highlight>
              </a:rPr>
              <a:t>Kunststoffstrohhalmen</a:t>
            </a:r>
            <a:r>
              <a:rPr lang="en-US" sz="2000" i="0" dirty="0">
                <a:solidFill>
                  <a:srgbClr val="0D0D0D"/>
                </a:solidFill>
                <a:highlight>
                  <a:srgbClr val="FFFFFF"/>
                </a:highlight>
              </a:rPr>
              <a:t>, die </a:t>
            </a:r>
            <a:r>
              <a:rPr lang="en-US" sz="2000" i="0" dirty="0" err="1">
                <a:solidFill>
                  <a:srgbClr val="0D0D0D"/>
                </a:solidFill>
                <a:highlight>
                  <a:srgbClr val="FFFFFF"/>
                </a:highlight>
              </a:rPr>
              <a:t>sie</a:t>
            </a:r>
            <a:r>
              <a:rPr lang="en-US" sz="2000" i="0" dirty="0">
                <a:solidFill>
                  <a:srgbClr val="0D0D0D"/>
                </a:solidFill>
                <a:highlight>
                  <a:srgbClr val="FFFFFF"/>
                </a:highlight>
              </a:rPr>
              <a:t> </a:t>
            </a:r>
            <a:r>
              <a:rPr lang="en-US" sz="2000" i="0" dirty="0" err="1">
                <a:solidFill>
                  <a:srgbClr val="0D0D0D"/>
                </a:solidFill>
                <a:highlight>
                  <a:srgbClr val="FFFFFF"/>
                </a:highlight>
              </a:rPr>
              <a:t>ersetzten</a:t>
            </a:r>
            <a:r>
              <a:rPr lang="en-US" sz="2000" i="0" dirty="0">
                <a:solidFill>
                  <a:srgbClr val="0D0D0D"/>
                </a:solidFill>
                <a:highlight>
                  <a:srgbClr val="FFFFFF"/>
                </a:highlight>
              </a:rPr>
              <a:t> und die </a:t>
            </a:r>
            <a:r>
              <a:rPr lang="en-US" sz="2000" i="0" dirty="0" err="1">
                <a:solidFill>
                  <a:srgbClr val="0D0D0D"/>
                </a:solidFill>
                <a:highlight>
                  <a:srgbClr val="FFFFFF"/>
                </a:highlight>
              </a:rPr>
              <a:t>recycelbar</a:t>
            </a:r>
            <a:r>
              <a:rPr lang="en-US" sz="2000" i="0" dirty="0">
                <a:solidFill>
                  <a:srgbClr val="0D0D0D"/>
                </a:solidFill>
                <a:highlight>
                  <a:srgbClr val="FFFFFF"/>
                </a:highlight>
              </a:rPr>
              <a:t> </a:t>
            </a:r>
            <a:r>
              <a:rPr lang="en-US" sz="2000" i="0" dirty="0" err="1">
                <a:solidFill>
                  <a:srgbClr val="0D0D0D"/>
                </a:solidFill>
                <a:highlight>
                  <a:srgbClr val="FFFFFF"/>
                </a:highlight>
              </a:rPr>
              <a:t>waren</a:t>
            </a:r>
            <a:r>
              <a:rPr lang="en-US" sz="2000" i="0" dirty="0">
                <a:solidFill>
                  <a:srgbClr val="0D0D0D"/>
                </a:solidFill>
                <a:highlight>
                  <a:srgbClr val="FFFFFF"/>
                </a:highlight>
              </a:rPr>
              <a:t>.</a:t>
            </a:r>
            <a:endParaRPr sz="2000" dirty="0"/>
          </a:p>
          <a:p>
            <a:pPr marL="0" lvl="0" indent="0" algn="just" rtl="0">
              <a:lnSpc>
                <a:spcPct val="112727"/>
              </a:lnSpc>
              <a:spcBef>
                <a:spcPts val="0"/>
              </a:spcBef>
              <a:spcAft>
                <a:spcPts val="0"/>
              </a:spcAft>
              <a:buClr>
                <a:srgbClr val="0D0D0D"/>
              </a:buClr>
              <a:buSzPts val="2200"/>
              <a:buNone/>
            </a:pPr>
            <a:r>
              <a:rPr lang="en-US" sz="2000" i="0" dirty="0" err="1">
                <a:solidFill>
                  <a:srgbClr val="0D0D0D"/>
                </a:solidFill>
                <a:highlight>
                  <a:srgbClr val="FFFFFF"/>
                </a:highlight>
              </a:rPr>
              <a:t>Diese</a:t>
            </a:r>
            <a:r>
              <a:rPr lang="en-US" sz="2000" i="0" dirty="0">
                <a:solidFill>
                  <a:srgbClr val="0D0D0D"/>
                </a:solidFill>
                <a:highlight>
                  <a:srgbClr val="FFFFFF"/>
                </a:highlight>
              </a:rPr>
              <a:t> </a:t>
            </a:r>
            <a:r>
              <a:rPr lang="en-US" sz="2000" i="0" dirty="0" err="1">
                <a:solidFill>
                  <a:srgbClr val="0D0D0D"/>
                </a:solidFill>
                <a:highlight>
                  <a:srgbClr val="FFFFFF"/>
                </a:highlight>
              </a:rPr>
              <a:t>Enthüllung</a:t>
            </a:r>
            <a:r>
              <a:rPr lang="en-US" sz="2000" i="0" dirty="0">
                <a:solidFill>
                  <a:srgbClr val="0D0D0D"/>
                </a:solidFill>
                <a:highlight>
                  <a:srgbClr val="FFFFFF"/>
                </a:highlight>
              </a:rPr>
              <a:t> </a:t>
            </a:r>
            <a:r>
              <a:rPr lang="en-US" sz="2000" i="0" dirty="0" err="1">
                <a:solidFill>
                  <a:srgbClr val="0D0D0D"/>
                </a:solidFill>
                <a:highlight>
                  <a:srgbClr val="FFFFFF"/>
                </a:highlight>
              </a:rPr>
              <a:t>führte</a:t>
            </a:r>
            <a:r>
              <a:rPr lang="en-US" sz="2000" i="0" dirty="0">
                <a:solidFill>
                  <a:srgbClr val="0D0D0D"/>
                </a:solidFill>
                <a:highlight>
                  <a:srgbClr val="FFFFFF"/>
                </a:highlight>
              </a:rPr>
              <a:t> </a:t>
            </a:r>
            <a:r>
              <a:rPr lang="en-US" sz="2000" i="0" dirty="0" err="1">
                <a:solidFill>
                  <a:srgbClr val="0D0D0D"/>
                </a:solidFill>
                <a:highlight>
                  <a:srgbClr val="FFFFFF"/>
                </a:highlight>
              </a:rPr>
              <a:t>zu</a:t>
            </a:r>
            <a:r>
              <a:rPr lang="en-US" sz="2000" i="0" dirty="0">
                <a:solidFill>
                  <a:srgbClr val="0D0D0D"/>
                </a:solidFill>
                <a:highlight>
                  <a:srgbClr val="FFFFFF"/>
                </a:highlight>
              </a:rPr>
              <a:t> </a:t>
            </a:r>
            <a:r>
              <a:rPr lang="en-US" sz="2000" i="0" dirty="0" err="1">
                <a:solidFill>
                  <a:srgbClr val="0D0D0D"/>
                </a:solidFill>
                <a:highlight>
                  <a:srgbClr val="FFFFFF"/>
                </a:highlight>
              </a:rPr>
              <a:t>erheblicher</a:t>
            </a:r>
            <a:r>
              <a:rPr lang="en-US" sz="2000" i="0" dirty="0">
                <a:solidFill>
                  <a:srgbClr val="0D0D0D"/>
                </a:solidFill>
                <a:highlight>
                  <a:srgbClr val="FFFFFF"/>
                </a:highlight>
              </a:rPr>
              <a:t> </a:t>
            </a:r>
            <a:r>
              <a:rPr lang="en-US" sz="2000" i="0" dirty="0" err="1">
                <a:solidFill>
                  <a:srgbClr val="0D0D0D"/>
                </a:solidFill>
                <a:highlight>
                  <a:srgbClr val="FFFFFF"/>
                </a:highlight>
              </a:rPr>
              <a:t>öffentlicher</a:t>
            </a:r>
            <a:r>
              <a:rPr lang="en-US" sz="2000" i="0" dirty="0">
                <a:solidFill>
                  <a:srgbClr val="0D0D0D"/>
                </a:solidFill>
                <a:highlight>
                  <a:srgbClr val="FFFFFF"/>
                </a:highlight>
              </a:rPr>
              <a:t> Kritik. Die Kunden </a:t>
            </a:r>
            <a:r>
              <a:rPr lang="en-US" sz="2000" i="0" dirty="0" err="1">
                <a:solidFill>
                  <a:srgbClr val="0D0D0D"/>
                </a:solidFill>
                <a:highlight>
                  <a:srgbClr val="FFFFFF"/>
                </a:highlight>
              </a:rPr>
              <a:t>wurden</a:t>
            </a:r>
            <a:r>
              <a:rPr lang="en-US" sz="2000" i="0" dirty="0">
                <a:solidFill>
                  <a:srgbClr val="0D0D0D"/>
                </a:solidFill>
                <a:highlight>
                  <a:srgbClr val="FFFFFF"/>
                </a:highlight>
              </a:rPr>
              <a:t> </a:t>
            </a:r>
            <a:r>
              <a:rPr lang="en-US" sz="2000" i="0" dirty="0" err="1">
                <a:solidFill>
                  <a:srgbClr val="0D0D0D"/>
                </a:solidFill>
                <a:highlight>
                  <a:srgbClr val="FFFFFF"/>
                </a:highlight>
              </a:rPr>
              <a:t>angewiesen</a:t>
            </a:r>
            <a:r>
              <a:rPr lang="en-US" sz="2000" i="0" dirty="0">
                <a:solidFill>
                  <a:srgbClr val="0D0D0D"/>
                </a:solidFill>
                <a:highlight>
                  <a:srgbClr val="FFFFFF"/>
                </a:highlight>
              </a:rPr>
              <a:t>, die </a:t>
            </a:r>
            <a:r>
              <a:rPr lang="en-US" sz="2000" i="0" dirty="0" err="1">
                <a:solidFill>
                  <a:srgbClr val="0D0D0D"/>
                </a:solidFill>
                <a:highlight>
                  <a:srgbClr val="FFFFFF"/>
                </a:highlight>
              </a:rPr>
              <a:t>Papierstrohhalme</a:t>
            </a:r>
            <a:r>
              <a:rPr lang="en-US" sz="2000" i="0" dirty="0">
                <a:solidFill>
                  <a:srgbClr val="0D0D0D"/>
                </a:solidFill>
                <a:highlight>
                  <a:srgbClr val="FFFFFF"/>
                </a:highlight>
              </a:rPr>
              <a:t> in der </a:t>
            </a:r>
            <a:r>
              <a:rPr lang="en-US" sz="2000" i="0" dirty="0" err="1">
                <a:solidFill>
                  <a:srgbClr val="0D0D0D"/>
                </a:solidFill>
                <a:highlight>
                  <a:srgbClr val="FFFFFF"/>
                </a:highlight>
              </a:rPr>
              <a:t>Restmülltonne</a:t>
            </a:r>
            <a:r>
              <a:rPr lang="en-US" sz="2000" i="0" dirty="0">
                <a:solidFill>
                  <a:srgbClr val="0D0D0D"/>
                </a:solidFill>
                <a:highlight>
                  <a:srgbClr val="FFFFFF"/>
                </a:highlight>
              </a:rPr>
              <a:t> </a:t>
            </a:r>
            <a:r>
              <a:rPr lang="en-US" sz="2000" i="0" dirty="0" err="1">
                <a:solidFill>
                  <a:srgbClr val="0D0D0D"/>
                </a:solidFill>
                <a:highlight>
                  <a:srgbClr val="FFFFFF"/>
                </a:highlight>
              </a:rPr>
              <a:t>zu</a:t>
            </a:r>
            <a:r>
              <a:rPr lang="en-US" sz="2000" i="0" dirty="0">
                <a:solidFill>
                  <a:srgbClr val="0D0D0D"/>
                </a:solidFill>
                <a:highlight>
                  <a:srgbClr val="FFFFFF"/>
                </a:highlight>
              </a:rPr>
              <a:t> </a:t>
            </a:r>
            <a:r>
              <a:rPr lang="en-US" sz="2000" i="0" dirty="0" err="1">
                <a:solidFill>
                  <a:srgbClr val="0D0D0D"/>
                </a:solidFill>
                <a:highlight>
                  <a:srgbClr val="FFFFFF"/>
                </a:highlight>
              </a:rPr>
              <a:t>entsorgen</a:t>
            </a:r>
            <a:r>
              <a:rPr lang="en-US" sz="2000" i="0" dirty="0">
                <a:solidFill>
                  <a:srgbClr val="0D0D0D"/>
                </a:solidFill>
                <a:highlight>
                  <a:srgbClr val="FFFFFF"/>
                </a:highlight>
              </a:rPr>
              <a:t>, was dem </a:t>
            </a:r>
            <a:r>
              <a:rPr lang="en-US" sz="2000" i="0" dirty="0" err="1">
                <a:solidFill>
                  <a:srgbClr val="0D0D0D"/>
                </a:solidFill>
                <a:highlight>
                  <a:srgbClr val="FFFFFF"/>
                </a:highlight>
              </a:rPr>
              <a:t>ursprünglichen</a:t>
            </a:r>
            <a:r>
              <a:rPr lang="en-US" sz="2000" i="0" dirty="0">
                <a:solidFill>
                  <a:srgbClr val="0D0D0D"/>
                </a:solidFill>
                <a:highlight>
                  <a:srgbClr val="FFFFFF"/>
                </a:highlight>
              </a:rPr>
              <a:t> </a:t>
            </a:r>
            <a:r>
              <a:rPr lang="en-US" sz="2000" i="0" dirty="0" err="1">
                <a:solidFill>
                  <a:srgbClr val="0D0D0D"/>
                </a:solidFill>
                <a:highlight>
                  <a:srgbClr val="FFFFFF"/>
                </a:highlight>
              </a:rPr>
              <a:t>Nachhaltigkeitsziel</a:t>
            </a:r>
            <a:r>
              <a:rPr lang="en-US" sz="2000" i="0" dirty="0">
                <a:solidFill>
                  <a:srgbClr val="0D0D0D"/>
                </a:solidFill>
                <a:highlight>
                  <a:srgbClr val="FFFFFF"/>
                </a:highlight>
              </a:rPr>
              <a:t> der </a:t>
            </a:r>
            <a:r>
              <a:rPr lang="en-US" sz="2000" i="0" dirty="0" err="1">
                <a:solidFill>
                  <a:srgbClr val="0D0D0D"/>
                </a:solidFill>
                <a:highlight>
                  <a:srgbClr val="FFFFFF"/>
                </a:highlight>
              </a:rPr>
              <a:t>Abfallvermeidung</a:t>
            </a:r>
            <a:r>
              <a:rPr lang="en-US" sz="2000" i="0" dirty="0">
                <a:solidFill>
                  <a:srgbClr val="0D0D0D"/>
                </a:solidFill>
                <a:highlight>
                  <a:srgbClr val="FFFFFF"/>
                </a:highlight>
              </a:rPr>
              <a:t> </a:t>
            </a:r>
            <a:r>
              <a:rPr lang="en-US" sz="2000" i="0" dirty="0" err="1">
                <a:solidFill>
                  <a:srgbClr val="0D0D0D"/>
                </a:solidFill>
                <a:highlight>
                  <a:srgbClr val="FFFFFF"/>
                </a:highlight>
              </a:rPr>
              <a:t>widersprach</a:t>
            </a:r>
            <a:r>
              <a:rPr lang="en-US" sz="2000" i="0" dirty="0">
                <a:solidFill>
                  <a:srgbClr val="0D0D0D"/>
                </a:solidFill>
                <a:highlight>
                  <a:srgbClr val="FFFFFF"/>
                </a:highlight>
              </a:rPr>
              <a:t>. Es </a:t>
            </a:r>
            <a:r>
              <a:rPr lang="en-US" sz="2000" i="0" dirty="0" err="1">
                <a:solidFill>
                  <a:srgbClr val="0D0D0D"/>
                </a:solidFill>
                <a:highlight>
                  <a:srgbClr val="FFFFFF"/>
                </a:highlight>
              </a:rPr>
              <a:t>wurde</a:t>
            </a:r>
            <a:r>
              <a:rPr lang="en-US" sz="2000" i="0" dirty="0">
                <a:solidFill>
                  <a:srgbClr val="0D0D0D"/>
                </a:solidFill>
                <a:highlight>
                  <a:srgbClr val="FFFFFF"/>
                </a:highlight>
              </a:rPr>
              <a:t> </a:t>
            </a:r>
            <a:r>
              <a:rPr lang="en-US" sz="2000" i="0" dirty="0" err="1">
                <a:solidFill>
                  <a:srgbClr val="0D0D0D"/>
                </a:solidFill>
                <a:highlight>
                  <a:srgbClr val="FFFFFF"/>
                </a:highlight>
              </a:rPr>
              <a:t>berichtet</a:t>
            </a:r>
            <a:r>
              <a:rPr lang="en-US" sz="2000" i="0" dirty="0">
                <a:solidFill>
                  <a:srgbClr val="0D0D0D"/>
                </a:solidFill>
                <a:highlight>
                  <a:srgbClr val="FFFFFF"/>
                </a:highlight>
              </a:rPr>
              <a:t>, </a:t>
            </a:r>
            <a:r>
              <a:rPr lang="en-US" sz="2000" i="0" dirty="0" err="1">
                <a:solidFill>
                  <a:srgbClr val="0D0D0D"/>
                </a:solidFill>
                <a:highlight>
                  <a:srgbClr val="FFFFFF"/>
                </a:highlight>
              </a:rPr>
              <a:t>dass</a:t>
            </a:r>
            <a:r>
              <a:rPr lang="en-US" sz="2000" i="0" dirty="0">
                <a:solidFill>
                  <a:srgbClr val="0D0D0D"/>
                </a:solidFill>
                <a:highlight>
                  <a:srgbClr val="FFFFFF"/>
                </a:highlight>
              </a:rPr>
              <a:t> die </a:t>
            </a:r>
            <a:r>
              <a:rPr lang="en-US" sz="2000" i="0" dirty="0" err="1">
                <a:solidFill>
                  <a:srgbClr val="0D0D0D"/>
                </a:solidFill>
                <a:highlight>
                  <a:srgbClr val="FFFFFF"/>
                </a:highlight>
              </a:rPr>
              <a:t>Papierstrohhalme</a:t>
            </a:r>
            <a:r>
              <a:rPr lang="en-US" sz="2000" i="0" dirty="0">
                <a:solidFill>
                  <a:srgbClr val="0D0D0D"/>
                </a:solidFill>
                <a:highlight>
                  <a:srgbClr val="FFFFFF"/>
                </a:highlight>
              </a:rPr>
              <a:t> </a:t>
            </a:r>
            <a:r>
              <a:rPr lang="en-US" sz="2000" i="0" dirty="0" err="1">
                <a:solidFill>
                  <a:srgbClr val="0D0D0D"/>
                </a:solidFill>
                <a:highlight>
                  <a:srgbClr val="FFFFFF"/>
                </a:highlight>
              </a:rPr>
              <a:t>schlecht</a:t>
            </a:r>
            <a:r>
              <a:rPr lang="en-US" sz="2000" i="0" dirty="0">
                <a:solidFill>
                  <a:srgbClr val="0D0D0D"/>
                </a:solidFill>
                <a:highlight>
                  <a:srgbClr val="FFFFFF"/>
                </a:highlight>
              </a:rPr>
              <a:t> </a:t>
            </a:r>
            <a:r>
              <a:rPr lang="en-US" sz="2000" i="0" dirty="0" err="1">
                <a:solidFill>
                  <a:srgbClr val="0D0D0D"/>
                </a:solidFill>
                <a:highlight>
                  <a:srgbClr val="FFFFFF"/>
                </a:highlight>
              </a:rPr>
              <a:t>funktionierten</a:t>
            </a:r>
            <a:r>
              <a:rPr lang="en-US" sz="2000" i="0" dirty="0">
                <a:solidFill>
                  <a:srgbClr val="0D0D0D"/>
                </a:solidFill>
                <a:highlight>
                  <a:srgbClr val="FFFFFF"/>
                </a:highlight>
              </a:rPr>
              <a:t>, </a:t>
            </a:r>
            <a:r>
              <a:rPr lang="en-US" sz="2000" i="0" dirty="0" err="1">
                <a:solidFill>
                  <a:srgbClr val="0D0D0D"/>
                </a:solidFill>
                <a:highlight>
                  <a:srgbClr val="FFFFFF"/>
                </a:highlight>
              </a:rPr>
              <a:t>durchweichten</a:t>
            </a:r>
            <a:r>
              <a:rPr lang="en-US" sz="2000" i="0" dirty="0">
                <a:solidFill>
                  <a:srgbClr val="0D0D0D"/>
                </a:solidFill>
                <a:highlight>
                  <a:srgbClr val="FFFFFF"/>
                </a:highlight>
              </a:rPr>
              <a:t> und </a:t>
            </a:r>
            <a:r>
              <a:rPr lang="en-US" sz="2000" i="0" dirty="0" err="1">
                <a:solidFill>
                  <a:srgbClr val="0D0D0D"/>
                </a:solidFill>
                <a:highlight>
                  <a:srgbClr val="FFFFFF"/>
                </a:highlight>
              </a:rPr>
              <a:t>sich</a:t>
            </a:r>
            <a:r>
              <a:rPr lang="en-US" sz="2000" i="0" dirty="0">
                <a:solidFill>
                  <a:srgbClr val="0D0D0D"/>
                </a:solidFill>
                <a:highlight>
                  <a:srgbClr val="FFFFFF"/>
                </a:highlight>
              </a:rPr>
              <a:t> schnell </a:t>
            </a:r>
            <a:r>
              <a:rPr lang="en-US" sz="2000" i="0" dirty="0" err="1">
                <a:solidFill>
                  <a:srgbClr val="0D0D0D"/>
                </a:solidFill>
                <a:highlight>
                  <a:srgbClr val="FFFFFF"/>
                </a:highlight>
              </a:rPr>
              <a:t>auflösten</a:t>
            </a:r>
            <a:r>
              <a:rPr lang="en-US" sz="2000" i="0" dirty="0">
                <a:solidFill>
                  <a:srgbClr val="0D0D0D"/>
                </a:solidFill>
                <a:highlight>
                  <a:srgbClr val="FFFFFF"/>
                </a:highlight>
              </a:rPr>
              <a:t>, </a:t>
            </a:r>
            <a:r>
              <a:rPr lang="en-US" sz="2000" i="0" dirty="0" err="1">
                <a:solidFill>
                  <a:srgbClr val="0D0D0D"/>
                </a:solidFill>
                <a:highlight>
                  <a:srgbClr val="FFFFFF"/>
                </a:highlight>
              </a:rPr>
              <a:t>wenn</a:t>
            </a:r>
            <a:r>
              <a:rPr lang="en-US" sz="2000" i="0" dirty="0">
                <a:solidFill>
                  <a:srgbClr val="0D0D0D"/>
                </a:solidFill>
                <a:highlight>
                  <a:srgbClr val="FFFFFF"/>
                </a:highlight>
              </a:rPr>
              <a:t> </a:t>
            </a:r>
            <a:r>
              <a:rPr lang="en-US" sz="2000" i="0" dirty="0" err="1">
                <a:solidFill>
                  <a:srgbClr val="0D0D0D"/>
                </a:solidFill>
                <a:highlight>
                  <a:srgbClr val="FFFFFF"/>
                </a:highlight>
              </a:rPr>
              <a:t>sie</a:t>
            </a:r>
            <a:r>
              <a:rPr lang="en-US" sz="2000" i="0" dirty="0">
                <a:solidFill>
                  <a:srgbClr val="0D0D0D"/>
                </a:solidFill>
                <a:highlight>
                  <a:srgbClr val="FFFFFF"/>
                </a:highlight>
              </a:rPr>
              <a:t> mit </a:t>
            </a:r>
            <a:r>
              <a:rPr lang="en-US" sz="2000" i="0" dirty="0" err="1">
                <a:solidFill>
                  <a:srgbClr val="0D0D0D"/>
                </a:solidFill>
                <a:highlight>
                  <a:srgbClr val="FFFFFF"/>
                </a:highlight>
              </a:rPr>
              <a:t>Getränken</a:t>
            </a:r>
            <a:r>
              <a:rPr lang="en-US" sz="2000" i="0" dirty="0">
                <a:solidFill>
                  <a:srgbClr val="0D0D0D"/>
                </a:solidFill>
                <a:highlight>
                  <a:srgbClr val="FFFFFF"/>
                </a:highlight>
              </a:rPr>
              <a:t> </a:t>
            </a:r>
            <a:r>
              <a:rPr lang="en-US" sz="2000" i="0" dirty="0" err="1">
                <a:solidFill>
                  <a:srgbClr val="0D0D0D"/>
                </a:solidFill>
                <a:highlight>
                  <a:srgbClr val="FFFFFF"/>
                </a:highlight>
              </a:rPr>
              <a:t>verwendet</a:t>
            </a:r>
            <a:r>
              <a:rPr lang="en-US" sz="2000" i="0" dirty="0">
                <a:solidFill>
                  <a:srgbClr val="0D0D0D"/>
                </a:solidFill>
                <a:highlight>
                  <a:srgbClr val="FFFFFF"/>
                </a:highlight>
              </a:rPr>
              <a:t> </a:t>
            </a:r>
            <a:r>
              <a:rPr lang="en-US" sz="2000" i="0" dirty="0" err="1">
                <a:solidFill>
                  <a:srgbClr val="0D0D0D"/>
                </a:solidFill>
                <a:highlight>
                  <a:srgbClr val="FFFFFF"/>
                </a:highlight>
              </a:rPr>
              <a:t>wurden</a:t>
            </a:r>
            <a:r>
              <a:rPr lang="en-US" sz="2000" i="0" dirty="0">
                <a:solidFill>
                  <a:srgbClr val="0D0D0D"/>
                </a:solidFill>
                <a:highlight>
                  <a:srgbClr val="FFFFFF"/>
                </a:highlight>
              </a:rPr>
              <a:t>. Dies </a:t>
            </a:r>
            <a:r>
              <a:rPr lang="en-US" sz="2000" i="0" dirty="0" err="1">
                <a:solidFill>
                  <a:srgbClr val="0D0D0D"/>
                </a:solidFill>
                <a:highlight>
                  <a:srgbClr val="FFFFFF"/>
                </a:highlight>
              </a:rPr>
              <a:t>wirkte</a:t>
            </a:r>
            <a:r>
              <a:rPr lang="en-US" sz="2000" i="0" dirty="0">
                <a:solidFill>
                  <a:srgbClr val="0D0D0D"/>
                </a:solidFill>
                <a:highlight>
                  <a:srgbClr val="FFFFFF"/>
                </a:highlight>
              </a:rPr>
              <a:t> </a:t>
            </a:r>
            <a:r>
              <a:rPr lang="en-US" sz="2000" i="0" dirty="0" err="1">
                <a:solidFill>
                  <a:srgbClr val="0D0D0D"/>
                </a:solidFill>
                <a:highlight>
                  <a:srgbClr val="FFFFFF"/>
                </a:highlight>
              </a:rPr>
              <a:t>sich</a:t>
            </a:r>
            <a:r>
              <a:rPr lang="en-US" sz="2000" i="0" dirty="0">
                <a:solidFill>
                  <a:srgbClr val="0D0D0D"/>
                </a:solidFill>
                <a:highlight>
                  <a:srgbClr val="FFFFFF"/>
                </a:highlight>
              </a:rPr>
              <a:t> </a:t>
            </a:r>
            <a:r>
              <a:rPr lang="en-US" sz="2000" i="0" dirty="0" err="1">
                <a:solidFill>
                  <a:srgbClr val="0D0D0D"/>
                </a:solidFill>
                <a:highlight>
                  <a:srgbClr val="FFFFFF"/>
                </a:highlight>
              </a:rPr>
              <a:t>negativ</a:t>
            </a:r>
            <a:r>
              <a:rPr lang="en-US" sz="2000" i="0" dirty="0">
                <a:solidFill>
                  <a:srgbClr val="0D0D0D"/>
                </a:solidFill>
                <a:highlight>
                  <a:srgbClr val="FFFFFF"/>
                </a:highlight>
              </a:rPr>
              <a:t> auf das </a:t>
            </a:r>
            <a:r>
              <a:rPr lang="en-US" sz="2000" i="0" dirty="0" err="1">
                <a:solidFill>
                  <a:srgbClr val="0D0D0D"/>
                </a:solidFill>
                <a:highlight>
                  <a:srgbClr val="FFFFFF"/>
                </a:highlight>
              </a:rPr>
              <a:t>Kundenerlebnis</a:t>
            </a:r>
            <a:r>
              <a:rPr lang="en-US" sz="2000" i="0" dirty="0">
                <a:solidFill>
                  <a:srgbClr val="0D0D0D"/>
                </a:solidFill>
                <a:highlight>
                  <a:srgbClr val="FFFFFF"/>
                </a:highlight>
              </a:rPr>
              <a:t> </a:t>
            </a:r>
            <a:r>
              <a:rPr lang="en-US" sz="2000" i="0" dirty="0" err="1">
                <a:solidFill>
                  <a:srgbClr val="0D0D0D"/>
                </a:solidFill>
                <a:highlight>
                  <a:srgbClr val="FFFFFF"/>
                </a:highlight>
              </a:rPr>
              <a:t>aus</a:t>
            </a:r>
            <a:r>
              <a:rPr lang="en-US" sz="2000" i="0" dirty="0">
                <a:solidFill>
                  <a:srgbClr val="0D0D0D"/>
                </a:solidFill>
                <a:highlight>
                  <a:srgbClr val="FFFFFF"/>
                </a:highlight>
              </a:rPr>
              <a:t> und </a:t>
            </a:r>
            <a:r>
              <a:rPr lang="en-US" sz="2000" i="0" dirty="0" err="1">
                <a:solidFill>
                  <a:srgbClr val="0D0D0D"/>
                </a:solidFill>
                <a:highlight>
                  <a:srgbClr val="FFFFFF"/>
                </a:highlight>
              </a:rPr>
              <a:t>verstärkte</a:t>
            </a:r>
            <a:r>
              <a:rPr lang="en-US" sz="2000" i="0" dirty="0">
                <a:solidFill>
                  <a:srgbClr val="0D0D0D"/>
                </a:solidFill>
                <a:highlight>
                  <a:srgbClr val="FFFFFF"/>
                </a:highlight>
              </a:rPr>
              <a:t> die </a:t>
            </a:r>
            <a:r>
              <a:rPr lang="en-US" sz="2000" i="0" dirty="0" err="1">
                <a:solidFill>
                  <a:srgbClr val="0D0D0D"/>
                </a:solidFill>
                <a:highlight>
                  <a:srgbClr val="FFFFFF"/>
                </a:highlight>
              </a:rPr>
              <a:t>Gegenreaktion</a:t>
            </a:r>
            <a:r>
              <a:rPr lang="en-US" sz="2000" i="0" dirty="0">
                <a:solidFill>
                  <a:srgbClr val="0D0D0D"/>
                </a:solidFill>
                <a:highlight>
                  <a:srgbClr val="FFFFFF"/>
                </a:highlight>
              </a:rPr>
              <a:t> auf die Initiative.</a:t>
            </a:r>
            <a:endParaRPr sz="2000" dirty="0"/>
          </a:p>
        </p:txBody>
      </p:sp>
      <p:sp>
        <p:nvSpPr>
          <p:cNvPr id="661" name="Google Shape;661;p53"/>
          <p:cNvSpPr txBox="1">
            <a:spLocks noGrp="1"/>
          </p:cNvSpPr>
          <p:nvPr>
            <p:ph type="body" idx="2"/>
          </p:nvPr>
        </p:nvSpPr>
        <p:spPr>
          <a:xfrm>
            <a:off x="0" y="858189"/>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Fallstudie 2 McDonald's - Umstellung auf Papierstrohhalme</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54"/>
          <p:cNvSpPr txBox="1">
            <a:spLocks noGrp="1"/>
          </p:cNvSpPr>
          <p:nvPr>
            <p:ph type="body" idx="1"/>
          </p:nvPr>
        </p:nvSpPr>
        <p:spPr>
          <a:xfrm>
            <a:off x="4477407" y="282051"/>
            <a:ext cx="6567306"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000" b="1" i="0" dirty="0" err="1">
                <a:solidFill>
                  <a:srgbClr val="0D0D0D"/>
                </a:solidFill>
                <a:highlight>
                  <a:srgbClr val="FFFFFF"/>
                </a:highlight>
              </a:rPr>
              <a:t>Lösung</a:t>
            </a:r>
            <a:endParaRPr sz="2000" dirty="0"/>
          </a:p>
          <a:p>
            <a:pPr marL="0" lvl="0" indent="0" algn="just" rtl="0">
              <a:lnSpc>
                <a:spcPct val="112727"/>
              </a:lnSpc>
              <a:spcBef>
                <a:spcPts val="0"/>
              </a:spcBef>
              <a:spcAft>
                <a:spcPts val="0"/>
              </a:spcAft>
              <a:buClr>
                <a:srgbClr val="0D0D0D"/>
              </a:buClr>
              <a:buSzPts val="2200"/>
              <a:buNone/>
            </a:pPr>
            <a:r>
              <a:rPr lang="en-US" sz="2000" i="0" dirty="0">
                <a:solidFill>
                  <a:srgbClr val="0D0D0D"/>
                </a:solidFill>
                <a:highlight>
                  <a:srgbClr val="FFFFFF"/>
                </a:highlight>
              </a:rPr>
              <a:t>Der Fall McDonald's </a:t>
            </a:r>
            <a:r>
              <a:rPr lang="en-US" sz="2000" i="0" dirty="0" err="1">
                <a:solidFill>
                  <a:srgbClr val="0D0D0D"/>
                </a:solidFill>
                <a:highlight>
                  <a:srgbClr val="FFFFFF"/>
                </a:highlight>
              </a:rPr>
              <a:t>zeigt</a:t>
            </a:r>
            <a:r>
              <a:rPr lang="en-US" sz="2000" i="0" dirty="0">
                <a:solidFill>
                  <a:srgbClr val="0D0D0D"/>
                </a:solidFill>
                <a:highlight>
                  <a:srgbClr val="FFFFFF"/>
                </a:highlight>
              </a:rPr>
              <a:t>, </a:t>
            </a:r>
            <a:r>
              <a:rPr lang="en-US" sz="2000" i="0" dirty="0" err="1">
                <a:solidFill>
                  <a:srgbClr val="0D0D0D"/>
                </a:solidFill>
                <a:highlight>
                  <a:srgbClr val="FFFFFF"/>
                </a:highlight>
              </a:rPr>
              <a:t>wie</a:t>
            </a:r>
            <a:r>
              <a:rPr lang="en-US" sz="2000" i="0" dirty="0">
                <a:solidFill>
                  <a:srgbClr val="0D0D0D"/>
                </a:solidFill>
                <a:highlight>
                  <a:srgbClr val="FFFFFF"/>
                </a:highlight>
              </a:rPr>
              <a:t> </a:t>
            </a:r>
            <a:r>
              <a:rPr lang="en-US" sz="2000" i="0" dirty="0" err="1">
                <a:solidFill>
                  <a:srgbClr val="0D0D0D"/>
                </a:solidFill>
                <a:highlight>
                  <a:srgbClr val="FFFFFF"/>
                </a:highlight>
              </a:rPr>
              <a:t>wichtig</a:t>
            </a:r>
            <a:r>
              <a:rPr lang="en-US" sz="2000" i="0" dirty="0">
                <a:solidFill>
                  <a:srgbClr val="0D0D0D"/>
                </a:solidFill>
                <a:highlight>
                  <a:srgbClr val="FFFFFF"/>
                </a:highlight>
              </a:rPr>
              <a:t> es </a:t>
            </a:r>
            <a:r>
              <a:rPr lang="en-US" sz="2000" i="0" dirty="0" err="1">
                <a:solidFill>
                  <a:srgbClr val="0D0D0D"/>
                </a:solidFill>
                <a:highlight>
                  <a:srgbClr val="FFFFFF"/>
                </a:highlight>
              </a:rPr>
              <a:t>ist</a:t>
            </a:r>
            <a:r>
              <a:rPr lang="en-US" sz="2000" i="0" dirty="0">
                <a:solidFill>
                  <a:srgbClr val="0D0D0D"/>
                </a:solidFill>
                <a:highlight>
                  <a:srgbClr val="FFFFFF"/>
                </a:highlight>
              </a:rPr>
              <a:t>, den </a:t>
            </a:r>
            <a:r>
              <a:rPr lang="en-US" sz="2000" i="0" dirty="0" err="1">
                <a:solidFill>
                  <a:srgbClr val="0D0D0D"/>
                </a:solidFill>
                <a:highlight>
                  <a:srgbClr val="FFFFFF"/>
                </a:highlight>
              </a:rPr>
              <a:t>gesamten</a:t>
            </a:r>
            <a:r>
              <a:rPr lang="en-US" sz="2000" i="0" dirty="0">
                <a:solidFill>
                  <a:srgbClr val="0D0D0D"/>
                </a:solidFill>
                <a:highlight>
                  <a:srgbClr val="FFFFFF"/>
                </a:highlight>
              </a:rPr>
              <a:t> </a:t>
            </a:r>
            <a:r>
              <a:rPr lang="en-US" sz="2000" i="0" dirty="0" err="1">
                <a:solidFill>
                  <a:srgbClr val="0D0D0D"/>
                </a:solidFill>
                <a:highlight>
                  <a:srgbClr val="FFFFFF"/>
                </a:highlight>
              </a:rPr>
              <a:t>Lebenszyklus</a:t>
            </a:r>
            <a:r>
              <a:rPr lang="en-US" sz="2000" i="0" dirty="0">
                <a:solidFill>
                  <a:srgbClr val="0D0D0D"/>
                </a:solidFill>
                <a:highlight>
                  <a:srgbClr val="FFFFFF"/>
                </a:highlight>
              </a:rPr>
              <a:t> und die </a:t>
            </a:r>
            <a:r>
              <a:rPr lang="en-US" sz="2000" i="0" dirty="0" err="1">
                <a:solidFill>
                  <a:srgbClr val="0D0D0D"/>
                </a:solidFill>
                <a:highlight>
                  <a:srgbClr val="FFFFFF"/>
                </a:highlight>
              </a:rPr>
              <a:t>Wiederverwertbarkeit</a:t>
            </a:r>
            <a:r>
              <a:rPr lang="en-US" sz="2000" i="0" dirty="0">
                <a:solidFill>
                  <a:srgbClr val="0D0D0D"/>
                </a:solidFill>
                <a:highlight>
                  <a:srgbClr val="FFFFFF"/>
                </a:highlight>
              </a:rPr>
              <a:t> </a:t>
            </a:r>
            <a:r>
              <a:rPr lang="en-US" sz="2000" i="0" dirty="0" err="1">
                <a:solidFill>
                  <a:srgbClr val="0D0D0D"/>
                </a:solidFill>
                <a:highlight>
                  <a:srgbClr val="FFFFFF"/>
                </a:highlight>
              </a:rPr>
              <a:t>alternativer</a:t>
            </a:r>
            <a:r>
              <a:rPr lang="en-US" sz="2000" i="0" dirty="0">
                <a:solidFill>
                  <a:srgbClr val="0D0D0D"/>
                </a:solidFill>
                <a:highlight>
                  <a:srgbClr val="FFFFFF"/>
                </a:highlight>
              </a:rPr>
              <a:t> </a:t>
            </a:r>
            <a:r>
              <a:rPr lang="en-US" sz="2000" i="0" dirty="0" err="1">
                <a:solidFill>
                  <a:srgbClr val="0D0D0D"/>
                </a:solidFill>
                <a:highlight>
                  <a:srgbClr val="FFFFFF"/>
                </a:highlight>
              </a:rPr>
              <a:t>Materialien</a:t>
            </a:r>
            <a:r>
              <a:rPr lang="en-US" sz="2000" i="0" dirty="0">
                <a:solidFill>
                  <a:srgbClr val="0D0D0D"/>
                </a:solidFill>
                <a:highlight>
                  <a:srgbClr val="FFFFFF"/>
                </a:highlight>
              </a:rPr>
              <a:t> </a:t>
            </a:r>
            <a:r>
              <a:rPr lang="en-US" sz="2000" i="0" dirty="0" err="1">
                <a:solidFill>
                  <a:srgbClr val="0D0D0D"/>
                </a:solidFill>
                <a:highlight>
                  <a:srgbClr val="FFFFFF"/>
                </a:highlight>
              </a:rPr>
              <a:t>vor</a:t>
            </a:r>
            <a:r>
              <a:rPr lang="en-US" sz="2000" i="0" dirty="0">
                <a:solidFill>
                  <a:srgbClr val="0D0D0D"/>
                </a:solidFill>
                <a:highlight>
                  <a:srgbClr val="FFFFFF"/>
                </a:highlight>
              </a:rPr>
              <a:t> der </a:t>
            </a:r>
            <a:r>
              <a:rPr lang="en-US" sz="2000" i="0" dirty="0" err="1">
                <a:solidFill>
                  <a:srgbClr val="0D0D0D"/>
                </a:solidFill>
                <a:highlight>
                  <a:srgbClr val="FFFFFF"/>
                </a:highlight>
              </a:rPr>
              <a:t>Einführung</a:t>
            </a:r>
            <a:r>
              <a:rPr lang="en-US" sz="2000" i="0" dirty="0">
                <a:solidFill>
                  <a:srgbClr val="0D0D0D"/>
                </a:solidFill>
                <a:highlight>
                  <a:srgbClr val="FFFFFF"/>
                </a:highlight>
              </a:rPr>
              <a:t> </a:t>
            </a:r>
            <a:r>
              <a:rPr lang="en-US" sz="2000" i="0" dirty="0" err="1">
                <a:solidFill>
                  <a:srgbClr val="0D0D0D"/>
                </a:solidFill>
                <a:highlight>
                  <a:srgbClr val="FFFFFF"/>
                </a:highlight>
              </a:rPr>
              <a:t>gründlich</a:t>
            </a:r>
            <a:r>
              <a:rPr lang="en-US" sz="2000" i="0" dirty="0">
                <a:solidFill>
                  <a:srgbClr val="0D0D0D"/>
                </a:solidFill>
                <a:highlight>
                  <a:srgbClr val="FFFFFF"/>
                </a:highlight>
              </a:rPr>
              <a:t> </a:t>
            </a:r>
            <a:r>
              <a:rPr lang="en-US" sz="2000" i="0" dirty="0" err="1">
                <a:solidFill>
                  <a:srgbClr val="0D0D0D"/>
                </a:solidFill>
                <a:highlight>
                  <a:srgbClr val="FFFFFF"/>
                </a:highlight>
              </a:rPr>
              <a:t>zu</a:t>
            </a:r>
            <a:r>
              <a:rPr lang="en-US" sz="2000" i="0" dirty="0">
                <a:solidFill>
                  <a:srgbClr val="0D0D0D"/>
                </a:solidFill>
                <a:highlight>
                  <a:srgbClr val="FFFFFF"/>
                </a:highlight>
              </a:rPr>
              <a:t> </a:t>
            </a:r>
            <a:r>
              <a:rPr lang="en-US" sz="2000" i="0" dirty="0" err="1">
                <a:solidFill>
                  <a:srgbClr val="0D0D0D"/>
                </a:solidFill>
                <a:highlight>
                  <a:srgbClr val="FFFFFF"/>
                </a:highlight>
              </a:rPr>
              <a:t>bewerten</a:t>
            </a:r>
            <a:r>
              <a:rPr lang="en-US" sz="2000" i="0" dirty="0">
                <a:solidFill>
                  <a:srgbClr val="0D0D0D"/>
                </a:solidFill>
                <a:highlight>
                  <a:srgbClr val="FFFFFF"/>
                </a:highlight>
              </a:rPr>
              <a:t>. </a:t>
            </a:r>
            <a:endParaRPr sz="2000" dirty="0"/>
          </a:p>
          <a:p>
            <a:pPr marL="0" lvl="0" indent="0" algn="just" rtl="0">
              <a:lnSpc>
                <a:spcPct val="112727"/>
              </a:lnSpc>
              <a:spcBef>
                <a:spcPts val="0"/>
              </a:spcBef>
              <a:spcAft>
                <a:spcPts val="0"/>
              </a:spcAft>
              <a:buClr>
                <a:srgbClr val="0D0D0D"/>
              </a:buClr>
              <a:buSzPts val="2200"/>
              <a:buNone/>
            </a:pPr>
            <a:r>
              <a:rPr lang="en-US" sz="2000" i="0" dirty="0">
                <a:solidFill>
                  <a:srgbClr val="0D0D0D"/>
                </a:solidFill>
                <a:highlight>
                  <a:srgbClr val="FFFFFF"/>
                </a:highlight>
              </a:rPr>
              <a:t>Eine </a:t>
            </a:r>
            <a:r>
              <a:rPr lang="en-US" sz="2000" i="0" dirty="0" err="1">
                <a:solidFill>
                  <a:srgbClr val="0D0D0D"/>
                </a:solidFill>
                <a:highlight>
                  <a:srgbClr val="FFFFFF"/>
                </a:highlight>
              </a:rPr>
              <a:t>nachhaltige</a:t>
            </a:r>
            <a:r>
              <a:rPr lang="en-US" sz="2000" i="0" dirty="0">
                <a:solidFill>
                  <a:srgbClr val="0D0D0D"/>
                </a:solidFill>
                <a:highlight>
                  <a:srgbClr val="FFFFFF"/>
                </a:highlight>
              </a:rPr>
              <a:t> </a:t>
            </a:r>
            <a:r>
              <a:rPr lang="en-US" sz="2000" i="0" dirty="0" err="1">
                <a:solidFill>
                  <a:srgbClr val="0D0D0D"/>
                </a:solidFill>
                <a:highlight>
                  <a:srgbClr val="FFFFFF"/>
                </a:highlight>
              </a:rPr>
              <a:t>Lösung</a:t>
            </a:r>
            <a:r>
              <a:rPr lang="en-US" sz="2000" i="0" dirty="0">
                <a:solidFill>
                  <a:srgbClr val="0D0D0D"/>
                </a:solidFill>
                <a:highlight>
                  <a:srgbClr val="FFFFFF"/>
                </a:highlight>
              </a:rPr>
              <a:t> </a:t>
            </a:r>
            <a:r>
              <a:rPr lang="en-US" sz="2000" i="0" dirty="0" err="1">
                <a:solidFill>
                  <a:srgbClr val="0D0D0D"/>
                </a:solidFill>
                <a:highlight>
                  <a:srgbClr val="FFFFFF"/>
                </a:highlight>
              </a:rPr>
              <a:t>sollte</a:t>
            </a:r>
            <a:r>
              <a:rPr lang="en-US" sz="2000" i="0" dirty="0">
                <a:solidFill>
                  <a:srgbClr val="0D0D0D"/>
                </a:solidFill>
                <a:highlight>
                  <a:srgbClr val="FFFFFF"/>
                </a:highlight>
              </a:rPr>
              <a:t> </a:t>
            </a:r>
            <a:r>
              <a:rPr lang="en-US" sz="2000" i="0" dirty="0" err="1">
                <a:solidFill>
                  <a:srgbClr val="0D0D0D"/>
                </a:solidFill>
                <a:highlight>
                  <a:srgbClr val="FFFFFF"/>
                </a:highlight>
              </a:rPr>
              <a:t>sich</a:t>
            </a:r>
            <a:r>
              <a:rPr lang="en-US" sz="2000" i="0" dirty="0">
                <a:solidFill>
                  <a:srgbClr val="0D0D0D"/>
                </a:solidFill>
                <a:highlight>
                  <a:srgbClr val="FFFFFF"/>
                </a:highlight>
              </a:rPr>
              <a:t> nicht </a:t>
            </a:r>
            <a:r>
              <a:rPr lang="en-US" sz="2000" i="0" dirty="0" err="1">
                <a:solidFill>
                  <a:srgbClr val="0D0D0D"/>
                </a:solidFill>
                <a:highlight>
                  <a:srgbClr val="FFFFFF"/>
                </a:highlight>
              </a:rPr>
              <a:t>nur</a:t>
            </a:r>
            <a:r>
              <a:rPr lang="en-US" sz="2000" i="0" dirty="0">
                <a:solidFill>
                  <a:srgbClr val="0D0D0D"/>
                </a:solidFill>
                <a:highlight>
                  <a:srgbClr val="FFFFFF"/>
                </a:highlight>
              </a:rPr>
              <a:t> auf den </a:t>
            </a:r>
            <a:r>
              <a:rPr lang="en-US" sz="2000" i="0" dirty="0" err="1">
                <a:solidFill>
                  <a:srgbClr val="0D0D0D"/>
                </a:solidFill>
                <a:highlight>
                  <a:srgbClr val="FFFFFF"/>
                </a:highlight>
              </a:rPr>
              <a:t>Materialwechsel</a:t>
            </a:r>
            <a:r>
              <a:rPr lang="en-US" sz="2000" i="0" dirty="0">
                <a:solidFill>
                  <a:srgbClr val="0D0D0D"/>
                </a:solidFill>
                <a:highlight>
                  <a:srgbClr val="FFFFFF"/>
                </a:highlight>
              </a:rPr>
              <a:t> </a:t>
            </a:r>
            <a:r>
              <a:rPr lang="en-US" sz="2000" i="0" dirty="0" err="1">
                <a:solidFill>
                  <a:srgbClr val="0D0D0D"/>
                </a:solidFill>
                <a:highlight>
                  <a:srgbClr val="FFFFFF"/>
                </a:highlight>
              </a:rPr>
              <a:t>konzentrieren</a:t>
            </a:r>
            <a:r>
              <a:rPr lang="en-US" sz="2000" i="0" dirty="0">
                <a:solidFill>
                  <a:srgbClr val="0D0D0D"/>
                </a:solidFill>
                <a:highlight>
                  <a:srgbClr val="FFFFFF"/>
                </a:highlight>
              </a:rPr>
              <a:t>, </a:t>
            </a:r>
            <a:r>
              <a:rPr lang="en-US" sz="2000" i="0" dirty="0" err="1">
                <a:solidFill>
                  <a:srgbClr val="0D0D0D"/>
                </a:solidFill>
                <a:highlight>
                  <a:srgbClr val="FFFFFF"/>
                </a:highlight>
              </a:rPr>
              <a:t>sondern</a:t>
            </a:r>
            <a:r>
              <a:rPr lang="en-US" sz="2000" i="0" dirty="0">
                <a:solidFill>
                  <a:srgbClr val="0D0D0D"/>
                </a:solidFill>
                <a:highlight>
                  <a:srgbClr val="FFFFFF"/>
                </a:highlight>
              </a:rPr>
              <a:t> </a:t>
            </a:r>
            <a:r>
              <a:rPr lang="en-US" sz="2000" i="0" dirty="0" err="1">
                <a:solidFill>
                  <a:srgbClr val="0D0D0D"/>
                </a:solidFill>
                <a:highlight>
                  <a:srgbClr val="FFFFFF"/>
                </a:highlight>
              </a:rPr>
              <a:t>auch</a:t>
            </a:r>
            <a:r>
              <a:rPr lang="en-US" sz="2000" i="0" dirty="0">
                <a:solidFill>
                  <a:srgbClr val="0D0D0D"/>
                </a:solidFill>
                <a:highlight>
                  <a:srgbClr val="FFFFFF"/>
                </a:highlight>
              </a:rPr>
              <a:t> auf die </a:t>
            </a:r>
            <a:r>
              <a:rPr lang="en-US" sz="2000" i="0" dirty="0" err="1">
                <a:solidFill>
                  <a:srgbClr val="0D0D0D"/>
                </a:solidFill>
                <a:highlight>
                  <a:srgbClr val="FFFFFF"/>
                </a:highlight>
              </a:rPr>
              <a:t>Verarbeitung</a:t>
            </a:r>
            <a:r>
              <a:rPr lang="en-US" sz="2000" i="0" dirty="0">
                <a:solidFill>
                  <a:srgbClr val="0D0D0D"/>
                </a:solidFill>
                <a:highlight>
                  <a:srgbClr val="FFFFFF"/>
                </a:highlight>
              </a:rPr>
              <a:t> am Ende des </a:t>
            </a:r>
            <a:r>
              <a:rPr lang="en-US" sz="2000" i="0" dirty="0" err="1">
                <a:solidFill>
                  <a:srgbClr val="0D0D0D"/>
                </a:solidFill>
                <a:highlight>
                  <a:srgbClr val="FFFFFF"/>
                </a:highlight>
              </a:rPr>
              <a:t>Lebenszyklus.Ebenso</a:t>
            </a:r>
            <a:r>
              <a:rPr lang="en-US" sz="2000" i="0" dirty="0">
                <a:solidFill>
                  <a:srgbClr val="0D0D0D"/>
                </a:solidFill>
                <a:highlight>
                  <a:srgbClr val="FFFFFF"/>
                </a:highlight>
              </a:rPr>
              <a:t> </a:t>
            </a:r>
            <a:r>
              <a:rPr lang="en-US" sz="2000" i="0" dirty="0" err="1">
                <a:solidFill>
                  <a:srgbClr val="0D0D0D"/>
                </a:solidFill>
                <a:highlight>
                  <a:srgbClr val="FFFFFF"/>
                </a:highlight>
              </a:rPr>
              <a:t>müssen</a:t>
            </a:r>
            <a:r>
              <a:rPr lang="en-US" sz="2000" i="0" dirty="0">
                <a:solidFill>
                  <a:srgbClr val="0D0D0D"/>
                </a:solidFill>
                <a:highlight>
                  <a:srgbClr val="FFFFFF"/>
                </a:highlight>
              </a:rPr>
              <a:t> </a:t>
            </a:r>
            <a:r>
              <a:rPr lang="en-US" sz="2000" i="0" dirty="0" err="1">
                <a:solidFill>
                  <a:srgbClr val="0D0D0D"/>
                </a:solidFill>
                <a:highlight>
                  <a:srgbClr val="FFFFFF"/>
                </a:highlight>
              </a:rPr>
              <a:t>wirksame</a:t>
            </a:r>
            <a:r>
              <a:rPr lang="en-US" sz="2000" i="0" dirty="0">
                <a:solidFill>
                  <a:srgbClr val="0D0D0D"/>
                </a:solidFill>
                <a:highlight>
                  <a:srgbClr val="FFFFFF"/>
                </a:highlight>
              </a:rPr>
              <a:t> </a:t>
            </a:r>
            <a:r>
              <a:rPr lang="en-US" sz="2000" i="0" dirty="0" err="1">
                <a:solidFill>
                  <a:srgbClr val="0D0D0D"/>
                </a:solidFill>
                <a:highlight>
                  <a:srgbClr val="FFFFFF"/>
                </a:highlight>
              </a:rPr>
              <a:t>Nachhaltigkeitsinitiativen</a:t>
            </a:r>
            <a:r>
              <a:rPr lang="en-US" sz="2000" i="0" dirty="0">
                <a:solidFill>
                  <a:srgbClr val="0D0D0D"/>
                </a:solidFill>
                <a:highlight>
                  <a:srgbClr val="FFFFFF"/>
                </a:highlight>
              </a:rPr>
              <a:t> </a:t>
            </a:r>
            <a:r>
              <a:rPr lang="en-US" sz="2000" i="0" dirty="0" err="1">
                <a:solidFill>
                  <a:srgbClr val="0D0D0D"/>
                </a:solidFill>
                <a:highlight>
                  <a:srgbClr val="FFFFFF"/>
                </a:highlight>
              </a:rPr>
              <a:t>ein</a:t>
            </a:r>
            <a:r>
              <a:rPr lang="en-US" sz="2000" i="0" dirty="0">
                <a:solidFill>
                  <a:srgbClr val="0D0D0D"/>
                </a:solidFill>
                <a:highlight>
                  <a:srgbClr val="FFFFFF"/>
                </a:highlight>
              </a:rPr>
              <a:t> </a:t>
            </a:r>
            <a:r>
              <a:rPr lang="en-US" sz="2000" i="0" dirty="0" err="1">
                <a:solidFill>
                  <a:srgbClr val="0D0D0D"/>
                </a:solidFill>
                <a:highlight>
                  <a:srgbClr val="FFFFFF"/>
                </a:highlight>
              </a:rPr>
              <a:t>Gleichgewicht</a:t>
            </a:r>
            <a:r>
              <a:rPr lang="en-US" sz="2000" i="0" dirty="0">
                <a:solidFill>
                  <a:srgbClr val="0D0D0D"/>
                </a:solidFill>
                <a:highlight>
                  <a:srgbClr val="FFFFFF"/>
                </a:highlight>
              </a:rPr>
              <a:t> </a:t>
            </a:r>
            <a:r>
              <a:rPr lang="en-US" sz="2000" i="0" dirty="0" err="1">
                <a:solidFill>
                  <a:srgbClr val="0D0D0D"/>
                </a:solidFill>
                <a:highlight>
                  <a:srgbClr val="FFFFFF"/>
                </a:highlight>
              </a:rPr>
              <a:t>zwischen</a:t>
            </a:r>
            <a:r>
              <a:rPr lang="en-US" sz="2000" i="0" dirty="0">
                <a:solidFill>
                  <a:srgbClr val="0D0D0D"/>
                </a:solidFill>
                <a:highlight>
                  <a:srgbClr val="FFFFFF"/>
                </a:highlight>
              </a:rPr>
              <a:t> den </a:t>
            </a:r>
            <a:r>
              <a:rPr lang="en-US" sz="2000" i="0" dirty="0" err="1">
                <a:solidFill>
                  <a:srgbClr val="0D0D0D"/>
                </a:solidFill>
                <a:highlight>
                  <a:srgbClr val="FFFFFF"/>
                </a:highlight>
              </a:rPr>
              <a:t>Vorteilen</a:t>
            </a:r>
            <a:r>
              <a:rPr lang="en-US" sz="2000" i="0" dirty="0">
                <a:solidFill>
                  <a:srgbClr val="0D0D0D"/>
                </a:solidFill>
                <a:highlight>
                  <a:srgbClr val="FFFFFF"/>
                </a:highlight>
              </a:rPr>
              <a:t> für die Umwelt und der </a:t>
            </a:r>
            <a:r>
              <a:rPr lang="en-US" sz="2000" i="0" dirty="0" err="1">
                <a:solidFill>
                  <a:srgbClr val="0D0D0D"/>
                </a:solidFill>
                <a:highlight>
                  <a:srgbClr val="FFFFFF"/>
                </a:highlight>
              </a:rPr>
              <a:t>Aufrechterhaltung</a:t>
            </a:r>
            <a:r>
              <a:rPr lang="en-US" sz="2000" i="0" dirty="0">
                <a:solidFill>
                  <a:srgbClr val="0D0D0D"/>
                </a:solidFill>
                <a:highlight>
                  <a:srgbClr val="FFFFFF"/>
                </a:highlight>
              </a:rPr>
              <a:t> oder </a:t>
            </a:r>
            <a:r>
              <a:rPr lang="en-US" sz="2000" i="0" dirty="0" err="1">
                <a:solidFill>
                  <a:srgbClr val="0D0D0D"/>
                </a:solidFill>
                <a:highlight>
                  <a:srgbClr val="FFFFFF"/>
                </a:highlight>
              </a:rPr>
              <a:t>Verbesserung</a:t>
            </a:r>
            <a:r>
              <a:rPr lang="en-US" sz="2000" i="0" dirty="0">
                <a:solidFill>
                  <a:srgbClr val="0D0D0D"/>
                </a:solidFill>
                <a:highlight>
                  <a:srgbClr val="FFFFFF"/>
                </a:highlight>
              </a:rPr>
              <a:t> des </a:t>
            </a:r>
            <a:r>
              <a:rPr lang="en-US" sz="2000" i="0" dirty="0" err="1">
                <a:solidFill>
                  <a:srgbClr val="0D0D0D"/>
                </a:solidFill>
                <a:highlight>
                  <a:srgbClr val="FFFFFF"/>
                </a:highlight>
              </a:rPr>
              <a:t>Benutzererlebnisses</a:t>
            </a:r>
            <a:r>
              <a:rPr lang="en-US" sz="2000" i="0" dirty="0">
                <a:solidFill>
                  <a:srgbClr val="0D0D0D"/>
                </a:solidFill>
                <a:highlight>
                  <a:srgbClr val="FFFFFF"/>
                </a:highlight>
              </a:rPr>
              <a:t> </a:t>
            </a:r>
            <a:r>
              <a:rPr lang="en-US" sz="2000" i="0" dirty="0" err="1">
                <a:solidFill>
                  <a:srgbClr val="0D0D0D"/>
                </a:solidFill>
                <a:highlight>
                  <a:srgbClr val="FFFFFF"/>
                </a:highlight>
              </a:rPr>
              <a:t>herstellen</a:t>
            </a:r>
            <a:r>
              <a:rPr lang="en-US" sz="2000" i="0" dirty="0">
                <a:solidFill>
                  <a:srgbClr val="0D0D0D"/>
                </a:solidFill>
                <a:highlight>
                  <a:srgbClr val="FFFFFF"/>
                </a:highlight>
              </a:rPr>
              <a:t>. </a:t>
            </a:r>
            <a:endParaRPr sz="2000" dirty="0"/>
          </a:p>
          <a:p>
            <a:pPr marL="0" lvl="0" indent="0" algn="just" rtl="0">
              <a:lnSpc>
                <a:spcPct val="112727"/>
              </a:lnSpc>
              <a:spcBef>
                <a:spcPts val="0"/>
              </a:spcBef>
              <a:spcAft>
                <a:spcPts val="0"/>
              </a:spcAft>
              <a:buClr>
                <a:srgbClr val="0D0D0D"/>
              </a:buClr>
              <a:buSzPts val="2200"/>
              <a:buNone/>
            </a:pPr>
            <a:r>
              <a:rPr lang="en-US" sz="2000" i="0" dirty="0">
                <a:solidFill>
                  <a:srgbClr val="0D0D0D"/>
                </a:solidFill>
                <a:highlight>
                  <a:srgbClr val="FFFFFF"/>
                </a:highlight>
              </a:rPr>
              <a:t>Die </a:t>
            </a:r>
            <a:r>
              <a:rPr lang="en-US" sz="2000" i="0" dirty="0" err="1">
                <a:solidFill>
                  <a:srgbClr val="0D0D0D"/>
                </a:solidFill>
                <a:highlight>
                  <a:srgbClr val="FFFFFF"/>
                </a:highlight>
              </a:rPr>
              <a:t>Leistungsprobleme</a:t>
            </a:r>
            <a:r>
              <a:rPr lang="en-US" sz="2000" i="0" dirty="0">
                <a:solidFill>
                  <a:srgbClr val="0D0D0D"/>
                </a:solidFill>
                <a:highlight>
                  <a:srgbClr val="FFFFFF"/>
                </a:highlight>
              </a:rPr>
              <a:t> der </a:t>
            </a:r>
            <a:r>
              <a:rPr lang="en-US" sz="2000" i="0" dirty="0" err="1">
                <a:solidFill>
                  <a:srgbClr val="0D0D0D"/>
                </a:solidFill>
                <a:highlight>
                  <a:srgbClr val="FFFFFF"/>
                </a:highlight>
              </a:rPr>
              <a:t>Papierstrohhalme</a:t>
            </a:r>
            <a:r>
              <a:rPr lang="en-US" sz="2000" i="0" dirty="0">
                <a:solidFill>
                  <a:srgbClr val="0D0D0D"/>
                </a:solidFill>
                <a:highlight>
                  <a:srgbClr val="FFFFFF"/>
                </a:highlight>
              </a:rPr>
              <a:t> </a:t>
            </a:r>
            <a:r>
              <a:rPr lang="en-US" sz="2000" i="0" dirty="0" err="1">
                <a:solidFill>
                  <a:srgbClr val="0D0D0D"/>
                </a:solidFill>
                <a:highlight>
                  <a:srgbClr val="FFFFFF"/>
                </a:highlight>
              </a:rPr>
              <a:t>haben</a:t>
            </a:r>
            <a:r>
              <a:rPr lang="en-US" sz="2000" i="0" dirty="0">
                <a:solidFill>
                  <a:srgbClr val="0D0D0D"/>
                </a:solidFill>
                <a:highlight>
                  <a:srgbClr val="FFFFFF"/>
                </a:highlight>
              </a:rPr>
              <a:t> die </a:t>
            </a:r>
            <a:r>
              <a:rPr lang="en-US" sz="2000" i="0" dirty="0" err="1">
                <a:solidFill>
                  <a:srgbClr val="0D0D0D"/>
                </a:solidFill>
                <a:highlight>
                  <a:srgbClr val="FFFFFF"/>
                </a:highlight>
              </a:rPr>
              <a:t>positiven</a:t>
            </a:r>
            <a:r>
              <a:rPr lang="en-US" sz="2000" i="0" dirty="0">
                <a:solidFill>
                  <a:srgbClr val="0D0D0D"/>
                </a:solidFill>
                <a:highlight>
                  <a:srgbClr val="FFFFFF"/>
                </a:highlight>
              </a:rPr>
              <a:t> </a:t>
            </a:r>
            <a:r>
              <a:rPr lang="en-US" sz="2000" i="0" dirty="0" err="1">
                <a:solidFill>
                  <a:srgbClr val="0D0D0D"/>
                </a:solidFill>
                <a:highlight>
                  <a:srgbClr val="FFFFFF"/>
                </a:highlight>
              </a:rPr>
              <a:t>Auswirkungen</a:t>
            </a:r>
            <a:r>
              <a:rPr lang="en-US" sz="2000" i="0" dirty="0">
                <a:solidFill>
                  <a:srgbClr val="0D0D0D"/>
                </a:solidFill>
                <a:highlight>
                  <a:srgbClr val="FFFFFF"/>
                </a:highlight>
              </a:rPr>
              <a:t> der </a:t>
            </a:r>
            <a:r>
              <a:rPr lang="en-US" sz="2000" i="0" dirty="0" err="1">
                <a:solidFill>
                  <a:srgbClr val="0D0D0D"/>
                </a:solidFill>
                <a:highlight>
                  <a:srgbClr val="FFFFFF"/>
                </a:highlight>
              </a:rPr>
              <a:t>Reduzierung</a:t>
            </a:r>
            <a:r>
              <a:rPr lang="en-US" sz="2000" i="0" dirty="0">
                <a:solidFill>
                  <a:srgbClr val="0D0D0D"/>
                </a:solidFill>
                <a:highlight>
                  <a:srgbClr val="FFFFFF"/>
                </a:highlight>
              </a:rPr>
              <a:t> des </a:t>
            </a:r>
            <a:r>
              <a:rPr lang="en-US" sz="2000" i="0" dirty="0" err="1">
                <a:solidFill>
                  <a:srgbClr val="0D0D0D"/>
                </a:solidFill>
                <a:highlight>
                  <a:srgbClr val="FFFFFF"/>
                </a:highlight>
              </a:rPr>
              <a:t>Plastikmülls</a:t>
            </a:r>
            <a:r>
              <a:rPr lang="en-US" sz="2000" i="0" dirty="0">
                <a:solidFill>
                  <a:srgbClr val="0D0D0D"/>
                </a:solidFill>
                <a:highlight>
                  <a:srgbClr val="FFFFFF"/>
                </a:highlight>
              </a:rPr>
              <a:t> </a:t>
            </a:r>
            <a:r>
              <a:rPr lang="en-US" sz="2000" i="0" dirty="0" err="1">
                <a:solidFill>
                  <a:srgbClr val="0D0D0D"/>
                </a:solidFill>
                <a:highlight>
                  <a:srgbClr val="FFFFFF"/>
                </a:highlight>
              </a:rPr>
              <a:t>beeinträchtigt.Eine</a:t>
            </a:r>
            <a:r>
              <a:rPr lang="en-US" sz="2000" i="0" dirty="0">
                <a:solidFill>
                  <a:srgbClr val="0D0D0D"/>
                </a:solidFill>
                <a:highlight>
                  <a:srgbClr val="FFFFFF"/>
                </a:highlight>
              </a:rPr>
              <a:t> </a:t>
            </a:r>
            <a:r>
              <a:rPr lang="en-US" sz="2000" i="0" dirty="0" err="1">
                <a:solidFill>
                  <a:srgbClr val="0D0D0D"/>
                </a:solidFill>
                <a:highlight>
                  <a:srgbClr val="FFFFFF"/>
                </a:highlight>
              </a:rPr>
              <a:t>klare</a:t>
            </a:r>
            <a:r>
              <a:rPr lang="en-US" sz="2000" i="0" dirty="0">
                <a:solidFill>
                  <a:srgbClr val="0D0D0D"/>
                </a:solidFill>
                <a:highlight>
                  <a:srgbClr val="FFFFFF"/>
                </a:highlight>
              </a:rPr>
              <a:t> und </a:t>
            </a:r>
            <a:r>
              <a:rPr lang="en-US" sz="2000" i="0" dirty="0" err="1">
                <a:solidFill>
                  <a:srgbClr val="0D0D0D"/>
                </a:solidFill>
                <a:highlight>
                  <a:srgbClr val="FFFFFF"/>
                </a:highlight>
              </a:rPr>
              <a:t>ehrliche</a:t>
            </a:r>
            <a:r>
              <a:rPr lang="en-US" sz="2000" i="0" dirty="0">
                <a:solidFill>
                  <a:srgbClr val="0D0D0D"/>
                </a:solidFill>
                <a:highlight>
                  <a:srgbClr val="FFFFFF"/>
                </a:highlight>
              </a:rPr>
              <a:t> </a:t>
            </a:r>
            <a:r>
              <a:rPr lang="en-US" sz="2000" i="0" dirty="0" err="1">
                <a:solidFill>
                  <a:srgbClr val="0D0D0D"/>
                </a:solidFill>
                <a:highlight>
                  <a:srgbClr val="FFFFFF"/>
                </a:highlight>
              </a:rPr>
              <a:t>Kommunikation</a:t>
            </a:r>
            <a:r>
              <a:rPr lang="en-US" sz="2000" i="0" dirty="0">
                <a:solidFill>
                  <a:srgbClr val="0D0D0D"/>
                </a:solidFill>
                <a:highlight>
                  <a:srgbClr val="FFFFFF"/>
                </a:highlight>
              </a:rPr>
              <a:t> mit den </a:t>
            </a:r>
            <a:r>
              <a:rPr lang="en-US" sz="2000" i="0" dirty="0" err="1">
                <a:solidFill>
                  <a:srgbClr val="0D0D0D"/>
                </a:solidFill>
                <a:highlight>
                  <a:srgbClr val="FFFFFF"/>
                </a:highlight>
              </a:rPr>
              <a:t>Verbrauchern</a:t>
            </a:r>
            <a:r>
              <a:rPr lang="en-US" sz="2000" i="0" dirty="0">
                <a:solidFill>
                  <a:srgbClr val="0D0D0D"/>
                </a:solidFill>
                <a:highlight>
                  <a:srgbClr val="FFFFFF"/>
                </a:highlight>
              </a:rPr>
              <a:t> </a:t>
            </a:r>
            <a:r>
              <a:rPr lang="en-US" sz="2000" i="0" dirty="0" err="1">
                <a:solidFill>
                  <a:srgbClr val="0D0D0D"/>
                </a:solidFill>
                <a:highlight>
                  <a:srgbClr val="FFFFFF"/>
                </a:highlight>
              </a:rPr>
              <a:t>über</a:t>
            </a:r>
            <a:r>
              <a:rPr lang="en-US" sz="2000" i="0" dirty="0">
                <a:solidFill>
                  <a:srgbClr val="0D0D0D"/>
                </a:solidFill>
                <a:highlight>
                  <a:srgbClr val="FFFFFF"/>
                </a:highlight>
              </a:rPr>
              <a:t> die </a:t>
            </a:r>
            <a:r>
              <a:rPr lang="en-US" sz="2000" i="0" dirty="0" err="1">
                <a:solidFill>
                  <a:srgbClr val="0D0D0D"/>
                </a:solidFill>
                <a:highlight>
                  <a:srgbClr val="FFFFFF"/>
                </a:highlight>
              </a:rPr>
              <a:t>Grenzen</a:t>
            </a:r>
            <a:r>
              <a:rPr lang="en-US" sz="2000" i="0" dirty="0">
                <a:solidFill>
                  <a:srgbClr val="0D0D0D"/>
                </a:solidFill>
                <a:highlight>
                  <a:srgbClr val="FFFFFF"/>
                </a:highlight>
              </a:rPr>
              <a:t> und </a:t>
            </a:r>
            <a:r>
              <a:rPr lang="en-US" sz="2000" i="0" dirty="0" err="1">
                <a:solidFill>
                  <a:srgbClr val="0D0D0D"/>
                </a:solidFill>
                <a:highlight>
                  <a:srgbClr val="FFFFFF"/>
                </a:highlight>
              </a:rPr>
              <a:t>Vorteile</a:t>
            </a:r>
            <a:r>
              <a:rPr lang="en-US" sz="2000" i="0" dirty="0">
                <a:solidFill>
                  <a:srgbClr val="0D0D0D"/>
                </a:solidFill>
                <a:highlight>
                  <a:srgbClr val="FFFFFF"/>
                </a:highlight>
              </a:rPr>
              <a:t> </a:t>
            </a:r>
            <a:r>
              <a:rPr lang="en-US" sz="2000" i="0" dirty="0" err="1">
                <a:solidFill>
                  <a:srgbClr val="0D0D0D"/>
                </a:solidFill>
                <a:highlight>
                  <a:srgbClr val="FFFFFF"/>
                </a:highlight>
              </a:rPr>
              <a:t>neuer</a:t>
            </a:r>
            <a:r>
              <a:rPr lang="en-US" sz="2000" i="0" dirty="0">
                <a:solidFill>
                  <a:srgbClr val="0D0D0D"/>
                </a:solidFill>
                <a:highlight>
                  <a:srgbClr val="FFFFFF"/>
                </a:highlight>
              </a:rPr>
              <a:t> </a:t>
            </a:r>
            <a:r>
              <a:rPr lang="en-US" sz="2000" i="0" dirty="0" err="1">
                <a:solidFill>
                  <a:srgbClr val="0D0D0D"/>
                </a:solidFill>
                <a:highlight>
                  <a:srgbClr val="FFFFFF"/>
                </a:highlight>
              </a:rPr>
              <a:t>nachhaltiger</a:t>
            </a:r>
            <a:r>
              <a:rPr lang="en-US" sz="2000" i="0" dirty="0">
                <a:solidFill>
                  <a:srgbClr val="0D0D0D"/>
                </a:solidFill>
                <a:highlight>
                  <a:srgbClr val="FFFFFF"/>
                </a:highlight>
              </a:rPr>
              <a:t> </a:t>
            </a:r>
            <a:r>
              <a:rPr lang="en-US" sz="2000" i="0" dirty="0" err="1">
                <a:solidFill>
                  <a:srgbClr val="0D0D0D"/>
                </a:solidFill>
                <a:highlight>
                  <a:srgbClr val="FFFFFF"/>
                </a:highlight>
              </a:rPr>
              <a:t>Praktiken</a:t>
            </a:r>
            <a:r>
              <a:rPr lang="en-US" sz="2000" i="0" dirty="0">
                <a:solidFill>
                  <a:srgbClr val="0D0D0D"/>
                </a:solidFill>
                <a:highlight>
                  <a:srgbClr val="FFFFFF"/>
                </a:highlight>
              </a:rPr>
              <a:t> </a:t>
            </a:r>
            <a:r>
              <a:rPr lang="en-US" sz="2000" i="0" dirty="0" err="1">
                <a:solidFill>
                  <a:srgbClr val="0D0D0D"/>
                </a:solidFill>
                <a:highlight>
                  <a:srgbClr val="FFFFFF"/>
                </a:highlight>
              </a:rPr>
              <a:t>ist</a:t>
            </a:r>
            <a:r>
              <a:rPr lang="en-US" sz="2000" i="0" dirty="0">
                <a:solidFill>
                  <a:srgbClr val="0D0D0D"/>
                </a:solidFill>
                <a:highlight>
                  <a:srgbClr val="FFFFFF"/>
                </a:highlight>
              </a:rPr>
              <a:t> von </a:t>
            </a:r>
            <a:r>
              <a:rPr lang="en-US" sz="2000" i="0" dirty="0" err="1">
                <a:solidFill>
                  <a:srgbClr val="0D0D0D"/>
                </a:solidFill>
                <a:highlight>
                  <a:srgbClr val="FFFFFF"/>
                </a:highlight>
              </a:rPr>
              <a:t>entscheidender</a:t>
            </a:r>
            <a:r>
              <a:rPr lang="en-US" sz="2000" i="0" dirty="0">
                <a:solidFill>
                  <a:srgbClr val="0D0D0D"/>
                </a:solidFill>
                <a:highlight>
                  <a:srgbClr val="FFFFFF"/>
                </a:highlight>
              </a:rPr>
              <a:t> </a:t>
            </a:r>
            <a:r>
              <a:rPr lang="en-US" sz="2000" i="0" dirty="0" err="1">
                <a:solidFill>
                  <a:srgbClr val="0D0D0D"/>
                </a:solidFill>
                <a:highlight>
                  <a:srgbClr val="FFFFFF"/>
                </a:highlight>
              </a:rPr>
              <a:t>Bedeutung</a:t>
            </a:r>
            <a:r>
              <a:rPr lang="en-US" sz="2000" i="0" dirty="0">
                <a:solidFill>
                  <a:srgbClr val="0D0D0D"/>
                </a:solidFill>
                <a:highlight>
                  <a:srgbClr val="FFFFFF"/>
                </a:highlight>
              </a:rPr>
              <a:t>, da </a:t>
            </a:r>
            <a:r>
              <a:rPr lang="en-US" sz="2000" i="0" dirty="0" err="1">
                <a:solidFill>
                  <a:srgbClr val="0D0D0D"/>
                </a:solidFill>
                <a:highlight>
                  <a:srgbClr val="FFFFFF"/>
                </a:highlight>
              </a:rPr>
              <a:t>sie</a:t>
            </a:r>
            <a:r>
              <a:rPr lang="en-US" sz="2000" i="0" dirty="0">
                <a:solidFill>
                  <a:srgbClr val="0D0D0D"/>
                </a:solidFill>
                <a:highlight>
                  <a:srgbClr val="FFFFFF"/>
                </a:highlight>
              </a:rPr>
              <a:t> </a:t>
            </a:r>
            <a:r>
              <a:rPr lang="en-US" sz="2000" i="0" dirty="0" err="1">
                <a:solidFill>
                  <a:srgbClr val="0D0D0D"/>
                </a:solidFill>
                <a:highlight>
                  <a:srgbClr val="FFFFFF"/>
                </a:highlight>
              </a:rPr>
              <a:t>sicherstellt</a:t>
            </a:r>
            <a:r>
              <a:rPr lang="en-US" sz="2000" i="0" dirty="0">
                <a:solidFill>
                  <a:srgbClr val="0D0D0D"/>
                </a:solidFill>
                <a:highlight>
                  <a:srgbClr val="FFFFFF"/>
                </a:highlight>
              </a:rPr>
              <a:t>, </a:t>
            </a:r>
            <a:r>
              <a:rPr lang="en-US" sz="2000" i="0" dirty="0" err="1">
                <a:solidFill>
                  <a:srgbClr val="0D0D0D"/>
                </a:solidFill>
                <a:highlight>
                  <a:srgbClr val="FFFFFF"/>
                </a:highlight>
              </a:rPr>
              <a:t>dass</a:t>
            </a:r>
            <a:r>
              <a:rPr lang="en-US" sz="2000" i="0" dirty="0">
                <a:solidFill>
                  <a:srgbClr val="0D0D0D"/>
                </a:solidFill>
                <a:highlight>
                  <a:srgbClr val="FFFFFF"/>
                </a:highlight>
              </a:rPr>
              <a:t> die </a:t>
            </a:r>
            <a:r>
              <a:rPr lang="en-US" sz="2000" i="0" dirty="0" err="1">
                <a:solidFill>
                  <a:srgbClr val="0D0D0D"/>
                </a:solidFill>
                <a:highlight>
                  <a:srgbClr val="FFFFFF"/>
                </a:highlight>
              </a:rPr>
              <a:t>Verbraucher</a:t>
            </a:r>
            <a:r>
              <a:rPr lang="en-US" sz="2000" i="0" dirty="0">
                <a:solidFill>
                  <a:srgbClr val="0D0D0D"/>
                </a:solidFill>
                <a:highlight>
                  <a:srgbClr val="FFFFFF"/>
                </a:highlight>
              </a:rPr>
              <a:t> nicht in die </a:t>
            </a:r>
            <a:r>
              <a:rPr lang="en-US" sz="2000" i="0" dirty="0" err="1">
                <a:solidFill>
                  <a:srgbClr val="0D0D0D"/>
                </a:solidFill>
                <a:highlight>
                  <a:srgbClr val="FFFFFF"/>
                </a:highlight>
              </a:rPr>
              <a:t>Irre</a:t>
            </a:r>
            <a:r>
              <a:rPr lang="en-US" sz="2000" i="0" dirty="0">
                <a:solidFill>
                  <a:srgbClr val="0D0D0D"/>
                </a:solidFill>
                <a:highlight>
                  <a:srgbClr val="FFFFFF"/>
                </a:highlight>
              </a:rPr>
              <a:t> </a:t>
            </a:r>
            <a:r>
              <a:rPr lang="en-US" sz="2000" i="0" dirty="0" err="1">
                <a:solidFill>
                  <a:srgbClr val="0D0D0D"/>
                </a:solidFill>
                <a:highlight>
                  <a:srgbClr val="FFFFFF"/>
                </a:highlight>
              </a:rPr>
              <a:t>geführt</a:t>
            </a:r>
            <a:r>
              <a:rPr lang="en-US" sz="2000" i="0" dirty="0">
                <a:solidFill>
                  <a:srgbClr val="0D0D0D"/>
                </a:solidFill>
                <a:highlight>
                  <a:srgbClr val="FFFFFF"/>
                </a:highlight>
              </a:rPr>
              <a:t> </a:t>
            </a:r>
            <a:r>
              <a:rPr lang="en-US" sz="2000" i="0" dirty="0" err="1">
                <a:solidFill>
                  <a:srgbClr val="0D0D0D"/>
                </a:solidFill>
                <a:highlight>
                  <a:srgbClr val="FFFFFF"/>
                </a:highlight>
              </a:rPr>
              <a:t>werden</a:t>
            </a:r>
            <a:r>
              <a:rPr lang="en-US" sz="2000" i="0" dirty="0">
                <a:solidFill>
                  <a:srgbClr val="0D0D0D"/>
                </a:solidFill>
                <a:highlight>
                  <a:srgbClr val="FFFFFF"/>
                </a:highlight>
              </a:rPr>
              <a:t> und die </a:t>
            </a:r>
            <a:r>
              <a:rPr lang="en-US" sz="2000" i="0" dirty="0" err="1">
                <a:solidFill>
                  <a:srgbClr val="0D0D0D"/>
                </a:solidFill>
                <a:highlight>
                  <a:srgbClr val="FFFFFF"/>
                </a:highlight>
              </a:rPr>
              <a:t>Initiativen</a:t>
            </a:r>
            <a:r>
              <a:rPr lang="en-US" sz="2000" i="0" dirty="0">
                <a:solidFill>
                  <a:srgbClr val="0D0D0D"/>
                </a:solidFill>
                <a:highlight>
                  <a:srgbClr val="FFFFFF"/>
                </a:highlight>
              </a:rPr>
              <a:t> </a:t>
            </a:r>
            <a:r>
              <a:rPr lang="en-US" sz="2000" i="0" dirty="0" err="1">
                <a:solidFill>
                  <a:srgbClr val="0D0D0D"/>
                </a:solidFill>
                <a:highlight>
                  <a:srgbClr val="FFFFFF"/>
                </a:highlight>
              </a:rPr>
              <a:t>voll</a:t>
            </a:r>
            <a:r>
              <a:rPr lang="en-US" sz="2000" i="0" dirty="0">
                <a:solidFill>
                  <a:srgbClr val="0D0D0D"/>
                </a:solidFill>
                <a:highlight>
                  <a:srgbClr val="FFFFFF"/>
                </a:highlight>
              </a:rPr>
              <a:t> </a:t>
            </a:r>
            <a:r>
              <a:rPr lang="en-US" sz="2000" i="0" dirty="0" err="1">
                <a:solidFill>
                  <a:srgbClr val="0D0D0D"/>
                </a:solidFill>
                <a:highlight>
                  <a:srgbClr val="FFFFFF"/>
                </a:highlight>
              </a:rPr>
              <a:t>unterstützen</a:t>
            </a:r>
            <a:r>
              <a:rPr lang="en-US" sz="2000" i="0" dirty="0">
                <a:solidFill>
                  <a:srgbClr val="0D0D0D"/>
                </a:solidFill>
                <a:highlight>
                  <a:srgbClr val="FFFFFF"/>
                </a:highlight>
              </a:rPr>
              <a:t> </a:t>
            </a:r>
            <a:r>
              <a:rPr lang="en-US" sz="2000" i="0" dirty="0" err="1">
                <a:solidFill>
                  <a:srgbClr val="0D0D0D"/>
                </a:solidFill>
                <a:highlight>
                  <a:srgbClr val="FFFFFF"/>
                </a:highlight>
              </a:rPr>
              <a:t>können</a:t>
            </a:r>
            <a:r>
              <a:rPr lang="en-US" sz="2000" i="0" dirty="0">
                <a:solidFill>
                  <a:srgbClr val="0D0D0D"/>
                </a:solidFill>
                <a:highlight>
                  <a:srgbClr val="FFFFFF"/>
                </a:highlight>
              </a:rPr>
              <a:t>.</a:t>
            </a:r>
            <a:endParaRPr sz="2000" dirty="0"/>
          </a:p>
        </p:txBody>
      </p:sp>
      <p:sp>
        <p:nvSpPr>
          <p:cNvPr id="667" name="Google Shape;667;p54"/>
          <p:cNvSpPr txBox="1">
            <a:spLocks noGrp="1"/>
          </p:cNvSpPr>
          <p:nvPr>
            <p:ph type="body" idx="2"/>
          </p:nvPr>
        </p:nvSpPr>
        <p:spPr>
          <a:xfrm>
            <a:off x="0" y="858189"/>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Fallstudie 2 McDonald's - Umstellung auf Papierstrohhalme</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55"/>
          <p:cNvSpPr txBox="1">
            <a:spLocks noGrp="1"/>
          </p:cNvSpPr>
          <p:nvPr>
            <p:ph type="body" idx="1"/>
          </p:nvPr>
        </p:nvSpPr>
        <p:spPr>
          <a:xfrm>
            <a:off x="4752335" y="368052"/>
            <a:ext cx="6341700" cy="51663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200" b="1" i="0">
                <a:solidFill>
                  <a:srgbClr val="0D0D0D"/>
                </a:solidFill>
                <a:highlight>
                  <a:srgbClr val="FFFFFF"/>
                </a:highlight>
              </a:rPr>
              <a:t>Ergebnis</a:t>
            </a:r>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Trotz der Rückschläge sucht McDonald's weiterhin nach nachhaltigen Alternativen und verbessert seine Praktiken. Das Unternehmen ist weiterhin bestrebt, seinen ökologischen Fußabdruck zu verkleinern, und lernt aus diesen Herausforderungen, um in Zukunft bessere Lösungen zu entwickeln. </a:t>
            </a:r>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Indem sie sicherstellen, dass alternative Materialien wirklich nachhaltiger sind, und indem sie einen hohen Standard der Produktleistung beibehalten, können Unternehmen ihre Umweltziele besser erreichen, ohne die Kundenzufriedenheit zu beeinträchtigen.Obwohl dieser Fall von einem Unternehmen ausgeht, ist die Lernbotschaft auch auf Kleinstunternehmen übertragbar.</a:t>
            </a:r>
            <a:r>
              <a:rPr lang="en-US" sz="2200" u="sng">
                <a:solidFill>
                  <a:srgbClr val="080808"/>
                </a:solidFill>
                <a:highlight>
                  <a:srgbClr val="FFFFFF"/>
                </a:highlight>
              </a:rPr>
              <a:t> Wenn Sie mehr über diesen Fall erfahren möchten, klicken Sie hier.</a:t>
            </a:r>
            <a:endParaRPr sz="2200">
              <a:solidFill>
                <a:srgbClr val="080808"/>
              </a:solidFill>
              <a:highlight>
                <a:srgbClr val="FFFFFF"/>
              </a:highlight>
            </a:endParaRPr>
          </a:p>
        </p:txBody>
      </p:sp>
      <p:sp>
        <p:nvSpPr>
          <p:cNvPr id="673" name="Google Shape;673;p55"/>
          <p:cNvSpPr txBox="1">
            <a:spLocks noGrp="1"/>
          </p:cNvSpPr>
          <p:nvPr>
            <p:ph type="body" idx="2"/>
          </p:nvPr>
        </p:nvSpPr>
        <p:spPr>
          <a:xfrm>
            <a:off x="0" y="858189"/>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Fallstudie 2</a:t>
            </a:r>
            <a:endParaRPr/>
          </a:p>
          <a:p>
            <a:pPr marL="0" lvl="0" indent="0" algn="ctr" rtl="0">
              <a:lnSpc>
                <a:spcPct val="90000"/>
              </a:lnSpc>
              <a:spcBef>
                <a:spcPts val="0"/>
              </a:spcBef>
              <a:spcAft>
                <a:spcPts val="0"/>
              </a:spcAft>
              <a:buClr>
                <a:schemeClr val="lt1"/>
              </a:buClr>
              <a:buSzPts val="3600"/>
              <a:buNone/>
            </a:pPr>
            <a:r>
              <a:rPr lang="en-US"/>
              <a:t>McDonald's - Umstellung auf Papierstrohhalme</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56"/>
          <p:cNvSpPr txBox="1">
            <a:spLocks noGrp="1"/>
          </p:cNvSpPr>
          <p:nvPr>
            <p:ph type="body" idx="1"/>
          </p:nvPr>
        </p:nvSpPr>
        <p:spPr>
          <a:xfrm>
            <a:off x="4614041" y="297246"/>
            <a:ext cx="6630300" cy="53883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000" b="1" i="0" dirty="0">
                <a:solidFill>
                  <a:srgbClr val="0D0D0D"/>
                </a:solidFill>
                <a:highlight>
                  <a:srgbClr val="FFFFFF"/>
                </a:highlight>
              </a:rPr>
              <a:t>Das Problem:</a:t>
            </a:r>
            <a:endParaRPr sz="2000" dirty="0"/>
          </a:p>
          <a:p>
            <a:pPr marL="0" lvl="0" indent="0" algn="just" rtl="0">
              <a:lnSpc>
                <a:spcPct val="112727"/>
              </a:lnSpc>
              <a:spcBef>
                <a:spcPts val="0"/>
              </a:spcBef>
              <a:spcAft>
                <a:spcPts val="0"/>
              </a:spcAft>
              <a:buClr>
                <a:srgbClr val="0D0D0D"/>
              </a:buClr>
              <a:buSzPts val="2200"/>
              <a:buNone/>
            </a:pPr>
            <a:r>
              <a:rPr lang="en-US" sz="2000" i="0" dirty="0">
                <a:solidFill>
                  <a:srgbClr val="0D0D0D"/>
                </a:solidFill>
                <a:highlight>
                  <a:srgbClr val="FFFFFF"/>
                </a:highlight>
              </a:rPr>
              <a:t>In May 2021, </a:t>
            </a:r>
            <a:r>
              <a:rPr lang="en-US" sz="2000" i="0" dirty="0" err="1">
                <a:solidFill>
                  <a:srgbClr val="0D0D0D"/>
                </a:solidFill>
                <a:highlight>
                  <a:srgbClr val="FFFFFF"/>
                </a:highlight>
              </a:rPr>
              <a:t>Im</a:t>
            </a:r>
            <a:r>
              <a:rPr lang="en-US" sz="2000" i="0" dirty="0">
                <a:solidFill>
                  <a:srgbClr val="0D0D0D"/>
                </a:solidFill>
                <a:highlight>
                  <a:srgbClr val="FFFFFF"/>
                </a:highlight>
              </a:rPr>
              <a:t> Mai 2021 </a:t>
            </a:r>
            <a:r>
              <a:rPr lang="en-US" sz="2000" i="0" dirty="0" err="1">
                <a:solidFill>
                  <a:srgbClr val="0D0D0D"/>
                </a:solidFill>
                <a:highlight>
                  <a:srgbClr val="FFFFFF"/>
                </a:highlight>
              </a:rPr>
              <a:t>sah</a:t>
            </a:r>
            <a:r>
              <a:rPr lang="en-US" sz="2000" i="0" dirty="0">
                <a:solidFill>
                  <a:srgbClr val="0D0D0D"/>
                </a:solidFill>
                <a:highlight>
                  <a:srgbClr val="FFFFFF"/>
                </a:highlight>
              </a:rPr>
              <a:t> </a:t>
            </a:r>
            <a:r>
              <a:rPr lang="en-US" sz="2000" i="0" dirty="0" err="1">
                <a:solidFill>
                  <a:srgbClr val="0D0D0D"/>
                </a:solidFill>
                <a:highlight>
                  <a:srgbClr val="FFFFFF"/>
                </a:highlight>
              </a:rPr>
              <a:t>sich</a:t>
            </a:r>
            <a:r>
              <a:rPr lang="en-US" sz="2000" i="0" dirty="0">
                <a:solidFill>
                  <a:srgbClr val="0D0D0D"/>
                </a:solidFill>
                <a:highlight>
                  <a:srgbClr val="FFFFFF"/>
                </a:highlight>
              </a:rPr>
              <a:t> Hefty, </a:t>
            </a:r>
            <a:r>
              <a:rPr lang="en-US" sz="2000" i="0" dirty="0" err="1">
                <a:solidFill>
                  <a:srgbClr val="0D0D0D"/>
                </a:solidFill>
                <a:highlight>
                  <a:srgbClr val="FFFFFF"/>
                </a:highlight>
              </a:rPr>
              <a:t>eine</a:t>
            </a:r>
            <a:r>
              <a:rPr lang="en-US" sz="2000" i="0" dirty="0">
                <a:solidFill>
                  <a:srgbClr val="0D0D0D"/>
                </a:solidFill>
                <a:highlight>
                  <a:srgbClr val="FFFFFF"/>
                </a:highlight>
              </a:rPr>
              <a:t> Marke von Reynolds Consumer Products, mit </a:t>
            </a:r>
            <a:r>
              <a:rPr lang="en-US" sz="2000" i="0" dirty="0" err="1">
                <a:solidFill>
                  <a:srgbClr val="0D0D0D"/>
                </a:solidFill>
                <a:highlight>
                  <a:srgbClr val="FFFFFF"/>
                </a:highlight>
              </a:rPr>
              <a:t>einer</a:t>
            </a:r>
            <a:r>
              <a:rPr lang="en-US" sz="2000" i="0" dirty="0">
                <a:solidFill>
                  <a:srgbClr val="0D0D0D"/>
                </a:solidFill>
                <a:highlight>
                  <a:srgbClr val="FFFFFF"/>
                </a:highlight>
              </a:rPr>
              <a:t> </a:t>
            </a:r>
            <a:r>
              <a:rPr lang="en-US" sz="2000" i="0" dirty="0" err="1">
                <a:solidFill>
                  <a:srgbClr val="0D0D0D"/>
                </a:solidFill>
                <a:highlight>
                  <a:srgbClr val="FFFFFF"/>
                </a:highlight>
              </a:rPr>
              <a:t>Sammelklage</a:t>
            </a:r>
            <a:r>
              <a:rPr lang="en-US" sz="2000" i="0" dirty="0">
                <a:solidFill>
                  <a:srgbClr val="0D0D0D"/>
                </a:solidFill>
                <a:highlight>
                  <a:srgbClr val="FFFFFF"/>
                </a:highlight>
              </a:rPr>
              <a:t> </a:t>
            </a:r>
            <a:r>
              <a:rPr lang="en-US" sz="2000" i="0" dirty="0" err="1">
                <a:solidFill>
                  <a:srgbClr val="0D0D0D"/>
                </a:solidFill>
                <a:highlight>
                  <a:srgbClr val="FFFFFF"/>
                </a:highlight>
              </a:rPr>
              <a:t>konfrontiert</a:t>
            </a:r>
            <a:r>
              <a:rPr lang="en-US" sz="2000" i="0" dirty="0">
                <a:solidFill>
                  <a:srgbClr val="0D0D0D"/>
                </a:solidFill>
                <a:highlight>
                  <a:srgbClr val="FFFFFF"/>
                </a:highlight>
              </a:rPr>
              <a:t>, </a:t>
            </a:r>
            <a:r>
              <a:rPr lang="en-US" sz="2000" i="0" dirty="0" err="1">
                <a:solidFill>
                  <a:srgbClr val="0D0D0D"/>
                </a:solidFill>
                <a:highlight>
                  <a:srgbClr val="FFFFFF"/>
                </a:highlight>
              </a:rPr>
              <a:t>weil</a:t>
            </a:r>
            <a:r>
              <a:rPr lang="en-US" sz="2000" i="0" dirty="0">
                <a:solidFill>
                  <a:srgbClr val="0D0D0D"/>
                </a:solidFill>
                <a:highlight>
                  <a:srgbClr val="FFFFFF"/>
                </a:highlight>
              </a:rPr>
              <a:t> es die </a:t>
            </a:r>
            <a:r>
              <a:rPr lang="en-US" sz="2000" i="0" dirty="0" err="1">
                <a:solidFill>
                  <a:srgbClr val="0D0D0D"/>
                </a:solidFill>
                <a:highlight>
                  <a:srgbClr val="FFFFFF"/>
                </a:highlight>
              </a:rPr>
              <a:t>Verbraucher</a:t>
            </a:r>
            <a:r>
              <a:rPr lang="en-US" sz="2000" i="0" dirty="0">
                <a:solidFill>
                  <a:srgbClr val="0D0D0D"/>
                </a:solidFill>
                <a:highlight>
                  <a:srgbClr val="FFFFFF"/>
                </a:highlight>
              </a:rPr>
              <a:t> </a:t>
            </a:r>
            <a:r>
              <a:rPr lang="en-US" sz="2000" i="0" dirty="0" err="1">
                <a:solidFill>
                  <a:srgbClr val="0D0D0D"/>
                </a:solidFill>
                <a:highlight>
                  <a:srgbClr val="FFFFFF"/>
                </a:highlight>
              </a:rPr>
              <a:t>über</a:t>
            </a:r>
            <a:r>
              <a:rPr lang="en-US" sz="2000" i="0" dirty="0">
                <a:solidFill>
                  <a:srgbClr val="0D0D0D"/>
                </a:solidFill>
                <a:highlight>
                  <a:srgbClr val="FFFFFF"/>
                </a:highlight>
              </a:rPr>
              <a:t> die </a:t>
            </a:r>
            <a:r>
              <a:rPr lang="en-US" sz="2000" i="0" dirty="0" err="1">
                <a:solidFill>
                  <a:srgbClr val="0D0D0D"/>
                </a:solidFill>
                <a:highlight>
                  <a:srgbClr val="FFFFFF"/>
                </a:highlight>
              </a:rPr>
              <a:t>Wiederverwertbarkeit</a:t>
            </a:r>
            <a:r>
              <a:rPr lang="en-US" sz="2000" i="0" dirty="0">
                <a:solidFill>
                  <a:srgbClr val="0D0D0D"/>
                </a:solidFill>
                <a:highlight>
                  <a:srgbClr val="FFFFFF"/>
                </a:highlight>
              </a:rPr>
              <a:t> seiner Hefty-Recycling-Beutel </a:t>
            </a:r>
            <a:r>
              <a:rPr lang="en-US" sz="2000" i="0" dirty="0" err="1">
                <a:solidFill>
                  <a:srgbClr val="0D0D0D"/>
                </a:solidFill>
                <a:highlight>
                  <a:srgbClr val="FFFFFF"/>
                </a:highlight>
              </a:rPr>
              <a:t>irregeführt</a:t>
            </a:r>
            <a:r>
              <a:rPr lang="en-US" sz="2000" i="0" dirty="0">
                <a:solidFill>
                  <a:srgbClr val="0D0D0D"/>
                </a:solidFill>
                <a:highlight>
                  <a:srgbClr val="FFFFFF"/>
                </a:highlight>
              </a:rPr>
              <a:t> </a:t>
            </a:r>
            <a:r>
              <a:rPr lang="en-US" sz="2000" i="0" dirty="0" err="1">
                <a:solidFill>
                  <a:srgbClr val="0D0D0D"/>
                </a:solidFill>
                <a:highlight>
                  <a:srgbClr val="FFFFFF"/>
                </a:highlight>
              </a:rPr>
              <a:t>hatte</a:t>
            </a:r>
            <a:r>
              <a:rPr lang="en-US" sz="2000" i="0" dirty="0">
                <a:solidFill>
                  <a:srgbClr val="0D0D0D"/>
                </a:solidFill>
                <a:highlight>
                  <a:srgbClr val="FFFFFF"/>
                </a:highlight>
              </a:rPr>
              <a:t>. Die Beutel </a:t>
            </a:r>
            <a:r>
              <a:rPr lang="en-US" sz="2000" i="0" dirty="0" err="1">
                <a:solidFill>
                  <a:srgbClr val="0D0D0D"/>
                </a:solidFill>
                <a:highlight>
                  <a:srgbClr val="FFFFFF"/>
                </a:highlight>
              </a:rPr>
              <a:t>wurden</a:t>
            </a:r>
            <a:r>
              <a:rPr lang="en-US" sz="2000" i="0" dirty="0">
                <a:solidFill>
                  <a:srgbClr val="0D0D0D"/>
                </a:solidFill>
                <a:highlight>
                  <a:srgbClr val="FFFFFF"/>
                </a:highlight>
              </a:rPr>
              <a:t> </a:t>
            </a:r>
            <a:r>
              <a:rPr lang="en-US" sz="2000" i="0" dirty="0" err="1">
                <a:solidFill>
                  <a:srgbClr val="0D0D0D"/>
                </a:solidFill>
                <a:highlight>
                  <a:srgbClr val="FFFFFF"/>
                </a:highlight>
              </a:rPr>
              <a:t>als</a:t>
            </a:r>
            <a:r>
              <a:rPr lang="en-US" sz="2000" i="0" dirty="0">
                <a:solidFill>
                  <a:srgbClr val="0D0D0D"/>
                </a:solidFill>
                <a:highlight>
                  <a:srgbClr val="FFFFFF"/>
                </a:highlight>
              </a:rPr>
              <a:t> „für alle </a:t>
            </a:r>
            <a:r>
              <a:rPr lang="en-US" sz="2000" i="0" dirty="0" err="1">
                <a:solidFill>
                  <a:srgbClr val="0D0D0D"/>
                </a:solidFill>
                <a:highlight>
                  <a:srgbClr val="FFFFFF"/>
                </a:highlight>
              </a:rPr>
              <a:t>Arten</a:t>
            </a:r>
            <a:r>
              <a:rPr lang="en-US" sz="2000" i="0" dirty="0">
                <a:solidFill>
                  <a:srgbClr val="0D0D0D"/>
                </a:solidFill>
                <a:highlight>
                  <a:srgbClr val="FFFFFF"/>
                </a:highlight>
              </a:rPr>
              <a:t> von </a:t>
            </a:r>
            <a:r>
              <a:rPr lang="en-US" sz="2000" i="0" dirty="0" err="1">
                <a:solidFill>
                  <a:srgbClr val="0D0D0D"/>
                </a:solidFill>
                <a:highlight>
                  <a:srgbClr val="FFFFFF"/>
                </a:highlight>
              </a:rPr>
              <a:t>Wertstoffen</a:t>
            </a:r>
            <a:r>
              <a:rPr lang="en-US" sz="2000" i="0" dirty="0">
                <a:solidFill>
                  <a:srgbClr val="0D0D0D"/>
                </a:solidFill>
                <a:highlight>
                  <a:srgbClr val="FFFFFF"/>
                </a:highlight>
              </a:rPr>
              <a:t> </a:t>
            </a:r>
            <a:r>
              <a:rPr lang="en-US" sz="2000" i="0" dirty="0" err="1">
                <a:solidFill>
                  <a:srgbClr val="0D0D0D"/>
                </a:solidFill>
                <a:highlight>
                  <a:srgbClr val="FFFFFF"/>
                </a:highlight>
              </a:rPr>
              <a:t>geeignet</a:t>
            </a:r>
            <a:r>
              <a:rPr lang="en-US" sz="2000" i="0" dirty="0">
                <a:solidFill>
                  <a:srgbClr val="0D0D0D"/>
                </a:solidFill>
                <a:highlight>
                  <a:srgbClr val="FFFFFF"/>
                </a:highlight>
              </a:rPr>
              <a:t>“ </a:t>
            </a:r>
            <a:r>
              <a:rPr lang="en-US" sz="2000" i="0" dirty="0" err="1">
                <a:solidFill>
                  <a:srgbClr val="0D0D0D"/>
                </a:solidFill>
                <a:highlight>
                  <a:srgbClr val="FFFFFF"/>
                </a:highlight>
              </a:rPr>
              <a:t>vermarktet</a:t>
            </a:r>
            <a:r>
              <a:rPr lang="en-US" sz="2000" i="0" dirty="0">
                <a:solidFill>
                  <a:srgbClr val="0D0D0D"/>
                </a:solidFill>
                <a:highlight>
                  <a:srgbClr val="FFFFFF"/>
                </a:highlight>
              </a:rPr>
              <a:t> und </a:t>
            </a:r>
            <a:r>
              <a:rPr lang="en-US" sz="2000" i="0" dirty="0" err="1">
                <a:solidFill>
                  <a:srgbClr val="0D0D0D"/>
                </a:solidFill>
                <a:highlight>
                  <a:srgbClr val="FFFFFF"/>
                </a:highlight>
              </a:rPr>
              <a:t>sollten</a:t>
            </a:r>
            <a:r>
              <a:rPr lang="en-US" sz="2000" i="0" dirty="0">
                <a:solidFill>
                  <a:srgbClr val="0D0D0D"/>
                </a:solidFill>
                <a:highlight>
                  <a:srgbClr val="FFFFFF"/>
                </a:highlight>
              </a:rPr>
              <a:t> </a:t>
            </a:r>
            <a:r>
              <a:rPr lang="en-US" sz="2000" i="0" dirty="0" err="1">
                <a:solidFill>
                  <a:srgbClr val="0D0D0D"/>
                </a:solidFill>
                <a:highlight>
                  <a:srgbClr val="FFFFFF"/>
                </a:highlight>
              </a:rPr>
              <a:t>umweltbewusste</a:t>
            </a:r>
            <a:r>
              <a:rPr lang="en-US" sz="2000" i="0" dirty="0">
                <a:solidFill>
                  <a:srgbClr val="0D0D0D"/>
                </a:solidFill>
                <a:highlight>
                  <a:srgbClr val="FFFFFF"/>
                </a:highlight>
              </a:rPr>
              <a:t> </a:t>
            </a:r>
            <a:r>
              <a:rPr lang="en-US" sz="2000" i="0" dirty="0" err="1">
                <a:solidFill>
                  <a:srgbClr val="0D0D0D"/>
                </a:solidFill>
                <a:highlight>
                  <a:srgbClr val="FFFFFF"/>
                </a:highlight>
              </a:rPr>
              <a:t>Verbraucher</a:t>
            </a:r>
            <a:r>
              <a:rPr lang="en-US" sz="2000" i="0" dirty="0">
                <a:solidFill>
                  <a:srgbClr val="0D0D0D"/>
                </a:solidFill>
                <a:highlight>
                  <a:srgbClr val="FFFFFF"/>
                </a:highlight>
              </a:rPr>
              <a:t> </a:t>
            </a:r>
            <a:r>
              <a:rPr lang="en-US" sz="2000" i="0" dirty="0" err="1">
                <a:solidFill>
                  <a:srgbClr val="0D0D0D"/>
                </a:solidFill>
                <a:highlight>
                  <a:srgbClr val="FFFFFF"/>
                </a:highlight>
              </a:rPr>
              <a:t>ansprechen</a:t>
            </a:r>
            <a:r>
              <a:rPr lang="en-US" sz="2000" i="0" dirty="0">
                <a:solidFill>
                  <a:srgbClr val="0D0D0D"/>
                </a:solidFill>
                <a:highlight>
                  <a:srgbClr val="FFFFFF"/>
                </a:highlight>
              </a:rPr>
              <a:t>, die </a:t>
            </a:r>
            <a:r>
              <a:rPr lang="en-US" sz="2000" i="0" dirty="0" err="1">
                <a:solidFill>
                  <a:srgbClr val="0D0D0D"/>
                </a:solidFill>
                <a:highlight>
                  <a:srgbClr val="FFFFFF"/>
                </a:highlight>
              </a:rPr>
              <a:t>nach</a:t>
            </a:r>
            <a:r>
              <a:rPr lang="en-US" sz="2000" i="0" dirty="0">
                <a:solidFill>
                  <a:srgbClr val="0D0D0D"/>
                </a:solidFill>
                <a:highlight>
                  <a:srgbClr val="FFFFFF"/>
                </a:highlight>
              </a:rPr>
              <a:t> </a:t>
            </a:r>
            <a:r>
              <a:rPr lang="en-US" sz="2000" i="0" dirty="0" err="1">
                <a:solidFill>
                  <a:srgbClr val="0D0D0D"/>
                </a:solidFill>
                <a:highlight>
                  <a:srgbClr val="FFFFFF"/>
                </a:highlight>
              </a:rPr>
              <a:t>Möglichkeiten</a:t>
            </a:r>
            <a:r>
              <a:rPr lang="en-US" sz="2000" i="0" dirty="0">
                <a:solidFill>
                  <a:srgbClr val="0D0D0D"/>
                </a:solidFill>
                <a:highlight>
                  <a:srgbClr val="FFFFFF"/>
                </a:highlight>
              </a:rPr>
              <a:t> </a:t>
            </a:r>
            <a:r>
              <a:rPr lang="en-US" sz="2000" i="0" dirty="0" err="1">
                <a:solidFill>
                  <a:srgbClr val="0D0D0D"/>
                </a:solidFill>
                <a:highlight>
                  <a:srgbClr val="FFFFFF"/>
                </a:highlight>
              </a:rPr>
              <a:t>suchen</a:t>
            </a:r>
            <a:r>
              <a:rPr lang="en-US" sz="2000" i="0" dirty="0">
                <a:solidFill>
                  <a:srgbClr val="0D0D0D"/>
                </a:solidFill>
                <a:highlight>
                  <a:srgbClr val="FFFFFF"/>
                </a:highlight>
              </a:rPr>
              <a:t>, </a:t>
            </a:r>
            <a:r>
              <a:rPr lang="en-US" sz="2000" i="0" dirty="0" err="1">
                <a:solidFill>
                  <a:srgbClr val="0D0D0D"/>
                </a:solidFill>
                <a:highlight>
                  <a:srgbClr val="FFFFFF"/>
                </a:highlight>
              </a:rPr>
              <a:t>ihre</a:t>
            </a:r>
            <a:r>
              <a:rPr lang="en-US" sz="2000" i="0" dirty="0">
                <a:solidFill>
                  <a:srgbClr val="0D0D0D"/>
                </a:solidFill>
                <a:highlight>
                  <a:srgbClr val="FFFFFF"/>
                </a:highlight>
              </a:rPr>
              <a:t> </a:t>
            </a:r>
            <a:r>
              <a:rPr lang="en-US" sz="2000" i="0" dirty="0" err="1">
                <a:solidFill>
                  <a:srgbClr val="0D0D0D"/>
                </a:solidFill>
                <a:highlight>
                  <a:srgbClr val="FFFFFF"/>
                </a:highlight>
              </a:rPr>
              <a:t>Umweltbelastung</a:t>
            </a:r>
            <a:r>
              <a:rPr lang="en-US" sz="2000" i="0" dirty="0">
                <a:solidFill>
                  <a:srgbClr val="0D0D0D"/>
                </a:solidFill>
                <a:highlight>
                  <a:srgbClr val="FFFFFF"/>
                </a:highlight>
              </a:rPr>
              <a:t> </a:t>
            </a:r>
            <a:r>
              <a:rPr lang="en-US" sz="2000" i="0" dirty="0" err="1">
                <a:solidFill>
                  <a:srgbClr val="0D0D0D"/>
                </a:solidFill>
                <a:highlight>
                  <a:srgbClr val="FFFFFF"/>
                </a:highlight>
              </a:rPr>
              <a:t>zu</a:t>
            </a:r>
            <a:r>
              <a:rPr lang="en-US" sz="2000" i="0" dirty="0">
                <a:solidFill>
                  <a:srgbClr val="0D0D0D"/>
                </a:solidFill>
                <a:highlight>
                  <a:srgbClr val="FFFFFF"/>
                </a:highlight>
              </a:rPr>
              <a:t> </a:t>
            </a:r>
            <a:r>
              <a:rPr lang="en-US" sz="2000" i="0" dirty="0" err="1">
                <a:solidFill>
                  <a:srgbClr val="0D0D0D"/>
                </a:solidFill>
                <a:highlight>
                  <a:srgbClr val="FFFFFF"/>
                </a:highlight>
              </a:rPr>
              <a:t>verringern</a:t>
            </a:r>
            <a:r>
              <a:rPr lang="en-US" sz="2000" i="0" dirty="0">
                <a:solidFill>
                  <a:srgbClr val="0D0D0D"/>
                </a:solidFill>
                <a:highlight>
                  <a:srgbClr val="FFFFFF"/>
                </a:highlight>
              </a:rPr>
              <a:t>. </a:t>
            </a:r>
            <a:r>
              <a:rPr lang="en-US" sz="2000" i="0" dirty="0" err="1">
                <a:solidFill>
                  <a:srgbClr val="0D0D0D"/>
                </a:solidFill>
                <a:highlight>
                  <a:srgbClr val="FFFFFF"/>
                </a:highlight>
              </a:rPr>
              <a:t>Diese</a:t>
            </a:r>
            <a:r>
              <a:rPr lang="en-US" sz="2000" i="0" dirty="0">
                <a:solidFill>
                  <a:srgbClr val="0D0D0D"/>
                </a:solidFill>
                <a:highlight>
                  <a:srgbClr val="FFFFFF"/>
                </a:highlight>
              </a:rPr>
              <a:t> </a:t>
            </a:r>
            <a:r>
              <a:rPr lang="en-US" sz="2000" i="0" dirty="0" err="1">
                <a:solidFill>
                  <a:srgbClr val="0D0D0D"/>
                </a:solidFill>
                <a:highlight>
                  <a:srgbClr val="FFFFFF"/>
                </a:highlight>
              </a:rPr>
              <a:t>Behauptungen</a:t>
            </a:r>
            <a:r>
              <a:rPr lang="en-US" sz="2000" i="0" dirty="0">
                <a:solidFill>
                  <a:srgbClr val="0D0D0D"/>
                </a:solidFill>
                <a:highlight>
                  <a:srgbClr val="FFFFFF"/>
                </a:highlight>
              </a:rPr>
              <a:t> </a:t>
            </a:r>
            <a:r>
              <a:rPr lang="en-US" sz="2000" i="0" dirty="0" err="1">
                <a:solidFill>
                  <a:srgbClr val="0D0D0D"/>
                </a:solidFill>
                <a:highlight>
                  <a:srgbClr val="FFFFFF"/>
                </a:highlight>
              </a:rPr>
              <a:t>wurden</a:t>
            </a:r>
            <a:r>
              <a:rPr lang="en-US" sz="2000" i="0" dirty="0">
                <a:solidFill>
                  <a:srgbClr val="0D0D0D"/>
                </a:solidFill>
                <a:highlight>
                  <a:srgbClr val="FFFFFF"/>
                </a:highlight>
              </a:rPr>
              <a:t> </a:t>
            </a:r>
            <a:r>
              <a:rPr lang="en-US" sz="2000" i="0" dirty="0" err="1">
                <a:solidFill>
                  <a:srgbClr val="0D0D0D"/>
                </a:solidFill>
                <a:highlight>
                  <a:srgbClr val="FFFFFF"/>
                </a:highlight>
              </a:rPr>
              <a:t>jedoch</a:t>
            </a:r>
            <a:r>
              <a:rPr lang="en-US" sz="2000" i="0" dirty="0">
                <a:solidFill>
                  <a:srgbClr val="0D0D0D"/>
                </a:solidFill>
                <a:highlight>
                  <a:srgbClr val="FFFFFF"/>
                </a:highlight>
              </a:rPr>
              <a:t> bald in Frage </a:t>
            </a:r>
            <a:r>
              <a:rPr lang="en-US" sz="2000" i="0" dirty="0" err="1">
                <a:solidFill>
                  <a:srgbClr val="0D0D0D"/>
                </a:solidFill>
                <a:highlight>
                  <a:srgbClr val="FFFFFF"/>
                </a:highlight>
              </a:rPr>
              <a:t>gestellt.Es</a:t>
            </a:r>
            <a:r>
              <a:rPr lang="en-US" sz="2000" i="0" dirty="0">
                <a:solidFill>
                  <a:srgbClr val="0D0D0D"/>
                </a:solidFill>
                <a:highlight>
                  <a:srgbClr val="FFFFFF"/>
                </a:highlight>
              </a:rPr>
              <a:t> </a:t>
            </a:r>
            <a:r>
              <a:rPr lang="en-US" sz="2000" i="0" dirty="0" err="1">
                <a:solidFill>
                  <a:srgbClr val="0D0D0D"/>
                </a:solidFill>
                <a:highlight>
                  <a:srgbClr val="FFFFFF"/>
                </a:highlight>
              </a:rPr>
              <a:t>stellte</a:t>
            </a:r>
            <a:r>
              <a:rPr lang="en-US" sz="2000" i="0" dirty="0">
                <a:solidFill>
                  <a:srgbClr val="0D0D0D"/>
                </a:solidFill>
                <a:highlight>
                  <a:srgbClr val="FFFFFF"/>
                </a:highlight>
              </a:rPr>
              <a:t> </a:t>
            </a:r>
            <a:r>
              <a:rPr lang="en-US" sz="2000" i="0" dirty="0" err="1">
                <a:solidFill>
                  <a:srgbClr val="0D0D0D"/>
                </a:solidFill>
                <a:highlight>
                  <a:srgbClr val="FFFFFF"/>
                </a:highlight>
              </a:rPr>
              <a:t>sich</a:t>
            </a:r>
            <a:r>
              <a:rPr lang="en-US" sz="2000" i="0" dirty="0">
                <a:solidFill>
                  <a:srgbClr val="0D0D0D"/>
                </a:solidFill>
                <a:highlight>
                  <a:srgbClr val="FFFFFF"/>
                </a:highlight>
              </a:rPr>
              <a:t> </a:t>
            </a:r>
            <a:r>
              <a:rPr lang="en-US" sz="2000" i="0" dirty="0" err="1">
                <a:solidFill>
                  <a:srgbClr val="0D0D0D"/>
                </a:solidFill>
                <a:highlight>
                  <a:srgbClr val="FFFFFF"/>
                </a:highlight>
              </a:rPr>
              <a:t>heraus</a:t>
            </a:r>
            <a:r>
              <a:rPr lang="en-US" sz="2000" i="0" dirty="0">
                <a:solidFill>
                  <a:srgbClr val="0D0D0D"/>
                </a:solidFill>
                <a:highlight>
                  <a:srgbClr val="FFFFFF"/>
                </a:highlight>
              </a:rPr>
              <a:t>, </a:t>
            </a:r>
            <a:r>
              <a:rPr lang="en-US" sz="2000" i="0" dirty="0" err="1">
                <a:solidFill>
                  <a:srgbClr val="0D0D0D"/>
                </a:solidFill>
                <a:highlight>
                  <a:srgbClr val="FFFFFF"/>
                </a:highlight>
              </a:rPr>
              <a:t>dass</a:t>
            </a:r>
            <a:r>
              <a:rPr lang="en-US" sz="2000" i="0" dirty="0">
                <a:solidFill>
                  <a:srgbClr val="0D0D0D"/>
                </a:solidFill>
                <a:highlight>
                  <a:srgbClr val="FFFFFF"/>
                </a:highlight>
              </a:rPr>
              <a:t> die Beutel </a:t>
            </a:r>
            <a:r>
              <a:rPr lang="en-US" sz="2000" i="0" dirty="0" err="1">
                <a:solidFill>
                  <a:srgbClr val="0D0D0D"/>
                </a:solidFill>
                <a:highlight>
                  <a:srgbClr val="FFFFFF"/>
                </a:highlight>
              </a:rPr>
              <a:t>zwar</a:t>
            </a:r>
            <a:r>
              <a:rPr lang="en-US" sz="2000" i="0" dirty="0">
                <a:solidFill>
                  <a:srgbClr val="0D0D0D"/>
                </a:solidFill>
                <a:highlight>
                  <a:srgbClr val="FFFFFF"/>
                </a:highlight>
              </a:rPr>
              <a:t> für alle </a:t>
            </a:r>
            <a:r>
              <a:rPr lang="en-US" sz="2000" i="0" dirty="0" err="1">
                <a:solidFill>
                  <a:srgbClr val="0D0D0D"/>
                </a:solidFill>
                <a:highlight>
                  <a:srgbClr val="FFFFFF"/>
                </a:highlight>
              </a:rPr>
              <a:t>Arten</a:t>
            </a:r>
            <a:r>
              <a:rPr lang="en-US" sz="2000" i="0" dirty="0">
                <a:solidFill>
                  <a:srgbClr val="0D0D0D"/>
                </a:solidFill>
                <a:highlight>
                  <a:srgbClr val="FFFFFF"/>
                </a:highlight>
              </a:rPr>
              <a:t> von Recycling-</a:t>
            </a:r>
            <a:r>
              <a:rPr lang="en-US" sz="2000" i="0" dirty="0" err="1">
                <a:solidFill>
                  <a:srgbClr val="0D0D0D"/>
                </a:solidFill>
                <a:highlight>
                  <a:srgbClr val="FFFFFF"/>
                </a:highlight>
              </a:rPr>
              <a:t>Materialien</a:t>
            </a:r>
            <a:r>
              <a:rPr lang="en-US" sz="2000" i="0" dirty="0">
                <a:solidFill>
                  <a:srgbClr val="0D0D0D"/>
                </a:solidFill>
                <a:highlight>
                  <a:srgbClr val="FFFFFF"/>
                </a:highlight>
              </a:rPr>
              <a:t> </a:t>
            </a:r>
            <a:r>
              <a:rPr lang="en-US" sz="2000" i="0" dirty="0" err="1">
                <a:solidFill>
                  <a:srgbClr val="0D0D0D"/>
                </a:solidFill>
                <a:highlight>
                  <a:srgbClr val="FFFFFF"/>
                </a:highlight>
              </a:rPr>
              <a:t>geeignet</a:t>
            </a:r>
            <a:r>
              <a:rPr lang="en-US" sz="2000" i="0" dirty="0">
                <a:solidFill>
                  <a:srgbClr val="0D0D0D"/>
                </a:solidFill>
                <a:highlight>
                  <a:srgbClr val="FFFFFF"/>
                </a:highlight>
              </a:rPr>
              <a:t> </a:t>
            </a:r>
            <a:r>
              <a:rPr lang="en-US" sz="2000" i="0" dirty="0" err="1">
                <a:solidFill>
                  <a:srgbClr val="0D0D0D"/>
                </a:solidFill>
                <a:highlight>
                  <a:srgbClr val="FFFFFF"/>
                </a:highlight>
              </a:rPr>
              <a:t>waren</a:t>
            </a:r>
            <a:r>
              <a:rPr lang="en-US" sz="2000" i="0" dirty="0">
                <a:solidFill>
                  <a:srgbClr val="0D0D0D"/>
                </a:solidFill>
                <a:highlight>
                  <a:srgbClr val="FFFFFF"/>
                </a:highlight>
              </a:rPr>
              <a:t>, die Beutel </a:t>
            </a:r>
            <a:r>
              <a:rPr lang="en-US" sz="2000" i="0" dirty="0" err="1">
                <a:solidFill>
                  <a:srgbClr val="0D0D0D"/>
                </a:solidFill>
                <a:highlight>
                  <a:srgbClr val="FFFFFF"/>
                </a:highlight>
              </a:rPr>
              <a:t>selbst</a:t>
            </a:r>
            <a:r>
              <a:rPr lang="en-US" sz="2000" i="0" dirty="0">
                <a:solidFill>
                  <a:srgbClr val="0D0D0D"/>
                </a:solidFill>
                <a:highlight>
                  <a:srgbClr val="FFFFFF"/>
                </a:highlight>
              </a:rPr>
              <a:t> </a:t>
            </a:r>
            <a:r>
              <a:rPr lang="en-US" sz="2000" i="0" dirty="0" err="1">
                <a:solidFill>
                  <a:srgbClr val="0D0D0D"/>
                </a:solidFill>
                <a:highlight>
                  <a:srgbClr val="FFFFFF"/>
                </a:highlight>
              </a:rPr>
              <a:t>jedoch</a:t>
            </a:r>
            <a:r>
              <a:rPr lang="en-US" sz="2000" i="0" dirty="0">
                <a:solidFill>
                  <a:srgbClr val="0D0D0D"/>
                </a:solidFill>
                <a:highlight>
                  <a:srgbClr val="FFFFFF"/>
                </a:highlight>
              </a:rPr>
              <a:t> nicht </a:t>
            </a:r>
            <a:r>
              <a:rPr lang="en-US" sz="2000" i="0" dirty="0" err="1">
                <a:solidFill>
                  <a:srgbClr val="0D0D0D"/>
                </a:solidFill>
                <a:highlight>
                  <a:srgbClr val="FFFFFF"/>
                </a:highlight>
              </a:rPr>
              <a:t>recycelbar</a:t>
            </a:r>
            <a:r>
              <a:rPr lang="en-US" sz="2000" i="0" dirty="0">
                <a:solidFill>
                  <a:srgbClr val="0D0D0D"/>
                </a:solidFill>
                <a:highlight>
                  <a:srgbClr val="FFFFFF"/>
                </a:highlight>
              </a:rPr>
              <a:t> </a:t>
            </a:r>
            <a:r>
              <a:rPr lang="en-US" sz="2000" i="0" dirty="0" err="1">
                <a:solidFill>
                  <a:srgbClr val="0D0D0D"/>
                </a:solidFill>
                <a:highlight>
                  <a:srgbClr val="FFFFFF"/>
                </a:highlight>
              </a:rPr>
              <a:t>waren</a:t>
            </a:r>
            <a:r>
              <a:rPr lang="en-US" sz="2000" i="0" dirty="0">
                <a:solidFill>
                  <a:srgbClr val="0D0D0D"/>
                </a:solidFill>
                <a:highlight>
                  <a:srgbClr val="FFFFFF"/>
                </a:highlight>
              </a:rPr>
              <a:t> und </a:t>
            </a:r>
            <a:r>
              <a:rPr lang="en-US" sz="2000" i="0" dirty="0" err="1">
                <a:solidFill>
                  <a:srgbClr val="0D0D0D"/>
                </a:solidFill>
                <a:highlight>
                  <a:srgbClr val="FFFFFF"/>
                </a:highlight>
              </a:rPr>
              <a:t>somit</a:t>
            </a:r>
            <a:r>
              <a:rPr lang="en-US" sz="2000" i="0" dirty="0">
                <a:solidFill>
                  <a:srgbClr val="0D0D0D"/>
                </a:solidFill>
                <a:highlight>
                  <a:srgbClr val="FFFFFF"/>
                </a:highlight>
              </a:rPr>
              <a:t> alle Recycling-</a:t>
            </a:r>
            <a:r>
              <a:rPr lang="en-US" sz="2000" i="0" dirty="0" err="1">
                <a:solidFill>
                  <a:srgbClr val="0D0D0D"/>
                </a:solidFill>
                <a:highlight>
                  <a:srgbClr val="FFFFFF"/>
                </a:highlight>
              </a:rPr>
              <a:t>Ladungen</a:t>
            </a:r>
            <a:r>
              <a:rPr lang="en-US" sz="2000" i="0" dirty="0">
                <a:solidFill>
                  <a:srgbClr val="0D0D0D"/>
                </a:solidFill>
                <a:highlight>
                  <a:srgbClr val="FFFFFF"/>
                </a:highlight>
              </a:rPr>
              <a:t>, die </a:t>
            </a:r>
            <a:r>
              <a:rPr lang="en-US" sz="2000" i="0" dirty="0" err="1">
                <a:solidFill>
                  <a:srgbClr val="0D0D0D"/>
                </a:solidFill>
                <a:highlight>
                  <a:srgbClr val="FFFFFF"/>
                </a:highlight>
              </a:rPr>
              <a:t>die</a:t>
            </a:r>
            <a:r>
              <a:rPr lang="en-US" sz="2000" i="0" dirty="0">
                <a:solidFill>
                  <a:srgbClr val="0D0D0D"/>
                </a:solidFill>
                <a:highlight>
                  <a:srgbClr val="FFFFFF"/>
                </a:highlight>
              </a:rPr>
              <a:t> Beutel </a:t>
            </a:r>
            <a:r>
              <a:rPr lang="en-US" sz="2000" i="0" dirty="0" err="1">
                <a:solidFill>
                  <a:srgbClr val="0D0D0D"/>
                </a:solidFill>
                <a:highlight>
                  <a:srgbClr val="FFFFFF"/>
                </a:highlight>
              </a:rPr>
              <a:t>enthielten</a:t>
            </a:r>
            <a:r>
              <a:rPr lang="en-US" sz="2000" i="0" dirty="0">
                <a:solidFill>
                  <a:srgbClr val="0D0D0D"/>
                </a:solidFill>
                <a:highlight>
                  <a:srgbClr val="FFFFFF"/>
                </a:highlight>
              </a:rPr>
              <a:t>, </a:t>
            </a:r>
            <a:r>
              <a:rPr lang="en-US" sz="2000" i="0" dirty="0" err="1">
                <a:solidFill>
                  <a:srgbClr val="0D0D0D"/>
                </a:solidFill>
                <a:highlight>
                  <a:srgbClr val="FFFFFF"/>
                </a:highlight>
              </a:rPr>
              <a:t>verunreinigten</a:t>
            </a:r>
            <a:r>
              <a:rPr lang="en-US" sz="2000" i="0" dirty="0">
                <a:solidFill>
                  <a:srgbClr val="0D0D0D"/>
                </a:solidFill>
                <a:highlight>
                  <a:srgbClr val="FFFFFF"/>
                </a:highlight>
              </a:rPr>
              <a:t>.</a:t>
            </a:r>
            <a:endParaRPr sz="2000" dirty="0"/>
          </a:p>
          <a:p>
            <a:pPr marL="0" lvl="0" indent="0" algn="just" rtl="0">
              <a:lnSpc>
                <a:spcPct val="112727"/>
              </a:lnSpc>
              <a:spcBef>
                <a:spcPts val="0"/>
              </a:spcBef>
              <a:spcAft>
                <a:spcPts val="0"/>
              </a:spcAft>
              <a:buClr>
                <a:srgbClr val="0D0D0D"/>
              </a:buClr>
              <a:buSzPts val="2200"/>
              <a:buNone/>
            </a:pPr>
            <a:r>
              <a:rPr lang="en-US" sz="2000" i="0" dirty="0">
                <a:solidFill>
                  <a:srgbClr val="0D0D0D"/>
                </a:solidFill>
                <a:highlight>
                  <a:srgbClr val="FFFFFF"/>
                </a:highlight>
              </a:rPr>
              <a:t>Ein </a:t>
            </a:r>
            <a:r>
              <a:rPr lang="en-US" sz="2000" i="0" dirty="0" err="1">
                <a:solidFill>
                  <a:srgbClr val="0D0D0D"/>
                </a:solidFill>
                <a:highlight>
                  <a:srgbClr val="FFFFFF"/>
                </a:highlight>
              </a:rPr>
              <a:t>weiteres</a:t>
            </a:r>
            <a:r>
              <a:rPr lang="en-US" sz="2000" i="0" dirty="0">
                <a:solidFill>
                  <a:srgbClr val="0D0D0D"/>
                </a:solidFill>
                <a:highlight>
                  <a:srgbClr val="FFFFFF"/>
                </a:highlight>
              </a:rPr>
              <a:t> </a:t>
            </a:r>
            <a:r>
              <a:rPr lang="en-US" sz="2000" i="0" dirty="0" err="1">
                <a:solidFill>
                  <a:srgbClr val="0D0D0D"/>
                </a:solidFill>
                <a:highlight>
                  <a:srgbClr val="FFFFFF"/>
                </a:highlight>
              </a:rPr>
              <a:t>großes</a:t>
            </a:r>
            <a:r>
              <a:rPr lang="en-US" sz="2000" i="0" dirty="0">
                <a:solidFill>
                  <a:srgbClr val="0D0D0D"/>
                </a:solidFill>
                <a:highlight>
                  <a:srgbClr val="FFFFFF"/>
                </a:highlight>
              </a:rPr>
              <a:t> Problem war die </a:t>
            </a:r>
            <a:r>
              <a:rPr lang="en-US" sz="2000" i="0" dirty="0" err="1">
                <a:solidFill>
                  <a:srgbClr val="0D0D0D"/>
                </a:solidFill>
                <a:highlight>
                  <a:srgbClr val="FFFFFF"/>
                </a:highlight>
              </a:rPr>
              <a:t>Täuschung</a:t>
            </a:r>
            <a:r>
              <a:rPr lang="en-US" sz="2000" i="0" dirty="0">
                <a:solidFill>
                  <a:srgbClr val="0D0D0D"/>
                </a:solidFill>
                <a:highlight>
                  <a:srgbClr val="FFFFFF"/>
                </a:highlight>
              </a:rPr>
              <a:t> der </a:t>
            </a:r>
            <a:r>
              <a:rPr lang="en-US" sz="2000" i="0" dirty="0" err="1">
                <a:solidFill>
                  <a:srgbClr val="0D0D0D"/>
                </a:solidFill>
                <a:highlight>
                  <a:srgbClr val="FFFFFF"/>
                </a:highlight>
              </a:rPr>
              <a:t>Verbraucher</a:t>
            </a:r>
            <a:r>
              <a:rPr lang="en-US" sz="2000" i="0" dirty="0">
                <a:solidFill>
                  <a:srgbClr val="0D0D0D"/>
                </a:solidFill>
                <a:highlight>
                  <a:srgbClr val="FFFFFF"/>
                </a:highlight>
              </a:rPr>
              <a:t>, da in der Klage </a:t>
            </a:r>
            <a:r>
              <a:rPr lang="en-US" sz="2000" i="0" dirty="0" err="1">
                <a:solidFill>
                  <a:srgbClr val="0D0D0D"/>
                </a:solidFill>
                <a:highlight>
                  <a:srgbClr val="FFFFFF"/>
                </a:highlight>
              </a:rPr>
              <a:t>behauptet</a:t>
            </a:r>
            <a:r>
              <a:rPr lang="en-US" sz="2000" i="0" dirty="0">
                <a:solidFill>
                  <a:srgbClr val="0D0D0D"/>
                </a:solidFill>
                <a:highlight>
                  <a:srgbClr val="FFFFFF"/>
                </a:highlight>
              </a:rPr>
              <a:t> </a:t>
            </a:r>
            <a:r>
              <a:rPr lang="en-US" sz="2000" i="0" dirty="0" err="1">
                <a:solidFill>
                  <a:srgbClr val="0D0D0D"/>
                </a:solidFill>
                <a:highlight>
                  <a:srgbClr val="FFFFFF"/>
                </a:highlight>
              </a:rPr>
              <a:t>wurde</a:t>
            </a:r>
            <a:r>
              <a:rPr lang="en-US" sz="2000" i="0" dirty="0">
                <a:solidFill>
                  <a:srgbClr val="0D0D0D"/>
                </a:solidFill>
                <a:highlight>
                  <a:srgbClr val="FFFFFF"/>
                </a:highlight>
              </a:rPr>
              <a:t>, </a:t>
            </a:r>
            <a:r>
              <a:rPr lang="en-US" sz="2000" i="0" dirty="0" err="1">
                <a:solidFill>
                  <a:srgbClr val="0D0D0D"/>
                </a:solidFill>
                <a:highlight>
                  <a:srgbClr val="FFFFFF"/>
                </a:highlight>
              </a:rPr>
              <a:t>dass</a:t>
            </a:r>
            <a:r>
              <a:rPr lang="en-US" sz="2000" i="0" dirty="0">
                <a:solidFill>
                  <a:srgbClr val="0D0D0D"/>
                </a:solidFill>
                <a:highlight>
                  <a:srgbClr val="FFFFFF"/>
                </a:highlight>
              </a:rPr>
              <a:t> den </a:t>
            </a:r>
            <a:r>
              <a:rPr lang="en-US" sz="2000" i="0" dirty="0" err="1">
                <a:solidFill>
                  <a:srgbClr val="0D0D0D"/>
                </a:solidFill>
                <a:highlight>
                  <a:srgbClr val="FFFFFF"/>
                </a:highlight>
              </a:rPr>
              <a:t>Verbrauchern</a:t>
            </a:r>
            <a:r>
              <a:rPr lang="en-US" sz="2000" i="0" dirty="0">
                <a:solidFill>
                  <a:srgbClr val="0D0D0D"/>
                </a:solidFill>
                <a:highlight>
                  <a:srgbClr val="FFFFFF"/>
                </a:highlight>
              </a:rPr>
              <a:t> </a:t>
            </a:r>
            <a:r>
              <a:rPr lang="en-US" sz="2000" i="0" dirty="0" err="1">
                <a:solidFill>
                  <a:srgbClr val="0D0D0D"/>
                </a:solidFill>
                <a:highlight>
                  <a:srgbClr val="FFFFFF"/>
                </a:highlight>
              </a:rPr>
              <a:t>vorgegaukelt</a:t>
            </a:r>
            <a:r>
              <a:rPr lang="en-US" sz="2000" i="0" dirty="0">
                <a:solidFill>
                  <a:srgbClr val="0D0D0D"/>
                </a:solidFill>
                <a:highlight>
                  <a:srgbClr val="FFFFFF"/>
                </a:highlight>
              </a:rPr>
              <a:t> </a:t>
            </a:r>
            <a:r>
              <a:rPr lang="en-US" sz="2000" i="0" dirty="0" err="1">
                <a:solidFill>
                  <a:srgbClr val="0D0D0D"/>
                </a:solidFill>
                <a:highlight>
                  <a:srgbClr val="FFFFFF"/>
                </a:highlight>
              </a:rPr>
              <a:t>wurde</a:t>
            </a:r>
            <a:r>
              <a:rPr lang="en-US" sz="2000" i="0" dirty="0">
                <a:solidFill>
                  <a:srgbClr val="0D0D0D"/>
                </a:solidFill>
                <a:highlight>
                  <a:srgbClr val="FFFFFF"/>
                </a:highlight>
              </a:rPr>
              <a:t>, </a:t>
            </a:r>
            <a:r>
              <a:rPr lang="en-US" sz="2000" i="0" dirty="0" err="1">
                <a:solidFill>
                  <a:srgbClr val="0D0D0D"/>
                </a:solidFill>
                <a:highlight>
                  <a:srgbClr val="FFFFFF"/>
                </a:highlight>
              </a:rPr>
              <a:t>sie</a:t>
            </a:r>
            <a:r>
              <a:rPr lang="en-US" sz="2000" i="0" dirty="0">
                <a:solidFill>
                  <a:srgbClr val="0D0D0D"/>
                </a:solidFill>
                <a:highlight>
                  <a:srgbClr val="FFFFFF"/>
                </a:highlight>
              </a:rPr>
              <a:t> </a:t>
            </a:r>
            <a:r>
              <a:rPr lang="en-US" sz="2000" i="0" dirty="0" err="1">
                <a:solidFill>
                  <a:srgbClr val="0D0D0D"/>
                </a:solidFill>
                <a:highlight>
                  <a:srgbClr val="FFFFFF"/>
                </a:highlight>
              </a:rPr>
              <a:t>würden</a:t>
            </a:r>
            <a:r>
              <a:rPr lang="en-US" sz="2000" i="0" dirty="0">
                <a:solidFill>
                  <a:srgbClr val="0D0D0D"/>
                </a:solidFill>
                <a:highlight>
                  <a:srgbClr val="FFFFFF"/>
                </a:highlight>
              </a:rPr>
              <a:t> </a:t>
            </a:r>
            <a:r>
              <a:rPr lang="en-US" sz="2000" i="0" dirty="0" err="1">
                <a:solidFill>
                  <a:srgbClr val="0D0D0D"/>
                </a:solidFill>
                <a:highlight>
                  <a:srgbClr val="FFFFFF"/>
                </a:highlight>
              </a:rPr>
              <a:t>umweltbewusste</a:t>
            </a:r>
            <a:r>
              <a:rPr lang="en-US" sz="2000" i="0" dirty="0">
                <a:solidFill>
                  <a:srgbClr val="0D0D0D"/>
                </a:solidFill>
                <a:highlight>
                  <a:srgbClr val="FFFFFF"/>
                </a:highlight>
              </a:rPr>
              <a:t> </a:t>
            </a:r>
            <a:r>
              <a:rPr lang="en-US" sz="2000" i="0" dirty="0" err="1">
                <a:solidFill>
                  <a:srgbClr val="0D0D0D"/>
                </a:solidFill>
                <a:highlight>
                  <a:srgbClr val="FFFFFF"/>
                </a:highlight>
              </a:rPr>
              <a:t>Entscheidungen</a:t>
            </a:r>
            <a:r>
              <a:rPr lang="en-US" sz="2000" i="0" dirty="0">
                <a:solidFill>
                  <a:srgbClr val="0D0D0D"/>
                </a:solidFill>
                <a:highlight>
                  <a:srgbClr val="FFFFFF"/>
                </a:highlight>
              </a:rPr>
              <a:t> </a:t>
            </a:r>
            <a:r>
              <a:rPr lang="en-US" sz="2000" i="0" dirty="0" err="1">
                <a:solidFill>
                  <a:srgbClr val="0D0D0D"/>
                </a:solidFill>
                <a:highlight>
                  <a:srgbClr val="FFFFFF"/>
                </a:highlight>
              </a:rPr>
              <a:t>treffen</a:t>
            </a:r>
            <a:r>
              <a:rPr lang="en-US" sz="2000" i="0" dirty="0">
                <a:solidFill>
                  <a:srgbClr val="0D0D0D"/>
                </a:solidFill>
                <a:highlight>
                  <a:srgbClr val="FFFFFF"/>
                </a:highlight>
              </a:rPr>
              <a:t>.</a:t>
            </a:r>
            <a:endParaRPr sz="2000" i="0" dirty="0">
              <a:highlight>
                <a:srgbClr val="FFFFFF"/>
              </a:highlight>
            </a:endParaRPr>
          </a:p>
        </p:txBody>
      </p:sp>
      <p:sp>
        <p:nvSpPr>
          <p:cNvPr id="679" name="Google Shape;679;p56"/>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Fallstudie 3</a:t>
            </a:r>
            <a:endParaRPr/>
          </a:p>
          <a:p>
            <a:pPr marL="0" lvl="0" indent="0" algn="ctr" rtl="0">
              <a:lnSpc>
                <a:spcPct val="90000"/>
              </a:lnSpc>
              <a:spcBef>
                <a:spcPts val="0"/>
              </a:spcBef>
              <a:spcAft>
                <a:spcPts val="0"/>
              </a:spcAft>
              <a:buClr>
                <a:schemeClr val="lt1"/>
              </a:buClr>
              <a:buSzPts val="3600"/>
              <a:buNone/>
            </a:pPr>
            <a:r>
              <a:rPr lang="en-US"/>
              <a:t>Hefty-Recycling-Säcke</a:t>
            </a:r>
            <a:endParaRPr/>
          </a:p>
          <a:p>
            <a:pPr marL="0" lvl="0" indent="0" algn="ctr" rtl="0">
              <a:lnSpc>
                <a:spcPct val="90000"/>
              </a:lnSpc>
              <a:spcBef>
                <a:spcPts val="1000"/>
              </a:spcBef>
              <a:spcAft>
                <a:spcPts val="0"/>
              </a:spcAft>
              <a:buClr>
                <a:schemeClr val="lt1"/>
              </a:buClr>
              <a:buSzPts val="3600"/>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57"/>
          <p:cNvSpPr txBox="1">
            <a:spLocks noGrp="1"/>
          </p:cNvSpPr>
          <p:nvPr>
            <p:ph type="body" idx="1"/>
          </p:nvPr>
        </p:nvSpPr>
        <p:spPr>
          <a:xfrm>
            <a:off x="4614041" y="553043"/>
            <a:ext cx="6630300" cy="53685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000" b="1" i="0" dirty="0" err="1">
                <a:solidFill>
                  <a:srgbClr val="0D0D0D"/>
                </a:solidFill>
                <a:highlight>
                  <a:srgbClr val="FFFFFF"/>
                </a:highlight>
              </a:rPr>
              <a:t>Vorwürfe</a:t>
            </a:r>
            <a:r>
              <a:rPr lang="en-US" sz="2000" b="1" i="0" dirty="0">
                <a:solidFill>
                  <a:srgbClr val="0D0D0D"/>
                </a:solidFill>
                <a:highlight>
                  <a:srgbClr val="FFFFFF"/>
                </a:highlight>
              </a:rPr>
              <a:t> in der Klage:</a:t>
            </a:r>
            <a:endParaRPr sz="2000" dirty="0"/>
          </a:p>
          <a:p>
            <a:pPr marL="0" lvl="0" indent="0" algn="just" rtl="0">
              <a:lnSpc>
                <a:spcPct val="112727"/>
              </a:lnSpc>
              <a:spcBef>
                <a:spcPts val="0"/>
              </a:spcBef>
              <a:spcAft>
                <a:spcPts val="0"/>
              </a:spcAft>
              <a:buClr>
                <a:srgbClr val="0D0D0D"/>
              </a:buClr>
              <a:buSzPts val="2200"/>
              <a:buNone/>
            </a:pPr>
            <a:r>
              <a:rPr lang="en-US" sz="2000" i="0" dirty="0">
                <a:solidFill>
                  <a:srgbClr val="0D0D0D"/>
                </a:solidFill>
                <a:highlight>
                  <a:srgbClr val="FFFFFF"/>
                </a:highlight>
              </a:rPr>
              <a:t>In der Klage </a:t>
            </a:r>
            <a:r>
              <a:rPr lang="en-US" sz="2000" i="0" dirty="0" err="1">
                <a:solidFill>
                  <a:srgbClr val="0D0D0D"/>
                </a:solidFill>
                <a:highlight>
                  <a:srgbClr val="FFFFFF"/>
                </a:highlight>
              </a:rPr>
              <a:t>wurde</a:t>
            </a:r>
            <a:r>
              <a:rPr lang="en-US" sz="2000" i="0" dirty="0">
                <a:solidFill>
                  <a:srgbClr val="0D0D0D"/>
                </a:solidFill>
                <a:highlight>
                  <a:srgbClr val="FFFFFF"/>
                </a:highlight>
              </a:rPr>
              <a:t> </a:t>
            </a:r>
            <a:r>
              <a:rPr lang="en-US" sz="2000" i="0" dirty="0" err="1">
                <a:solidFill>
                  <a:srgbClr val="0D0D0D"/>
                </a:solidFill>
                <a:highlight>
                  <a:srgbClr val="FFFFFF"/>
                </a:highlight>
              </a:rPr>
              <a:t>behauptet</a:t>
            </a:r>
            <a:r>
              <a:rPr lang="en-US" sz="2000" i="0" dirty="0">
                <a:solidFill>
                  <a:srgbClr val="0D0D0D"/>
                </a:solidFill>
                <a:highlight>
                  <a:srgbClr val="FFFFFF"/>
                </a:highlight>
              </a:rPr>
              <a:t>, </a:t>
            </a:r>
            <a:r>
              <a:rPr lang="en-US" sz="2000" i="0" dirty="0" err="1">
                <a:solidFill>
                  <a:srgbClr val="0D0D0D"/>
                </a:solidFill>
                <a:highlight>
                  <a:srgbClr val="FFFFFF"/>
                </a:highlight>
              </a:rPr>
              <a:t>dass</a:t>
            </a:r>
            <a:r>
              <a:rPr lang="en-US" sz="2000" i="0" dirty="0">
                <a:solidFill>
                  <a:srgbClr val="0D0D0D"/>
                </a:solidFill>
                <a:highlight>
                  <a:srgbClr val="FFFFFF"/>
                </a:highlight>
              </a:rPr>
              <a:t> Hefty Recycling Bags nicht </a:t>
            </a:r>
            <a:r>
              <a:rPr lang="en-US" sz="2000" i="0" dirty="0" err="1">
                <a:solidFill>
                  <a:srgbClr val="0D0D0D"/>
                </a:solidFill>
                <a:highlight>
                  <a:srgbClr val="FFFFFF"/>
                </a:highlight>
              </a:rPr>
              <a:t>recycelbar</a:t>
            </a:r>
            <a:r>
              <a:rPr lang="en-US" sz="2000" i="0" dirty="0">
                <a:solidFill>
                  <a:srgbClr val="0D0D0D"/>
                </a:solidFill>
                <a:highlight>
                  <a:srgbClr val="FFFFFF"/>
                </a:highlight>
              </a:rPr>
              <a:t> </a:t>
            </a:r>
            <a:r>
              <a:rPr lang="en-US" sz="2000" i="0" dirty="0" err="1">
                <a:solidFill>
                  <a:srgbClr val="0D0D0D"/>
                </a:solidFill>
                <a:highlight>
                  <a:srgbClr val="FFFFFF"/>
                </a:highlight>
              </a:rPr>
              <a:t>seien</a:t>
            </a:r>
            <a:r>
              <a:rPr lang="en-US" sz="2000" i="0" dirty="0">
                <a:solidFill>
                  <a:srgbClr val="0D0D0D"/>
                </a:solidFill>
                <a:highlight>
                  <a:srgbClr val="FFFFFF"/>
                </a:highlight>
              </a:rPr>
              <a:t>. Trotz </a:t>
            </a:r>
            <a:r>
              <a:rPr lang="en-US" sz="2000" i="0" dirty="0" err="1">
                <a:solidFill>
                  <a:srgbClr val="0D0D0D"/>
                </a:solidFill>
                <a:highlight>
                  <a:srgbClr val="FFFFFF"/>
                </a:highlight>
              </a:rPr>
              <a:t>ihres</a:t>
            </a:r>
            <a:r>
              <a:rPr lang="en-US" sz="2000" i="0" dirty="0">
                <a:solidFill>
                  <a:srgbClr val="0D0D0D"/>
                </a:solidFill>
                <a:highlight>
                  <a:srgbClr val="FFFFFF"/>
                </a:highlight>
              </a:rPr>
              <a:t> Marketings </a:t>
            </a:r>
            <a:r>
              <a:rPr lang="en-US" sz="2000" i="0" dirty="0" err="1">
                <a:solidFill>
                  <a:srgbClr val="0D0D0D"/>
                </a:solidFill>
                <a:highlight>
                  <a:srgbClr val="FFFFFF"/>
                </a:highlight>
              </a:rPr>
              <a:t>wurden</a:t>
            </a:r>
            <a:r>
              <a:rPr lang="en-US" sz="2000" i="0" dirty="0">
                <a:solidFill>
                  <a:srgbClr val="0D0D0D"/>
                </a:solidFill>
                <a:highlight>
                  <a:srgbClr val="FFFFFF"/>
                </a:highlight>
              </a:rPr>
              <a:t> die Beutel </a:t>
            </a:r>
            <a:r>
              <a:rPr lang="en-US" sz="2000" i="0" dirty="0" err="1">
                <a:solidFill>
                  <a:srgbClr val="0D0D0D"/>
                </a:solidFill>
                <a:highlight>
                  <a:srgbClr val="FFFFFF"/>
                </a:highlight>
              </a:rPr>
              <a:t>aus</a:t>
            </a:r>
            <a:r>
              <a:rPr lang="en-US" sz="2000" i="0" dirty="0">
                <a:solidFill>
                  <a:srgbClr val="0D0D0D"/>
                </a:solidFill>
                <a:highlight>
                  <a:srgbClr val="FFFFFF"/>
                </a:highlight>
              </a:rPr>
              <a:t> </a:t>
            </a:r>
            <a:r>
              <a:rPr lang="en-US" sz="2000" i="0" dirty="0" err="1">
                <a:solidFill>
                  <a:srgbClr val="0D0D0D"/>
                </a:solidFill>
                <a:highlight>
                  <a:srgbClr val="FFFFFF"/>
                </a:highlight>
              </a:rPr>
              <a:t>Kunststoffen</a:t>
            </a:r>
            <a:r>
              <a:rPr lang="en-US" sz="2000" i="0" dirty="0">
                <a:solidFill>
                  <a:srgbClr val="0D0D0D"/>
                </a:solidFill>
                <a:highlight>
                  <a:srgbClr val="FFFFFF"/>
                </a:highlight>
              </a:rPr>
              <a:t> </a:t>
            </a:r>
            <a:r>
              <a:rPr lang="en-US" sz="2000" i="0" dirty="0" err="1">
                <a:solidFill>
                  <a:srgbClr val="0D0D0D"/>
                </a:solidFill>
                <a:highlight>
                  <a:srgbClr val="FFFFFF"/>
                </a:highlight>
              </a:rPr>
              <a:t>hergestellt</a:t>
            </a:r>
            <a:r>
              <a:rPr lang="en-US" sz="2000" i="0" dirty="0">
                <a:solidFill>
                  <a:srgbClr val="0D0D0D"/>
                </a:solidFill>
                <a:highlight>
                  <a:srgbClr val="FFFFFF"/>
                </a:highlight>
              </a:rPr>
              <a:t>, die von den </a:t>
            </a:r>
            <a:r>
              <a:rPr lang="en-US" sz="2000" i="0" dirty="0" err="1">
                <a:solidFill>
                  <a:srgbClr val="0D0D0D"/>
                </a:solidFill>
                <a:highlight>
                  <a:srgbClr val="FFFFFF"/>
                </a:highlight>
              </a:rPr>
              <a:t>üblichen</a:t>
            </a:r>
            <a:r>
              <a:rPr lang="en-US" sz="2000" i="0" dirty="0">
                <a:solidFill>
                  <a:srgbClr val="0D0D0D"/>
                </a:solidFill>
                <a:highlight>
                  <a:srgbClr val="FFFFFF"/>
                </a:highlight>
              </a:rPr>
              <a:t> </a:t>
            </a:r>
            <a:r>
              <a:rPr lang="en-US" sz="2000" i="0" dirty="0" err="1">
                <a:solidFill>
                  <a:srgbClr val="0D0D0D"/>
                </a:solidFill>
                <a:highlight>
                  <a:srgbClr val="FFFFFF"/>
                </a:highlight>
              </a:rPr>
              <a:t>Recyclinganlagen</a:t>
            </a:r>
            <a:r>
              <a:rPr lang="en-US" sz="2000" i="0" dirty="0">
                <a:solidFill>
                  <a:srgbClr val="0D0D0D"/>
                </a:solidFill>
                <a:highlight>
                  <a:srgbClr val="FFFFFF"/>
                </a:highlight>
              </a:rPr>
              <a:t> nicht </a:t>
            </a:r>
            <a:r>
              <a:rPr lang="en-US" sz="2000" i="0" dirty="0" err="1">
                <a:solidFill>
                  <a:srgbClr val="0D0D0D"/>
                </a:solidFill>
                <a:highlight>
                  <a:srgbClr val="FFFFFF"/>
                </a:highlight>
              </a:rPr>
              <a:t>verarbeitet</a:t>
            </a:r>
            <a:r>
              <a:rPr lang="en-US" sz="2000" i="0" dirty="0">
                <a:solidFill>
                  <a:srgbClr val="0D0D0D"/>
                </a:solidFill>
                <a:highlight>
                  <a:srgbClr val="FFFFFF"/>
                </a:highlight>
              </a:rPr>
              <a:t> </a:t>
            </a:r>
            <a:r>
              <a:rPr lang="en-US" sz="2000" i="0" dirty="0" err="1">
                <a:solidFill>
                  <a:srgbClr val="0D0D0D"/>
                </a:solidFill>
                <a:highlight>
                  <a:srgbClr val="FFFFFF"/>
                </a:highlight>
              </a:rPr>
              <a:t>werden</a:t>
            </a:r>
            <a:r>
              <a:rPr lang="en-US" sz="2000" i="0" dirty="0">
                <a:solidFill>
                  <a:srgbClr val="0D0D0D"/>
                </a:solidFill>
                <a:highlight>
                  <a:srgbClr val="FFFFFF"/>
                </a:highlight>
              </a:rPr>
              <a:t> </a:t>
            </a:r>
            <a:r>
              <a:rPr lang="en-US" sz="2000" i="0" dirty="0" err="1">
                <a:solidFill>
                  <a:srgbClr val="0D0D0D"/>
                </a:solidFill>
                <a:highlight>
                  <a:srgbClr val="FFFFFF"/>
                </a:highlight>
              </a:rPr>
              <a:t>konnten</a:t>
            </a:r>
            <a:r>
              <a:rPr lang="en-US" sz="2000" i="0" dirty="0">
                <a:solidFill>
                  <a:srgbClr val="0D0D0D"/>
                </a:solidFill>
                <a:highlight>
                  <a:srgbClr val="FFFFFF"/>
                </a:highlight>
              </a:rPr>
              <a:t>. Dies </a:t>
            </a:r>
            <a:r>
              <a:rPr lang="en-US" sz="2000" i="0" dirty="0" err="1">
                <a:solidFill>
                  <a:srgbClr val="0D0D0D"/>
                </a:solidFill>
                <a:highlight>
                  <a:srgbClr val="FFFFFF"/>
                </a:highlight>
              </a:rPr>
              <a:t>bedeutete</a:t>
            </a:r>
            <a:r>
              <a:rPr lang="en-US" sz="2000" i="0" dirty="0">
                <a:solidFill>
                  <a:srgbClr val="0D0D0D"/>
                </a:solidFill>
                <a:highlight>
                  <a:srgbClr val="FFFFFF"/>
                </a:highlight>
              </a:rPr>
              <a:t>, </a:t>
            </a:r>
            <a:r>
              <a:rPr lang="en-US" sz="2000" i="0" dirty="0" err="1">
                <a:solidFill>
                  <a:srgbClr val="0D0D0D"/>
                </a:solidFill>
                <a:highlight>
                  <a:srgbClr val="FFFFFF"/>
                </a:highlight>
              </a:rPr>
              <a:t>dass</a:t>
            </a:r>
            <a:r>
              <a:rPr lang="en-US" sz="2000" i="0" dirty="0">
                <a:solidFill>
                  <a:srgbClr val="0D0D0D"/>
                </a:solidFill>
                <a:highlight>
                  <a:srgbClr val="FFFFFF"/>
                </a:highlight>
              </a:rPr>
              <a:t> die Beutel, </a:t>
            </a:r>
            <a:r>
              <a:rPr lang="en-US" sz="2000" i="0" dirty="0" err="1">
                <a:solidFill>
                  <a:srgbClr val="0D0D0D"/>
                </a:solidFill>
                <a:highlight>
                  <a:srgbClr val="FFFFFF"/>
                </a:highlight>
              </a:rPr>
              <a:t>wenn</a:t>
            </a:r>
            <a:r>
              <a:rPr lang="en-US" sz="2000" i="0" dirty="0">
                <a:solidFill>
                  <a:srgbClr val="0D0D0D"/>
                </a:solidFill>
                <a:highlight>
                  <a:srgbClr val="FFFFFF"/>
                </a:highlight>
              </a:rPr>
              <a:t> </a:t>
            </a:r>
            <a:r>
              <a:rPr lang="en-US" sz="2000" i="0" dirty="0" err="1">
                <a:solidFill>
                  <a:srgbClr val="0D0D0D"/>
                </a:solidFill>
                <a:highlight>
                  <a:srgbClr val="FFFFFF"/>
                </a:highlight>
              </a:rPr>
              <a:t>sie</a:t>
            </a:r>
            <a:r>
              <a:rPr lang="en-US" sz="2000" i="0" dirty="0">
                <a:solidFill>
                  <a:srgbClr val="0D0D0D"/>
                </a:solidFill>
                <a:highlight>
                  <a:srgbClr val="FFFFFF"/>
                </a:highlight>
              </a:rPr>
              <a:t> mit </a:t>
            </a:r>
            <a:r>
              <a:rPr lang="en-US" sz="2000" i="0" dirty="0" err="1">
                <a:solidFill>
                  <a:srgbClr val="0D0D0D"/>
                </a:solidFill>
                <a:highlight>
                  <a:srgbClr val="FFFFFF"/>
                </a:highlight>
              </a:rPr>
              <a:t>anderen</a:t>
            </a:r>
            <a:r>
              <a:rPr lang="en-US" sz="2000" i="0" dirty="0">
                <a:solidFill>
                  <a:srgbClr val="0D0D0D"/>
                </a:solidFill>
                <a:highlight>
                  <a:srgbClr val="FFFFFF"/>
                </a:highlight>
              </a:rPr>
              <a:t> </a:t>
            </a:r>
            <a:r>
              <a:rPr lang="en-US" sz="2000" i="0" dirty="0" err="1">
                <a:solidFill>
                  <a:srgbClr val="0D0D0D"/>
                </a:solidFill>
                <a:highlight>
                  <a:srgbClr val="FFFFFF"/>
                </a:highlight>
              </a:rPr>
              <a:t>Wertstoffen</a:t>
            </a:r>
            <a:r>
              <a:rPr lang="en-US" sz="2000" i="0" dirty="0">
                <a:solidFill>
                  <a:srgbClr val="0D0D0D"/>
                </a:solidFill>
                <a:highlight>
                  <a:srgbClr val="FFFFFF"/>
                </a:highlight>
              </a:rPr>
              <a:t> </a:t>
            </a:r>
            <a:r>
              <a:rPr lang="en-US" sz="2000" i="0" dirty="0" err="1">
                <a:solidFill>
                  <a:srgbClr val="0D0D0D"/>
                </a:solidFill>
                <a:highlight>
                  <a:srgbClr val="FFFFFF"/>
                </a:highlight>
              </a:rPr>
              <a:t>gemischt</a:t>
            </a:r>
            <a:r>
              <a:rPr lang="en-US" sz="2000" i="0" dirty="0">
                <a:solidFill>
                  <a:srgbClr val="0D0D0D"/>
                </a:solidFill>
                <a:highlight>
                  <a:srgbClr val="FFFFFF"/>
                </a:highlight>
              </a:rPr>
              <a:t> </a:t>
            </a:r>
            <a:r>
              <a:rPr lang="en-US" sz="2000" i="0" dirty="0" err="1">
                <a:solidFill>
                  <a:srgbClr val="0D0D0D"/>
                </a:solidFill>
                <a:highlight>
                  <a:srgbClr val="FFFFFF"/>
                </a:highlight>
              </a:rPr>
              <a:t>wurden</a:t>
            </a:r>
            <a:r>
              <a:rPr lang="en-US" sz="2000" i="0" dirty="0">
                <a:solidFill>
                  <a:srgbClr val="0D0D0D"/>
                </a:solidFill>
                <a:highlight>
                  <a:srgbClr val="FFFFFF"/>
                </a:highlight>
              </a:rPr>
              <a:t>, oft die </a:t>
            </a:r>
            <a:r>
              <a:rPr lang="en-US" sz="2000" i="0" dirty="0" err="1">
                <a:solidFill>
                  <a:srgbClr val="0D0D0D"/>
                </a:solidFill>
                <a:highlight>
                  <a:srgbClr val="FFFFFF"/>
                </a:highlight>
              </a:rPr>
              <a:t>gesamte</a:t>
            </a:r>
            <a:r>
              <a:rPr lang="en-US" sz="2000" i="0" dirty="0">
                <a:solidFill>
                  <a:srgbClr val="0D0D0D"/>
                </a:solidFill>
                <a:highlight>
                  <a:srgbClr val="FFFFFF"/>
                </a:highlight>
              </a:rPr>
              <a:t> Charge </a:t>
            </a:r>
            <a:r>
              <a:rPr lang="en-US" sz="2000" i="0" dirty="0" err="1">
                <a:solidFill>
                  <a:srgbClr val="0D0D0D"/>
                </a:solidFill>
                <a:highlight>
                  <a:srgbClr val="FFFFFF"/>
                </a:highlight>
              </a:rPr>
              <a:t>verunreinigten</a:t>
            </a:r>
            <a:r>
              <a:rPr lang="en-US" sz="2000" i="0" dirty="0">
                <a:solidFill>
                  <a:srgbClr val="0D0D0D"/>
                </a:solidFill>
                <a:highlight>
                  <a:srgbClr val="FFFFFF"/>
                </a:highlight>
              </a:rPr>
              <a:t>, was </a:t>
            </a:r>
            <a:r>
              <a:rPr lang="en-US" sz="2000" i="0" dirty="0" err="1">
                <a:solidFill>
                  <a:srgbClr val="0D0D0D"/>
                </a:solidFill>
                <a:highlight>
                  <a:srgbClr val="FFFFFF"/>
                </a:highlight>
              </a:rPr>
              <a:t>dazu</a:t>
            </a:r>
            <a:r>
              <a:rPr lang="en-US" sz="2000" i="0" dirty="0">
                <a:solidFill>
                  <a:srgbClr val="0D0D0D"/>
                </a:solidFill>
                <a:highlight>
                  <a:srgbClr val="FFFFFF"/>
                </a:highlight>
              </a:rPr>
              <a:t> </a:t>
            </a:r>
            <a:r>
              <a:rPr lang="en-US" sz="2000" i="0" dirty="0" err="1">
                <a:solidFill>
                  <a:srgbClr val="0D0D0D"/>
                </a:solidFill>
                <a:highlight>
                  <a:srgbClr val="FFFFFF"/>
                </a:highlight>
              </a:rPr>
              <a:t>führte</a:t>
            </a:r>
            <a:r>
              <a:rPr lang="en-US" sz="2000" i="0" dirty="0">
                <a:solidFill>
                  <a:srgbClr val="0D0D0D"/>
                </a:solidFill>
                <a:highlight>
                  <a:srgbClr val="FFFFFF"/>
                </a:highlight>
              </a:rPr>
              <a:t>, </a:t>
            </a:r>
            <a:r>
              <a:rPr lang="en-US" sz="2000" i="0" dirty="0" err="1">
                <a:solidFill>
                  <a:srgbClr val="0D0D0D"/>
                </a:solidFill>
                <a:highlight>
                  <a:srgbClr val="FFFFFF"/>
                </a:highlight>
              </a:rPr>
              <a:t>dass</a:t>
            </a:r>
            <a:r>
              <a:rPr lang="en-US" sz="2000" i="0" dirty="0">
                <a:solidFill>
                  <a:srgbClr val="0D0D0D"/>
                </a:solidFill>
                <a:highlight>
                  <a:srgbClr val="FFFFFF"/>
                </a:highlight>
              </a:rPr>
              <a:t> </a:t>
            </a:r>
            <a:r>
              <a:rPr lang="en-US" sz="2000" i="0" dirty="0" err="1">
                <a:solidFill>
                  <a:srgbClr val="0D0D0D"/>
                </a:solidFill>
                <a:highlight>
                  <a:srgbClr val="FFFFFF"/>
                </a:highlight>
              </a:rPr>
              <a:t>mehr</a:t>
            </a:r>
            <a:r>
              <a:rPr lang="en-US" sz="2000" i="0" dirty="0">
                <a:solidFill>
                  <a:srgbClr val="0D0D0D"/>
                </a:solidFill>
                <a:highlight>
                  <a:srgbClr val="FFFFFF"/>
                </a:highlight>
              </a:rPr>
              <a:t> Abfall auf </a:t>
            </a:r>
            <a:r>
              <a:rPr lang="en-US" sz="2000" i="0" dirty="0" err="1">
                <a:solidFill>
                  <a:srgbClr val="0D0D0D"/>
                </a:solidFill>
                <a:highlight>
                  <a:srgbClr val="FFFFFF"/>
                </a:highlight>
              </a:rPr>
              <a:t>Deponien</a:t>
            </a:r>
            <a:r>
              <a:rPr lang="en-US" sz="2000" i="0" dirty="0">
                <a:solidFill>
                  <a:srgbClr val="0D0D0D"/>
                </a:solidFill>
                <a:highlight>
                  <a:srgbClr val="FFFFFF"/>
                </a:highlight>
              </a:rPr>
              <a:t> </a:t>
            </a:r>
            <a:r>
              <a:rPr lang="en-US" sz="2000" i="0" dirty="0" err="1">
                <a:solidFill>
                  <a:srgbClr val="0D0D0D"/>
                </a:solidFill>
                <a:highlight>
                  <a:srgbClr val="FFFFFF"/>
                </a:highlight>
              </a:rPr>
              <a:t>landete</a:t>
            </a:r>
            <a:r>
              <a:rPr lang="en-US" sz="2000" i="0" dirty="0">
                <a:solidFill>
                  <a:srgbClr val="0D0D0D"/>
                </a:solidFill>
                <a:highlight>
                  <a:srgbClr val="FFFFFF"/>
                </a:highlight>
              </a:rPr>
              <a:t>. </a:t>
            </a:r>
            <a:r>
              <a:rPr lang="en-US" sz="2000" i="0" dirty="0" err="1">
                <a:solidFill>
                  <a:srgbClr val="0D0D0D"/>
                </a:solidFill>
                <a:highlight>
                  <a:srgbClr val="FFFFFF"/>
                </a:highlight>
              </a:rPr>
              <a:t>Anstatt</a:t>
            </a:r>
            <a:r>
              <a:rPr lang="en-US" sz="2000" i="0" dirty="0">
                <a:solidFill>
                  <a:srgbClr val="0D0D0D"/>
                </a:solidFill>
                <a:highlight>
                  <a:srgbClr val="FFFFFF"/>
                </a:highlight>
              </a:rPr>
              <a:t> das Recycling </a:t>
            </a:r>
            <a:r>
              <a:rPr lang="en-US" sz="2000" i="0" dirty="0" err="1">
                <a:solidFill>
                  <a:srgbClr val="0D0D0D"/>
                </a:solidFill>
                <a:highlight>
                  <a:srgbClr val="FFFFFF"/>
                </a:highlight>
              </a:rPr>
              <a:t>zu</a:t>
            </a:r>
            <a:r>
              <a:rPr lang="en-US" sz="2000" i="0" dirty="0">
                <a:solidFill>
                  <a:srgbClr val="0D0D0D"/>
                </a:solidFill>
                <a:highlight>
                  <a:srgbClr val="FFFFFF"/>
                </a:highlight>
              </a:rPr>
              <a:t> </a:t>
            </a:r>
            <a:r>
              <a:rPr lang="en-US" sz="2000" i="0" dirty="0" err="1">
                <a:solidFill>
                  <a:srgbClr val="0D0D0D"/>
                </a:solidFill>
                <a:highlight>
                  <a:srgbClr val="FFFFFF"/>
                </a:highlight>
              </a:rPr>
              <a:t>erleichtern</a:t>
            </a:r>
            <a:r>
              <a:rPr lang="en-US" sz="2000" i="0" dirty="0">
                <a:solidFill>
                  <a:srgbClr val="0D0D0D"/>
                </a:solidFill>
                <a:highlight>
                  <a:srgbClr val="FFFFFF"/>
                </a:highlight>
              </a:rPr>
              <a:t>, </a:t>
            </a:r>
            <a:r>
              <a:rPr lang="en-US" sz="2000" i="0" dirty="0" err="1">
                <a:solidFill>
                  <a:srgbClr val="0D0D0D"/>
                </a:solidFill>
                <a:highlight>
                  <a:srgbClr val="FFFFFF"/>
                </a:highlight>
              </a:rPr>
              <a:t>wurde</a:t>
            </a:r>
            <a:r>
              <a:rPr lang="en-US" sz="2000" i="0" dirty="0">
                <a:solidFill>
                  <a:srgbClr val="0D0D0D"/>
                </a:solidFill>
                <a:highlight>
                  <a:srgbClr val="FFFFFF"/>
                </a:highlight>
              </a:rPr>
              <a:t> </a:t>
            </a:r>
            <a:r>
              <a:rPr lang="en-US" sz="2000" i="0" dirty="0" err="1">
                <a:solidFill>
                  <a:srgbClr val="0D0D0D"/>
                </a:solidFill>
                <a:highlight>
                  <a:srgbClr val="FFFFFF"/>
                </a:highlight>
              </a:rPr>
              <a:t>festgestellt</a:t>
            </a:r>
            <a:r>
              <a:rPr lang="en-US" sz="2000" i="0" dirty="0">
                <a:solidFill>
                  <a:srgbClr val="0D0D0D"/>
                </a:solidFill>
                <a:highlight>
                  <a:srgbClr val="FFFFFF"/>
                </a:highlight>
              </a:rPr>
              <a:t>, </a:t>
            </a:r>
            <a:r>
              <a:rPr lang="en-US" sz="2000" i="0" dirty="0" err="1">
                <a:solidFill>
                  <a:srgbClr val="0D0D0D"/>
                </a:solidFill>
                <a:highlight>
                  <a:srgbClr val="FFFFFF"/>
                </a:highlight>
              </a:rPr>
              <a:t>dass</a:t>
            </a:r>
            <a:r>
              <a:rPr lang="en-US" sz="2000" i="0" dirty="0">
                <a:solidFill>
                  <a:srgbClr val="0D0D0D"/>
                </a:solidFill>
                <a:highlight>
                  <a:srgbClr val="FFFFFF"/>
                </a:highlight>
              </a:rPr>
              <a:t> Hefty Recycling Bags den </a:t>
            </a:r>
            <a:r>
              <a:rPr lang="en-US" sz="2000" i="0" dirty="0" err="1">
                <a:solidFill>
                  <a:srgbClr val="0D0D0D"/>
                </a:solidFill>
                <a:highlight>
                  <a:srgbClr val="FFFFFF"/>
                </a:highlight>
              </a:rPr>
              <a:t>Prozess</a:t>
            </a:r>
            <a:r>
              <a:rPr lang="en-US" sz="2000" i="0" dirty="0">
                <a:solidFill>
                  <a:srgbClr val="0D0D0D"/>
                </a:solidFill>
                <a:highlight>
                  <a:srgbClr val="FFFFFF"/>
                </a:highlight>
              </a:rPr>
              <a:t> </a:t>
            </a:r>
            <a:r>
              <a:rPr lang="en-US" sz="2000" i="0" dirty="0" err="1">
                <a:solidFill>
                  <a:srgbClr val="0D0D0D"/>
                </a:solidFill>
                <a:highlight>
                  <a:srgbClr val="FFFFFF"/>
                </a:highlight>
              </a:rPr>
              <a:t>behindern.Ein</a:t>
            </a:r>
            <a:r>
              <a:rPr lang="en-US" sz="2000" i="0" dirty="0">
                <a:solidFill>
                  <a:srgbClr val="0D0D0D"/>
                </a:solidFill>
                <a:highlight>
                  <a:srgbClr val="FFFFFF"/>
                </a:highlight>
              </a:rPr>
              <a:t> </a:t>
            </a:r>
            <a:r>
              <a:rPr lang="en-US" sz="2000" i="0" dirty="0" err="1">
                <a:solidFill>
                  <a:srgbClr val="0D0D0D"/>
                </a:solidFill>
                <a:highlight>
                  <a:srgbClr val="FFFFFF"/>
                </a:highlight>
              </a:rPr>
              <a:t>weiterer</a:t>
            </a:r>
            <a:r>
              <a:rPr lang="en-US" sz="2000" i="0" dirty="0">
                <a:solidFill>
                  <a:srgbClr val="0D0D0D"/>
                </a:solidFill>
                <a:highlight>
                  <a:srgbClr val="FFFFFF"/>
                </a:highlight>
              </a:rPr>
              <a:t> </a:t>
            </a:r>
            <a:r>
              <a:rPr lang="en-US" sz="2000" i="0" dirty="0" err="1">
                <a:solidFill>
                  <a:srgbClr val="0D0D0D"/>
                </a:solidFill>
                <a:highlight>
                  <a:srgbClr val="FFFFFF"/>
                </a:highlight>
              </a:rPr>
              <a:t>zentraler</a:t>
            </a:r>
            <a:r>
              <a:rPr lang="en-US" sz="2000" i="0" dirty="0">
                <a:solidFill>
                  <a:srgbClr val="0D0D0D"/>
                </a:solidFill>
                <a:highlight>
                  <a:srgbClr val="FFFFFF"/>
                </a:highlight>
              </a:rPr>
              <a:t> </a:t>
            </a:r>
            <a:r>
              <a:rPr lang="en-US" sz="2000" i="0" dirty="0" err="1">
                <a:solidFill>
                  <a:srgbClr val="0D0D0D"/>
                </a:solidFill>
                <a:highlight>
                  <a:srgbClr val="FFFFFF"/>
                </a:highlight>
              </a:rPr>
              <a:t>Punkt</a:t>
            </a:r>
            <a:r>
              <a:rPr lang="en-US" sz="2000" i="0" dirty="0">
                <a:solidFill>
                  <a:srgbClr val="0D0D0D"/>
                </a:solidFill>
                <a:highlight>
                  <a:srgbClr val="FFFFFF"/>
                </a:highlight>
              </a:rPr>
              <a:t> der Klage </a:t>
            </a:r>
            <a:r>
              <a:rPr lang="en-US" sz="2000" i="0" dirty="0" err="1">
                <a:solidFill>
                  <a:srgbClr val="0D0D0D"/>
                </a:solidFill>
                <a:highlight>
                  <a:srgbClr val="FFFFFF"/>
                </a:highlight>
              </a:rPr>
              <a:t>waren</a:t>
            </a:r>
            <a:r>
              <a:rPr lang="en-US" sz="2000" i="0" dirty="0">
                <a:solidFill>
                  <a:srgbClr val="0D0D0D"/>
                </a:solidFill>
                <a:highlight>
                  <a:srgbClr val="FFFFFF"/>
                </a:highlight>
              </a:rPr>
              <a:t> die </a:t>
            </a:r>
            <a:r>
              <a:rPr lang="en-US" sz="2000" i="0" dirty="0" err="1">
                <a:solidFill>
                  <a:srgbClr val="0D0D0D"/>
                </a:solidFill>
                <a:highlight>
                  <a:srgbClr val="FFFFFF"/>
                </a:highlight>
              </a:rPr>
              <a:t>irreführenden</a:t>
            </a:r>
            <a:r>
              <a:rPr lang="en-US" sz="2000" i="0" dirty="0">
                <a:solidFill>
                  <a:srgbClr val="0D0D0D"/>
                </a:solidFill>
                <a:highlight>
                  <a:srgbClr val="FFFFFF"/>
                </a:highlight>
              </a:rPr>
              <a:t> </a:t>
            </a:r>
            <a:r>
              <a:rPr lang="en-US" sz="2000" i="0" dirty="0" err="1">
                <a:solidFill>
                  <a:srgbClr val="0D0D0D"/>
                </a:solidFill>
                <a:highlight>
                  <a:srgbClr val="FFFFFF"/>
                </a:highlight>
              </a:rPr>
              <a:t>Marketingpraktiken</a:t>
            </a:r>
            <a:r>
              <a:rPr lang="en-US" sz="2000" i="0" dirty="0">
                <a:solidFill>
                  <a:srgbClr val="0D0D0D"/>
                </a:solidFill>
                <a:highlight>
                  <a:srgbClr val="FFFFFF"/>
                </a:highlight>
              </a:rPr>
              <a:t>, die den </a:t>
            </a:r>
            <a:r>
              <a:rPr lang="en-US" sz="2000" i="0" dirty="0" err="1">
                <a:solidFill>
                  <a:srgbClr val="0D0D0D"/>
                </a:solidFill>
                <a:highlight>
                  <a:srgbClr val="FFFFFF"/>
                </a:highlight>
              </a:rPr>
              <a:t>Verbrauchern</a:t>
            </a:r>
            <a:r>
              <a:rPr lang="en-US" sz="2000" i="0" dirty="0">
                <a:solidFill>
                  <a:srgbClr val="0D0D0D"/>
                </a:solidFill>
                <a:highlight>
                  <a:srgbClr val="FFFFFF"/>
                </a:highlight>
              </a:rPr>
              <a:t> </a:t>
            </a:r>
            <a:r>
              <a:rPr lang="en-US" sz="2000" i="0" dirty="0" err="1">
                <a:solidFill>
                  <a:srgbClr val="0D0D0D"/>
                </a:solidFill>
                <a:highlight>
                  <a:srgbClr val="FFFFFF"/>
                </a:highlight>
              </a:rPr>
              <a:t>vorgaukelten</a:t>
            </a:r>
            <a:r>
              <a:rPr lang="en-US" sz="2000" i="0" dirty="0">
                <a:solidFill>
                  <a:srgbClr val="0D0D0D"/>
                </a:solidFill>
                <a:highlight>
                  <a:srgbClr val="FFFFFF"/>
                </a:highlight>
              </a:rPr>
              <a:t>, </a:t>
            </a:r>
            <a:r>
              <a:rPr lang="en-US" sz="2000" i="0" dirty="0" err="1">
                <a:solidFill>
                  <a:srgbClr val="0D0D0D"/>
                </a:solidFill>
                <a:highlight>
                  <a:srgbClr val="FFFFFF"/>
                </a:highlight>
              </a:rPr>
              <a:t>sie</a:t>
            </a:r>
            <a:r>
              <a:rPr lang="en-US" sz="2000" i="0" dirty="0">
                <a:solidFill>
                  <a:srgbClr val="0D0D0D"/>
                </a:solidFill>
                <a:highlight>
                  <a:srgbClr val="FFFFFF"/>
                </a:highlight>
              </a:rPr>
              <a:t> </a:t>
            </a:r>
            <a:r>
              <a:rPr lang="en-US" sz="2000" i="0" dirty="0" err="1">
                <a:solidFill>
                  <a:srgbClr val="0D0D0D"/>
                </a:solidFill>
                <a:highlight>
                  <a:srgbClr val="FFFFFF"/>
                </a:highlight>
              </a:rPr>
              <a:t>würden</a:t>
            </a:r>
            <a:r>
              <a:rPr lang="en-US" sz="2000" i="0" dirty="0">
                <a:solidFill>
                  <a:srgbClr val="0D0D0D"/>
                </a:solidFill>
                <a:highlight>
                  <a:srgbClr val="FFFFFF"/>
                </a:highlight>
              </a:rPr>
              <a:t> </a:t>
            </a:r>
            <a:r>
              <a:rPr lang="en-US" sz="2000" i="0" dirty="0" err="1">
                <a:solidFill>
                  <a:srgbClr val="0D0D0D"/>
                </a:solidFill>
                <a:highlight>
                  <a:srgbClr val="FFFFFF"/>
                </a:highlight>
              </a:rPr>
              <a:t>eine</a:t>
            </a:r>
            <a:r>
              <a:rPr lang="en-US" sz="2000" i="0" dirty="0">
                <a:solidFill>
                  <a:srgbClr val="0D0D0D"/>
                </a:solidFill>
                <a:highlight>
                  <a:srgbClr val="FFFFFF"/>
                </a:highlight>
              </a:rPr>
              <a:t> </a:t>
            </a:r>
            <a:r>
              <a:rPr lang="en-US" sz="2000" i="0" dirty="0" err="1">
                <a:solidFill>
                  <a:srgbClr val="0D0D0D"/>
                </a:solidFill>
                <a:highlight>
                  <a:srgbClr val="FFFFFF"/>
                </a:highlight>
              </a:rPr>
              <a:t>umweltfreundliche</a:t>
            </a:r>
            <a:r>
              <a:rPr lang="en-US" sz="2000" i="0" dirty="0">
                <a:solidFill>
                  <a:srgbClr val="0D0D0D"/>
                </a:solidFill>
                <a:highlight>
                  <a:srgbClr val="FFFFFF"/>
                </a:highlight>
              </a:rPr>
              <a:t> Wahl </a:t>
            </a:r>
            <a:r>
              <a:rPr lang="en-US" sz="2000" i="0" dirty="0" err="1">
                <a:solidFill>
                  <a:srgbClr val="0D0D0D"/>
                </a:solidFill>
                <a:highlight>
                  <a:srgbClr val="FFFFFF"/>
                </a:highlight>
              </a:rPr>
              <a:t>treffen</a:t>
            </a:r>
            <a:r>
              <a:rPr lang="en-US" sz="2000" i="0" dirty="0">
                <a:solidFill>
                  <a:srgbClr val="0D0D0D"/>
                </a:solidFill>
                <a:highlight>
                  <a:srgbClr val="FFFFFF"/>
                </a:highlight>
              </a:rPr>
              <a:t>. In der Klage </a:t>
            </a:r>
            <a:r>
              <a:rPr lang="en-US" sz="2000" i="0" dirty="0" err="1">
                <a:solidFill>
                  <a:srgbClr val="0D0D0D"/>
                </a:solidFill>
                <a:highlight>
                  <a:srgbClr val="FFFFFF"/>
                </a:highlight>
              </a:rPr>
              <a:t>wurde</a:t>
            </a:r>
            <a:r>
              <a:rPr lang="en-US" sz="2000" i="0" dirty="0">
                <a:solidFill>
                  <a:srgbClr val="0D0D0D"/>
                </a:solidFill>
                <a:highlight>
                  <a:srgbClr val="FFFFFF"/>
                </a:highlight>
              </a:rPr>
              <a:t> </a:t>
            </a:r>
            <a:r>
              <a:rPr lang="en-US" sz="2000" i="0" dirty="0" err="1">
                <a:solidFill>
                  <a:srgbClr val="0D0D0D"/>
                </a:solidFill>
                <a:highlight>
                  <a:srgbClr val="FFFFFF"/>
                </a:highlight>
              </a:rPr>
              <a:t>behauptet</a:t>
            </a:r>
            <a:r>
              <a:rPr lang="en-US" sz="2000" i="0" dirty="0">
                <a:solidFill>
                  <a:srgbClr val="0D0D0D"/>
                </a:solidFill>
                <a:highlight>
                  <a:srgbClr val="FFFFFF"/>
                </a:highlight>
              </a:rPr>
              <a:t>, </a:t>
            </a:r>
            <a:r>
              <a:rPr lang="en-US" sz="2000" i="0" dirty="0" err="1">
                <a:solidFill>
                  <a:srgbClr val="0D0D0D"/>
                </a:solidFill>
                <a:highlight>
                  <a:srgbClr val="FFFFFF"/>
                </a:highlight>
              </a:rPr>
              <a:t>dass</a:t>
            </a:r>
            <a:r>
              <a:rPr lang="en-US" sz="2000" i="0" dirty="0">
                <a:solidFill>
                  <a:srgbClr val="0D0D0D"/>
                </a:solidFill>
                <a:highlight>
                  <a:srgbClr val="FFFFFF"/>
                </a:highlight>
              </a:rPr>
              <a:t> das Branding und die </a:t>
            </a:r>
            <a:r>
              <a:rPr lang="en-US" sz="2000" i="0" dirty="0" err="1">
                <a:solidFill>
                  <a:srgbClr val="0D0D0D"/>
                </a:solidFill>
                <a:highlight>
                  <a:srgbClr val="FFFFFF"/>
                </a:highlight>
              </a:rPr>
              <a:t>Werbematerialien</a:t>
            </a:r>
            <a:r>
              <a:rPr lang="en-US" sz="2000" i="0" dirty="0">
                <a:solidFill>
                  <a:srgbClr val="0D0D0D"/>
                </a:solidFill>
                <a:highlight>
                  <a:srgbClr val="FFFFFF"/>
                </a:highlight>
              </a:rPr>
              <a:t> </a:t>
            </a:r>
            <a:r>
              <a:rPr lang="en-US" sz="2000" i="0" dirty="0" err="1">
                <a:solidFill>
                  <a:srgbClr val="0D0D0D"/>
                </a:solidFill>
                <a:highlight>
                  <a:srgbClr val="FFFFFF"/>
                </a:highlight>
              </a:rPr>
              <a:t>gegen</a:t>
            </a:r>
            <a:r>
              <a:rPr lang="en-US" sz="2000" i="0" dirty="0">
                <a:solidFill>
                  <a:srgbClr val="0D0D0D"/>
                </a:solidFill>
                <a:highlight>
                  <a:srgbClr val="FFFFFF"/>
                </a:highlight>
              </a:rPr>
              <a:t> die </a:t>
            </a:r>
            <a:r>
              <a:rPr lang="en-US" sz="2000" i="0" dirty="0" err="1">
                <a:solidFill>
                  <a:srgbClr val="0D0D0D"/>
                </a:solidFill>
                <a:highlight>
                  <a:srgbClr val="FFFFFF"/>
                </a:highlight>
              </a:rPr>
              <a:t>kalifornischen</a:t>
            </a:r>
            <a:r>
              <a:rPr lang="en-US" sz="2000" i="0" dirty="0">
                <a:solidFill>
                  <a:srgbClr val="0D0D0D"/>
                </a:solidFill>
                <a:highlight>
                  <a:srgbClr val="FFFFFF"/>
                </a:highlight>
              </a:rPr>
              <a:t> Anti-Greenwashing-</a:t>
            </a:r>
            <a:r>
              <a:rPr lang="en-US" sz="2000" i="0" dirty="0" err="1">
                <a:solidFill>
                  <a:srgbClr val="0D0D0D"/>
                </a:solidFill>
                <a:highlight>
                  <a:srgbClr val="FFFFFF"/>
                </a:highlight>
              </a:rPr>
              <a:t>Gesetze</a:t>
            </a:r>
            <a:r>
              <a:rPr lang="en-US" sz="2000" i="0" dirty="0">
                <a:solidFill>
                  <a:srgbClr val="0D0D0D"/>
                </a:solidFill>
                <a:highlight>
                  <a:srgbClr val="FFFFFF"/>
                </a:highlight>
              </a:rPr>
              <a:t> </a:t>
            </a:r>
            <a:r>
              <a:rPr lang="en-US" sz="2000" i="0" dirty="0" err="1">
                <a:solidFill>
                  <a:srgbClr val="0D0D0D"/>
                </a:solidFill>
                <a:highlight>
                  <a:srgbClr val="FFFFFF"/>
                </a:highlight>
              </a:rPr>
              <a:t>verstoßen</a:t>
            </a:r>
            <a:r>
              <a:rPr lang="en-US" sz="2000" i="0" dirty="0">
                <a:solidFill>
                  <a:srgbClr val="0D0D0D"/>
                </a:solidFill>
                <a:highlight>
                  <a:srgbClr val="FFFFFF"/>
                </a:highlight>
              </a:rPr>
              <a:t> </a:t>
            </a:r>
            <a:r>
              <a:rPr lang="en-US" sz="2000" i="0" dirty="0" err="1">
                <a:solidFill>
                  <a:srgbClr val="0D0D0D"/>
                </a:solidFill>
                <a:highlight>
                  <a:srgbClr val="FFFFFF"/>
                </a:highlight>
              </a:rPr>
              <a:t>haben</a:t>
            </a:r>
            <a:r>
              <a:rPr lang="en-US" sz="2000" i="0" dirty="0">
                <a:solidFill>
                  <a:srgbClr val="0D0D0D"/>
                </a:solidFill>
                <a:highlight>
                  <a:srgbClr val="FFFFFF"/>
                </a:highlight>
              </a:rPr>
              <a:t>, da die </a:t>
            </a:r>
            <a:r>
              <a:rPr lang="en-US" sz="2000" i="0" dirty="0" err="1">
                <a:solidFill>
                  <a:srgbClr val="0D0D0D"/>
                </a:solidFill>
                <a:highlight>
                  <a:srgbClr val="FFFFFF"/>
                </a:highlight>
              </a:rPr>
              <a:t>Umweltvorteile</a:t>
            </a:r>
            <a:r>
              <a:rPr lang="en-US" sz="2000" i="0" dirty="0">
                <a:solidFill>
                  <a:srgbClr val="0D0D0D"/>
                </a:solidFill>
                <a:highlight>
                  <a:srgbClr val="FFFFFF"/>
                </a:highlight>
              </a:rPr>
              <a:t> des </a:t>
            </a:r>
            <a:r>
              <a:rPr lang="en-US" sz="2000" i="0" dirty="0" err="1">
                <a:solidFill>
                  <a:srgbClr val="0D0D0D"/>
                </a:solidFill>
                <a:highlight>
                  <a:srgbClr val="FFFFFF"/>
                </a:highlight>
              </a:rPr>
              <a:t>Produkts</a:t>
            </a:r>
            <a:r>
              <a:rPr lang="en-US" sz="2000" i="0" dirty="0">
                <a:solidFill>
                  <a:srgbClr val="0D0D0D"/>
                </a:solidFill>
                <a:highlight>
                  <a:srgbClr val="FFFFFF"/>
                </a:highlight>
              </a:rPr>
              <a:t> </a:t>
            </a:r>
            <a:r>
              <a:rPr lang="en-US" sz="2000" i="0" dirty="0" err="1">
                <a:solidFill>
                  <a:srgbClr val="0D0D0D"/>
                </a:solidFill>
                <a:highlight>
                  <a:srgbClr val="FFFFFF"/>
                </a:highlight>
              </a:rPr>
              <a:t>falsch</a:t>
            </a:r>
            <a:r>
              <a:rPr lang="en-US" sz="2000" i="0" dirty="0">
                <a:solidFill>
                  <a:srgbClr val="0D0D0D"/>
                </a:solidFill>
                <a:highlight>
                  <a:srgbClr val="FFFFFF"/>
                </a:highlight>
              </a:rPr>
              <a:t> </a:t>
            </a:r>
            <a:r>
              <a:rPr lang="en-US" sz="2000" i="0" dirty="0" err="1">
                <a:solidFill>
                  <a:srgbClr val="0D0D0D"/>
                </a:solidFill>
                <a:highlight>
                  <a:srgbClr val="FFFFFF"/>
                </a:highlight>
              </a:rPr>
              <a:t>dargestellt</a:t>
            </a:r>
            <a:r>
              <a:rPr lang="en-US" sz="2000" i="0" dirty="0">
                <a:solidFill>
                  <a:srgbClr val="0D0D0D"/>
                </a:solidFill>
                <a:highlight>
                  <a:srgbClr val="FFFFFF"/>
                </a:highlight>
              </a:rPr>
              <a:t> </a:t>
            </a:r>
            <a:r>
              <a:rPr lang="en-US" sz="2000" i="0" dirty="0" err="1">
                <a:solidFill>
                  <a:srgbClr val="0D0D0D"/>
                </a:solidFill>
                <a:highlight>
                  <a:srgbClr val="FFFFFF"/>
                </a:highlight>
              </a:rPr>
              <a:t>wurden</a:t>
            </a:r>
            <a:r>
              <a:rPr lang="en-US" sz="2000" i="0" dirty="0">
                <a:solidFill>
                  <a:srgbClr val="0D0D0D"/>
                </a:solidFill>
                <a:highlight>
                  <a:srgbClr val="FFFFFF"/>
                </a:highlight>
              </a:rPr>
              <a:t>.</a:t>
            </a:r>
            <a:endParaRPr sz="2000" dirty="0"/>
          </a:p>
        </p:txBody>
      </p:sp>
      <p:sp>
        <p:nvSpPr>
          <p:cNvPr id="685" name="Google Shape;685;p57"/>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Fallstudie 3</a:t>
            </a:r>
            <a:endParaRPr/>
          </a:p>
          <a:p>
            <a:pPr marL="0" lvl="0" indent="0" algn="ctr" rtl="0">
              <a:lnSpc>
                <a:spcPct val="90000"/>
              </a:lnSpc>
              <a:spcBef>
                <a:spcPts val="0"/>
              </a:spcBef>
              <a:spcAft>
                <a:spcPts val="0"/>
              </a:spcAft>
              <a:buClr>
                <a:schemeClr val="lt1"/>
              </a:buClr>
              <a:buSzPts val="3600"/>
              <a:buNone/>
            </a:pPr>
            <a:r>
              <a:rPr lang="en-US"/>
              <a:t>Hefty-Recycling-Säcke</a:t>
            </a:r>
            <a:endParaRPr/>
          </a:p>
          <a:p>
            <a:pPr marL="0" lvl="0" indent="0" algn="ctr" rtl="0">
              <a:lnSpc>
                <a:spcPct val="90000"/>
              </a:lnSpc>
              <a:spcBef>
                <a:spcPts val="1000"/>
              </a:spcBef>
              <a:spcAft>
                <a:spcPts val="0"/>
              </a:spcAft>
              <a:buClr>
                <a:schemeClr val="lt1"/>
              </a:buClr>
              <a:buSzPts val="3600"/>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58"/>
          <p:cNvSpPr txBox="1">
            <a:spLocks noGrp="1"/>
          </p:cNvSpPr>
          <p:nvPr>
            <p:ph type="body" idx="1"/>
          </p:nvPr>
        </p:nvSpPr>
        <p:spPr>
          <a:xfrm>
            <a:off x="4508498" y="391591"/>
            <a:ext cx="6837927"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000" b="1" i="0" dirty="0" err="1">
                <a:solidFill>
                  <a:srgbClr val="0D0D0D"/>
                </a:solidFill>
                <a:highlight>
                  <a:srgbClr val="FFFFFF"/>
                </a:highlight>
              </a:rPr>
              <a:t>Auswirkungen</a:t>
            </a:r>
            <a:r>
              <a:rPr lang="en-US" sz="2000" b="1" i="0" dirty="0">
                <a:solidFill>
                  <a:srgbClr val="0D0D0D"/>
                </a:solidFill>
                <a:highlight>
                  <a:srgbClr val="FFFFFF"/>
                </a:highlight>
              </a:rPr>
              <a:t> auf die Marke:</a:t>
            </a:r>
            <a:endParaRPr sz="2000" dirty="0"/>
          </a:p>
          <a:p>
            <a:pPr marL="0" lvl="0" indent="0" algn="just" rtl="0">
              <a:lnSpc>
                <a:spcPct val="112727"/>
              </a:lnSpc>
              <a:spcBef>
                <a:spcPts val="0"/>
              </a:spcBef>
              <a:spcAft>
                <a:spcPts val="0"/>
              </a:spcAft>
              <a:buClr>
                <a:srgbClr val="0D0D0D"/>
              </a:buClr>
              <a:buSzPts val="2200"/>
              <a:buNone/>
            </a:pPr>
            <a:r>
              <a:rPr lang="en-US" sz="2000" i="0" dirty="0">
                <a:solidFill>
                  <a:srgbClr val="0D0D0D"/>
                </a:solidFill>
                <a:highlight>
                  <a:srgbClr val="FFFFFF"/>
                </a:highlight>
              </a:rPr>
              <a:t>Die </a:t>
            </a:r>
            <a:r>
              <a:rPr lang="en-US" sz="2000" i="0" dirty="0" err="1">
                <a:solidFill>
                  <a:srgbClr val="0D0D0D"/>
                </a:solidFill>
                <a:highlight>
                  <a:srgbClr val="FFFFFF"/>
                </a:highlight>
              </a:rPr>
              <a:t>Sammelklage</a:t>
            </a:r>
            <a:r>
              <a:rPr lang="en-US" sz="2000" i="0" dirty="0">
                <a:solidFill>
                  <a:srgbClr val="0D0D0D"/>
                </a:solidFill>
                <a:highlight>
                  <a:srgbClr val="FFFFFF"/>
                </a:highlight>
              </a:rPr>
              <a:t> hat nicht </a:t>
            </a:r>
            <a:r>
              <a:rPr lang="en-US" sz="2000" i="0" dirty="0" err="1">
                <a:solidFill>
                  <a:srgbClr val="0D0D0D"/>
                </a:solidFill>
                <a:highlight>
                  <a:srgbClr val="FFFFFF"/>
                </a:highlight>
              </a:rPr>
              <a:t>nur</a:t>
            </a:r>
            <a:r>
              <a:rPr lang="en-US" sz="2000" i="0" dirty="0">
                <a:solidFill>
                  <a:srgbClr val="0D0D0D"/>
                </a:solidFill>
                <a:highlight>
                  <a:srgbClr val="FFFFFF"/>
                </a:highlight>
              </a:rPr>
              <a:t> den Ruf von Hefty </a:t>
            </a:r>
            <a:r>
              <a:rPr lang="en-US" sz="2000" i="0" dirty="0" err="1">
                <a:solidFill>
                  <a:srgbClr val="0D0D0D"/>
                </a:solidFill>
                <a:highlight>
                  <a:srgbClr val="FFFFFF"/>
                </a:highlight>
              </a:rPr>
              <a:t>geschädigt</a:t>
            </a:r>
            <a:r>
              <a:rPr lang="en-US" sz="2000" i="0" dirty="0">
                <a:solidFill>
                  <a:srgbClr val="0D0D0D"/>
                </a:solidFill>
                <a:highlight>
                  <a:srgbClr val="FFFFFF"/>
                </a:highlight>
              </a:rPr>
              <a:t>, </a:t>
            </a:r>
            <a:r>
              <a:rPr lang="en-US" sz="2000" i="0" dirty="0" err="1">
                <a:solidFill>
                  <a:srgbClr val="0D0D0D"/>
                </a:solidFill>
                <a:highlight>
                  <a:srgbClr val="FFFFFF"/>
                </a:highlight>
              </a:rPr>
              <a:t>sondern</a:t>
            </a:r>
            <a:r>
              <a:rPr lang="en-US" sz="2000" i="0" dirty="0">
                <a:solidFill>
                  <a:srgbClr val="0D0D0D"/>
                </a:solidFill>
                <a:highlight>
                  <a:srgbClr val="FFFFFF"/>
                </a:highlight>
              </a:rPr>
              <a:t> </a:t>
            </a:r>
            <a:r>
              <a:rPr lang="en-US" sz="2000" i="0" dirty="0" err="1">
                <a:solidFill>
                  <a:srgbClr val="0D0D0D"/>
                </a:solidFill>
                <a:highlight>
                  <a:srgbClr val="FFFFFF"/>
                </a:highlight>
              </a:rPr>
              <a:t>auch</a:t>
            </a:r>
            <a:r>
              <a:rPr lang="en-US" sz="2000" i="0" dirty="0">
                <a:solidFill>
                  <a:srgbClr val="0D0D0D"/>
                </a:solidFill>
                <a:highlight>
                  <a:srgbClr val="FFFFFF"/>
                </a:highlight>
              </a:rPr>
              <a:t> die </a:t>
            </a:r>
            <a:r>
              <a:rPr lang="en-US" sz="2000" i="0" dirty="0" err="1">
                <a:solidFill>
                  <a:srgbClr val="0D0D0D"/>
                </a:solidFill>
                <a:highlight>
                  <a:srgbClr val="FFFFFF"/>
                </a:highlight>
              </a:rPr>
              <a:t>potenziellen</a:t>
            </a:r>
            <a:r>
              <a:rPr lang="en-US" sz="2000" i="0" dirty="0">
                <a:solidFill>
                  <a:srgbClr val="0D0D0D"/>
                </a:solidFill>
                <a:highlight>
                  <a:srgbClr val="FFFFFF"/>
                </a:highlight>
              </a:rPr>
              <a:t> </a:t>
            </a:r>
            <a:r>
              <a:rPr lang="en-US" sz="2000" i="0" dirty="0" err="1">
                <a:solidFill>
                  <a:srgbClr val="0D0D0D"/>
                </a:solidFill>
                <a:highlight>
                  <a:srgbClr val="FFFFFF"/>
                </a:highlight>
              </a:rPr>
              <a:t>rechtlichen</a:t>
            </a:r>
            <a:r>
              <a:rPr lang="en-US" sz="2000" i="0" dirty="0">
                <a:solidFill>
                  <a:srgbClr val="0D0D0D"/>
                </a:solidFill>
                <a:highlight>
                  <a:srgbClr val="FFFFFF"/>
                </a:highlight>
              </a:rPr>
              <a:t> </a:t>
            </a:r>
            <a:r>
              <a:rPr lang="en-US" sz="2000" i="0" dirty="0" err="1">
                <a:solidFill>
                  <a:srgbClr val="0D0D0D"/>
                </a:solidFill>
                <a:highlight>
                  <a:srgbClr val="FFFFFF"/>
                </a:highlight>
              </a:rPr>
              <a:t>Risiken</a:t>
            </a:r>
            <a:r>
              <a:rPr lang="en-US" sz="2000" i="0" dirty="0">
                <a:solidFill>
                  <a:srgbClr val="0D0D0D"/>
                </a:solidFill>
                <a:highlight>
                  <a:srgbClr val="FFFFFF"/>
                </a:highlight>
              </a:rPr>
              <a:t> von </a:t>
            </a:r>
            <a:r>
              <a:rPr lang="en-US" sz="2000" i="0" dirty="0" err="1">
                <a:solidFill>
                  <a:srgbClr val="0D0D0D"/>
                </a:solidFill>
                <a:highlight>
                  <a:srgbClr val="FFFFFF"/>
                </a:highlight>
              </a:rPr>
              <a:t>unbegründeten</a:t>
            </a:r>
            <a:r>
              <a:rPr lang="en-US" sz="2000" i="0" dirty="0">
                <a:solidFill>
                  <a:srgbClr val="0D0D0D"/>
                </a:solidFill>
                <a:highlight>
                  <a:srgbClr val="FFFFFF"/>
                </a:highlight>
              </a:rPr>
              <a:t> </a:t>
            </a:r>
            <a:r>
              <a:rPr lang="en-US" sz="2000" i="0" dirty="0" err="1">
                <a:solidFill>
                  <a:srgbClr val="0D0D0D"/>
                </a:solidFill>
                <a:highlight>
                  <a:srgbClr val="FFFFFF"/>
                </a:highlight>
              </a:rPr>
              <a:t>Umweltaussagen</a:t>
            </a:r>
            <a:r>
              <a:rPr lang="en-US" sz="2000" i="0" dirty="0">
                <a:solidFill>
                  <a:srgbClr val="0D0D0D"/>
                </a:solidFill>
                <a:highlight>
                  <a:srgbClr val="FFFFFF"/>
                </a:highlight>
              </a:rPr>
              <a:t> </a:t>
            </a:r>
            <a:r>
              <a:rPr lang="en-US" sz="2000" i="0" dirty="0" err="1">
                <a:solidFill>
                  <a:srgbClr val="0D0D0D"/>
                </a:solidFill>
                <a:highlight>
                  <a:srgbClr val="FFFFFF"/>
                </a:highlight>
              </a:rPr>
              <a:t>aufgezeigt</a:t>
            </a:r>
            <a:r>
              <a:rPr lang="en-US" sz="2000" i="0" dirty="0">
                <a:solidFill>
                  <a:srgbClr val="0D0D0D"/>
                </a:solidFill>
                <a:highlight>
                  <a:srgbClr val="FFFFFF"/>
                </a:highlight>
              </a:rPr>
              <a:t>. Die </a:t>
            </a:r>
            <a:r>
              <a:rPr lang="en-US" sz="2000" i="0" dirty="0" err="1">
                <a:solidFill>
                  <a:srgbClr val="0D0D0D"/>
                </a:solidFill>
                <a:highlight>
                  <a:srgbClr val="FFFFFF"/>
                </a:highlight>
              </a:rPr>
              <a:t>Kläger</a:t>
            </a:r>
            <a:r>
              <a:rPr lang="en-US" sz="2000" i="0" dirty="0">
                <a:solidFill>
                  <a:srgbClr val="0D0D0D"/>
                </a:solidFill>
                <a:highlight>
                  <a:srgbClr val="FFFFFF"/>
                </a:highlight>
              </a:rPr>
              <a:t> </a:t>
            </a:r>
            <a:r>
              <a:rPr lang="en-US" sz="2000" i="0" dirty="0" err="1">
                <a:solidFill>
                  <a:srgbClr val="0D0D0D"/>
                </a:solidFill>
                <a:highlight>
                  <a:srgbClr val="FFFFFF"/>
                </a:highlight>
              </a:rPr>
              <a:t>verlangten</a:t>
            </a:r>
            <a:r>
              <a:rPr lang="en-US" sz="2000" i="0" dirty="0">
                <a:solidFill>
                  <a:srgbClr val="0D0D0D"/>
                </a:solidFill>
                <a:highlight>
                  <a:srgbClr val="FFFFFF"/>
                </a:highlight>
              </a:rPr>
              <a:t> </a:t>
            </a:r>
            <a:r>
              <a:rPr lang="en-US" sz="2000" i="0" dirty="0" err="1">
                <a:solidFill>
                  <a:srgbClr val="0D0D0D"/>
                </a:solidFill>
                <a:highlight>
                  <a:srgbClr val="FFFFFF"/>
                </a:highlight>
              </a:rPr>
              <a:t>Schadensersatz</a:t>
            </a:r>
            <a:r>
              <a:rPr lang="en-US" sz="2000" i="0" dirty="0">
                <a:solidFill>
                  <a:srgbClr val="0D0D0D"/>
                </a:solidFill>
                <a:highlight>
                  <a:srgbClr val="FFFFFF"/>
                </a:highlight>
              </a:rPr>
              <a:t> für die </a:t>
            </a:r>
            <a:r>
              <a:rPr lang="en-US" sz="2000" i="0" dirty="0" err="1">
                <a:solidFill>
                  <a:srgbClr val="0D0D0D"/>
                </a:solidFill>
                <a:highlight>
                  <a:srgbClr val="FFFFFF"/>
                </a:highlight>
              </a:rPr>
              <a:t>irreführende</a:t>
            </a:r>
            <a:r>
              <a:rPr lang="en-US" sz="2000" i="0" dirty="0">
                <a:solidFill>
                  <a:srgbClr val="0D0D0D"/>
                </a:solidFill>
                <a:highlight>
                  <a:srgbClr val="FFFFFF"/>
                </a:highlight>
              </a:rPr>
              <a:t> </a:t>
            </a:r>
            <a:r>
              <a:rPr lang="en-US" sz="2000" i="0" dirty="0" err="1">
                <a:solidFill>
                  <a:srgbClr val="0D0D0D"/>
                </a:solidFill>
                <a:highlight>
                  <a:srgbClr val="FFFFFF"/>
                </a:highlight>
              </a:rPr>
              <a:t>Werbung</a:t>
            </a:r>
            <a:r>
              <a:rPr lang="en-US" sz="2000" i="0" dirty="0">
                <a:solidFill>
                  <a:srgbClr val="0D0D0D"/>
                </a:solidFill>
                <a:highlight>
                  <a:srgbClr val="FFFFFF"/>
                </a:highlight>
              </a:rPr>
              <a:t>, was </a:t>
            </a:r>
            <a:r>
              <a:rPr lang="en-US" sz="2000" i="0" dirty="0" err="1">
                <a:solidFill>
                  <a:srgbClr val="0D0D0D"/>
                </a:solidFill>
                <a:highlight>
                  <a:srgbClr val="FFFFFF"/>
                </a:highlight>
              </a:rPr>
              <a:t>erhebliche</a:t>
            </a:r>
            <a:r>
              <a:rPr lang="en-US" sz="2000" i="0" dirty="0">
                <a:solidFill>
                  <a:srgbClr val="0D0D0D"/>
                </a:solidFill>
                <a:highlight>
                  <a:srgbClr val="FFFFFF"/>
                </a:highlight>
              </a:rPr>
              <a:t> </a:t>
            </a:r>
            <a:r>
              <a:rPr lang="en-US" sz="2000" i="0" dirty="0" err="1">
                <a:solidFill>
                  <a:srgbClr val="0D0D0D"/>
                </a:solidFill>
                <a:highlight>
                  <a:srgbClr val="FFFFFF"/>
                </a:highlight>
              </a:rPr>
              <a:t>finanzielle</a:t>
            </a:r>
            <a:r>
              <a:rPr lang="en-US" sz="2000" i="0" dirty="0">
                <a:solidFill>
                  <a:srgbClr val="0D0D0D"/>
                </a:solidFill>
                <a:highlight>
                  <a:srgbClr val="FFFFFF"/>
                </a:highlight>
              </a:rPr>
              <a:t> </a:t>
            </a:r>
            <a:r>
              <a:rPr lang="en-US" sz="2000" i="0" dirty="0" err="1">
                <a:solidFill>
                  <a:srgbClr val="0D0D0D"/>
                </a:solidFill>
                <a:highlight>
                  <a:srgbClr val="FFFFFF"/>
                </a:highlight>
              </a:rPr>
              <a:t>Auswirkungen</a:t>
            </a:r>
            <a:r>
              <a:rPr lang="en-US" sz="2000" i="0" dirty="0">
                <a:solidFill>
                  <a:srgbClr val="0D0D0D"/>
                </a:solidFill>
                <a:highlight>
                  <a:srgbClr val="FFFFFF"/>
                </a:highlight>
              </a:rPr>
              <a:t> für das </a:t>
            </a:r>
            <a:r>
              <a:rPr lang="en-US" sz="2000" i="0" dirty="0" err="1">
                <a:solidFill>
                  <a:srgbClr val="0D0D0D"/>
                </a:solidFill>
                <a:highlight>
                  <a:srgbClr val="FFFFFF"/>
                </a:highlight>
              </a:rPr>
              <a:t>Unternehmen</a:t>
            </a:r>
            <a:r>
              <a:rPr lang="en-US" sz="2000" i="0" dirty="0">
                <a:solidFill>
                  <a:srgbClr val="0D0D0D"/>
                </a:solidFill>
                <a:highlight>
                  <a:srgbClr val="FFFFFF"/>
                </a:highlight>
              </a:rPr>
              <a:t> </a:t>
            </a:r>
            <a:r>
              <a:rPr lang="en-US" sz="2000" i="0" dirty="0" err="1">
                <a:solidFill>
                  <a:srgbClr val="0D0D0D"/>
                </a:solidFill>
                <a:highlight>
                  <a:srgbClr val="FFFFFF"/>
                </a:highlight>
              </a:rPr>
              <a:t>haben</a:t>
            </a:r>
            <a:r>
              <a:rPr lang="en-US" sz="2000" i="0" dirty="0">
                <a:solidFill>
                  <a:srgbClr val="0D0D0D"/>
                </a:solidFill>
                <a:highlight>
                  <a:srgbClr val="FFFFFF"/>
                </a:highlight>
              </a:rPr>
              <a:t> </a:t>
            </a:r>
            <a:r>
              <a:rPr lang="en-US" sz="2000" i="0" dirty="0" err="1">
                <a:solidFill>
                  <a:srgbClr val="0D0D0D"/>
                </a:solidFill>
                <a:highlight>
                  <a:srgbClr val="FFFFFF"/>
                </a:highlight>
              </a:rPr>
              <a:t>könnte</a:t>
            </a:r>
            <a:r>
              <a:rPr lang="en-US" sz="2000" i="0" dirty="0">
                <a:solidFill>
                  <a:srgbClr val="0D0D0D"/>
                </a:solidFill>
                <a:highlight>
                  <a:srgbClr val="FFFFFF"/>
                </a:highlight>
              </a:rPr>
              <a:t>, </a:t>
            </a:r>
            <a:r>
              <a:rPr lang="en-US" sz="2000" i="0" dirty="0" err="1">
                <a:solidFill>
                  <a:srgbClr val="0D0D0D"/>
                </a:solidFill>
                <a:highlight>
                  <a:srgbClr val="FFFFFF"/>
                </a:highlight>
              </a:rPr>
              <a:t>wenn</a:t>
            </a:r>
            <a:r>
              <a:rPr lang="en-US" sz="2000" i="0" dirty="0">
                <a:solidFill>
                  <a:srgbClr val="0D0D0D"/>
                </a:solidFill>
                <a:highlight>
                  <a:srgbClr val="FFFFFF"/>
                </a:highlight>
              </a:rPr>
              <a:t> es für </a:t>
            </a:r>
            <a:r>
              <a:rPr lang="en-US" sz="2000" i="0" dirty="0" err="1">
                <a:solidFill>
                  <a:srgbClr val="0D0D0D"/>
                </a:solidFill>
                <a:highlight>
                  <a:srgbClr val="FFFFFF"/>
                </a:highlight>
              </a:rPr>
              <a:t>haftbar</a:t>
            </a:r>
            <a:r>
              <a:rPr lang="en-US" sz="2000" i="0" dirty="0">
                <a:solidFill>
                  <a:srgbClr val="0D0D0D"/>
                </a:solidFill>
                <a:highlight>
                  <a:srgbClr val="FFFFFF"/>
                </a:highlight>
              </a:rPr>
              <a:t> </a:t>
            </a:r>
            <a:r>
              <a:rPr lang="en-US" sz="2000" i="0" dirty="0" err="1">
                <a:solidFill>
                  <a:srgbClr val="0D0D0D"/>
                </a:solidFill>
                <a:highlight>
                  <a:srgbClr val="FFFFFF"/>
                </a:highlight>
              </a:rPr>
              <a:t>befunden</a:t>
            </a:r>
            <a:r>
              <a:rPr lang="en-US" sz="2000" i="0" dirty="0">
                <a:solidFill>
                  <a:srgbClr val="0D0D0D"/>
                </a:solidFill>
                <a:highlight>
                  <a:srgbClr val="FFFFFF"/>
                </a:highlight>
              </a:rPr>
              <a:t> </a:t>
            </a:r>
            <a:r>
              <a:rPr lang="en-US" sz="2000" i="0" dirty="0" err="1">
                <a:solidFill>
                  <a:srgbClr val="0D0D0D"/>
                </a:solidFill>
                <a:highlight>
                  <a:srgbClr val="FFFFFF"/>
                </a:highlight>
              </a:rPr>
              <a:t>wird</a:t>
            </a:r>
            <a:r>
              <a:rPr lang="en-US" sz="2000" i="0" dirty="0">
                <a:solidFill>
                  <a:srgbClr val="0D0D0D"/>
                </a:solidFill>
                <a:highlight>
                  <a:srgbClr val="FFFFFF"/>
                </a:highlight>
              </a:rPr>
              <a:t>. Die </a:t>
            </a:r>
            <a:r>
              <a:rPr lang="en-US" sz="2000" i="0" dirty="0" err="1">
                <a:solidFill>
                  <a:srgbClr val="0D0D0D"/>
                </a:solidFill>
                <a:highlight>
                  <a:srgbClr val="FFFFFF"/>
                </a:highlight>
              </a:rPr>
              <a:t>Enthüllung</a:t>
            </a:r>
            <a:r>
              <a:rPr lang="en-US" sz="2000" i="0" dirty="0">
                <a:solidFill>
                  <a:srgbClr val="0D0D0D"/>
                </a:solidFill>
                <a:highlight>
                  <a:srgbClr val="FFFFFF"/>
                </a:highlight>
              </a:rPr>
              <a:t>, </a:t>
            </a:r>
            <a:r>
              <a:rPr lang="en-US" sz="2000" i="0" dirty="0" err="1">
                <a:solidFill>
                  <a:srgbClr val="0D0D0D"/>
                </a:solidFill>
                <a:highlight>
                  <a:srgbClr val="FFFFFF"/>
                </a:highlight>
              </a:rPr>
              <a:t>dass</a:t>
            </a:r>
            <a:r>
              <a:rPr lang="en-US" sz="2000" i="0" dirty="0">
                <a:solidFill>
                  <a:srgbClr val="0D0D0D"/>
                </a:solidFill>
                <a:highlight>
                  <a:srgbClr val="FFFFFF"/>
                </a:highlight>
              </a:rPr>
              <a:t> Hefty Recycling Bags nicht so </a:t>
            </a:r>
            <a:r>
              <a:rPr lang="en-US" sz="2000" i="0" dirty="0" err="1">
                <a:solidFill>
                  <a:srgbClr val="0D0D0D"/>
                </a:solidFill>
                <a:highlight>
                  <a:srgbClr val="FFFFFF"/>
                </a:highlight>
              </a:rPr>
              <a:t>umweltfreundlich</a:t>
            </a:r>
            <a:r>
              <a:rPr lang="en-US" sz="2000" i="0" dirty="0">
                <a:solidFill>
                  <a:srgbClr val="0D0D0D"/>
                </a:solidFill>
                <a:highlight>
                  <a:srgbClr val="FFFFFF"/>
                </a:highlight>
              </a:rPr>
              <a:t> sind </a:t>
            </a:r>
            <a:r>
              <a:rPr lang="en-US" sz="2000" i="0" dirty="0" err="1">
                <a:solidFill>
                  <a:srgbClr val="0D0D0D"/>
                </a:solidFill>
                <a:highlight>
                  <a:srgbClr val="FFFFFF"/>
                </a:highlight>
              </a:rPr>
              <a:t>wie</a:t>
            </a:r>
            <a:r>
              <a:rPr lang="en-US" sz="2000" i="0" dirty="0">
                <a:solidFill>
                  <a:srgbClr val="0D0D0D"/>
                </a:solidFill>
                <a:highlight>
                  <a:srgbClr val="FFFFFF"/>
                </a:highlight>
              </a:rPr>
              <a:t> </a:t>
            </a:r>
            <a:r>
              <a:rPr lang="en-US" sz="2000" i="0" dirty="0" err="1">
                <a:solidFill>
                  <a:srgbClr val="0D0D0D"/>
                </a:solidFill>
                <a:highlight>
                  <a:srgbClr val="FFFFFF"/>
                </a:highlight>
              </a:rPr>
              <a:t>beworben</a:t>
            </a:r>
            <a:r>
              <a:rPr lang="en-US" sz="2000" i="0" dirty="0">
                <a:solidFill>
                  <a:srgbClr val="0D0D0D"/>
                </a:solidFill>
                <a:highlight>
                  <a:srgbClr val="FFFFFF"/>
                </a:highlight>
              </a:rPr>
              <a:t>, hat das </a:t>
            </a:r>
            <a:r>
              <a:rPr lang="en-US" sz="2000" i="0" dirty="0" err="1">
                <a:solidFill>
                  <a:srgbClr val="0D0D0D"/>
                </a:solidFill>
                <a:highlight>
                  <a:srgbClr val="FFFFFF"/>
                </a:highlight>
              </a:rPr>
              <a:t>Vertrauen</a:t>
            </a:r>
            <a:r>
              <a:rPr lang="en-US" sz="2000" i="0" dirty="0">
                <a:solidFill>
                  <a:srgbClr val="0D0D0D"/>
                </a:solidFill>
                <a:highlight>
                  <a:srgbClr val="FFFFFF"/>
                </a:highlight>
              </a:rPr>
              <a:t> der </a:t>
            </a:r>
            <a:r>
              <a:rPr lang="en-US" sz="2000" i="0" dirty="0" err="1">
                <a:solidFill>
                  <a:srgbClr val="0D0D0D"/>
                </a:solidFill>
                <a:highlight>
                  <a:srgbClr val="FFFFFF"/>
                </a:highlight>
              </a:rPr>
              <a:t>Verbraucher</a:t>
            </a:r>
            <a:r>
              <a:rPr lang="en-US" sz="2000" i="0" dirty="0">
                <a:solidFill>
                  <a:srgbClr val="0D0D0D"/>
                </a:solidFill>
                <a:highlight>
                  <a:srgbClr val="FFFFFF"/>
                </a:highlight>
              </a:rPr>
              <a:t> </a:t>
            </a:r>
            <a:r>
              <a:rPr lang="en-US" sz="2000" i="0" dirty="0" err="1">
                <a:solidFill>
                  <a:srgbClr val="0D0D0D"/>
                </a:solidFill>
                <a:highlight>
                  <a:srgbClr val="FFFFFF"/>
                </a:highlight>
              </a:rPr>
              <a:t>erschüttert</a:t>
            </a:r>
            <a:r>
              <a:rPr lang="en-US" sz="2000" i="0" dirty="0">
                <a:solidFill>
                  <a:srgbClr val="0D0D0D"/>
                </a:solidFill>
                <a:highlight>
                  <a:srgbClr val="FFFFFF"/>
                </a:highlight>
              </a:rPr>
              <a:t>. Umweltbewusste </a:t>
            </a:r>
            <a:r>
              <a:rPr lang="en-US" sz="2000" i="0" dirty="0" err="1">
                <a:solidFill>
                  <a:srgbClr val="0D0D0D"/>
                </a:solidFill>
                <a:highlight>
                  <a:srgbClr val="FFFFFF"/>
                </a:highlight>
              </a:rPr>
              <a:t>Verbraucher</a:t>
            </a:r>
            <a:r>
              <a:rPr lang="en-US" sz="2000" i="0" dirty="0">
                <a:solidFill>
                  <a:srgbClr val="0D0D0D"/>
                </a:solidFill>
                <a:highlight>
                  <a:srgbClr val="FFFFFF"/>
                </a:highlight>
              </a:rPr>
              <a:t>, die oft </a:t>
            </a:r>
            <a:r>
              <a:rPr lang="en-US" sz="2000" i="0" dirty="0" err="1">
                <a:solidFill>
                  <a:srgbClr val="0D0D0D"/>
                </a:solidFill>
                <a:highlight>
                  <a:srgbClr val="FFFFFF"/>
                </a:highlight>
              </a:rPr>
              <a:t>bereit</a:t>
            </a:r>
            <a:r>
              <a:rPr lang="en-US" sz="2000" i="0" dirty="0">
                <a:solidFill>
                  <a:srgbClr val="0D0D0D"/>
                </a:solidFill>
                <a:highlight>
                  <a:srgbClr val="FFFFFF"/>
                </a:highlight>
              </a:rPr>
              <a:t> sind, </a:t>
            </a:r>
            <a:r>
              <a:rPr lang="en-US" sz="2000" i="0" dirty="0" err="1">
                <a:solidFill>
                  <a:srgbClr val="0D0D0D"/>
                </a:solidFill>
                <a:highlight>
                  <a:srgbClr val="FFFFFF"/>
                </a:highlight>
              </a:rPr>
              <a:t>einen</a:t>
            </a:r>
            <a:r>
              <a:rPr lang="en-US" sz="2000" i="0" dirty="0">
                <a:solidFill>
                  <a:srgbClr val="0D0D0D"/>
                </a:solidFill>
                <a:highlight>
                  <a:srgbClr val="FFFFFF"/>
                </a:highlight>
              </a:rPr>
              <a:t> </a:t>
            </a:r>
            <a:r>
              <a:rPr lang="en-US" sz="2000" i="0" dirty="0" err="1">
                <a:solidFill>
                  <a:srgbClr val="0D0D0D"/>
                </a:solidFill>
                <a:highlight>
                  <a:srgbClr val="FFFFFF"/>
                </a:highlight>
              </a:rPr>
              <a:t>Aufpreis</a:t>
            </a:r>
            <a:r>
              <a:rPr lang="en-US" sz="2000" i="0" dirty="0">
                <a:solidFill>
                  <a:srgbClr val="0D0D0D"/>
                </a:solidFill>
                <a:highlight>
                  <a:srgbClr val="FFFFFF"/>
                </a:highlight>
              </a:rPr>
              <a:t> für </a:t>
            </a:r>
            <a:r>
              <a:rPr lang="en-US" sz="2000" i="0" dirty="0" err="1">
                <a:solidFill>
                  <a:srgbClr val="0D0D0D"/>
                </a:solidFill>
                <a:highlight>
                  <a:srgbClr val="FFFFFF"/>
                </a:highlight>
              </a:rPr>
              <a:t>Produkte</a:t>
            </a:r>
            <a:r>
              <a:rPr lang="en-US" sz="2000" i="0" dirty="0">
                <a:solidFill>
                  <a:srgbClr val="0D0D0D"/>
                </a:solidFill>
                <a:highlight>
                  <a:srgbClr val="FFFFFF"/>
                </a:highlight>
              </a:rPr>
              <a:t> </a:t>
            </a:r>
            <a:r>
              <a:rPr lang="en-US" sz="2000" i="0" dirty="0" err="1">
                <a:solidFill>
                  <a:srgbClr val="0D0D0D"/>
                </a:solidFill>
                <a:highlight>
                  <a:srgbClr val="FFFFFF"/>
                </a:highlight>
              </a:rPr>
              <a:t>zu</a:t>
            </a:r>
            <a:r>
              <a:rPr lang="en-US" sz="2000" i="0" dirty="0">
                <a:solidFill>
                  <a:srgbClr val="0D0D0D"/>
                </a:solidFill>
                <a:highlight>
                  <a:srgbClr val="FFFFFF"/>
                </a:highlight>
              </a:rPr>
              <a:t> </a:t>
            </a:r>
            <a:r>
              <a:rPr lang="en-US" sz="2000" i="0" dirty="0" err="1">
                <a:solidFill>
                  <a:srgbClr val="0D0D0D"/>
                </a:solidFill>
                <a:highlight>
                  <a:srgbClr val="FFFFFF"/>
                </a:highlight>
              </a:rPr>
              <a:t>zahlen</a:t>
            </a:r>
            <a:r>
              <a:rPr lang="en-US" sz="2000" i="0" dirty="0">
                <a:solidFill>
                  <a:srgbClr val="0D0D0D"/>
                </a:solidFill>
                <a:highlight>
                  <a:srgbClr val="FFFFFF"/>
                </a:highlight>
              </a:rPr>
              <a:t>, von </a:t>
            </a:r>
            <a:r>
              <a:rPr lang="en-US" sz="2000" i="0" dirty="0" err="1">
                <a:solidFill>
                  <a:srgbClr val="0D0D0D"/>
                </a:solidFill>
                <a:highlight>
                  <a:srgbClr val="FFFFFF"/>
                </a:highlight>
              </a:rPr>
              <a:t>denen</a:t>
            </a:r>
            <a:r>
              <a:rPr lang="en-US" sz="2000" i="0" dirty="0">
                <a:solidFill>
                  <a:srgbClr val="0D0D0D"/>
                </a:solidFill>
                <a:highlight>
                  <a:srgbClr val="FFFFFF"/>
                </a:highlight>
              </a:rPr>
              <a:t> </a:t>
            </a:r>
            <a:r>
              <a:rPr lang="en-US" sz="2000" i="0" dirty="0" err="1">
                <a:solidFill>
                  <a:srgbClr val="0D0D0D"/>
                </a:solidFill>
                <a:highlight>
                  <a:srgbClr val="FFFFFF"/>
                </a:highlight>
              </a:rPr>
              <a:t>sie</a:t>
            </a:r>
            <a:r>
              <a:rPr lang="en-US" sz="2000" i="0" dirty="0">
                <a:solidFill>
                  <a:srgbClr val="0D0D0D"/>
                </a:solidFill>
                <a:highlight>
                  <a:srgbClr val="FFFFFF"/>
                </a:highlight>
              </a:rPr>
              <a:t> </a:t>
            </a:r>
            <a:r>
              <a:rPr lang="en-US" sz="2000" i="0" dirty="0" err="1">
                <a:solidFill>
                  <a:srgbClr val="0D0D0D"/>
                </a:solidFill>
                <a:highlight>
                  <a:srgbClr val="FFFFFF"/>
                </a:highlight>
              </a:rPr>
              <a:t>glauben</a:t>
            </a:r>
            <a:r>
              <a:rPr lang="en-US" sz="2000" i="0" dirty="0">
                <a:solidFill>
                  <a:srgbClr val="0D0D0D"/>
                </a:solidFill>
                <a:highlight>
                  <a:srgbClr val="FFFFFF"/>
                </a:highlight>
              </a:rPr>
              <a:t>, </a:t>
            </a:r>
            <a:r>
              <a:rPr lang="en-US" sz="2000" i="0" dirty="0" err="1">
                <a:solidFill>
                  <a:srgbClr val="0D0D0D"/>
                </a:solidFill>
                <a:highlight>
                  <a:srgbClr val="FFFFFF"/>
                </a:highlight>
              </a:rPr>
              <a:t>dass</a:t>
            </a:r>
            <a:r>
              <a:rPr lang="en-US" sz="2000" i="0" dirty="0">
                <a:solidFill>
                  <a:srgbClr val="0D0D0D"/>
                </a:solidFill>
                <a:highlight>
                  <a:srgbClr val="FFFFFF"/>
                </a:highlight>
              </a:rPr>
              <a:t> </a:t>
            </a:r>
            <a:r>
              <a:rPr lang="en-US" sz="2000" i="0" dirty="0" err="1">
                <a:solidFill>
                  <a:srgbClr val="0D0D0D"/>
                </a:solidFill>
                <a:highlight>
                  <a:srgbClr val="FFFFFF"/>
                </a:highlight>
              </a:rPr>
              <a:t>sie</a:t>
            </a:r>
            <a:r>
              <a:rPr lang="en-US" sz="2000" i="0" dirty="0">
                <a:solidFill>
                  <a:srgbClr val="0D0D0D"/>
                </a:solidFill>
                <a:highlight>
                  <a:srgbClr val="FFFFFF"/>
                </a:highlight>
              </a:rPr>
              <a:t> </a:t>
            </a:r>
            <a:r>
              <a:rPr lang="en-US" sz="2000" i="0" dirty="0" err="1">
                <a:solidFill>
                  <a:srgbClr val="0D0D0D"/>
                </a:solidFill>
                <a:highlight>
                  <a:srgbClr val="FFFFFF"/>
                </a:highlight>
              </a:rPr>
              <a:t>nachhaltig</a:t>
            </a:r>
            <a:r>
              <a:rPr lang="en-US" sz="2000" i="0" dirty="0">
                <a:solidFill>
                  <a:srgbClr val="0D0D0D"/>
                </a:solidFill>
                <a:highlight>
                  <a:srgbClr val="FFFFFF"/>
                </a:highlight>
              </a:rPr>
              <a:t> sind, </a:t>
            </a:r>
            <a:r>
              <a:rPr lang="en-US" sz="2000" i="0" dirty="0" err="1">
                <a:solidFill>
                  <a:srgbClr val="0D0D0D"/>
                </a:solidFill>
                <a:highlight>
                  <a:srgbClr val="FFFFFF"/>
                </a:highlight>
              </a:rPr>
              <a:t>fühlten</a:t>
            </a:r>
            <a:r>
              <a:rPr lang="en-US" sz="2000" i="0" dirty="0">
                <a:solidFill>
                  <a:srgbClr val="0D0D0D"/>
                </a:solidFill>
                <a:highlight>
                  <a:srgbClr val="FFFFFF"/>
                </a:highlight>
              </a:rPr>
              <a:t> </a:t>
            </a:r>
            <a:r>
              <a:rPr lang="en-US" sz="2000" i="0" dirty="0" err="1">
                <a:solidFill>
                  <a:srgbClr val="0D0D0D"/>
                </a:solidFill>
                <a:highlight>
                  <a:srgbClr val="FFFFFF"/>
                </a:highlight>
              </a:rPr>
              <a:t>sich</a:t>
            </a:r>
            <a:r>
              <a:rPr lang="en-US" sz="2000" i="0" dirty="0">
                <a:solidFill>
                  <a:srgbClr val="0D0D0D"/>
                </a:solidFill>
                <a:highlight>
                  <a:srgbClr val="FFFFFF"/>
                </a:highlight>
              </a:rPr>
              <a:t> </a:t>
            </a:r>
            <a:r>
              <a:rPr lang="en-US" sz="2000" i="0" dirty="0" err="1">
                <a:solidFill>
                  <a:srgbClr val="0D0D0D"/>
                </a:solidFill>
                <a:highlight>
                  <a:srgbClr val="FFFFFF"/>
                </a:highlight>
              </a:rPr>
              <a:t>getäuscht</a:t>
            </a:r>
            <a:r>
              <a:rPr lang="en-US" sz="2000" i="0" dirty="0">
                <a:solidFill>
                  <a:srgbClr val="0D0D0D"/>
                </a:solidFill>
                <a:highlight>
                  <a:srgbClr val="FFFFFF"/>
                </a:highlight>
              </a:rPr>
              <a:t>. </a:t>
            </a:r>
            <a:r>
              <a:rPr lang="en-US" sz="2000" i="0" dirty="0" err="1">
                <a:solidFill>
                  <a:srgbClr val="0D0D0D"/>
                </a:solidFill>
                <a:highlight>
                  <a:srgbClr val="FFFFFF"/>
                </a:highlight>
              </a:rPr>
              <a:t>Diese</a:t>
            </a:r>
            <a:r>
              <a:rPr lang="en-US" sz="2000" i="0" dirty="0">
                <a:solidFill>
                  <a:srgbClr val="0D0D0D"/>
                </a:solidFill>
                <a:highlight>
                  <a:srgbClr val="FFFFFF"/>
                </a:highlight>
              </a:rPr>
              <a:t> Art von </a:t>
            </a:r>
            <a:r>
              <a:rPr lang="en-US" sz="2000" i="0" dirty="0" err="1">
                <a:solidFill>
                  <a:srgbClr val="0D0D0D"/>
                </a:solidFill>
                <a:highlight>
                  <a:srgbClr val="FFFFFF"/>
                </a:highlight>
              </a:rPr>
              <a:t>Vertrauensbruch</a:t>
            </a:r>
            <a:r>
              <a:rPr lang="en-US" sz="2000" i="0" dirty="0">
                <a:solidFill>
                  <a:srgbClr val="0D0D0D"/>
                </a:solidFill>
                <a:highlight>
                  <a:srgbClr val="FFFFFF"/>
                </a:highlight>
              </a:rPr>
              <a:t> kann das Image </a:t>
            </a:r>
            <a:r>
              <a:rPr lang="en-US" sz="2000" i="0" dirty="0" err="1">
                <a:solidFill>
                  <a:srgbClr val="0D0D0D"/>
                </a:solidFill>
                <a:highlight>
                  <a:srgbClr val="FFFFFF"/>
                </a:highlight>
              </a:rPr>
              <a:t>einer</a:t>
            </a:r>
            <a:r>
              <a:rPr lang="en-US" sz="2000" i="0" dirty="0">
                <a:solidFill>
                  <a:srgbClr val="0D0D0D"/>
                </a:solidFill>
                <a:highlight>
                  <a:srgbClr val="FFFFFF"/>
                </a:highlight>
              </a:rPr>
              <a:t> Marke und die </a:t>
            </a:r>
            <a:r>
              <a:rPr lang="en-US" sz="2000" i="0" dirty="0" err="1">
                <a:solidFill>
                  <a:srgbClr val="0D0D0D"/>
                </a:solidFill>
                <a:highlight>
                  <a:srgbClr val="FFFFFF"/>
                </a:highlight>
              </a:rPr>
              <a:t>Kundentreue</a:t>
            </a:r>
            <a:r>
              <a:rPr lang="en-US" sz="2000" i="0" dirty="0">
                <a:solidFill>
                  <a:srgbClr val="0D0D0D"/>
                </a:solidFill>
                <a:highlight>
                  <a:srgbClr val="FFFFFF"/>
                </a:highlight>
              </a:rPr>
              <a:t> </a:t>
            </a:r>
            <a:r>
              <a:rPr lang="en-US" sz="2000" i="0" dirty="0" err="1">
                <a:solidFill>
                  <a:srgbClr val="0D0D0D"/>
                </a:solidFill>
                <a:highlight>
                  <a:srgbClr val="FFFFFF"/>
                </a:highlight>
              </a:rPr>
              <a:t>langfristig</a:t>
            </a:r>
            <a:r>
              <a:rPr lang="en-US" sz="2000" i="0" dirty="0">
                <a:solidFill>
                  <a:srgbClr val="0D0D0D"/>
                </a:solidFill>
                <a:highlight>
                  <a:srgbClr val="FFFFFF"/>
                </a:highlight>
              </a:rPr>
              <a:t> </a:t>
            </a:r>
            <a:r>
              <a:rPr lang="en-US" sz="2000" i="0" dirty="0" err="1">
                <a:solidFill>
                  <a:srgbClr val="0D0D0D"/>
                </a:solidFill>
                <a:highlight>
                  <a:srgbClr val="FFFFFF"/>
                </a:highlight>
              </a:rPr>
              <a:t>schädigen</a:t>
            </a:r>
            <a:r>
              <a:rPr lang="en-US" sz="2000" i="0" dirty="0">
                <a:solidFill>
                  <a:srgbClr val="0D0D0D"/>
                </a:solidFill>
                <a:highlight>
                  <a:srgbClr val="FFFFFF"/>
                </a:highlight>
              </a:rPr>
              <a:t>. Dieser Fall </a:t>
            </a:r>
            <a:r>
              <a:rPr lang="en-US" sz="2000" i="0" dirty="0" err="1">
                <a:solidFill>
                  <a:srgbClr val="0D0D0D"/>
                </a:solidFill>
                <a:highlight>
                  <a:srgbClr val="FFFFFF"/>
                </a:highlight>
              </a:rPr>
              <a:t>verdeutlicht</a:t>
            </a:r>
            <a:r>
              <a:rPr lang="en-US" sz="2000" i="0" dirty="0">
                <a:solidFill>
                  <a:srgbClr val="0D0D0D"/>
                </a:solidFill>
                <a:highlight>
                  <a:srgbClr val="FFFFFF"/>
                </a:highlight>
              </a:rPr>
              <a:t>, </a:t>
            </a:r>
            <a:r>
              <a:rPr lang="en-US" sz="2000" i="0" dirty="0" err="1">
                <a:solidFill>
                  <a:srgbClr val="0D0D0D"/>
                </a:solidFill>
                <a:highlight>
                  <a:srgbClr val="FFFFFF"/>
                </a:highlight>
              </a:rPr>
              <a:t>wie</a:t>
            </a:r>
            <a:r>
              <a:rPr lang="en-US" sz="2000" i="0" dirty="0">
                <a:solidFill>
                  <a:srgbClr val="0D0D0D"/>
                </a:solidFill>
                <a:highlight>
                  <a:srgbClr val="FFFFFF"/>
                </a:highlight>
              </a:rPr>
              <a:t> </a:t>
            </a:r>
            <a:r>
              <a:rPr lang="en-US" sz="2000" i="0" dirty="0" err="1">
                <a:solidFill>
                  <a:srgbClr val="0D0D0D"/>
                </a:solidFill>
                <a:highlight>
                  <a:srgbClr val="FFFFFF"/>
                </a:highlight>
              </a:rPr>
              <a:t>sehr</a:t>
            </a:r>
            <a:r>
              <a:rPr lang="en-US" sz="2000" i="0" dirty="0">
                <a:solidFill>
                  <a:srgbClr val="0D0D0D"/>
                </a:solidFill>
                <a:highlight>
                  <a:srgbClr val="FFFFFF"/>
                </a:highlight>
              </a:rPr>
              <a:t> Greenwashing den Ruf </a:t>
            </a:r>
            <a:r>
              <a:rPr lang="en-US" sz="2000" i="0" dirty="0" err="1">
                <a:solidFill>
                  <a:srgbClr val="0D0D0D"/>
                </a:solidFill>
                <a:highlight>
                  <a:srgbClr val="FFFFFF"/>
                </a:highlight>
              </a:rPr>
              <a:t>einer</a:t>
            </a:r>
            <a:r>
              <a:rPr lang="en-US" sz="2000" i="0" dirty="0">
                <a:solidFill>
                  <a:srgbClr val="0D0D0D"/>
                </a:solidFill>
                <a:highlight>
                  <a:srgbClr val="FFFFFF"/>
                </a:highlight>
              </a:rPr>
              <a:t> Marke und die </a:t>
            </a:r>
            <a:r>
              <a:rPr lang="en-US" sz="2000" i="0" dirty="0" err="1">
                <a:solidFill>
                  <a:srgbClr val="0D0D0D"/>
                </a:solidFill>
                <a:highlight>
                  <a:srgbClr val="FFFFFF"/>
                </a:highlight>
              </a:rPr>
              <a:t>Loyalität</a:t>
            </a:r>
            <a:r>
              <a:rPr lang="en-US" sz="2000" i="0" dirty="0">
                <a:solidFill>
                  <a:srgbClr val="0D0D0D"/>
                </a:solidFill>
                <a:highlight>
                  <a:srgbClr val="FFFFFF"/>
                </a:highlight>
              </a:rPr>
              <a:t> der </a:t>
            </a:r>
            <a:r>
              <a:rPr lang="en-US" sz="2000" i="0" dirty="0" err="1">
                <a:solidFill>
                  <a:srgbClr val="0D0D0D"/>
                </a:solidFill>
                <a:highlight>
                  <a:srgbClr val="FFFFFF"/>
                </a:highlight>
              </a:rPr>
              <a:t>Verbraucher</a:t>
            </a:r>
            <a:r>
              <a:rPr lang="en-US" sz="2000" i="0" dirty="0">
                <a:solidFill>
                  <a:srgbClr val="0D0D0D"/>
                </a:solidFill>
                <a:highlight>
                  <a:srgbClr val="FFFFFF"/>
                </a:highlight>
              </a:rPr>
              <a:t> </a:t>
            </a:r>
            <a:r>
              <a:rPr lang="en-US" sz="2000" i="0" dirty="0" err="1">
                <a:solidFill>
                  <a:srgbClr val="0D0D0D"/>
                </a:solidFill>
                <a:highlight>
                  <a:srgbClr val="FFFFFF"/>
                </a:highlight>
              </a:rPr>
              <a:t>schädigen</a:t>
            </a:r>
            <a:r>
              <a:rPr lang="en-US" sz="2000" i="0" dirty="0">
                <a:solidFill>
                  <a:srgbClr val="0D0D0D"/>
                </a:solidFill>
                <a:highlight>
                  <a:srgbClr val="FFFFFF"/>
                </a:highlight>
              </a:rPr>
              <a:t> kann, </a:t>
            </a:r>
            <a:r>
              <a:rPr lang="en-US" sz="2000" i="0" dirty="0" err="1">
                <a:solidFill>
                  <a:srgbClr val="0D0D0D"/>
                </a:solidFill>
                <a:highlight>
                  <a:srgbClr val="FFFFFF"/>
                </a:highlight>
              </a:rPr>
              <a:t>wenn</a:t>
            </a:r>
            <a:r>
              <a:rPr lang="en-US" sz="2000" i="0" dirty="0">
                <a:solidFill>
                  <a:srgbClr val="0D0D0D"/>
                </a:solidFill>
                <a:highlight>
                  <a:srgbClr val="FFFFFF"/>
                </a:highlight>
              </a:rPr>
              <a:t> nicht mit </a:t>
            </a:r>
            <a:r>
              <a:rPr lang="en-US" sz="2000" i="0" dirty="0" err="1">
                <a:solidFill>
                  <a:srgbClr val="0D0D0D"/>
                </a:solidFill>
                <a:highlight>
                  <a:srgbClr val="FFFFFF"/>
                </a:highlight>
              </a:rPr>
              <a:t>Integrität</a:t>
            </a:r>
            <a:r>
              <a:rPr lang="en-US" sz="2000" i="0" dirty="0">
                <a:solidFill>
                  <a:srgbClr val="0D0D0D"/>
                </a:solidFill>
                <a:highlight>
                  <a:srgbClr val="FFFFFF"/>
                </a:highlight>
              </a:rPr>
              <a:t> und </a:t>
            </a:r>
            <a:r>
              <a:rPr lang="en-US" sz="2000" i="0" dirty="0" err="1">
                <a:solidFill>
                  <a:srgbClr val="0D0D0D"/>
                </a:solidFill>
                <a:highlight>
                  <a:srgbClr val="FFFFFF"/>
                </a:highlight>
              </a:rPr>
              <a:t>Ehrlichkeit</a:t>
            </a:r>
            <a:r>
              <a:rPr lang="en-US" sz="2000" i="0" dirty="0">
                <a:solidFill>
                  <a:srgbClr val="0D0D0D"/>
                </a:solidFill>
                <a:highlight>
                  <a:srgbClr val="FFFFFF"/>
                </a:highlight>
              </a:rPr>
              <a:t> </a:t>
            </a:r>
            <a:r>
              <a:rPr lang="en-US" sz="2000" i="0" dirty="0" err="1">
                <a:solidFill>
                  <a:srgbClr val="0D0D0D"/>
                </a:solidFill>
                <a:highlight>
                  <a:srgbClr val="FFFFFF"/>
                </a:highlight>
              </a:rPr>
              <a:t>vorgegangen</a:t>
            </a:r>
            <a:r>
              <a:rPr lang="en-US" sz="2000" i="0" dirty="0">
                <a:solidFill>
                  <a:srgbClr val="0D0D0D"/>
                </a:solidFill>
                <a:highlight>
                  <a:srgbClr val="FFFFFF"/>
                </a:highlight>
              </a:rPr>
              <a:t> </a:t>
            </a:r>
            <a:r>
              <a:rPr lang="en-US" sz="2000" i="0" dirty="0" err="1">
                <a:solidFill>
                  <a:srgbClr val="0D0D0D"/>
                </a:solidFill>
                <a:highlight>
                  <a:srgbClr val="FFFFFF"/>
                </a:highlight>
              </a:rPr>
              <a:t>wird.</a:t>
            </a:r>
            <a:r>
              <a:rPr lang="en-US" sz="2000" u="sng" dirty="0" err="1">
                <a:solidFill>
                  <a:srgbClr val="080808"/>
                </a:solidFill>
                <a:highlight>
                  <a:srgbClr val="FFFFFF"/>
                </a:highlight>
              </a:rPr>
              <a:t>Klicken</a:t>
            </a:r>
            <a:r>
              <a:rPr lang="en-US" sz="2000" u="sng" dirty="0">
                <a:solidFill>
                  <a:srgbClr val="080808"/>
                </a:solidFill>
                <a:highlight>
                  <a:srgbClr val="FFFFFF"/>
                </a:highlight>
              </a:rPr>
              <a:t> Sie </a:t>
            </a:r>
            <a:r>
              <a:rPr lang="en-US" sz="2000" u="sng" dirty="0" err="1">
                <a:solidFill>
                  <a:srgbClr val="080808"/>
                </a:solidFill>
                <a:highlight>
                  <a:srgbClr val="FFFFFF"/>
                </a:highlight>
              </a:rPr>
              <a:t>hier</a:t>
            </a:r>
            <a:r>
              <a:rPr lang="en-US" sz="2000" u="sng" dirty="0">
                <a:solidFill>
                  <a:srgbClr val="080808"/>
                </a:solidFill>
                <a:highlight>
                  <a:srgbClr val="FFFFFF"/>
                </a:highlight>
              </a:rPr>
              <a:t>, um </a:t>
            </a:r>
            <a:r>
              <a:rPr lang="en-US" sz="2000" u="sng" dirty="0" err="1">
                <a:solidFill>
                  <a:srgbClr val="080808"/>
                </a:solidFill>
                <a:highlight>
                  <a:srgbClr val="FFFFFF"/>
                </a:highlight>
              </a:rPr>
              <a:t>mehr</a:t>
            </a:r>
            <a:r>
              <a:rPr lang="en-US" sz="2000" u="sng" dirty="0">
                <a:solidFill>
                  <a:srgbClr val="080808"/>
                </a:solidFill>
                <a:highlight>
                  <a:srgbClr val="FFFFFF"/>
                </a:highlight>
              </a:rPr>
              <a:t> </a:t>
            </a:r>
            <a:r>
              <a:rPr lang="en-US" sz="2000" u="sng" dirty="0" err="1">
                <a:solidFill>
                  <a:srgbClr val="080808"/>
                </a:solidFill>
                <a:highlight>
                  <a:srgbClr val="FFFFFF"/>
                </a:highlight>
              </a:rPr>
              <a:t>zu</a:t>
            </a:r>
            <a:r>
              <a:rPr lang="en-US" sz="2000" u="sng" dirty="0">
                <a:solidFill>
                  <a:srgbClr val="080808"/>
                </a:solidFill>
                <a:highlight>
                  <a:srgbClr val="FFFFFF"/>
                </a:highlight>
              </a:rPr>
              <a:t> </a:t>
            </a:r>
            <a:r>
              <a:rPr lang="en-US" sz="2000" u="sng" dirty="0" err="1">
                <a:solidFill>
                  <a:srgbClr val="080808"/>
                </a:solidFill>
                <a:highlight>
                  <a:srgbClr val="FFFFFF"/>
                </a:highlight>
              </a:rPr>
              <a:t>erfahren</a:t>
            </a:r>
            <a:endParaRPr sz="2000" i="0" dirty="0">
              <a:solidFill>
                <a:srgbClr val="080808"/>
              </a:solidFill>
              <a:highlight>
                <a:srgbClr val="FFFFFF"/>
              </a:highlight>
            </a:endParaRPr>
          </a:p>
        </p:txBody>
      </p:sp>
      <p:sp>
        <p:nvSpPr>
          <p:cNvPr id="691" name="Google Shape;691;p58"/>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Fallstudie 3</a:t>
            </a:r>
            <a:endParaRPr/>
          </a:p>
          <a:p>
            <a:pPr marL="0" lvl="0" indent="0" algn="ctr" rtl="0">
              <a:lnSpc>
                <a:spcPct val="90000"/>
              </a:lnSpc>
              <a:spcBef>
                <a:spcPts val="0"/>
              </a:spcBef>
              <a:spcAft>
                <a:spcPts val="0"/>
              </a:spcAft>
              <a:buClr>
                <a:schemeClr val="lt1"/>
              </a:buClr>
              <a:buSzPts val="3600"/>
              <a:buNone/>
            </a:pPr>
            <a:r>
              <a:rPr lang="en-US"/>
              <a:t>Hefty-Recycling-Säcke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94"/>
          <p:cNvSpPr txBox="1">
            <a:spLocks noGrp="1"/>
          </p:cNvSpPr>
          <p:nvPr>
            <p:ph type="body" idx="1"/>
          </p:nvPr>
        </p:nvSpPr>
        <p:spPr>
          <a:xfrm>
            <a:off x="734527" y="584847"/>
            <a:ext cx="10052954"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73B64B"/>
              </a:buClr>
              <a:buSzPts val="3600"/>
              <a:buFont typeface="Arial"/>
              <a:buNone/>
            </a:pPr>
            <a:r>
              <a:rPr lang="en-US"/>
              <a:t>ÜBERBLICK</a:t>
            </a:r>
            <a:endParaRPr/>
          </a:p>
          <a:p>
            <a:pPr marL="457200" marR="0" lvl="0" indent="-228600" algn="l" rtl="0">
              <a:lnSpc>
                <a:spcPct val="90000"/>
              </a:lnSpc>
              <a:spcBef>
                <a:spcPts val="1000"/>
              </a:spcBef>
              <a:spcAft>
                <a:spcPts val="0"/>
              </a:spcAft>
              <a:buClr>
                <a:srgbClr val="73B64B"/>
              </a:buClr>
              <a:buSzPts val="3600"/>
              <a:buFont typeface="Arial"/>
              <a:buNone/>
            </a:pPr>
            <a:endParaRPr/>
          </a:p>
        </p:txBody>
      </p:sp>
      <p:sp>
        <p:nvSpPr>
          <p:cNvPr id="286" name="Google Shape;286;p94"/>
          <p:cNvSpPr txBox="1">
            <a:spLocks noGrp="1"/>
          </p:cNvSpPr>
          <p:nvPr>
            <p:ph type="body" idx="2"/>
          </p:nvPr>
        </p:nvSpPr>
        <p:spPr>
          <a:xfrm>
            <a:off x="824174" y="1513910"/>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595959"/>
              </a:buClr>
              <a:buSzPts val="2200"/>
              <a:buNone/>
            </a:pPr>
            <a:r>
              <a:rPr lang="en-US" sz="2400" b="1"/>
              <a:t>Thema 3: Einblicke in Rechtsvorschriften und Einbeziehung von Interessenvertretern</a:t>
            </a:r>
            <a:endParaRPr/>
          </a:p>
          <a:p>
            <a:pPr marL="0" lvl="0" indent="0" algn="just" rtl="0">
              <a:lnSpc>
                <a:spcPct val="112727"/>
              </a:lnSpc>
              <a:spcBef>
                <a:spcPts val="0"/>
              </a:spcBef>
              <a:spcAft>
                <a:spcPts val="0"/>
              </a:spcAft>
              <a:buClr>
                <a:srgbClr val="595959"/>
              </a:buClr>
              <a:buSzPts val="2200"/>
              <a:buNone/>
            </a:pPr>
            <a:r>
              <a:rPr lang="en-US" sz="2400"/>
              <a:t>Die Lernenden werden die rechtlichen Rahmenbedingungen, die ihr Unternehmen betreffen, verstehen und sich darin zurechtfinden, und lernen, wie sie Stakeholder effektiv einbinden können, um ihre Nachhaltigkeitsbemühungen zu kommunizieren.</a:t>
            </a:r>
            <a:endParaRPr/>
          </a:p>
          <a:p>
            <a:pPr marL="0" lvl="0" indent="0" algn="just" rtl="0">
              <a:lnSpc>
                <a:spcPct val="112727"/>
              </a:lnSpc>
              <a:spcBef>
                <a:spcPts val="0"/>
              </a:spcBef>
              <a:spcAft>
                <a:spcPts val="0"/>
              </a:spcAft>
              <a:buClr>
                <a:srgbClr val="595959"/>
              </a:buClr>
              <a:buSzPts val="2200"/>
              <a:buNone/>
            </a:pPr>
            <a:endParaRPr b="1"/>
          </a:p>
          <a:p>
            <a:pPr marL="0" lvl="0" indent="0" algn="just" rtl="0">
              <a:lnSpc>
                <a:spcPct val="112727"/>
              </a:lnSpc>
              <a:spcBef>
                <a:spcPts val="0"/>
              </a:spcBef>
              <a:spcAft>
                <a:spcPts val="0"/>
              </a:spcAft>
              <a:buClr>
                <a:srgbClr val="595959"/>
              </a:buClr>
              <a:buSzPts val="2200"/>
              <a:buNone/>
            </a:pPr>
            <a:r>
              <a:rPr lang="en-US" sz="2400" b="1"/>
              <a:t>Thema 4: Leistungsmessung und Wettbewerbsfähigkeit von Unternehmen</a:t>
            </a:r>
            <a:endParaRPr/>
          </a:p>
          <a:p>
            <a:pPr marL="0" lvl="0" indent="0" algn="just" rtl="0">
              <a:lnSpc>
                <a:spcPct val="112727"/>
              </a:lnSpc>
              <a:spcBef>
                <a:spcPts val="0"/>
              </a:spcBef>
              <a:spcAft>
                <a:spcPts val="0"/>
              </a:spcAft>
              <a:buClr>
                <a:srgbClr val="595959"/>
              </a:buClr>
              <a:buSzPts val="2200"/>
              <a:buNone/>
            </a:pPr>
            <a:r>
              <a:rPr lang="en-US" sz="2400"/>
              <a:t>Die Lernenden werden in der Lage sein, verschiedene Instrumente und Kennzahlen zur Messung ihrer Nachhaltigkeitsleistung zu nutzen und diese Daten zur Verbesserung der langfristigen Wettbewerbsfähigkeit und Marktposition ihres Unternehmens einzusetzen.</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5" name="Google Shape;705;p6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04</a:t>
            </a:r>
            <a:endParaRPr/>
          </a:p>
        </p:txBody>
      </p:sp>
      <p:sp>
        <p:nvSpPr>
          <p:cNvPr id="706" name="Google Shape;706;p60"/>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07" name="Google Shape;707;p60"/>
          <p:cNvSpPr txBox="1"/>
          <p:nvPr/>
        </p:nvSpPr>
        <p:spPr>
          <a:xfrm>
            <a:off x="5906320" y="4514232"/>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BEWERTUNG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9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Q1</a:t>
            </a:r>
            <a:endParaRPr/>
          </a:p>
        </p:txBody>
      </p:sp>
      <p:sp>
        <p:nvSpPr>
          <p:cNvPr id="713" name="Google Shape;713;p97"/>
          <p:cNvSpPr txBox="1">
            <a:spLocks noGrp="1"/>
          </p:cNvSpPr>
          <p:nvPr>
            <p:ph type="body" idx="2"/>
          </p:nvPr>
        </p:nvSpPr>
        <p:spPr>
          <a:xfrm>
            <a:off x="459274" y="2160125"/>
            <a:ext cx="10924800" cy="40794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sz="2200" b="1">
                <a:solidFill>
                  <a:srgbClr val="000000"/>
                </a:solidFill>
              </a:rPr>
              <a:t>Welcher der folgenden Punkte ist ein häufiger Fallstrick für Unternehmen, die versuchen, nachhaltige Praktiken einzuführen?</a:t>
            </a:r>
            <a:endParaRPr sz="2200" b="1">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US" sz="2200">
                <a:solidFill>
                  <a:srgbClr val="000000"/>
                </a:solidFill>
              </a:rPr>
              <a:t>Die Festlegung klarer und messbarer Nachhaltigkeitsziele.</a:t>
            </a:r>
            <a:endParaRPr/>
          </a:p>
          <a:p>
            <a:pPr marL="457200" lvl="0" indent="-457200" algn="just" rtl="0">
              <a:lnSpc>
                <a:spcPct val="150000"/>
              </a:lnSpc>
              <a:spcBef>
                <a:spcPts val="0"/>
              </a:spcBef>
              <a:spcAft>
                <a:spcPts val="0"/>
              </a:spcAft>
              <a:buClr>
                <a:srgbClr val="595959"/>
              </a:buClr>
              <a:buSzPts val="2400"/>
              <a:buAutoNum type="alphaUcPeriod"/>
            </a:pPr>
            <a:r>
              <a:rPr lang="en-US" sz="2200">
                <a:solidFill>
                  <a:srgbClr val="000000"/>
                </a:solidFill>
              </a:rPr>
              <a:t>Greenwashing, d. h. irreführende Behauptungen über Nachhaltigkeit.</a:t>
            </a:r>
            <a:endParaRPr/>
          </a:p>
          <a:p>
            <a:pPr marL="457200" lvl="0" indent="-457200" algn="just" rtl="0">
              <a:lnSpc>
                <a:spcPct val="150000"/>
              </a:lnSpc>
              <a:spcBef>
                <a:spcPts val="0"/>
              </a:spcBef>
              <a:spcAft>
                <a:spcPts val="0"/>
              </a:spcAft>
              <a:buClr>
                <a:srgbClr val="595959"/>
              </a:buClr>
              <a:buSzPts val="2400"/>
              <a:buAutoNum type="alphaUcPeriod"/>
            </a:pPr>
            <a:r>
              <a:rPr lang="en-US" sz="2200">
                <a:solidFill>
                  <a:srgbClr val="000000"/>
                </a:solidFill>
              </a:rPr>
              <a:t>Eine transparente Kommunikation mit den Interessengruppen betreiben.</a:t>
            </a:r>
            <a:endParaRPr/>
          </a:p>
          <a:p>
            <a:pPr marL="457200" lvl="0" indent="-457200" algn="just" rtl="0">
              <a:lnSpc>
                <a:spcPct val="150000"/>
              </a:lnSpc>
              <a:spcBef>
                <a:spcPts val="0"/>
              </a:spcBef>
              <a:spcAft>
                <a:spcPts val="0"/>
              </a:spcAft>
              <a:buClr>
                <a:srgbClr val="595959"/>
              </a:buClr>
              <a:buSzPts val="2400"/>
              <a:buAutoNum type="alphaUcPeriod"/>
            </a:pPr>
            <a:r>
              <a:rPr lang="en-US" sz="2200">
                <a:solidFill>
                  <a:srgbClr val="000000"/>
                </a:solidFill>
              </a:rPr>
              <a:t>Investitionen in erneuerbare Energiequellen.</a:t>
            </a:r>
            <a:endParaRPr sz="2200">
              <a:solidFill>
                <a:srgbClr val="00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98"/>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Q2</a:t>
            </a:r>
            <a:endParaRPr/>
          </a:p>
        </p:txBody>
      </p:sp>
      <p:sp>
        <p:nvSpPr>
          <p:cNvPr id="719" name="Google Shape;719;p98"/>
          <p:cNvSpPr txBox="1">
            <a:spLocks noGrp="1"/>
          </p:cNvSpPr>
          <p:nvPr>
            <p:ph type="body" idx="2"/>
          </p:nvPr>
        </p:nvSpPr>
        <p:spPr>
          <a:xfrm>
            <a:off x="527275" y="2160125"/>
            <a:ext cx="11191800" cy="40794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sz="2200" b="1">
                <a:solidFill>
                  <a:srgbClr val="000000"/>
                </a:solidFill>
              </a:rPr>
              <a:t>Warum ist es für Unternehmen wichtig, die Wiederverwertbarkeit ihrer Produktverpackungen sicherzustellen?</a:t>
            </a:r>
            <a:endParaRPr sz="2200" b="1">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US" sz="2200">
                <a:solidFill>
                  <a:srgbClr val="000000"/>
                </a:solidFill>
              </a:rPr>
              <a:t>Es reduziert immer die Produktionskosten.</a:t>
            </a:r>
            <a:endParaRPr/>
          </a:p>
          <a:p>
            <a:pPr marL="457200" lvl="0" indent="-457200" algn="just" rtl="0">
              <a:lnSpc>
                <a:spcPct val="150000"/>
              </a:lnSpc>
              <a:spcBef>
                <a:spcPts val="0"/>
              </a:spcBef>
              <a:spcAft>
                <a:spcPts val="0"/>
              </a:spcAft>
              <a:buClr>
                <a:srgbClr val="595959"/>
              </a:buClr>
              <a:buSzPts val="2400"/>
              <a:buAutoNum type="alphaUcPeriod"/>
            </a:pPr>
            <a:r>
              <a:rPr lang="en-US" sz="2200">
                <a:solidFill>
                  <a:srgbClr val="000000"/>
                </a:solidFill>
              </a:rPr>
              <a:t>Sie erhöht die Haltbarkeit der Produkte.</a:t>
            </a:r>
            <a:endParaRPr/>
          </a:p>
          <a:p>
            <a:pPr marL="457200" lvl="0" indent="-457200" algn="just" rtl="0">
              <a:lnSpc>
                <a:spcPct val="150000"/>
              </a:lnSpc>
              <a:spcBef>
                <a:spcPts val="0"/>
              </a:spcBef>
              <a:spcAft>
                <a:spcPts val="0"/>
              </a:spcAft>
              <a:buClr>
                <a:srgbClr val="595959"/>
              </a:buClr>
              <a:buSzPts val="2400"/>
              <a:buAutoNum type="alphaUcPeriod"/>
            </a:pPr>
            <a:r>
              <a:rPr lang="en-US" sz="2200">
                <a:solidFill>
                  <a:srgbClr val="000000"/>
                </a:solidFill>
              </a:rPr>
              <a:t>Sie stellt sicher, dass das Produkt als umweltfreundlich vermarktet werden kann, ohne dass es zu Rückschlägen kommt.</a:t>
            </a:r>
            <a:endParaRPr/>
          </a:p>
          <a:p>
            <a:pPr marL="457200" lvl="0" indent="-457200" algn="just" rtl="0">
              <a:lnSpc>
                <a:spcPct val="150000"/>
              </a:lnSpc>
              <a:spcBef>
                <a:spcPts val="0"/>
              </a:spcBef>
              <a:spcAft>
                <a:spcPts val="0"/>
              </a:spcAft>
              <a:buClr>
                <a:srgbClr val="595959"/>
              </a:buClr>
              <a:buSzPts val="2400"/>
              <a:buAutoNum type="alphaUcPeriod"/>
            </a:pPr>
            <a:r>
              <a:rPr lang="en-US" sz="2200">
                <a:solidFill>
                  <a:srgbClr val="000000"/>
                </a:solidFill>
              </a:rPr>
              <a:t>Es garantiert rechtliche Immunität von allen Umweltvorschriften.</a:t>
            </a:r>
            <a:endParaRPr sz="2200">
              <a:solidFill>
                <a:srgbClr val="00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9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sz="3500"/>
              <a:t>Q3</a:t>
            </a:r>
            <a:endParaRPr sz="3500"/>
          </a:p>
        </p:txBody>
      </p:sp>
      <p:sp>
        <p:nvSpPr>
          <p:cNvPr id="725" name="Google Shape;725;p99"/>
          <p:cNvSpPr txBox="1">
            <a:spLocks noGrp="1"/>
          </p:cNvSpPr>
          <p:nvPr>
            <p:ph type="body" idx="2"/>
          </p:nvPr>
        </p:nvSpPr>
        <p:spPr>
          <a:xfrm>
            <a:off x="408225" y="2092100"/>
            <a:ext cx="10975800" cy="41472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US" sz="2200" b="1">
                <a:solidFill>
                  <a:srgbClr val="000000"/>
                </a:solidFill>
              </a:rPr>
              <a:t>Was ist ein wesentliches Risiko, wenn vor der Einführung eines nachhaltigen Produkts keine gründliche Marktforschung durchgeführt wird?</a:t>
            </a:r>
            <a:endParaRPr sz="2200" b="1">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US" sz="2200">
                <a:solidFill>
                  <a:srgbClr val="000000"/>
                </a:solidFill>
              </a:rPr>
              <a:t>Sofortiger Anstieg der Verkaufszahlen aufgrund der Neuheit.</a:t>
            </a:r>
            <a:endParaRPr/>
          </a:p>
          <a:p>
            <a:pPr marL="457200" lvl="0" indent="-457200" algn="just" rtl="0">
              <a:lnSpc>
                <a:spcPct val="150000"/>
              </a:lnSpc>
              <a:spcBef>
                <a:spcPts val="0"/>
              </a:spcBef>
              <a:spcAft>
                <a:spcPts val="0"/>
              </a:spcAft>
              <a:buClr>
                <a:srgbClr val="595959"/>
              </a:buClr>
              <a:buSzPts val="2400"/>
              <a:buAutoNum type="alphaUcPeriod"/>
            </a:pPr>
            <a:r>
              <a:rPr lang="en-US" sz="2200">
                <a:solidFill>
                  <a:srgbClr val="000000"/>
                </a:solidFill>
              </a:rPr>
              <a:t>Hohe Kundentreue unabhängig von der Produktleistung.</a:t>
            </a:r>
            <a:endParaRPr/>
          </a:p>
          <a:p>
            <a:pPr marL="457200" lvl="0" indent="-457200" algn="just" rtl="0">
              <a:lnSpc>
                <a:spcPct val="150000"/>
              </a:lnSpc>
              <a:spcBef>
                <a:spcPts val="0"/>
              </a:spcBef>
              <a:spcAft>
                <a:spcPts val="0"/>
              </a:spcAft>
              <a:buClr>
                <a:srgbClr val="595959"/>
              </a:buClr>
              <a:buSzPts val="2400"/>
              <a:buAutoNum type="alphaUcPeriod"/>
            </a:pPr>
            <a:r>
              <a:rPr lang="en-US" sz="2200">
                <a:solidFill>
                  <a:srgbClr val="000000"/>
                </a:solidFill>
              </a:rPr>
              <a:t>Fehlende Übereinstimmung mit den Kundenerwartungen und mögliche Rückwirkungen.</a:t>
            </a:r>
            <a:endParaRPr/>
          </a:p>
          <a:p>
            <a:pPr marL="457200" lvl="0" indent="-457200" algn="just" rtl="0">
              <a:lnSpc>
                <a:spcPct val="150000"/>
              </a:lnSpc>
              <a:spcBef>
                <a:spcPts val="0"/>
              </a:spcBef>
              <a:spcAft>
                <a:spcPts val="0"/>
              </a:spcAft>
              <a:buClr>
                <a:srgbClr val="595959"/>
              </a:buClr>
              <a:buSzPts val="2400"/>
              <a:buAutoNum type="alphaUcPeriod"/>
            </a:pPr>
            <a:r>
              <a:rPr lang="en-US" sz="2200">
                <a:solidFill>
                  <a:srgbClr val="000000"/>
                </a:solidFill>
              </a:rPr>
              <a:t> Garantierte Genehmigung durch die Umweltbehörden.</a:t>
            </a:r>
            <a:endParaRPr sz="2200">
              <a:solidFill>
                <a:srgbClr val="00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10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Q4</a:t>
            </a:r>
            <a:endParaRPr/>
          </a:p>
        </p:txBody>
      </p:sp>
      <p:sp>
        <p:nvSpPr>
          <p:cNvPr id="731" name="Google Shape;731;p100"/>
          <p:cNvSpPr txBox="1">
            <a:spLocks noGrp="1"/>
          </p:cNvSpPr>
          <p:nvPr>
            <p:ph type="body" idx="2"/>
          </p:nvPr>
        </p:nvSpPr>
        <p:spPr>
          <a:xfrm>
            <a:off x="565515" y="2139234"/>
            <a:ext cx="11157900" cy="41472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sz="2200" b="1">
                <a:solidFill>
                  <a:srgbClr val="000000"/>
                </a:solidFill>
              </a:rPr>
              <a:t>Wie können Unternehmen den Fallstrick des Greenwashings vermeiden?</a:t>
            </a:r>
            <a:endParaRPr sz="2200" b="1">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US" sz="2200">
                <a:solidFill>
                  <a:srgbClr val="000000"/>
                </a:solidFill>
              </a:rPr>
              <a:t>Indem sie breite, nicht überprüfbare Behauptungen über ihre Nachhaltigkeitsbemühungen aufstellen.</a:t>
            </a:r>
            <a:endParaRPr/>
          </a:p>
          <a:p>
            <a:pPr marL="457200" lvl="0" indent="-457200" algn="just" rtl="0">
              <a:lnSpc>
                <a:spcPct val="150000"/>
              </a:lnSpc>
              <a:spcBef>
                <a:spcPts val="0"/>
              </a:spcBef>
              <a:spcAft>
                <a:spcPts val="0"/>
              </a:spcAft>
              <a:buClr>
                <a:srgbClr val="595959"/>
              </a:buClr>
              <a:buSzPts val="2400"/>
              <a:buAutoNum type="alphaUcPeriod"/>
            </a:pPr>
            <a:r>
              <a:rPr lang="en-US" sz="2200">
                <a:solidFill>
                  <a:srgbClr val="000000"/>
                </a:solidFill>
              </a:rPr>
              <a:t>Indem sie sich ausschließlich auf die Recyclingfähigkeit ihrer Produkte konzentrieren.</a:t>
            </a:r>
            <a:endParaRPr/>
          </a:p>
          <a:p>
            <a:pPr marL="457200" lvl="0" indent="-457200" algn="just" rtl="0">
              <a:lnSpc>
                <a:spcPct val="150000"/>
              </a:lnSpc>
              <a:spcBef>
                <a:spcPts val="0"/>
              </a:spcBef>
              <a:spcAft>
                <a:spcPts val="0"/>
              </a:spcAft>
              <a:buClr>
                <a:srgbClr val="595959"/>
              </a:buClr>
              <a:buSzPts val="2400"/>
              <a:buAutoNum type="alphaUcPeriod"/>
            </a:pPr>
            <a:r>
              <a:rPr lang="en-US" sz="2200">
                <a:solidFill>
                  <a:srgbClr val="000000"/>
                </a:solidFill>
              </a:rPr>
              <a:t> Indem sie alle Behauptungen zur Nachhaltigkeit mit glaubwürdigen Zertifizierungen und Daten Dritter untermauern.</a:t>
            </a:r>
            <a:endParaRPr/>
          </a:p>
          <a:p>
            <a:pPr marL="457200" lvl="0" indent="-457200" algn="just" rtl="0">
              <a:lnSpc>
                <a:spcPct val="150000"/>
              </a:lnSpc>
              <a:spcBef>
                <a:spcPts val="0"/>
              </a:spcBef>
              <a:spcAft>
                <a:spcPts val="0"/>
              </a:spcAft>
              <a:buClr>
                <a:srgbClr val="595959"/>
              </a:buClr>
              <a:buSzPts val="2400"/>
              <a:buAutoNum type="alphaUcPeriod"/>
            </a:pPr>
            <a:r>
              <a:rPr lang="en-US" sz="2200">
                <a:solidFill>
                  <a:srgbClr val="000000"/>
                </a:solidFill>
              </a:rPr>
              <a:t>Indem sie dem Marketing Vorrang vor tatsächlich nachhaltigen Praktiken einräumen.</a:t>
            </a:r>
            <a:endParaRPr sz="2200">
              <a:solidFill>
                <a:srgbClr val="00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10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Q5</a:t>
            </a:r>
            <a:endParaRPr/>
          </a:p>
        </p:txBody>
      </p:sp>
      <p:sp>
        <p:nvSpPr>
          <p:cNvPr id="737" name="Google Shape;737;p101"/>
          <p:cNvSpPr txBox="1">
            <a:spLocks noGrp="1"/>
          </p:cNvSpPr>
          <p:nvPr>
            <p:ph type="body" idx="2"/>
          </p:nvPr>
        </p:nvSpPr>
        <p:spPr>
          <a:xfrm>
            <a:off x="904850" y="2126125"/>
            <a:ext cx="10479300" cy="41133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US" sz="2200" b="1">
                <a:solidFill>
                  <a:srgbClr val="000000"/>
                </a:solidFill>
              </a:rPr>
              <a:t>Was ist eine mögliche Folge von Unternehmen, die ihre Nachhaltigkeitspraktiken nicht transparent machen?</a:t>
            </a:r>
            <a:endParaRPr sz="2200" b="1">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US" sz="2200">
                <a:solidFill>
                  <a:srgbClr val="000000"/>
                </a:solidFill>
              </a:rPr>
              <a:t>Verbesserter Ruf der Marke.</a:t>
            </a:r>
            <a:endParaRPr/>
          </a:p>
          <a:p>
            <a:pPr marL="457200" lvl="0" indent="-457200" algn="just" rtl="0">
              <a:lnSpc>
                <a:spcPct val="150000"/>
              </a:lnSpc>
              <a:spcBef>
                <a:spcPts val="0"/>
              </a:spcBef>
              <a:spcAft>
                <a:spcPts val="0"/>
              </a:spcAft>
              <a:buClr>
                <a:srgbClr val="595959"/>
              </a:buClr>
              <a:buSzPts val="2400"/>
              <a:buAutoNum type="alphaUcPeriod"/>
            </a:pPr>
            <a:r>
              <a:rPr lang="en-US" sz="2200">
                <a:solidFill>
                  <a:srgbClr val="000000"/>
                </a:solidFill>
              </a:rPr>
              <a:t>Erhöhtes Vertrauen und Loyalität der Verbraucher.</a:t>
            </a:r>
            <a:endParaRPr/>
          </a:p>
          <a:p>
            <a:pPr marL="457200" lvl="0" indent="-457200" algn="just" rtl="0">
              <a:lnSpc>
                <a:spcPct val="150000"/>
              </a:lnSpc>
              <a:spcBef>
                <a:spcPts val="0"/>
              </a:spcBef>
              <a:spcAft>
                <a:spcPts val="0"/>
              </a:spcAft>
              <a:buClr>
                <a:srgbClr val="595959"/>
              </a:buClr>
              <a:buSzPts val="2400"/>
              <a:buAutoNum type="alphaUcPeriod"/>
            </a:pPr>
            <a:r>
              <a:rPr lang="en-US" sz="2200">
                <a:solidFill>
                  <a:srgbClr val="000000"/>
                </a:solidFill>
              </a:rPr>
              <a:t>Mögliche rechtliche Schritte und Verlust des Verbrauchervertrauens.</a:t>
            </a:r>
            <a:endParaRPr/>
          </a:p>
          <a:p>
            <a:pPr marL="457200" lvl="0" indent="-457200" algn="just" rtl="0">
              <a:lnSpc>
                <a:spcPct val="150000"/>
              </a:lnSpc>
              <a:spcBef>
                <a:spcPts val="0"/>
              </a:spcBef>
              <a:spcAft>
                <a:spcPts val="0"/>
              </a:spcAft>
              <a:buClr>
                <a:srgbClr val="595959"/>
              </a:buClr>
              <a:buSzPts val="2400"/>
              <a:buAutoNum type="alphaUcPeriod"/>
            </a:pPr>
            <a:r>
              <a:rPr lang="en-US" sz="2200">
                <a:solidFill>
                  <a:srgbClr val="000000"/>
                </a:solidFill>
              </a:rPr>
              <a:t>Ununterbrochener Geschäftsbetrieb unabhängig von der Marktentwicklung.</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0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Antwortschlüssel</a:t>
            </a:r>
            <a:endParaRPr/>
          </a:p>
        </p:txBody>
      </p:sp>
      <p:sp>
        <p:nvSpPr>
          <p:cNvPr id="743" name="Google Shape;743;p102"/>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a:solidFill>
                  <a:srgbClr val="000000"/>
                </a:solidFill>
              </a:rPr>
              <a:t>Q1: B</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Q2: C </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Q3: C</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Q4: C</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Q5: C</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6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SCHLÜSSELBEGRIFFE UND DEFINITIONEN</a:t>
            </a:r>
            <a:endParaRPr/>
          </a:p>
          <a:p>
            <a:pPr marL="0" lvl="0" indent="0" algn="l" rtl="0">
              <a:lnSpc>
                <a:spcPct val="90000"/>
              </a:lnSpc>
              <a:spcBef>
                <a:spcPts val="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endParaRPr/>
          </a:p>
        </p:txBody>
      </p:sp>
      <p:sp>
        <p:nvSpPr>
          <p:cNvPr id="749" name="Google Shape;749;p67"/>
          <p:cNvSpPr txBox="1">
            <a:spLocks noGrp="1"/>
          </p:cNvSpPr>
          <p:nvPr>
            <p:ph type="body" idx="2"/>
          </p:nvPr>
        </p:nvSpPr>
        <p:spPr>
          <a:xfrm>
            <a:off x="904856" y="2401380"/>
            <a:ext cx="10804544" cy="37818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rgbClr val="595959"/>
              </a:buClr>
              <a:buSzPts val="2000"/>
              <a:buFont typeface="Arial"/>
              <a:buChar char="•"/>
            </a:pPr>
            <a:r>
              <a:rPr lang="en-US" sz="2000"/>
              <a:t>Greenwashing: Die Praxis, irreführende oder falsche Behauptungen über die Umweltvorteile eines Produkts, einer Dienstleistung oder von Unternehmenspraktiken aufzustellen, um umweltfreundlicher zu erscheinen, als sie sind.</a:t>
            </a:r>
            <a:endParaRPr/>
          </a:p>
          <a:p>
            <a:pPr marL="342900" lvl="0" indent="-215900" algn="just" rtl="0">
              <a:lnSpc>
                <a:spcPct val="100000"/>
              </a:lnSpc>
              <a:spcBef>
                <a:spcPts val="0"/>
              </a:spcBef>
              <a:spcAft>
                <a:spcPts val="0"/>
              </a:spcAft>
              <a:buClr>
                <a:srgbClr val="595959"/>
              </a:buClr>
              <a:buSzPts val="2000"/>
              <a:buFont typeface="Arial"/>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Transparenz: Offenheit in der Kommunikation über die Nachhaltigkeitspraktiken eines Unternehmens, einschließlich der Erfolge und verbesserungsbedürftigen Bereiche.</a:t>
            </a:r>
            <a:endParaRPr/>
          </a:p>
          <a:p>
            <a:pPr marL="342900" lvl="0" indent="-215900" algn="just" rtl="0">
              <a:lnSpc>
                <a:spcPct val="100000"/>
              </a:lnSpc>
              <a:spcBef>
                <a:spcPts val="0"/>
              </a:spcBef>
              <a:spcAft>
                <a:spcPts val="0"/>
              </a:spcAft>
              <a:buClr>
                <a:srgbClr val="595959"/>
              </a:buClr>
              <a:buSzPts val="2000"/>
              <a:buFont typeface="Arial"/>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Lebenszyklusanalyse (LCA): Eine Methode zur Bewertung der Umweltauswirkungen eines Produkts während seines gesamten Lebenszyklus, von der Rohstoffgewinnung bis zur Entsorgung.</a:t>
            </a:r>
            <a:endParaRPr/>
          </a:p>
          <a:p>
            <a:pPr marL="342900" lvl="0" indent="-215900" algn="just" rtl="0">
              <a:lnSpc>
                <a:spcPct val="100000"/>
              </a:lnSpc>
              <a:spcBef>
                <a:spcPts val="0"/>
              </a:spcBef>
              <a:spcAft>
                <a:spcPts val="0"/>
              </a:spcAft>
              <a:buClr>
                <a:srgbClr val="595959"/>
              </a:buClr>
              <a:buSzPts val="2000"/>
              <a:buFont typeface="Arial"/>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Nachhaltigkeitsmetriken: Quantifizierbare Messgrößen, die dazu dienen, die Leistung von Nachhaltigkeitsinitiativen zu verfolgen und darüber zu berichten.</a:t>
            </a:r>
            <a:endParaRPr sz="20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68"/>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SCHLÜSSELBEGRIFFE UND DEFINITIONEN</a:t>
            </a:r>
            <a:endParaRPr/>
          </a:p>
          <a:p>
            <a:pPr marL="0" lvl="0" indent="0" algn="l" rtl="0">
              <a:lnSpc>
                <a:spcPct val="90000"/>
              </a:lnSpc>
              <a:spcBef>
                <a:spcPts val="0"/>
              </a:spcBef>
              <a:spcAft>
                <a:spcPts val="0"/>
              </a:spcAft>
              <a:buClr>
                <a:schemeClr val="lt1"/>
              </a:buClr>
              <a:buSzPts val="3600"/>
              <a:buNone/>
            </a:pPr>
            <a:endParaRPr/>
          </a:p>
        </p:txBody>
      </p:sp>
      <p:sp>
        <p:nvSpPr>
          <p:cNvPr id="755" name="Google Shape;755;p68"/>
          <p:cNvSpPr txBox="1">
            <a:spLocks noGrp="1"/>
          </p:cNvSpPr>
          <p:nvPr>
            <p:ph type="body" idx="2"/>
          </p:nvPr>
        </p:nvSpPr>
        <p:spPr>
          <a:xfrm>
            <a:off x="917556" y="2041030"/>
            <a:ext cx="10702944" cy="37818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rgbClr val="595959"/>
              </a:buClr>
              <a:buSzPts val="2000"/>
              <a:buFont typeface="Arial"/>
              <a:buChar char="•"/>
            </a:pPr>
            <a:r>
              <a:rPr lang="en-US" sz="2000"/>
              <a:t>Biodiversität: Die Vielfalt des Pflanzen- und Tierlebens in einem bestimmten Lebensraum, die oft als entscheidend für die Erhaltung des ökologischen Gleichgewichts angesehen wird.</a:t>
            </a:r>
            <a:endParaRPr/>
          </a:p>
          <a:p>
            <a:pPr marL="342900" lvl="0" indent="-215900" algn="just" rtl="0">
              <a:lnSpc>
                <a:spcPct val="100000"/>
              </a:lnSpc>
              <a:spcBef>
                <a:spcPts val="0"/>
              </a:spcBef>
              <a:spcAft>
                <a:spcPts val="0"/>
              </a:spcAft>
              <a:buClr>
                <a:srgbClr val="595959"/>
              </a:buClr>
              <a:buSzPts val="2000"/>
              <a:buFont typeface="Arial"/>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Ökologischer Fußabdruck: Die Auswirkungen einer Person, eines Unternehmens oder einer Tätigkeit auf die Umwelt, gemessen an der Menge der erzeugten Treibhausgase, in der Regel in Einheiten von Kohlendioxid.</a:t>
            </a:r>
            <a:endParaRPr/>
          </a:p>
          <a:p>
            <a:pPr marL="342900" lvl="0" indent="-215900" algn="just" rtl="0">
              <a:lnSpc>
                <a:spcPct val="100000"/>
              </a:lnSpc>
              <a:spcBef>
                <a:spcPts val="0"/>
              </a:spcBef>
              <a:spcAft>
                <a:spcPts val="0"/>
              </a:spcAft>
              <a:buClr>
                <a:srgbClr val="595959"/>
              </a:buClr>
              <a:buSzPts val="2000"/>
              <a:buFont typeface="Arial"/>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Faire Arbeitspraktiken: Richtlinien und Praktiken, die eine faire Behandlung von Arbeitnehmern gewährleisten, einschließlich fairer Löhne, sicherer Arbeitsbedingungen und des Rechts, sich zu organisieren.</a:t>
            </a:r>
            <a:endParaRPr/>
          </a:p>
          <a:p>
            <a:pPr marL="342900" lvl="0" indent="-215900" algn="just" rtl="0">
              <a:lnSpc>
                <a:spcPct val="100000"/>
              </a:lnSpc>
              <a:spcBef>
                <a:spcPts val="0"/>
              </a:spcBef>
              <a:spcAft>
                <a:spcPts val="0"/>
              </a:spcAft>
              <a:buClr>
                <a:srgbClr val="595959"/>
              </a:buClr>
              <a:buSzPts val="2000"/>
              <a:buFont typeface="Arial"/>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Nachhaltige Beschaffung: Die Beschaffung von Produkten und Materialien auf eine Weise, die minimale negative Auswirkungen auf die Umwelt und die Gesellschaft hat, was oft fairen Handel und umweltfreundliche Praktiken einschließt.</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6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SCHLÜSSELBEGRIFFE UND DEFINITIONEN</a:t>
            </a:r>
            <a:endParaRPr/>
          </a:p>
          <a:p>
            <a:pPr marL="0" lvl="0" indent="0" algn="l" rtl="0">
              <a:lnSpc>
                <a:spcPct val="90000"/>
              </a:lnSpc>
              <a:spcBef>
                <a:spcPts val="0"/>
              </a:spcBef>
              <a:spcAft>
                <a:spcPts val="0"/>
              </a:spcAft>
              <a:buClr>
                <a:schemeClr val="lt1"/>
              </a:buClr>
              <a:buSzPts val="3600"/>
              <a:buNone/>
            </a:pPr>
            <a:endParaRPr/>
          </a:p>
        </p:txBody>
      </p:sp>
      <p:sp>
        <p:nvSpPr>
          <p:cNvPr id="761" name="Google Shape;761;p69"/>
          <p:cNvSpPr txBox="1">
            <a:spLocks noGrp="1"/>
          </p:cNvSpPr>
          <p:nvPr>
            <p:ph type="body" idx="2"/>
          </p:nvPr>
        </p:nvSpPr>
        <p:spPr>
          <a:xfrm>
            <a:off x="904856" y="2160406"/>
            <a:ext cx="10766444" cy="37818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rgbClr val="595959"/>
              </a:buClr>
              <a:buSzPts val="2000"/>
              <a:buFont typeface="Arial"/>
              <a:buChar char="•"/>
            </a:pPr>
            <a:r>
              <a:rPr lang="en-US" sz="2000"/>
              <a:t>Energie-Effizienz: Weniger Energie für dieselbe Aufgabe verbrauchen und dadurch Energieverschwendung vermeiden.</a:t>
            </a:r>
            <a:endParaRPr/>
          </a:p>
          <a:p>
            <a:pPr marL="342900" lvl="0" indent="-215900" algn="just" rtl="0">
              <a:lnSpc>
                <a:spcPct val="100000"/>
              </a:lnSpc>
              <a:spcBef>
                <a:spcPts val="0"/>
              </a:spcBef>
              <a:spcAft>
                <a:spcPts val="0"/>
              </a:spcAft>
              <a:buClr>
                <a:srgbClr val="595959"/>
              </a:buClr>
              <a:buSzPts val="2000"/>
              <a:buFont typeface="Arial"/>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Öko-Kennzeichnung: Kennzeichnung von Produkten, um die Verbraucher darüber zu informieren, dass sie auf umweltfreundliche Weise hergestellt wurden.</a:t>
            </a:r>
            <a:endParaRPr/>
          </a:p>
          <a:p>
            <a:pPr marL="342900" lvl="0" indent="-215900" algn="just" rtl="0">
              <a:lnSpc>
                <a:spcPct val="100000"/>
              </a:lnSpc>
              <a:spcBef>
                <a:spcPts val="0"/>
              </a:spcBef>
              <a:spcAft>
                <a:spcPts val="0"/>
              </a:spcAft>
              <a:buClr>
                <a:srgbClr val="595959"/>
              </a:buClr>
              <a:buSzPts val="2000"/>
              <a:buFont typeface="Arial"/>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Wassereinsparung: Die effiziente Nutzung von Wasser, um unnötigen Wasserverbrauch zu vermeiden.</a:t>
            </a:r>
            <a:endParaRPr/>
          </a:p>
          <a:p>
            <a:pPr marL="342900" lvl="0" indent="-215900" algn="just" rtl="0">
              <a:lnSpc>
                <a:spcPct val="100000"/>
              </a:lnSpc>
              <a:spcBef>
                <a:spcPts val="0"/>
              </a:spcBef>
              <a:spcAft>
                <a:spcPts val="0"/>
              </a:spcAft>
              <a:buClr>
                <a:srgbClr val="595959"/>
              </a:buClr>
              <a:buSzPts val="2000"/>
              <a:buFont typeface="Arial"/>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Abfallvermeidung: Praktiken, die darauf abzielen, die durch einen Prozess oder eine Aktivität erzeugte Abfallmenge zu reduzieren.</a:t>
            </a:r>
            <a:endParaRPr/>
          </a:p>
          <a:p>
            <a:pPr marL="342900" lvl="0" indent="-215900" algn="just" rtl="0">
              <a:lnSpc>
                <a:spcPct val="100000"/>
              </a:lnSpc>
              <a:spcBef>
                <a:spcPts val="0"/>
              </a:spcBef>
              <a:spcAft>
                <a:spcPts val="0"/>
              </a:spcAft>
              <a:buClr>
                <a:srgbClr val="595959"/>
              </a:buClr>
              <a:buSzPts val="2000"/>
              <a:buFont typeface="Arial"/>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Umweltfreundliche Beschaffung: Die Beschaffung von Produkten und Dienstleistungen, die eine geringere Auswirkung auf die menschliche Gesundheit und die Umwelt haben.</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7"/>
          <p:cNvSpPr txBox="1">
            <a:spLocks noGrp="1"/>
          </p:cNvSpPr>
          <p:nvPr>
            <p:ph type="body" idx="1"/>
          </p:nvPr>
        </p:nvSpPr>
        <p:spPr>
          <a:xfrm>
            <a:off x="4476979" y="401571"/>
            <a:ext cx="6909300" cy="6332100"/>
          </a:xfrm>
          <a:prstGeom prst="rect">
            <a:avLst/>
          </a:prstGeom>
          <a:noFill/>
          <a:ln>
            <a:noFill/>
          </a:ln>
        </p:spPr>
        <p:txBody>
          <a:bodyPr spcFirstLastPara="1" wrap="square" lIns="91425" tIns="45700" rIns="91425" bIns="45700" anchor="t" anchorCtr="0">
            <a:noAutofit/>
          </a:bodyPr>
          <a:lstStyle/>
          <a:p>
            <a:pPr marL="114300" lvl="0" indent="-127000" algn="just" rtl="0">
              <a:lnSpc>
                <a:spcPct val="100000"/>
              </a:lnSpc>
              <a:spcBef>
                <a:spcPts val="0"/>
              </a:spcBef>
              <a:spcAft>
                <a:spcPts val="0"/>
              </a:spcAft>
              <a:buClr>
                <a:srgbClr val="595959"/>
              </a:buClr>
              <a:buSzPts val="2000"/>
              <a:buFont typeface="Arial"/>
              <a:buChar char="•"/>
            </a:pPr>
            <a:r>
              <a:rPr lang="en-US" sz="2300"/>
              <a:t>Erwerb eines soliden Verständnisses von Nachhaltigkeit im Unternehmenskontext, einschließlich der Definition von Nachhaltigkeit, der Erkennung von nachhaltigen Geschäftsmodellen wie Kreislaufwirtschaft und Shared Value sowie der Abwägung von ökologischen, sozialen und wirtschaftlichen Faktoren.</a:t>
            </a:r>
            <a:endParaRPr/>
          </a:p>
          <a:p>
            <a:pPr marL="114300" lvl="0" indent="-127000" algn="just" rtl="0">
              <a:lnSpc>
                <a:spcPct val="100000"/>
              </a:lnSpc>
              <a:spcBef>
                <a:spcPts val="0"/>
              </a:spcBef>
              <a:spcAft>
                <a:spcPts val="0"/>
              </a:spcAft>
              <a:buClr>
                <a:srgbClr val="595959"/>
              </a:buClr>
              <a:buSzPts val="2000"/>
              <a:buFont typeface="Arial"/>
              <a:buChar char="•"/>
            </a:pPr>
            <a:r>
              <a:rPr lang="en-US" sz="2300"/>
              <a:t>Erwerb von Kenntnissen und Fähigkeiten zur Anwendung ökoeffizienter Praktiken wie Abfallreduzierung, Energieeffizienz und nachhaltige Beschaffung sowie Entwicklung und Umsetzung eines maßgeschneiderten Nachhaltigkeitsplans zur Verbesserung des Geschäfts.</a:t>
            </a:r>
            <a:endParaRPr/>
          </a:p>
          <a:p>
            <a:pPr marL="114300" lvl="0" indent="-127000" algn="just" rtl="0">
              <a:lnSpc>
                <a:spcPct val="100000"/>
              </a:lnSpc>
              <a:spcBef>
                <a:spcPts val="0"/>
              </a:spcBef>
              <a:spcAft>
                <a:spcPts val="0"/>
              </a:spcAft>
              <a:buClr>
                <a:srgbClr val="595959"/>
              </a:buClr>
              <a:buSzPts val="2000"/>
              <a:buFont typeface="Arial"/>
              <a:buChar char="•"/>
            </a:pPr>
            <a:r>
              <a:rPr lang="en-US" sz="2300"/>
              <a:t>Verstehen und Navigieren im regulatorischen Umfeld, Nutzung verfügbarer Anreize und effektive Kommunikation und Berichterstattung über Nachhaltigkeitsbemühungen an Stakeholder, um Engagement und Transparenz zu verbessern.</a:t>
            </a:r>
            <a:endParaRPr sz="2300"/>
          </a:p>
        </p:txBody>
      </p:sp>
      <p:sp>
        <p:nvSpPr>
          <p:cNvPr id="293" name="Google Shape;293;p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ZIELE</a:t>
            </a:r>
            <a:endParaRPr/>
          </a:p>
          <a:p>
            <a:pPr marL="0" lvl="0" indent="0" algn="l" rtl="0">
              <a:lnSpc>
                <a:spcPct val="90000"/>
              </a:lnSpc>
              <a:spcBef>
                <a:spcPts val="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70"/>
          <p:cNvSpPr txBox="1">
            <a:spLocks noGrp="1"/>
          </p:cNvSpPr>
          <p:nvPr>
            <p:ph type="body" idx="1"/>
          </p:nvPr>
        </p:nvSpPr>
        <p:spPr>
          <a:xfrm>
            <a:off x="904856" y="613039"/>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SCHLÜSSELBEGRIFFE UND DEFINITIONEN</a:t>
            </a:r>
            <a:endParaRPr/>
          </a:p>
          <a:p>
            <a:pPr marL="0" lvl="0" indent="0" algn="l" rtl="0">
              <a:lnSpc>
                <a:spcPct val="90000"/>
              </a:lnSpc>
              <a:spcBef>
                <a:spcPts val="0"/>
              </a:spcBef>
              <a:spcAft>
                <a:spcPts val="0"/>
              </a:spcAft>
              <a:buClr>
                <a:schemeClr val="lt1"/>
              </a:buClr>
              <a:buSzPts val="3600"/>
              <a:buNone/>
            </a:pPr>
            <a:endParaRPr/>
          </a:p>
        </p:txBody>
      </p:sp>
      <p:sp>
        <p:nvSpPr>
          <p:cNvPr id="767" name="Google Shape;767;p70"/>
          <p:cNvSpPr txBox="1">
            <a:spLocks noGrp="1"/>
          </p:cNvSpPr>
          <p:nvPr>
            <p:ph type="body" idx="2"/>
          </p:nvPr>
        </p:nvSpPr>
        <p:spPr>
          <a:xfrm>
            <a:off x="904856" y="2061205"/>
            <a:ext cx="10779144" cy="3781929"/>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rgbClr val="595959"/>
              </a:buClr>
              <a:buSzPts val="2000"/>
              <a:buFont typeface="Arial"/>
              <a:buChar char="•"/>
            </a:pPr>
            <a:r>
              <a:rPr lang="en-US" sz="2000"/>
              <a:t>Triple Bottom Line: Ein Geschäftskonzept, das soziale, ökologische und finanzielle Leistungskennzahlen umfasst.</a:t>
            </a:r>
            <a:endParaRPr/>
          </a:p>
          <a:p>
            <a:pPr marL="342900" lvl="0" indent="-215900" algn="just" rtl="0">
              <a:lnSpc>
                <a:spcPct val="100000"/>
              </a:lnSpc>
              <a:spcBef>
                <a:spcPts val="0"/>
              </a:spcBef>
              <a:spcAft>
                <a:spcPts val="0"/>
              </a:spcAft>
              <a:buClr>
                <a:srgbClr val="595959"/>
              </a:buClr>
              <a:buSzPts val="2000"/>
              <a:buFont typeface="Arial"/>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Nachhaltige Innovation: Entwicklung neuer Produkte, Dienstleistungen oder Verfahren, die nicht nur wirtschaftlichen, sondern auch ökologischen und sozialen Nutzen bringen.</a:t>
            </a:r>
            <a:endParaRPr/>
          </a:p>
          <a:p>
            <a:pPr marL="342900" lvl="0" indent="-215900" algn="just" rtl="0">
              <a:lnSpc>
                <a:spcPct val="100000"/>
              </a:lnSpc>
              <a:spcBef>
                <a:spcPts val="0"/>
              </a:spcBef>
              <a:spcAft>
                <a:spcPts val="0"/>
              </a:spcAft>
              <a:buClr>
                <a:srgbClr val="595959"/>
              </a:buClr>
              <a:buSzPts val="2000"/>
              <a:buFont typeface="Arial"/>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Abschwächung des Klimawandels: Bemühungen zur Reduzierung oder Vermeidung der Emission von Treibhausgasen.</a:t>
            </a:r>
            <a:endParaRPr/>
          </a:p>
          <a:p>
            <a:pPr marL="342900" lvl="0" indent="-215900" algn="just" rtl="0">
              <a:lnSpc>
                <a:spcPct val="100000"/>
              </a:lnSpc>
              <a:spcBef>
                <a:spcPts val="0"/>
              </a:spcBef>
              <a:spcAft>
                <a:spcPts val="0"/>
              </a:spcAft>
              <a:buClr>
                <a:srgbClr val="595959"/>
              </a:buClr>
              <a:buSzPts val="2000"/>
              <a:buFont typeface="Arial"/>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Grüne Technologie: Technologie, deren Einsatz dazu dient, die Auswirkungen menschlicher Aktivitäten auf die Umwelt zu mildern oder umzukehren.</a:t>
            </a:r>
            <a:endParaRPr/>
          </a:p>
          <a:p>
            <a:pPr marL="342900" lvl="0" indent="-215900" algn="just" rtl="0">
              <a:lnSpc>
                <a:spcPct val="100000"/>
              </a:lnSpc>
              <a:spcBef>
                <a:spcPts val="0"/>
              </a:spcBef>
              <a:spcAft>
                <a:spcPts val="0"/>
              </a:spcAft>
              <a:buClr>
                <a:srgbClr val="595959"/>
              </a:buClr>
              <a:buSzPts val="2000"/>
              <a:buFont typeface="Arial"/>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Zirkuläre Lieferkette: Eine Lieferkette, bei der die Wiederverwendung, das Recycling und die Aufarbeitung von Materialien und Produkten im Vordergrund stehen, um einen geschlossenen Kreislauf zu schaffen.</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g2f055413be5_0_6"/>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en-US"/>
              <a:t>SCHLÜSSELBEGRIFFE UND DEFINITIONEN</a:t>
            </a:r>
            <a:endParaRPr/>
          </a:p>
        </p:txBody>
      </p:sp>
      <p:sp>
        <p:nvSpPr>
          <p:cNvPr id="774" name="Google Shape;774;g2f055413be5_0_6"/>
          <p:cNvSpPr txBox="1">
            <a:spLocks noGrp="1"/>
          </p:cNvSpPr>
          <p:nvPr>
            <p:ph type="body" idx="2"/>
          </p:nvPr>
        </p:nvSpPr>
        <p:spPr>
          <a:xfrm>
            <a:off x="904856" y="1902750"/>
            <a:ext cx="10664844" cy="3781800"/>
          </a:xfrm>
          <a:prstGeom prst="rect">
            <a:avLst/>
          </a:prstGeom>
          <a:noFill/>
          <a:ln>
            <a:noFill/>
          </a:ln>
        </p:spPr>
        <p:txBody>
          <a:bodyPr spcFirstLastPara="1" wrap="square" lIns="91425" tIns="45700" rIns="91425" bIns="45700" anchor="t" anchorCtr="0">
            <a:noAutofit/>
          </a:bodyPr>
          <a:lstStyle/>
          <a:p>
            <a:pPr marL="0" lvl="0" indent="0" algn="just" rtl="0">
              <a:lnSpc>
                <a:spcPct val="124000"/>
              </a:lnSpc>
              <a:spcBef>
                <a:spcPts val="0"/>
              </a:spcBef>
              <a:spcAft>
                <a:spcPts val="0"/>
              </a:spcAft>
              <a:buSzPts val="2400"/>
              <a:buNone/>
            </a:pPr>
            <a:endParaRPr sz="2000"/>
          </a:p>
          <a:p>
            <a:pPr marL="342900" lvl="0" indent="-342900" algn="just" rtl="0">
              <a:lnSpc>
                <a:spcPct val="100000"/>
              </a:lnSpc>
              <a:spcBef>
                <a:spcPts val="0"/>
              </a:spcBef>
              <a:spcAft>
                <a:spcPts val="0"/>
              </a:spcAft>
              <a:buSzPts val="2000"/>
              <a:buFont typeface="Arial"/>
              <a:buChar char="•"/>
            </a:pPr>
            <a:r>
              <a:rPr lang="en-US" sz="2000"/>
              <a:t>Soziale Nachhaltigkeit: Schaffung einer gerechten Gesellschaft, die den Bedürfnissen aller Bürger gerecht wird und unbegrenzt aufrechterhalten werden kann.</a:t>
            </a:r>
            <a:endParaRPr/>
          </a:p>
          <a:p>
            <a:pPr marL="342900" lvl="0" indent="-215900" algn="just" rtl="0">
              <a:lnSpc>
                <a:spcPct val="100000"/>
              </a:lnSpc>
              <a:spcBef>
                <a:spcPts val="0"/>
              </a:spcBef>
              <a:spcAft>
                <a:spcPts val="0"/>
              </a:spcAft>
              <a:buSzPts val="2000"/>
              <a:buFont typeface="Arial"/>
              <a:buNone/>
            </a:pPr>
            <a:endParaRPr sz="2000"/>
          </a:p>
          <a:p>
            <a:pPr marL="342900" lvl="0" indent="-342900" algn="just" rtl="0">
              <a:lnSpc>
                <a:spcPct val="100000"/>
              </a:lnSpc>
              <a:spcBef>
                <a:spcPts val="0"/>
              </a:spcBef>
              <a:spcAft>
                <a:spcPts val="0"/>
              </a:spcAft>
              <a:buSzPts val="2000"/>
              <a:buFont typeface="Arial"/>
              <a:buChar char="•"/>
            </a:pPr>
            <a:r>
              <a:rPr lang="en-US" sz="2000"/>
              <a:t>Erneuerbare Ressourcen: Natürliche Ressourcen, die sich im Laufe der Zeit auf natürliche Weise erneuern können, z. B. Sonnenenergie, Windenergie und Biomasse.</a:t>
            </a:r>
            <a:endParaRPr/>
          </a:p>
          <a:p>
            <a:pPr marL="342900" lvl="0" indent="-215900" algn="just" rtl="0">
              <a:lnSpc>
                <a:spcPct val="100000"/>
              </a:lnSpc>
              <a:spcBef>
                <a:spcPts val="0"/>
              </a:spcBef>
              <a:spcAft>
                <a:spcPts val="0"/>
              </a:spcAft>
              <a:buSzPts val="2000"/>
              <a:buFont typeface="Arial"/>
              <a:buNone/>
            </a:pPr>
            <a:endParaRPr sz="2000"/>
          </a:p>
          <a:p>
            <a:pPr marL="342900" lvl="0" indent="-342900" algn="just" rtl="0">
              <a:lnSpc>
                <a:spcPct val="100000"/>
              </a:lnSpc>
              <a:spcBef>
                <a:spcPts val="0"/>
              </a:spcBef>
              <a:spcAft>
                <a:spcPts val="0"/>
              </a:spcAft>
              <a:buSzPts val="2000"/>
              <a:buFont typeface="Arial"/>
              <a:buChar char="•"/>
            </a:pPr>
            <a:r>
              <a:rPr lang="en-US" sz="2000"/>
              <a:t>Unternehmensführung: Das System von Regeln, Praktiken und Prozessen, durch das ein Unternehmen geleitet und kontrolliert wird, wobei der Schwerpunkt auf Nachhaltigkeit und ethischen Praktiken liegt.</a:t>
            </a:r>
            <a:endParaRPr/>
          </a:p>
          <a:p>
            <a:pPr marL="342900" lvl="0" indent="-215900" algn="just" rtl="0">
              <a:lnSpc>
                <a:spcPct val="100000"/>
              </a:lnSpc>
              <a:spcBef>
                <a:spcPts val="0"/>
              </a:spcBef>
              <a:spcAft>
                <a:spcPts val="0"/>
              </a:spcAft>
              <a:buSzPts val="2000"/>
              <a:buFont typeface="Arial"/>
              <a:buNone/>
            </a:pPr>
            <a:endParaRPr sz="2000"/>
          </a:p>
          <a:p>
            <a:pPr marL="342900" lvl="0" indent="-342900" algn="just" rtl="0">
              <a:lnSpc>
                <a:spcPct val="100000"/>
              </a:lnSpc>
              <a:spcBef>
                <a:spcPts val="0"/>
              </a:spcBef>
              <a:spcAft>
                <a:spcPts val="0"/>
              </a:spcAft>
              <a:buSzPts val="2000"/>
              <a:buFont typeface="Arial"/>
              <a:buChar char="•"/>
            </a:pPr>
            <a:r>
              <a:rPr lang="en-US" sz="2000"/>
              <a:t>Lebenszyklus-Kostenrechnung: Eine Buchhaltungsmethode, die alle Kosten im Zusammenhang mit dem Lebenszyklus eines Produkts berücksichtigt, einschließlich der Anschaffungskosten, der Wartung und der Entsorgungskosten, um die Gesamtbetriebskosten zu ermitteln.</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95"/>
          <p:cNvSpPr txBox="1">
            <a:spLocks noGrp="1"/>
          </p:cNvSpPr>
          <p:nvPr>
            <p:ph type="body" idx="1"/>
          </p:nvPr>
        </p:nvSpPr>
        <p:spPr>
          <a:xfrm>
            <a:off x="4718825" y="826900"/>
            <a:ext cx="6448800" cy="51663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en-US"/>
              <a:t>Sie lernen, Instrumente und Kennzahlen zur Messung der Nachhaltigkeitsleistung zu nutzen, Geschäftsabläufe zu bewerten und zu verstehen, wie die Integration von Nachhaltigkeit die langfristige Wettbewerbsfähigkeit und Marktposition von Unternehmen verbessern kann.</a:t>
            </a:r>
            <a:endParaRPr/>
          </a:p>
          <a:p>
            <a:pPr marL="457200" marR="0" lvl="0" indent="-228600" algn="just" rtl="0">
              <a:lnSpc>
                <a:spcPct val="103333"/>
              </a:lnSpc>
              <a:spcBef>
                <a:spcPts val="0"/>
              </a:spcBef>
              <a:spcAft>
                <a:spcPts val="0"/>
              </a:spcAft>
              <a:buClr>
                <a:srgbClr val="595959"/>
              </a:buClr>
              <a:buSzPts val="2400"/>
              <a:buFont typeface="Arial"/>
              <a:buNone/>
            </a:pPr>
            <a:endParaRPr/>
          </a:p>
        </p:txBody>
      </p:sp>
      <p:sp>
        <p:nvSpPr>
          <p:cNvPr id="299" name="Google Shape;299;p9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ZIELE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8"/>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LERNRESULTATE</a:t>
            </a:r>
            <a:endParaRPr/>
          </a:p>
        </p:txBody>
      </p:sp>
      <p:sp>
        <p:nvSpPr>
          <p:cNvPr id="305" name="Google Shape;305;p8"/>
          <p:cNvSpPr txBox="1">
            <a:spLocks noGrp="1"/>
          </p:cNvSpPr>
          <p:nvPr>
            <p:ph type="body" idx="2"/>
          </p:nvPr>
        </p:nvSpPr>
        <p:spPr>
          <a:xfrm>
            <a:off x="833138" y="1422183"/>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US" b="0" i="0">
                <a:highlight>
                  <a:srgbClr val="FFFFFF"/>
                </a:highlight>
              </a:rPr>
              <a:t>In diesem Modul lernen Sie die Grundlagen der Nachhaltigkeit in der Wirtschaft kennen. Dazu gehören Informationen darüber, wie man ökologische, soziale und wirtschaftliche Aspekte definiert und ausgleicht. Sie erwerben auch die Fähigkeit, Praktiken wie Abfallvermeidung, Energieeffizienz und nachhaltige Beschaffung umzusetzen und einen auf Ihr Unternehmen zugeschnittenen Nachhaltigkeitsplan zu entwickeln.</a:t>
            </a:r>
            <a:endParaRPr/>
          </a:p>
          <a:p>
            <a:pPr marL="0" lvl="0" indent="0" algn="just" rtl="0">
              <a:lnSpc>
                <a:spcPct val="103333"/>
              </a:lnSpc>
              <a:spcBef>
                <a:spcPts val="0"/>
              </a:spcBef>
              <a:spcAft>
                <a:spcPts val="0"/>
              </a:spcAft>
              <a:buClr>
                <a:srgbClr val="595959"/>
              </a:buClr>
              <a:buSzPts val="2400"/>
              <a:buNone/>
            </a:pPr>
            <a:endParaRPr>
              <a:highlight>
                <a:srgbClr val="FFFFFF"/>
              </a:highlight>
            </a:endParaRPr>
          </a:p>
          <a:p>
            <a:pPr marL="0" lvl="0" indent="0" algn="just" rtl="0">
              <a:lnSpc>
                <a:spcPct val="103333"/>
              </a:lnSpc>
              <a:spcBef>
                <a:spcPts val="0"/>
              </a:spcBef>
              <a:spcAft>
                <a:spcPts val="0"/>
              </a:spcAft>
              <a:buClr>
                <a:srgbClr val="595959"/>
              </a:buClr>
              <a:buSzPts val="2400"/>
              <a:buNone/>
            </a:pPr>
            <a:r>
              <a:rPr lang="en-US" b="0" i="0">
                <a:highlight>
                  <a:srgbClr val="FFFFFF"/>
                </a:highlight>
              </a:rPr>
              <a:t>Sie werden auch lernen, wie man mit gesetzlichen Vorschriften umgeht und wie man Anreize zur Förderung nachhaltiger Tätigkeiten nutzt. Sie werden auch lernen, wie Sie Ihre Nachhaltigkeitsbemühungen an die Stakeholder kommunizieren und die Nachhaltigkeitsleistung Ihres Unternehmens mit Hilfe von Metriken messen und bewerten können, um seine langfristige Wettbewerbsfähigkeit und Marktposition zu verbessern.</a:t>
            </a:r>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6601</Words>
  <Application>Microsoft Office PowerPoint</Application>
  <PresentationFormat>Widescreen</PresentationFormat>
  <Paragraphs>373</Paragraphs>
  <Slides>71</Slides>
  <Notes>71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Calibri</vt:lpstr>
      <vt:lpstr>Montserrat</vt:lpstr>
      <vt:lpstr>Arial</vt:lpstr>
      <vt:lpstr>Aptos</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GV Vadivan</cp:lastModifiedBy>
  <cp:revision>2</cp:revision>
  <dcterms:created xsi:type="dcterms:W3CDTF">2020-10-14T13:32:04Z</dcterms:created>
  <dcterms:modified xsi:type="dcterms:W3CDTF">2025-11-17T11:24:10Z</dcterms:modified>
</cp:coreProperties>
</file>