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7"/>
  </p:notesMasterIdLst>
  <p:sldIdLst>
    <p:sldId id="256" r:id="rId2"/>
    <p:sldId id="259" r:id="rId3"/>
    <p:sldId id="260" r:id="rId4"/>
    <p:sldId id="261" r:id="rId5"/>
    <p:sldId id="262" r:id="rId6"/>
    <p:sldId id="263"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Lst>
  <p:sldSz cx="12192000" cy="6858000"/>
  <p:notesSz cx="6858000" cy="9144000"/>
  <p:embeddedFontLst>
    <p:embeddedFont>
      <p:font typeface="IBM Plex Sans" panose="020B0604020202020204" charset="0"/>
      <p:regular r:id="rId78"/>
      <p:bold r:id="rId79"/>
      <p:italic r:id="rId80"/>
      <p:boldItalic r:id="rId81"/>
    </p:embeddedFont>
    <p:embeddedFont>
      <p:font typeface="Montserrat" panose="020B0604020202020204" charset="0"/>
      <p:regular r:id="rId82"/>
      <p:bold r:id="rId83"/>
      <p:italic r:id="rId84"/>
      <p:boldItalic r:id="rId85"/>
    </p:embeddedFont>
    <p:embeddedFont>
      <p:font typeface="Montserrat Light" panose="020B0604020202020204" charset="0"/>
      <p:regular r:id="rId86"/>
      <p:bold r:id="rId87"/>
      <p:italic r:id="rId88"/>
      <p:boldItalic r:id="rId8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103" roundtripDataSignature="AMtx7mi4MwiINWlos1JJMWD/xm6ljHyN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0DE050-0AA0-46A3-ADBE-53DFE82794B1}" v="84" dt="2025-11-17T11:08:45.504"/>
  </p1510:revLst>
</p1510:revInfo>
</file>

<file path=ppt/tableStyles.xml><?xml version="1.0" encoding="utf-8"?>
<a:tblStyleLst xmlns:a="http://schemas.openxmlformats.org/drawingml/2006/main" def="{44E53CB2-46CE-49F8-B4A9-629F5D5B0515}">
  <a:tblStyle styleId="{44E53CB2-46CE-49F8-B4A9-629F5D5B051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7.fntdata"/><Relationship Id="rId89" Type="http://schemas.openxmlformats.org/officeDocument/2006/relationships/font" Target="fonts/font12.fntdata"/><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2.fntdata"/><Relationship Id="rId5" Type="http://schemas.openxmlformats.org/officeDocument/2006/relationships/slide" Target="slides/slide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3.fntdata"/><Relationship Id="rId85"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customschemas.google.com/relationships/presentationmetadata" Target="metadata"/><Relationship Id="rId108"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6.fntdata"/><Relationship Id="rId88"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microsoft.com/office/2015/10/relationships/revisionInfo" Target="revisionInfo.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0.fntdata"/><Relationship Id="rId61" Type="http://schemas.openxmlformats.org/officeDocument/2006/relationships/slide" Target="slides/slide60.xml"/><Relationship Id="rId82"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notesMaster" Target="notesMasters/notesMaster1.xml"/><Relationship Id="rId10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V Vadivan" userId="7c1f3fdc556de7c5" providerId="LiveId" clId="{8D0BCD1F-A3D6-4EA0-BA6B-124C712E6D9B}"/>
    <pc:docChg chg="undo custSel delSld modSld">
      <pc:chgData name="GV Vadivan" userId="7c1f3fdc556de7c5" providerId="LiveId" clId="{8D0BCD1F-A3D6-4EA0-BA6B-124C712E6D9B}" dt="2025-11-17T11:08:45.504" v="83" actId="478"/>
      <pc:docMkLst>
        <pc:docMk/>
      </pc:docMkLst>
      <pc:sldChg chg="addSp delSp modSp mod">
        <pc:chgData name="GV Vadivan" userId="7c1f3fdc556de7c5" providerId="LiveId" clId="{8D0BCD1F-A3D6-4EA0-BA6B-124C712E6D9B}" dt="2025-11-17T10:24:28.250" v="1" actId="478"/>
        <pc:sldMkLst>
          <pc:docMk/>
          <pc:sldMk cId="0" sldId="260"/>
        </pc:sldMkLst>
        <pc:spChg chg="add del mod">
          <ac:chgData name="GV Vadivan" userId="7c1f3fdc556de7c5" providerId="LiveId" clId="{8D0BCD1F-A3D6-4EA0-BA6B-124C712E6D9B}" dt="2025-11-17T10:24:28.250" v="1" actId="478"/>
          <ac:spMkLst>
            <pc:docMk/>
            <pc:sldMk cId="0" sldId="260"/>
            <ac:spMk id="3" creationId="{8C5861DE-7B92-D704-2BB3-00EF0BF22A8C}"/>
          </ac:spMkLst>
        </pc:spChg>
        <pc:picChg chg="del">
          <ac:chgData name="GV Vadivan" userId="7c1f3fdc556de7c5" providerId="LiveId" clId="{8D0BCD1F-A3D6-4EA0-BA6B-124C712E6D9B}" dt="2025-11-17T10:24:27.475" v="0" actId="478"/>
          <ac:picMkLst>
            <pc:docMk/>
            <pc:sldMk cId="0" sldId="260"/>
            <ac:picMk id="253" creationId="{00000000-0000-0000-0000-000000000000}"/>
          </ac:picMkLst>
        </pc:picChg>
      </pc:sldChg>
      <pc:sldChg chg="addSp delSp modSp mod">
        <pc:chgData name="GV Vadivan" userId="7c1f3fdc556de7c5" providerId="LiveId" clId="{8D0BCD1F-A3D6-4EA0-BA6B-124C712E6D9B}" dt="2025-11-17T10:24:32.938" v="3" actId="478"/>
        <pc:sldMkLst>
          <pc:docMk/>
          <pc:sldMk cId="0" sldId="261"/>
        </pc:sldMkLst>
        <pc:spChg chg="add del mod">
          <ac:chgData name="GV Vadivan" userId="7c1f3fdc556de7c5" providerId="LiveId" clId="{8D0BCD1F-A3D6-4EA0-BA6B-124C712E6D9B}" dt="2025-11-17T10:24:32.938" v="3" actId="478"/>
          <ac:spMkLst>
            <pc:docMk/>
            <pc:sldMk cId="0" sldId="261"/>
            <ac:spMk id="3" creationId="{392BC979-EBBD-F85F-4595-BF70EBFA5388}"/>
          </ac:spMkLst>
        </pc:spChg>
        <pc:picChg chg="del">
          <ac:chgData name="GV Vadivan" userId="7c1f3fdc556de7c5" providerId="LiveId" clId="{8D0BCD1F-A3D6-4EA0-BA6B-124C712E6D9B}" dt="2025-11-17T10:24:31.956" v="2" actId="478"/>
          <ac:picMkLst>
            <pc:docMk/>
            <pc:sldMk cId="0" sldId="261"/>
            <ac:picMk id="269" creationId="{00000000-0000-0000-0000-000000000000}"/>
          </ac:picMkLst>
        </pc:picChg>
      </pc:sldChg>
      <pc:sldChg chg="delSp modSp mod modClrScheme chgLayout">
        <pc:chgData name="GV Vadivan" userId="7c1f3fdc556de7c5" providerId="LiveId" clId="{8D0BCD1F-A3D6-4EA0-BA6B-124C712E6D9B}" dt="2025-11-17T10:50:37.422" v="56" actId="478"/>
        <pc:sldMkLst>
          <pc:docMk/>
          <pc:sldMk cId="0" sldId="263"/>
        </pc:sldMkLst>
        <pc:spChg chg="mod ord">
          <ac:chgData name="GV Vadivan" userId="7c1f3fdc556de7c5" providerId="LiveId" clId="{8D0BCD1F-A3D6-4EA0-BA6B-124C712E6D9B}" dt="2025-11-17T10:50:36.176" v="55" actId="700"/>
          <ac:spMkLst>
            <pc:docMk/>
            <pc:sldMk cId="0" sldId="263"/>
            <ac:spMk id="281" creationId="{00000000-0000-0000-0000-000000000000}"/>
          </ac:spMkLst>
        </pc:spChg>
        <pc:spChg chg="mod ord">
          <ac:chgData name="GV Vadivan" userId="7c1f3fdc556de7c5" providerId="LiveId" clId="{8D0BCD1F-A3D6-4EA0-BA6B-124C712E6D9B}" dt="2025-11-17T10:50:36.176" v="55" actId="700"/>
          <ac:spMkLst>
            <pc:docMk/>
            <pc:sldMk cId="0" sldId="263"/>
            <ac:spMk id="282" creationId="{00000000-0000-0000-0000-000000000000}"/>
          </ac:spMkLst>
        </pc:spChg>
        <pc:picChg chg="del mod ord">
          <ac:chgData name="GV Vadivan" userId="7c1f3fdc556de7c5" providerId="LiveId" clId="{8D0BCD1F-A3D6-4EA0-BA6B-124C712E6D9B}" dt="2025-11-17T10:50:37.422" v="56" actId="478"/>
          <ac:picMkLst>
            <pc:docMk/>
            <pc:sldMk cId="0" sldId="263"/>
            <ac:picMk id="283" creationId="{00000000-0000-0000-0000-000000000000}"/>
          </ac:picMkLst>
        </pc:picChg>
      </pc:sldChg>
      <pc:sldChg chg="addSp delSp modSp mod">
        <pc:chgData name="GV Vadivan" userId="7c1f3fdc556de7c5" providerId="LiveId" clId="{8D0BCD1F-A3D6-4EA0-BA6B-124C712E6D9B}" dt="2025-11-17T10:24:37.028" v="5" actId="478"/>
        <pc:sldMkLst>
          <pc:docMk/>
          <pc:sldMk cId="0" sldId="266"/>
        </pc:sldMkLst>
        <pc:spChg chg="add del mod">
          <ac:chgData name="GV Vadivan" userId="7c1f3fdc556de7c5" providerId="LiveId" clId="{8D0BCD1F-A3D6-4EA0-BA6B-124C712E6D9B}" dt="2025-11-17T10:24:37.028" v="5" actId="478"/>
          <ac:spMkLst>
            <pc:docMk/>
            <pc:sldMk cId="0" sldId="266"/>
            <ac:spMk id="3" creationId="{1F0045C6-2861-23EF-2D26-38ADD4F498DC}"/>
          </ac:spMkLst>
        </pc:spChg>
        <pc:picChg chg="del">
          <ac:chgData name="GV Vadivan" userId="7c1f3fdc556de7c5" providerId="LiveId" clId="{8D0BCD1F-A3D6-4EA0-BA6B-124C712E6D9B}" dt="2025-11-17T10:24:36.550" v="4" actId="478"/>
          <ac:picMkLst>
            <pc:docMk/>
            <pc:sldMk cId="0" sldId="266"/>
            <ac:picMk id="302" creationId="{00000000-0000-0000-0000-000000000000}"/>
          </ac:picMkLst>
        </pc:picChg>
      </pc:sldChg>
      <pc:sldChg chg="addSp delSp modSp mod">
        <pc:chgData name="GV Vadivan" userId="7c1f3fdc556de7c5" providerId="LiveId" clId="{8D0BCD1F-A3D6-4EA0-BA6B-124C712E6D9B}" dt="2025-11-17T11:07:19.762" v="58" actId="478"/>
        <pc:sldMkLst>
          <pc:docMk/>
          <pc:sldMk cId="0" sldId="267"/>
        </pc:sldMkLst>
        <pc:spChg chg="add del mod">
          <ac:chgData name="GV Vadivan" userId="7c1f3fdc556de7c5" providerId="LiveId" clId="{8D0BCD1F-A3D6-4EA0-BA6B-124C712E6D9B}" dt="2025-11-17T11:07:19.762" v="58" actId="478"/>
          <ac:spMkLst>
            <pc:docMk/>
            <pc:sldMk cId="0" sldId="267"/>
            <ac:spMk id="3" creationId="{EDBCEE27-B71D-76A0-1EFA-DBF0FBCF0338}"/>
          </ac:spMkLst>
        </pc:spChg>
        <pc:picChg chg="del">
          <ac:chgData name="GV Vadivan" userId="7c1f3fdc556de7c5" providerId="LiveId" clId="{8D0BCD1F-A3D6-4EA0-BA6B-124C712E6D9B}" dt="2025-11-17T11:07:19.211" v="57" actId="478"/>
          <ac:picMkLst>
            <pc:docMk/>
            <pc:sldMk cId="0" sldId="267"/>
            <ac:picMk id="318" creationId="{00000000-0000-0000-0000-000000000000}"/>
          </ac:picMkLst>
        </pc:picChg>
      </pc:sldChg>
      <pc:sldChg chg="addSp delSp modSp mod">
        <pc:chgData name="GV Vadivan" userId="7c1f3fdc556de7c5" providerId="LiveId" clId="{8D0BCD1F-A3D6-4EA0-BA6B-124C712E6D9B}" dt="2025-11-17T11:07:22.768" v="60" actId="478"/>
        <pc:sldMkLst>
          <pc:docMk/>
          <pc:sldMk cId="0" sldId="268"/>
        </pc:sldMkLst>
        <pc:spChg chg="add del mod">
          <ac:chgData name="GV Vadivan" userId="7c1f3fdc556de7c5" providerId="LiveId" clId="{8D0BCD1F-A3D6-4EA0-BA6B-124C712E6D9B}" dt="2025-11-17T11:07:22.768" v="60" actId="478"/>
          <ac:spMkLst>
            <pc:docMk/>
            <pc:sldMk cId="0" sldId="268"/>
            <ac:spMk id="3" creationId="{9904BCC6-5E5D-EFE5-D80F-1CB2C3896210}"/>
          </ac:spMkLst>
        </pc:spChg>
        <pc:picChg chg="del">
          <ac:chgData name="GV Vadivan" userId="7c1f3fdc556de7c5" providerId="LiveId" clId="{8D0BCD1F-A3D6-4EA0-BA6B-124C712E6D9B}" dt="2025-11-17T11:07:22.066" v="59" actId="478"/>
          <ac:picMkLst>
            <pc:docMk/>
            <pc:sldMk cId="0" sldId="268"/>
            <ac:picMk id="331" creationId="{00000000-0000-0000-0000-000000000000}"/>
          </ac:picMkLst>
        </pc:picChg>
      </pc:sldChg>
      <pc:sldChg chg="modSp mod">
        <pc:chgData name="GV Vadivan" userId="7c1f3fdc556de7c5" providerId="LiveId" clId="{8D0BCD1F-A3D6-4EA0-BA6B-124C712E6D9B}" dt="2025-11-17T11:07:32.499" v="62" actId="404"/>
        <pc:sldMkLst>
          <pc:docMk/>
          <pc:sldMk cId="0" sldId="269"/>
        </pc:sldMkLst>
        <pc:spChg chg="mod">
          <ac:chgData name="GV Vadivan" userId="7c1f3fdc556de7c5" providerId="LiveId" clId="{8D0BCD1F-A3D6-4EA0-BA6B-124C712E6D9B}" dt="2025-11-17T11:07:32.499" v="62" actId="404"/>
          <ac:spMkLst>
            <pc:docMk/>
            <pc:sldMk cId="0" sldId="269"/>
            <ac:spMk id="338" creationId="{00000000-0000-0000-0000-000000000000}"/>
          </ac:spMkLst>
        </pc:spChg>
        <pc:spChg chg="mod">
          <ac:chgData name="GV Vadivan" userId="7c1f3fdc556de7c5" providerId="LiveId" clId="{8D0BCD1F-A3D6-4EA0-BA6B-124C712E6D9B}" dt="2025-11-17T11:07:28.282" v="61" actId="404"/>
          <ac:spMkLst>
            <pc:docMk/>
            <pc:sldMk cId="0" sldId="269"/>
            <ac:spMk id="339" creationId="{00000000-0000-0000-0000-000000000000}"/>
          </ac:spMkLst>
        </pc:spChg>
      </pc:sldChg>
      <pc:sldChg chg="delSp modSp mod modClrScheme chgLayout">
        <pc:chgData name="GV Vadivan" userId="7c1f3fdc556de7c5" providerId="LiveId" clId="{8D0BCD1F-A3D6-4EA0-BA6B-124C712E6D9B}" dt="2025-11-17T11:07:39.797" v="64" actId="478"/>
        <pc:sldMkLst>
          <pc:docMk/>
          <pc:sldMk cId="0" sldId="272"/>
        </pc:sldMkLst>
        <pc:spChg chg="mod ord">
          <ac:chgData name="GV Vadivan" userId="7c1f3fdc556de7c5" providerId="LiveId" clId="{8D0BCD1F-A3D6-4EA0-BA6B-124C712E6D9B}" dt="2025-11-17T11:07:38.711" v="63" actId="700"/>
          <ac:spMkLst>
            <pc:docMk/>
            <pc:sldMk cId="0" sldId="272"/>
            <ac:spMk id="361" creationId="{00000000-0000-0000-0000-000000000000}"/>
          </ac:spMkLst>
        </pc:spChg>
        <pc:spChg chg="mod ord">
          <ac:chgData name="GV Vadivan" userId="7c1f3fdc556de7c5" providerId="LiveId" clId="{8D0BCD1F-A3D6-4EA0-BA6B-124C712E6D9B}" dt="2025-11-17T11:07:38.711" v="63" actId="700"/>
          <ac:spMkLst>
            <pc:docMk/>
            <pc:sldMk cId="0" sldId="272"/>
            <ac:spMk id="363" creationId="{00000000-0000-0000-0000-000000000000}"/>
          </ac:spMkLst>
        </pc:spChg>
        <pc:picChg chg="del mod ord">
          <ac:chgData name="GV Vadivan" userId="7c1f3fdc556de7c5" providerId="LiveId" clId="{8D0BCD1F-A3D6-4EA0-BA6B-124C712E6D9B}" dt="2025-11-17T11:07:39.797" v="64" actId="478"/>
          <ac:picMkLst>
            <pc:docMk/>
            <pc:sldMk cId="0" sldId="272"/>
            <ac:picMk id="362" creationId="{00000000-0000-0000-0000-000000000000}"/>
          </ac:picMkLst>
        </pc:picChg>
      </pc:sldChg>
      <pc:sldChg chg="delSp modSp mod modClrScheme chgLayout">
        <pc:chgData name="GV Vadivan" userId="7c1f3fdc556de7c5" providerId="LiveId" clId="{8D0BCD1F-A3D6-4EA0-BA6B-124C712E6D9B}" dt="2025-11-17T11:07:45.486" v="66" actId="478"/>
        <pc:sldMkLst>
          <pc:docMk/>
          <pc:sldMk cId="0" sldId="273"/>
        </pc:sldMkLst>
        <pc:spChg chg="mod ord">
          <ac:chgData name="GV Vadivan" userId="7c1f3fdc556de7c5" providerId="LiveId" clId="{8D0BCD1F-A3D6-4EA0-BA6B-124C712E6D9B}" dt="2025-11-17T11:07:44.352" v="65" actId="700"/>
          <ac:spMkLst>
            <pc:docMk/>
            <pc:sldMk cId="0" sldId="273"/>
            <ac:spMk id="369" creationId="{00000000-0000-0000-0000-000000000000}"/>
          </ac:spMkLst>
        </pc:spChg>
        <pc:spChg chg="mod ord">
          <ac:chgData name="GV Vadivan" userId="7c1f3fdc556de7c5" providerId="LiveId" clId="{8D0BCD1F-A3D6-4EA0-BA6B-124C712E6D9B}" dt="2025-11-17T11:07:44.352" v="65" actId="700"/>
          <ac:spMkLst>
            <pc:docMk/>
            <pc:sldMk cId="0" sldId="273"/>
            <ac:spMk id="371" creationId="{00000000-0000-0000-0000-000000000000}"/>
          </ac:spMkLst>
        </pc:spChg>
        <pc:picChg chg="del mod ord">
          <ac:chgData name="GV Vadivan" userId="7c1f3fdc556de7c5" providerId="LiveId" clId="{8D0BCD1F-A3D6-4EA0-BA6B-124C712E6D9B}" dt="2025-11-17T11:07:45.486" v="66" actId="478"/>
          <ac:picMkLst>
            <pc:docMk/>
            <pc:sldMk cId="0" sldId="273"/>
            <ac:picMk id="370" creationId="{00000000-0000-0000-0000-000000000000}"/>
          </ac:picMkLst>
        </pc:picChg>
      </pc:sldChg>
      <pc:sldChg chg="addSp delSp modSp mod">
        <pc:chgData name="GV Vadivan" userId="7c1f3fdc556de7c5" providerId="LiveId" clId="{8D0BCD1F-A3D6-4EA0-BA6B-124C712E6D9B}" dt="2025-11-17T11:07:49.052" v="69" actId="478"/>
        <pc:sldMkLst>
          <pc:docMk/>
          <pc:sldMk cId="0" sldId="275"/>
        </pc:sldMkLst>
        <pc:spChg chg="add del mod">
          <ac:chgData name="GV Vadivan" userId="7c1f3fdc556de7c5" providerId="LiveId" clId="{8D0BCD1F-A3D6-4EA0-BA6B-124C712E6D9B}" dt="2025-11-17T11:07:49.052" v="69" actId="478"/>
          <ac:spMkLst>
            <pc:docMk/>
            <pc:sldMk cId="0" sldId="275"/>
            <ac:spMk id="3" creationId="{85970359-C999-64F4-FBCC-88F1312691CB}"/>
          </ac:spMkLst>
        </pc:spChg>
        <pc:picChg chg="del mod">
          <ac:chgData name="GV Vadivan" userId="7c1f3fdc556de7c5" providerId="LiveId" clId="{8D0BCD1F-A3D6-4EA0-BA6B-124C712E6D9B}" dt="2025-11-17T11:07:48.398" v="68" actId="478"/>
          <ac:picMkLst>
            <pc:docMk/>
            <pc:sldMk cId="0" sldId="275"/>
            <ac:picMk id="384" creationId="{00000000-0000-0000-0000-000000000000}"/>
          </ac:picMkLst>
        </pc:picChg>
      </pc:sldChg>
      <pc:sldChg chg="delSp modSp mod modClrScheme chgLayout">
        <pc:chgData name="GV Vadivan" userId="7c1f3fdc556de7c5" providerId="LiveId" clId="{8D0BCD1F-A3D6-4EA0-BA6B-124C712E6D9B}" dt="2025-11-17T11:07:57.352" v="71" actId="478"/>
        <pc:sldMkLst>
          <pc:docMk/>
          <pc:sldMk cId="0" sldId="278"/>
        </pc:sldMkLst>
        <pc:spChg chg="mod ord">
          <ac:chgData name="GV Vadivan" userId="7c1f3fdc556de7c5" providerId="LiveId" clId="{8D0BCD1F-A3D6-4EA0-BA6B-124C712E6D9B}" dt="2025-11-17T11:07:55.917" v="70" actId="700"/>
          <ac:spMkLst>
            <pc:docMk/>
            <pc:sldMk cId="0" sldId="278"/>
            <ac:spMk id="403" creationId="{00000000-0000-0000-0000-000000000000}"/>
          </ac:spMkLst>
        </pc:spChg>
        <pc:spChg chg="mod ord">
          <ac:chgData name="GV Vadivan" userId="7c1f3fdc556de7c5" providerId="LiveId" clId="{8D0BCD1F-A3D6-4EA0-BA6B-124C712E6D9B}" dt="2025-11-17T11:07:55.917" v="70" actId="700"/>
          <ac:spMkLst>
            <pc:docMk/>
            <pc:sldMk cId="0" sldId="278"/>
            <ac:spMk id="405" creationId="{00000000-0000-0000-0000-000000000000}"/>
          </ac:spMkLst>
        </pc:spChg>
        <pc:picChg chg="del mod ord">
          <ac:chgData name="GV Vadivan" userId="7c1f3fdc556de7c5" providerId="LiveId" clId="{8D0BCD1F-A3D6-4EA0-BA6B-124C712E6D9B}" dt="2025-11-17T11:07:57.352" v="71" actId="478"/>
          <ac:picMkLst>
            <pc:docMk/>
            <pc:sldMk cId="0" sldId="278"/>
            <ac:picMk id="404" creationId="{00000000-0000-0000-0000-000000000000}"/>
          </ac:picMkLst>
        </pc:picChg>
      </pc:sldChg>
      <pc:sldChg chg="addSp delSp modSp mod modClrScheme chgLayout">
        <pc:chgData name="GV Vadivan" userId="7c1f3fdc556de7c5" providerId="LiveId" clId="{8D0BCD1F-A3D6-4EA0-BA6B-124C712E6D9B}" dt="2025-11-17T11:08:35.978" v="80" actId="207"/>
        <pc:sldMkLst>
          <pc:docMk/>
          <pc:sldMk cId="0" sldId="279"/>
        </pc:sldMkLst>
        <pc:spChg chg="add del mod ord">
          <ac:chgData name="GV Vadivan" userId="7c1f3fdc556de7c5" providerId="LiveId" clId="{8D0BCD1F-A3D6-4EA0-BA6B-124C712E6D9B}" dt="2025-11-17T11:08:12.651" v="74" actId="478"/>
          <ac:spMkLst>
            <pc:docMk/>
            <pc:sldMk cId="0" sldId="279"/>
            <ac:spMk id="2" creationId="{4675B3BA-8422-7E46-0193-931A37E81735}"/>
          </ac:spMkLst>
        </pc:spChg>
        <pc:spChg chg="del">
          <ac:chgData name="GV Vadivan" userId="7c1f3fdc556de7c5" providerId="LiveId" clId="{8D0BCD1F-A3D6-4EA0-BA6B-124C712E6D9B}" dt="2025-11-17T11:08:00.507" v="72" actId="700"/>
          <ac:spMkLst>
            <pc:docMk/>
            <pc:sldMk cId="0" sldId="279"/>
            <ac:spMk id="411" creationId="{00000000-0000-0000-0000-000000000000}"/>
          </ac:spMkLst>
        </pc:spChg>
        <pc:spChg chg="mod ord">
          <ac:chgData name="GV Vadivan" userId="7c1f3fdc556de7c5" providerId="LiveId" clId="{8D0BCD1F-A3D6-4EA0-BA6B-124C712E6D9B}" dt="2025-11-17T11:08:35.978" v="80" actId="207"/>
          <ac:spMkLst>
            <pc:docMk/>
            <pc:sldMk cId="0" sldId="279"/>
            <ac:spMk id="412" creationId="{00000000-0000-0000-0000-000000000000}"/>
          </ac:spMkLst>
        </pc:spChg>
        <pc:picChg chg="del mod ord">
          <ac:chgData name="GV Vadivan" userId="7c1f3fdc556de7c5" providerId="LiveId" clId="{8D0BCD1F-A3D6-4EA0-BA6B-124C712E6D9B}" dt="2025-11-17T11:08:01.701" v="73" actId="478"/>
          <ac:picMkLst>
            <pc:docMk/>
            <pc:sldMk cId="0" sldId="279"/>
            <ac:picMk id="413" creationId="{00000000-0000-0000-0000-000000000000}"/>
          </ac:picMkLst>
        </pc:picChg>
      </pc:sldChg>
      <pc:sldChg chg="addSp delSp modSp mod">
        <pc:chgData name="GV Vadivan" userId="7c1f3fdc556de7c5" providerId="LiveId" clId="{8D0BCD1F-A3D6-4EA0-BA6B-124C712E6D9B}" dt="2025-11-17T11:08:45.504" v="83" actId="478"/>
        <pc:sldMkLst>
          <pc:docMk/>
          <pc:sldMk cId="0" sldId="282"/>
        </pc:sldMkLst>
        <pc:spChg chg="add del mod">
          <ac:chgData name="GV Vadivan" userId="7c1f3fdc556de7c5" providerId="LiveId" clId="{8D0BCD1F-A3D6-4EA0-BA6B-124C712E6D9B}" dt="2025-11-17T11:08:45.504" v="83" actId="478"/>
          <ac:spMkLst>
            <pc:docMk/>
            <pc:sldMk cId="0" sldId="282"/>
            <ac:spMk id="3" creationId="{C0841F4A-122C-C330-86C0-221B61B6AA83}"/>
          </ac:spMkLst>
        </pc:spChg>
        <pc:picChg chg="del">
          <ac:chgData name="GV Vadivan" userId="7c1f3fdc556de7c5" providerId="LiveId" clId="{8D0BCD1F-A3D6-4EA0-BA6B-124C712E6D9B}" dt="2025-11-17T11:08:44.929" v="81" actId="478"/>
          <ac:picMkLst>
            <pc:docMk/>
            <pc:sldMk cId="0" sldId="282"/>
            <ac:picMk id="431" creationId="{00000000-0000-0000-0000-000000000000}"/>
          </ac:picMkLst>
        </pc:picChg>
      </pc:sldChg>
      <pc:sldChg chg="addSp delSp modSp mod">
        <pc:chgData name="GV Vadivan" userId="7c1f3fdc556de7c5" providerId="LiveId" clId="{8D0BCD1F-A3D6-4EA0-BA6B-124C712E6D9B}" dt="2025-11-17T10:28:12.429" v="54" actId="478"/>
        <pc:sldMkLst>
          <pc:docMk/>
          <pc:sldMk cId="0" sldId="294"/>
        </pc:sldMkLst>
        <pc:spChg chg="add del mod">
          <ac:chgData name="GV Vadivan" userId="7c1f3fdc556de7c5" providerId="LiveId" clId="{8D0BCD1F-A3D6-4EA0-BA6B-124C712E6D9B}" dt="2025-11-17T10:28:12.429" v="54" actId="478"/>
          <ac:spMkLst>
            <pc:docMk/>
            <pc:sldMk cId="0" sldId="294"/>
            <ac:spMk id="3" creationId="{68F988A7-38F2-AC83-9FA7-096F44680529}"/>
          </ac:spMkLst>
        </pc:spChg>
        <pc:picChg chg="del">
          <ac:chgData name="GV Vadivan" userId="7c1f3fdc556de7c5" providerId="LiveId" clId="{8D0BCD1F-A3D6-4EA0-BA6B-124C712E6D9B}" dt="2025-11-17T10:28:11.850" v="53" actId="478"/>
          <ac:picMkLst>
            <pc:docMk/>
            <pc:sldMk cId="0" sldId="294"/>
            <ac:picMk id="515" creationId="{00000000-0000-0000-0000-000000000000}"/>
          </ac:picMkLst>
        </pc:picChg>
      </pc:sldChg>
      <pc:sldChg chg="delSp modSp mod chgLayout">
        <pc:chgData name="GV Vadivan" userId="7c1f3fdc556de7c5" providerId="LiveId" clId="{8D0BCD1F-A3D6-4EA0-BA6B-124C712E6D9B}" dt="2025-11-17T10:28:09.549" v="52" actId="700"/>
        <pc:sldMkLst>
          <pc:docMk/>
          <pc:sldMk cId="0" sldId="295"/>
        </pc:sldMkLst>
        <pc:spChg chg="mod ord">
          <ac:chgData name="GV Vadivan" userId="7c1f3fdc556de7c5" providerId="LiveId" clId="{8D0BCD1F-A3D6-4EA0-BA6B-124C712E6D9B}" dt="2025-11-17T10:28:09.549" v="52" actId="700"/>
          <ac:spMkLst>
            <pc:docMk/>
            <pc:sldMk cId="0" sldId="295"/>
            <ac:spMk id="520" creationId="{00000000-0000-0000-0000-000000000000}"/>
          </ac:spMkLst>
        </pc:spChg>
        <pc:spChg chg="mod ord">
          <ac:chgData name="GV Vadivan" userId="7c1f3fdc556de7c5" providerId="LiveId" clId="{8D0BCD1F-A3D6-4EA0-BA6B-124C712E6D9B}" dt="2025-11-17T10:28:09.549" v="52" actId="700"/>
          <ac:spMkLst>
            <pc:docMk/>
            <pc:sldMk cId="0" sldId="295"/>
            <ac:spMk id="521" creationId="{00000000-0000-0000-0000-000000000000}"/>
          </ac:spMkLst>
        </pc:spChg>
        <pc:picChg chg="del">
          <ac:chgData name="GV Vadivan" userId="7c1f3fdc556de7c5" providerId="LiveId" clId="{8D0BCD1F-A3D6-4EA0-BA6B-124C712E6D9B}" dt="2025-11-17T10:28:06.201" v="50" actId="478"/>
          <ac:picMkLst>
            <pc:docMk/>
            <pc:sldMk cId="0" sldId="295"/>
            <ac:picMk id="522" creationId="{00000000-0000-0000-0000-000000000000}"/>
          </ac:picMkLst>
        </pc:picChg>
        <pc:picChg chg="del">
          <ac:chgData name="GV Vadivan" userId="7c1f3fdc556de7c5" providerId="LiveId" clId="{8D0BCD1F-A3D6-4EA0-BA6B-124C712E6D9B}" dt="2025-11-17T10:28:06.805" v="51" actId="478"/>
          <ac:picMkLst>
            <pc:docMk/>
            <pc:sldMk cId="0" sldId="295"/>
            <ac:picMk id="523" creationId="{00000000-0000-0000-0000-000000000000}"/>
          </ac:picMkLst>
        </pc:picChg>
      </pc:sldChg>
      <pc:sldChg chg="delSp modSp mod modClrScheme chgLayout">
        <pc:chgData name="GV Vadivan" userId="7c1f3fdc556de7c5" providerId="LiveId" clId="{8D0BCD1F-A3D6-4EA0-BA6B-124C712E6D9B}" dt="2025-11-17T10:28:03.132" v="49" actId="700"/>
        <pc:sldMkLst>
          <pc:docMk/>
          <pc:sldMk cId="0" sldId="296"/>
        </pc:sldMkLst>
        <pc:spChg chg="mod ord">
          <ac:chgData name="GV Vadivan" userId="7c1f3fdc556de7c5" providerId="LiveId" clId="{8D0BCD1F-A3D6-4EA0-BA6B-124C712E6D9B}" dt="2025-11-17T10:28:03.132" v="49" actId="700"/>
          <ac:spMkLst>
            <pc:docMk/>
            <pc:sldMk cId="0" sldId="296"/>
            <ac:spMk id="528" creationId="{00000000-0000-0000-0000-000000000000}"/>
          </ac:spMkLst>
        </pc:spChg>
        <pc:spChg chg="mod ord">
          <ac:chgData name="GV Vadivan" userId="7c1f3fdc556de7c5" providerId="LiveId" clId="{8D0BCD1F-A3D6-4EA0-BA6B-124C712E6D9B}" dt="2025-11-17T10:28:03.132" v="49" actId="700"/>
          <ac:spMkLst>
            <pc:docMk/>
            <pc:sldMk cId="0" sldId="296"/>
            <ac:spMk id="529" creationId="{00000000-0000-0000-0000-000000000000}"/>
          </ac:spMkLst>
        </pc:spChg>
        <pc:picChg chg="del">
          <ac:chgData name="GV Vadivan" userId="7c1f3fdc556de7c5" providerId="LiveId" clId="{8D0BCD1F-A3D6-4EA0-BA6B-124C712E6D9B}" dt="2025-11-17T10:28:01.141" v="48" actId="478"/>
          <ac:picMkLst>
            <pc:docMk/>
            <pc:sldMk cId="0" sldId="296"/>
            <ac:picMk id="530" creationId="{00000000-0000-0000-0000-000000000000}"/>
          </ac:picMkLst>
        </pc:picChg>
        <pc:picChg chg="del">
          <ac:chgData name="GV Vadivan" userId="7c1f3fdc556de7c5" providerId="LiveId" clId="{8D0BCD1F-A3D6-4EA0-BA6B-124C712E6D9B}" dt="2025-11-17T10:28:00.505" v="47" actId="478"/>
          <ac:picMkLst>
            <pc:docMk/>
            <pc:sldMk cId="0" sldId="296"/>
            <ac:picMk id="531" creationId="{00000000-0000-0000-0000-000000000000}"/>
          </ac:picMkLst>
        </pc:picChg>
      </pc:sldChg>
      <pc:sldChg chg="delSp modSp mod chgLayout">
        <pc:chgData name="GV Vadivan" userId="7c1f3fdc556de7c5" providerId="LiveId" clId="{8D0BCD1F-A3D6-4EA0-BA6B-124C712E6D9B}" dt="2025-11-17T10:27:58.061" v="46" actId="700"/>
        <pc:sldMkLst>
          <pc:docMk/>
          <pc:sldMk cId="0" sldId="297"/>
        </pc:sldMkLst>
        <pc:spChg chg="mod ord">
          <ac:chgData name="GV Vadivan" userId="7c1f3fdc556de7c5" providerId="LiveId" clId="{8D0BCD1F-A3D6-4EA0-BA6B-124C712E6D9B}" dt="2025-11-17T10:27:58.061" v="46" actId="700"/>
          <ac:spMkLst>
            <pc:docMk/>
            <pc:sldMk cId="0" sldId="297"/>
            <ac:spMk id="536" creationId="{00000000-0000-0000-0000-000000000000}"/>
          </ac:spMkLst>
        </pc:spChg>
        <pc:spChg chg="mod ord">
          <ac:chgData name="GV Vadivan" userId="7c1f3fdc556de7c5" providerId="LiveId" clId="{8D0BCD1F-A3D6-4EA0-BA6B-124C712E6D9B}" dt="2025-11-17T10:27:58.061" v="46" actId="700"/>
          <ac:spMkLst>
            <pc:docMk/>
            <pc:sldMk cId="0" sldId="297"/>
            <ac:spMk id="537" creationId="{00000000-0000-0000-0000-000000000000}"/>
          </ac:spMkLst>
        </pc:spChg>
        <pc:picChg chg="del">
          <ac:chgData name="GV Vadivan" userId="7c1f3fdc556de7c5" providerId="LiveId" clId="{8D0BCD1F-A3D6-4EA0-BA6B-124C712E6D9B}" dt="2025-11-17T10:27:55.944" v="45" actId="478"/>
          <ac:picMkLst>
            <pc:docMk/>
            <pc:sldMk cId="0" sldId="297"/>
            <ac:picMk id="538" creationId="{00000000-0000-0000-0000-000000000000}"/>
          </ac:picMkLst>
        </pc:picChg>
        <pc:picChg chg="del">
          <ac:chgData name="GV Vadivan" userId="7c1f3fdc556de7c5" providerId="LiveId" clId="{8D0BCD1F-A3D6-4EA0-BA6B-124C712E6D9B}" dt="2025-11-17T10:27:55.401" v="44" actId="478"/>
          <ac:picMkLst>
            <pc:docMk/>
            <pc:sldMk cId="0" sldId="297"/>
            <ac:picMk id="539" creationId="{00000000-0000-0000-0000-000000000000}"/>
          </ac:picMkLst>
        </pc:picChg>
      </pc:sldChg>
      <pc:sldChg chg="delSp modSp mod modClrScheme chgLayout">
        <pc:chgData name="GV Vadivan" userId="7c1f3fdc556de7c5" providerId="LiveId" clId="{8D0BCD1F-A3D6-4EA0-BA6B-124C712E6D9B}" dt="2025-11-17T10:27:51.739" v="43" actId="478"/>
        <pc:sldMkLst>
          <pc:docMk/>
          <pc:sldMk cId="0" sldId="298"/>
        </pc:sldMkLst>
        <pc:spChg chg="mod ord">
          <ac:chgData name="GV Vadivan" userId="7c1f3fdc556de7c5" providerId="LiveId" clId="{8D0BCD1F-A3D6-4EA0-BA6B-124C712E6D9B}" dt="2025-11-17T10:27:49.510" v="41" actId="700"/>
          <ac:spMkLst>
            <pc:docMk/>
            <pc:sldMk cId="0" sldId="298"/>
            <ac:spMk id="544" creationId="{00000000-0000-0000-0000-000000000000}"/>
          </ac:spMkLst>
        </pc:spChg>
        <pc:spChg chg="mod ord">
          <ac:chgData name="GV Vadivan" userId="7c1f3fdc556de7c5" providerId="LiveId" clId="{8D0BCD1F-A3D6-4EA0-BA6B-124C712E6D9B}" dt="2025-11-17T10:27:49.510" v="41" actId="700"/>
          <ac:spMkLst>
            <pc:docMk/>
            <pc:sldMk cId="0" sldId="298"/>
            <ac:spMk id="545" creationId="{00000000-0000-0000-0000-000000000000}"/>
          </ac:spMkLst>
        </pc:spChg>
        <pc:picChg chg="del">
          <ac:chgData name="GV Vadivan" userId="7c1f3fdc556de7c5" providerId="LiveId" clId="{8D0BCD1F-A3D6-4EA0-BA6B-124C712E6D9B}" dt="2025-11-17T10:27:51.739" v="43" actId="478"/>
          <ac:picMkLst>
            <pc:docMk/>
            <pc:sldMk cId="0" sldId="298"/>
            <ac:picMk id="546" creationId="{00000000-0000-0000-0000-000000000000}"/>
          </ac:picMkLst>
        </pc:picChg>
        <pc:picChg chg="del">
          <ac:chgData name="GV Vadivan" userId="7c1f3fdc556de7c5" providerId="LiveId" clId="{8D0BCD1F-A3D6-4EA0-BA6B-124C712E6D9B}" dt="2025-11-17T10:27:50.930" v="42" actId="478"/>
          <ac:picMkLst>
            <pc:docMk/>
            <pc:sldMk cId="0" sldId="298"/>
            <ac:picMk id="547" creationId="{00000000-0000-0000-0000-000000000000}"/>
          </ac:picMkLst>
        </pc:picChg>
      </pc:sldChg>
      <pc:sldChg chg="addSp delSp modSp mod">
        <pc:chgData name="GV Vadivan" userId="7c1f3fdc556de7c5" providerId="LiveId" clId="{8D0BCD1F-A3D6-4EA0-BA6B-124C712E6D9B}" dt="2025-11-17T10:27:45.289" v="40" actId="478"/>
        <pc:sldMkLst>
          <pc:docMk/>
          <pc:sldMk cId="0" sldId="299"/>
        </pc:sldMkLst>
        <pc:spChg chg="add del mod">
          <ac:chgData name="GV Vadivan" userId="7c1f3fdc556de7c5" providerId="LiveId" clId="{8D0BCD1F-A3D6-4EA0-BA6B-124C712E6D9B}" dt="2025-11-17T10:27:45.289" v="40" actId="478"/>
          <ac:spMkLst>
            <pc:docMk/>
            <pc:sldMk cId="0" sldId="299"/>
            <ac:spMk id="3" creationId="{A38E061C-EB19-FFE4-C2C9-B885B5861B9E}"/>
          </ac:spMkLst>
        </pc:spChg>
        <pc:picChg chg="del">
          <ac:chgData name="GV Vadivan" userId="7c1f3fdc556de7c5" providerId="LiveId" clId="{8D0BCD1F-A3D6-4EA0-BA6B-124C712E6D9B}" dt="2025-11-17T10:27:44.745" v="39" actId="478"/>
          <ac:picMkLst>
            <pc:docMk/>
            <pc:sldMk cId="0" sldId="299"/>
            <ac:picMk id="554" creationId="{00000000-0000-0000-0000-000000000000}"/>
          </ac:picMkLst>
        </pc:picChg>
      </pc:sldChg>
      <pc:sldChg chg="addSp delSp modSp mod">
        <pc:chgData name="GV Vadivan" userId="7c1f3fdc556de7c5" providerId="LiveId" clId="{8D0BCD1F-A3D6-4EA0-BA6B-124C712E6D9B}" dt="2025-11-17T10:27:42.297" v="38" actId="478"/>
        <pc:sldMkLst>
          <pc:docMk/>
          <pc:sldMk cId="0" sldId="300"/>
        </pc:sldMkLst>
        <pc:spChg chg="add del mod">
          <ac:chgData name="GV Vadivan" userId="7c1f3fdc556de7c5" providerId="LiveId" clId="{8D0BCD1F-A3D6-4EA0-BA6B-124C712E6D9B}" dt="2025-11-17T10:27:42.297" v="38" actId="478"/>
          <ac:spMkLst>
            <pc:docMk/>
            <pc:sldMk cId="0" sldId="300"/>
            <ac:spMk id="3" creationId="{A2C8328D-C165-FE4E-BA37-D5B2094CB0AF}"/>
          </ac:spMkLst>
        </pc:spChg>
        <pc:picChg chg="del">
          <ac:chgData name="GV Vadivan" userId="7c1f3fdc556de7c5" providerId="LiveId" clId="{8D0BCD1F-A3D6-4EA0-BA6B-124C712E6D9B}" dt="2025-11-17T10:27:41.708" v="37" actId="478"/>
          <ac:picMkLst>
            <pc:docMk/>
            <pc:sldMk cId="0" sldId="300"/>
            <ac:picMk id="561" creationId="{00000000-0000-0000-0000-000000000000}"/>
          </ac:picMkLst>
        </pc:picChg>
      </pc:sldChg>
      <pc:sldChg chg="addSp delSp modSp mod">
        <pc:chgData name="GV Vadivan" userId="7c1f3fdc556de7c5" providerId="LiveId" clId="{8D0BCD1F-A3D6-4EA0-BA6B-124C712E6D9B}" dt="2025-11-17T10:27:35.919" v="36" actId="478"/>
        <pc:sldMkLst>
          <pc:docMk/>
          <pc:sldMk cId="0" sldId="303"/>
        </pc:sldMkLst>
        <pc:spChg chg="add del mod">
          <ac:chgData name="GV Vadivan" userId="7c1f3fdc556de7c5" providerId="LiveId" clId="{8D0BCD1F-A3D6-4EA0-BA6B-124C712E6D9B}" dt="2025-11-17T10:27:35.919" v="36" actId="478"/>
          <ac:spMkLst>
            <pc:docMk/>
            <pc:sldMk cId="0" sldId="303"/>
            <ac:spMk id="3" creationId="{E2359136-F0B0-CF07-1618-378292D6595E}"/>
          </ac:spMkLst>
        </pc:spChg>
        <pc:picChg chg="del">
          <ac:chgData name="GV Vadivan" userId="7c1f3fdc556de7c5" providerId="LiveId" clId="{8D0BCD1F-A3D6-4EA0-BA6B-124C712E6D9B}" dt="2025-11-17T10:27:34.437" v="35" actId="478"/>
          <ac:picMkLst>
            <pc:docMk/>
            <pc:sldMk cId="0" sldId="303"/>
            <ac:picMk id="579" creationId="{00000000-0000-0000-0000-000000000000}"/>
          </ac:picMkLst>
        </pc:picChg>
      </pc:sldChg>
      <pc:sldChg chg="delSp modSp mod modClrScheme chgLayout">
        <pc:chgData name="GV Vadivan" userId="7c1f3fdc556de7c5" providerId="LiveId" clId="{8D0BCD1F-A3D6-4EA0-BA6B-124C712E6D9B}" dt="2025-11-17T10:27:28.727" v="34" actId="478"/>
        <pc:sldMkLst>
          <pc:docMk/>
          <pc:sldMk cId="0" sldId="305"/>
        </pc:sldMkLst>
        <pc:spChg chg="mod ord">
          <ac:chgData name="GV Vadivan" userId="7c1f3fdc556de7c5" providerId="LiveId" clId="{8D0BCD1F-A3D6-4EA0-BA6B-124C712E6D9B}" dt="2025-11-17T10:27:26.858" v="33" actId="700"/>
          <ac:spMkLst>
            <pc:docMk/>
            <pc:sldMk cId="0" sldId="305"/>
            <ac:spMk id="592" creationId="{00000000-0000-0000-0000-000000000000}"/>
          </ac:spMkLst>
        </pc:spChg>
        <pc:spChg chg="mod ord">
          <ac:chgData name="GV Vadivan" userId="7c1f3fdc556de7c5" providerId="LiveId" clId="{8D0BCD1F-A3D6-4EA0-BA6B-124C712E6D9B}" dt="2025-11-17T10:27:26.858" v="33" actId="700"/>
          <ac:spMkLst>
            <pc:docMk/>
            <pc:sldMk cId="0" sldId="305"/>
            <ac:spMk id="594" creationId="{00000000-0000-0000-0000-000000000000}"/>
          </ac:spMkLst>
        </pc:spChg>
        <pc:picChg chg="del mod ord">
          <ac:chgData name="GV Vadivan" userId="7c1f3fdc556de7c5" providerId="LiveId" clId="{8D0BCD1F-A3D6-4EA0-BA6B-124C712E6D9B}" dt="2025-11-17T10:27:28.727" v="34" actId="478"/>
          <ac:picMkLst>
            <pc:docMk/>
            <pc:sldMk cId="0" sldId="305"/>
            <ac:picMk id="593" creationId="{00000000-0000-0000-0000-000000000000}"/>
          </ac:picMkLst>
        </pc:picChg>
      </pc:sldChg>
      <pc:sldChg chg="modSp mod">
        <pc:chgData name="GV Vadivan" userId="7c1f3fdc556de7c5" providerId="LiveId" clId="{8D0BCD1F-A3D6-4EA0-BA6B-124C712E6D9B}" dt="2025-11-17T10:27:17.972" v="32" actId="5793"/>
        <pc:sldMkLst>
          <pc:docMk/>
          <pc:sldMk cId="0" sldId="308"/>
        </pc:sldMkLst>
        <pc:spChg chg="mod">
          <ac:chgData name="GV Vadivan" userId="7c1f3fdc556de7c5" providerId="LiveId" clId="{8D0BCD1F-A3D6-4EA0-BA6B-124C712E6D9B}" dt="2025-11-17T10:27:17.972" v="32" actId="5793"/>
          <ac:spMkLst>
            <pc:docMk/>
            <pc:sldMk cId="0" sldId="308"/>
            <ac:spMk id="617" creationId="{00000000-0000-0000-0000-000000000000}"/>
          </ac:spMkLst>
        </pc:spChg>
      </pc:sldChg>
      <pc:sldChg chg="del">
        <pc:chgData name="GV Vadivan" userId="7c1f3fdc556de7c5" providerId="LiveId" clId="{8D0BCD1F-A3D6-4EA0-BA6B-124C712E6D9B}" dt="2025-11-17T10:24:59.619" v="6" actId="47"/>
        <pc:sldMkLst>
          <pc:docMk/>
          <pc:sldMk cId="0" sldId="309"/>
        </pc:sldMkLst>
      </pc:sldChg>
      <pc:sldChg chg="addSp delSp modSp mod">
        <pc:chgData name="GV Vadivan" userId="7c1f3fdc556de7c5" providerId="LiveId" clId="{8D0BCD1F-A3D6-4EA0-BA6B-124C712E6D9B}" dt="2025-11-17T10:25:03.273" v="8" actId="478"/>
        <pc:sldMkLst>
          <pc:docMk/>
          <pc:sldMk cId="0" sldId="310"/>
        </pc:sldMkLst>
        <pc:spChg chg="add del mod">
          <ac:chgData name="GV Vadivan" userId="7c1f3fdc556de7c5" providerId="LiveId" clId="{8D0BCD1F-A3D6-4EA0-BA6B-124C712E6D9B}" dt="2025-11-17T10:25:03.273" v="8" actId="478"/>
          <ac:spMkLst>
            <pc:docMk/>
            <pc:sldMk cId="0" sldId="310"/>
            <ac:spMk id="3" creationId="{3449638C-ED8C-E7B3-2B00-D76FFCF2ADAC}"/>
          </ac:spMkLst>
        </pc:spChg>
        <pc:picChg chg="del">
          <ac:chgData name="GV Vadivan" userId="7c1f3fdc556de7c5" providerId="LiveId" clId="{8D0BCD1F-A3D6-4EA0-BA6B-124C712E6D9B}" dt="2025-11-17T10:25:02.343" v="7" actId="478"/>
          <ac:picMkLst>
            <pc:docMk/>
            <pc:sldMk cId="0" sldId="310"/>
            <ac:picMk id="631" creationId="{00000000-0000-0000-0000-000000000000}"/>
          </ac:picMkLst>
        </pc:picChg>
      </pc:sldChg>
      <pc:sldChg chg="delSp modSp mod modClrScheme chgLayout">
        <pc:chgData name="GV Vadivan" userId="7c1f3fdc556de7c5" providerId="LiveId" clId="{8D0BCD1F-A3D6-4EA0-BA6B-124C712E6D9B}" dt="2025-11-17T10:27:08.358" v="29" actId="478"/>
        <pc:sldMkLst>
          <pc:docMk/>
          <pc:sldMk cId="0" sldId="312"/>
        </pc:sldMkLst>
        <pc:spChg chg="mod ord">
          <ac:chgData name="GV Vadivan" userId="7c1f3fdc556de7c5" providerId="LiveId" clId="{8D0BCD1F-A3D6-4EA0-BA6B-124C712E6D9B}" dt="2025-11-17T10:27:06.870" v="28" actId="700"/>
          <ac:spMkLst>
            <pc:docMk/>
            <pc:sldMk cId="0" sldId="312"/>
            <ac:spMk id="646" creationId="{00000000-0000-0000-0000-000000000000}"/>
          </ac:spMkLst>
        </pc:spChg>
        <pc:spChg chg="mod ord">
          <ac:chgData name="GV Vadivan" userId="7c1f3fdc556de7c5" providerId="LiveId" clId="{8D0BCD1F-A3D6-4EA0-BA6B-124C712E6D9B}" dt="2025-11-17T10:27:06.870" v="28" actId="700"/>
          <ac:spMkLst>
            <pc:docMk/>
            <pc:sldMk cId="0" sldId="312"/>
            <ac:spMk id="647" creationId="{00000000-0000-0000-0000-000000000000}"/>
          </ac:spMkLst>
        </pc:spChg>
        <pc:picChg chg="del mod ord">
          <ac:chgData name="GV Vadivan" userId="7c1f3fdc556de7c5" providerId="LiveId" clId="{8D0BCD1F-A3D6-4EA0-BA6B-124C712E6D9B}" dt="2025-11-17T10:27:08.358" v="29" actId="478"/>
          <ac:picMkLst>
            <pc:docMk/>
            <pc:sldMk cId="0" sldId="312"/>
            <ac:picMk id="648" creationId="{00000000-0000-0000-0000-000000000000}"/>
          </ac:picMkLst>
        </pc:picChg>
      </pc:sldChg>
      <pc:sldChg chg="delSp modSp mod modClrScheme chgLayout">
        <pc:chgData name="GV Vadivan" userId="7c1f3fdc556de7c5" providerId="LiveId" clId="{8D0BCD1F-A3D6-4EA0-BA6B-124C712E6D9B}" dt="2025-11-17T10:26:57.215" v="27" actId="404"/>
        <pc:sldMkLst>
          <pc:docMk/>
          <pc:sldMk cId="0" sldId="317"/>
        </pc:sldMkLst>
        <pc:spChg chg="mod ord">
          <ac:chgData name="GV Vadivan" userId="7c1f3fdc556de7c5" providerId="LiveId" clId="{8D0BCD1F-A3D6-4EA0-BA6B-124C712E6D9B}" dt="2025-11-17T10:26:54.472" v="25" actId="700"/>
          <ac:spMkLst>
            <pc:docMk/>
            <pc:sldMk cId="0" sldId="317"/>
            <ac:spMk id="677" creationId="{00000000-0000-0000-0000-000000000000}"/>
          </ac:spMkLst>
        </pc:spChg>
        <pc:spChg chg="mod ord">
          <ac:chgData name="GV Vadivan" userId="7c1f3fdc556de7c5" providerId="LiveId" clId="{8D0BCD1F-A3D6-4EA0-BA6B-124C712E6D9B}" dt="2025-11-17T10:26:57.215" v="27" actId="404"/>
          <ac:spMkLst>
            <pc:docMk/>
            <pc:sldMk cId="0" sldId="317"/>
            <ac:spMk id="679" creationId="{00000000-0000-0000-0000-000000000000}"/>
          </ac:spMkLst>
        </pc:spChg>
        <pc:picChg chg="del mod ord">
          <ac:chgData name="GV Vadivan" userId="7c1f3fdc556de7c5" providerId="LiveId" clId="{8D0BCD1F-A3D6-4EA0-BA6B-124C712E6D9B}" dt="2025-11-17T10:26:55.827" v="26" actId="478"/>
          <ac:picMkLst>
            <pc:docMk/>
            <pc:sldMk cId="0" sldId="317"/>
            <ac:picMk id="678" creationId="{00000000-0000-0000-0000-000000000000}"/>
          </ac:picMkLst>
        </pc:picChg>
      </pc:sldChg>
      <pc:sldChg chg="modSp mod">
        <pc:chgData name="GV Vadivan" userId="7c1f3fdc556de7c5" providerId="LiveId" clId="{8D0BCD1F-A3D6-4EA0-BA6B-124C712E6D9B}" dt="2025-11-17T10:26:47" v="24" actId="404"/>
        <pc:sldMkLst>
          <pc:docMk/>
          <pc:sldMk cId="0" sldId="318"/>
        </pc:sldMkLst>
        <pc:spChg chg="mod">
          <ac:chgData name="GV Vadivan" userId="7c1f3fdc556de7c5" providerId="LiveId" clId="{8D0BCD1F-A3D6-4EA0-BA6B-124C712E6D9B}" dt="2025-11-17T10:26:47" v="24" actId="404"/>
          <ac:spMkLst>
            <pc:docMk/>
            <pc:sldMk cId="0" sldId="318"/>
            <ac:spMk id="685" creationId="{00000000-0000-0000-0000-000000000000}"/>
          </ac:spMkLst>
        </pc:spChg>
      </pc:sldChg>
      <pc:sldChg chg="delSp modSp mod modClrScheme chgLayout">
        <pc:chgData name="GV Vadivan" userId="7c1f3fdc556de7c5" providerId="LiveId" clId="{8D0BCD1F-A3D6-4EA0-BA6B-124C712E6D9B}" dt="2025-11-17T10:26:42.140" v="23" actId="478"/>
        <pc:sldMkLst>
          <pc:docMk/>
          <pc:sldMk cId="0" sldId="320"/>
        </pc:sldMkLst>
        <pc:spChg chg="mod ord">
          <ac:chgData name="GV Vadivan" userId="7c1f3fdc556de7c5" providerId="LiveId" clId="{8D0BCD1F-A3D6-4EA0-BA6B-124C712E6D9B}" dt="2025-11-17T10:26:40.899" v="22" actId="700"/>
          <ac:spMkLst>
            <pc:docMk/>
            <pc:sldMk cId="0" sldId="320"/>
            <ac:spMk id="696" creationId="{00000000-0000-0000-0000-000000000000}"/>
          </ac:spMkLst>
        </pc:spChg>
        <pc:spChg chg="mod ord">
          <ac:chgData name="GV Vadivan" userId="7c1f3fdc556de7c5" providerId="LiveId" clId="{8D0BCD1F-A3D6-4EA0-BA6B-124C712E6D9B}" dt="2025-11-17T10:26:40.899" v="22" actId="700"/>
          <ac:spMkLst>
            <pc:docMk/>
            <pc:sldMk cId="0" sldId="320"/>
            <ac:spMk id="698" creationId="{00000000-0000-0000-0000-000000000000}"/>
          </ac:spMkLst>
        </pc:spChg>
        <pc:picChg chg="del mod ord">
          <ac:chgData name="GV Vadivan" userId="7c1f3fdc556de7c5" providerId="LiveId" clId="{8D0BCD1F-A3D6-4EA0-BA6B-124C712E6D9B}" dt="2025-11-17T10:26:42.140" v="23" actId="478"/>
          <ac:picMkLst>
            <pc:docMk/>
            <pc:sldMk cId="0" sldId="320"/>
            <ac:picMk id="697" creationId="{00000000-0000-0000-0000-000000000000}"/>
          </ac:picMkLst>
        </pc:picChg>
      </pc:sldChg>
      <pc:sldChg chg="modSp mod">
        <pc:chgData name="GV Vadivan" userId="7c1f3fdc556de7c5" providerId="LiveId" clId="{8D0BCD1F-A3D6-4EA0-BA6B-124C712E6D9B}" dt="2025-11-17T10:25:14.432" v="9" actId="404"/>
        <pc:sldMkLst>
          <pc:docMk/>
          <pc:sldMk cId="0" sldId="321"/>
        </pc:sldMkLst>
        <pc:spChg chg="mod">
          <ac:chgData name="GV Vadivan" userId="7c1f3fdc556de7c5" providerId="LiveId" clId="{8D0BCD1F-A3D6-4EA0-BA6B-124C712E6D9B}" dt="2025-11-17T10:25:14.432" v="9" actId="404"/>
          <ac:spMkLst>
            <pc:docMk/>
            <pc:sldMk cId="0" sldId="321"/>
            <ac:spMk id="704" creationId="{00000000-0000-0000-0000-000000000000}"/>
          </ac:spMkLst>
        </pc:spChg>
      </pc:sldChg>
      <pc:sldChg chg="delSp modSp mod modClrScheme chgLayout">
        <pc:chgData name="GV Vadivan" userId="7c1f3fdc556de7c5" providerId="LiveId" clId="{8D0BCD1F-A3D6-4EA0-BA6B-124C712E6D9B}" dt="2025-11-17T10:26:35.453" v="21" actId="478"/>
        <pc:sldMkLst>
          <pc:docMk/>
          <pc:sldMk cId="0" sldId="322"/>
        </pc:sldMkLst>
        <pc:spChg chg="mod ord">
          <ac:chgData name="GV Vadivan" userId="7c1f3fdc556de7c5" providerId="LiveId" clId="{8D0BCD1F-A3D6-4EA0-BA6B-124C712E6D9B}" dt="2025-11-17T10:26:34.207" v="20" actId="700"/>
          <ac:spMkLst>
            <pc:docMk/>
            <pc:sldMk cId="0" sldId="322"/>
            <ac:spMk id="709" creationId="{00000000-0000-0000-0000-000000000000}"/>
          </ac:spMkLst>
        </pc:spChg>
        <pc:spChg chg="mod ord">
          <ac:chgData name="GV Vadivan" userId="7c1f3fdc556de7c5" providerId="LiveId" clId="{8D0BCD1F-A3D6-4EA0-BA6B-124C712E6D9B}" dt="2025-11-17T10:26:34.207" v="20" actId="700"/>
          <ac:spMkLst>
            <pc:docMk/>
            <pc:sldMk cId="0" sldId="322"/>
            <ac:spMk id="711" creationId="{00000000-0000-0000-0000-000000000000}"/>
          </ac:spMkLst>
        </pc:spChg>
        <pc:picChg chg="del mod ord">
          <ac:chgData name="GV Vadivan" userId="7c1f3fdc556de7c5" providerId="LiveId" clId="{8D0BCD1F-A3D6-4EA0-BA6B-124C712E6D9B}" dt="2025-11-17T10:26:35.453" v="21" actId="478"/>
          <ac:picMkLst>
            <pc:docMk/>
            <pc:sldMk cId="0" sldId="322"/>
            <ac:picMk id="710" creationId="{00000000-0000-0000-0000-000000000000}"/>
          </ac:picMkLst>
        </pc:picChg>
      </pc:sldChg>
      <pc:sldChg chg="addSp delSp modSp mod">
        <pc:chgData name="GV Vadivan" userId="7c1f3fdc556de7c5" providerId="LiveId" clId="{8D0BCD1F-A3D6-4EA0-BA6B-124C712E6D9B}" dt="2025-11-17T10:26:23.901" v="15" actId="478"/>
        <pc:sldMkLst>
          <pc:docMk/>
          <pc:sldMk cId="0" sldId="323"/>
        </pc:sldMkLst>
        <pc:spChg chg="add del mod">
          <ac:chgData name="GV Vadivan" userId="7c1f3fdc556de7c5" providerId="LiveId" clId="{8D0BCD1F-A3D6-4EA0-BA6B-124C712E6D9B}" dt="2025-11-17T10:26:23.901" v="15" actId="478"/>
          <ac:spMkLst>
            <pc:docMk/>
            <pc:sldMk cId="0" sldId="323"/>
            <ac:spMk id="3" creationId="{061855A0-D760-4B86-14C7-8A60E60DFB4A}"/>
          </ac:spMkLst>
        </pc:spChg>
        <pc:picChg chg="del">
          <ac:chgData name="GV Vadivan" userId="7c1f3fdc556de7c5" providerId="LiveId" clId="{8D0BCD1F-A3D6-4EA0-BA6B-124C712E6D9B}" dt="2025-11-17T10:26:22.251" v="14" actId="478"/>
          <ac:picMkLst>
            <pc:docMk/>
            <pc:sldMk cId="0" sldId="323"/>
            <ac:picMk id="718" creationId="{00000000-0000-0000-0000-000000000000}"/>
          </ac:picMkLst>
        </pc:picChg>
      </pc:sldChg>
      <pc:sldChg chg="addSp delSp modSp mod">
        <pc:chgData name="GV Vadivan" userId="7c1f3fdc556de7c5" providerId="LiveId" clId="{8D0BCD1F-A3D6-4EA0-BA6B-124C712E6D9B}" dt="2025-11-17T10:25:20.810" v="11" actId="478"/>
        <pc:sldMkLst>
          <pc:docMk/>
          <pc:sldMk cId="0" sldId="324"/>
        </pc:sldMkLst>
        <pc:spChg chg="add del mod">
          <ac:chgData name="GV Vadivan" userId="7c1f3fdc556de7c5" providerId="LiveId" clId="{8D0BCD1F-A3D6-4EA0-BA6B-124C712E6D9B}" dt="2025-11-17T10:25:20.810" v="11" actId="478"/>
          <ac:spMkLst>
            <pc:docMk/>
            <pc:sldMk cId="0" sldId="324"/>
            <ac:spMk id="3" creationId="{91F2E612-3E3D-696A-51D2-2062D696F9DF}"/>
          </ac:spMkLst>
        </pc:spChg>
        <pc:picChg chg="del">
          <ac:chgData name="GV Vadivan" userId="7c1f3fdc556de7c5" providerId="LiveId" clId="{8D0BCD1F-A3D6-4EA0-BA6B-124C712E6D9B}" dt="2025-11-17T10:25:19.465" v="10" actId="478"/>
          <ac:picMkLst>
            <pc:docMk/>
            <pc:sldMk cId="0" sldId="324"/>
            <ac:picMk id="724" creationId="{00000000-0000-0000-0000-000000000000}"/>
          </ac:picMkLst>
        </pc:picChg>
      </pc:sldChg>
      <pc:sldChg chg="addSp delSp modSp mod">
        <pc:chgData name="GV Vadivan" userId="7c1f3fdc556de7c5" providerId="LiveId" clId="{8D0BCD1F-A3D6-4EA0-BA6B-124C712E6D9B}" dt="2025-11-17T10:25:26.540" v="13" actId="478"/>
        <pc:sldMkLst>
          <pc:docMk/>
          <pc:sldMk cId="0" sldId="331"/>
        </pc:sldMkLst>
        <pc:spChg chg="add del mod">
          <ac:chgData name="GV Vadivan" userId="7c1f3fdc556de7c5" providerId="LiveId" clId="{8D0BCD1F-A3D6-4EA0-BA6B-124C712E6D9B}" dt="2025-11-17T10:25:26.540" v="13" actId="478"/>
          <ac:spMkLst>
            <pc:docMk/>
            <pc:sldMk cId="0" sldId="331"/>
            <ac:spMk id="3" creationId="{78882EA6-9D90-5AC4-EDDE-20BA1CD4E0B9}"/>
          </ac:spMkLst>
        </pc:spChg>
        <pc:picChg chg="del">
          <ac:chgData name="GV Vadivan" userId="7c1f3fdc556de7c5" providerId="LiveId" clId="{8D0BCD1F-A3D6-4EA0-BA6B-124C712E6D9B}" dt="2025-11-17T10:25:26" v="12" actId="478"/>
          <ac:picMkLst>
            <pc:docMk/>
            <pc:sldMk cId="0" sldId="331"/>
            <ac:picMk id="770" creationId="{00000000-0000-0000-0000-000000000000}"/>
          </ac:picMkLst>
        </pc:picChg>
      </pc:sldChg>
      <pc:sldMasterChg chg="delSldLayout">
        <pc:chgData name="GV Vadivan" userId="7c1f3fdc556de7c5" providerId="LiveId" clId="{8D0BCD1F-A3D6-4EA0-BA6B-124C712E6D9B}" dt="2025-11-17T10:24:59.619" v="6" actId="47"/>
        <pc:sldMasterMkLst>
          <pc:docMk/>
          <pc:sldMasterMk cId="0" sldId="2147483648"/>
        </pc:sldMasterMkLst>
        <pc:sldLayoutChg chg="del">
          <pc:chgData name="GV Vadivan" userId="7c1f3fdc556de7c5" providerId="LiveId" clId="{8D0BCD1F-A3D6-4EA0-BA6B-124C712E6D9B}" dt="2025-11-17T10:24:59.619" v="6" actId="47"/>
          <pc:sldLayoutMkLst>
            <pc:docMk/>
            <pc:sldMasterMk cId="0" sldId="2147483648"/>
            <pc:sldLayoutMk cId="0"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03030"/>
              </a:buClr>
              <a:buSzPts val="1200"/>
              <a:buFont typeface="Arial"/>
              <a:buNone/>
            </a:pPr>
            <a:r>
              <a:rPr lang="en-GB" b="0" i="0">
                <a:solidFill>
                  <a:srgbClr val="303030"/>
                </a:solidFill>
                <a:highlight>
                  <a:srgbClr val="FFFFFF"/>
                </a:highlight>
                <a:latin typeface="Arial"/>
                <a:ea typeface="Arial"/>
                <a:cs typeface="Arial"/>
                <a:sym typeface="Arial"/>
              </a:rPr>
              <a:t>James Lawless (Feb 2024) What Is Digital Sustainability? https://purplegriffon.com/blog/what-is-digital-sustainability </a:t>
            </a:r>
            <a:endParaRPr/>
          </a:p>
          <a:p>
            <a:pPr marL="0" marR="0" lvl="0" indent="0" algn="l" rtl="0">
              <a:lnSpc>
                <a:spcPct val="100000"/>
              </a:lnSpc>
              <a:spcBef>
                <a:spcPts val="0"/>
              </a:spcBef>
              <a:spcAft>
                <a:spcPts val="0"/>
              </a:spcAft>
              <a:buClr>
                <a:srgbClr val="303030"/>
              </a:buClr>
              <a:buSzPts val="1200"/>
              <a:buFont typeface="Arial"/>
              <a:buNone/>
            </a:pPr>
            <a:r>
              <a:rPr lang="en-GB" b="0" i="0">
                <a:solidFill>
                  <a:srgbClr val="303030"/>
                </a:solidFill>
                <a:highlight>
                  <a:srgbClr val="FFFFFF"/>
                </a:highlight>
                <a:latin typeface="Arial"/>
                <a:ea typeface="Arial"/>
                <a:cs typeface="Arial"/>
                <a:sym typeface="Arial"/>
              </a:rPr>
              <a:t>Dr Ruth Daly, How can digital help us become more environmentally sustainable? https://www.culturehive.co.uk/digital-heritage-hub/resource/planning/how-can-digital-help-us-become-more-environmentally-sustainable/</a:t>
            </a:r>
            <a:endParaRPr/>
          </a:p>
          <a:p>
            <a:pPr marL="0" marR="0" lvl="0" indent="0" algn="l" rtl="0">
              <a:lnSpc>
                <a:spcPct val="100000"/>
              </a:lnSpc>
              <a:spcBef>
                <a:spcPts val="0"/>
              </a:spcBef>
              <a:spcAft>
                <a:spcPts val="0"/>
              </a:spcAft>
              <a:buClr>
                <a:srgbClr val="404040"/>
              </a:buClr>
              <a:buSzPts val="1200"/>
              <a:buFont typeface="Calibri"/>
              <a:buNone/>
            </a:pPr>
            <a:r>
              <a:rPr lang="en-GB" b="0">
                <a:solidFill>
                  <a:srgbClr val="404040"/>
                </a:solidFill>
                <a:highlight>
                  <a:srgbClr val="FFFFFF"/>
                </a:highlight>
              </a:rPr>
              <a:t>The Digital Europe Programme: https://digital-strategy.ec.europa.eu/en/activities/digital-programme</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303030"/>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35" name="Google Shape;33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03030"/>
              </a:buClr>
              <a:buSzPts val="1200"/>
              <a:buFont typeface="Arial"/>
              <a:buNone/>
            </a:pPr>
            <a:r>
              <a:rPr lang="en-GB" b="0" i="0">
                <a:solidFill>
                  <a:srgbClr val="303030"/>
                </a:solidFill>
                <a:highlight>
                  <a:srgbClr val="FFFFFF"/>
                </a:highlight>
                <a:latin typeface="Arial"/>
                <a:ea typeface="Arial"/>
                <a:cs typeface="Arial"/>
                <a:sym typeface="Arial"/>
              </a:rPr>
              <a:t>James Lawless (Feb 2024) What Is Digital Sustainability? https://purplegriffon.com/blog/what-is-digital-sustainability </a:t>
            </a:r>
            <a:endParaRPr/>
          </a:p>
          <a:p>
            <a:pPr marL="0" marR="0" lvl="0" indent="0" algn="l" rtl="0">
              <a:lnSpc>
                <a:spcPct val="100000"/>
              </a:lnSpc>
              <a:spcBef>
                <a:spcPts val="0"/>
              </a:spcBef>
              <a:spcAft>
                <a:spcPts val="0"/>
              </a:spcAft>
              <a:buClr>
                <a:srgbClr val="303030"/>
              </a:buClr>
              <a:buSzPts val="1200"/>
              <a:buFont typeface="Arial"/>
              <a:buNone/>
            </a:pPr>
            <a:r>
              <a:rPr lang="en-GB" b="0" i="0">
                <a:solidFill>
                  <a:srgbClr val="303030"/>
                </a:solidFill>
                <a:highlight>
                  <a:srgbClr val="FFFFFF"/>
                </a:highlight>
                <a:latin typeface="Arial"/>
                <a:ea typeface="Arial"/>
                <a:cs typeface="Arial"/>
                <a:sym typeface="Arial"/>
              </a:rPr>
              <a:t>Dr Ruth Daly, How can digital help us become more environmentally sustainable? https://www.culturehive.co.uk/digital-heritage-hub/resource/planning/how-can-digital-help-us-become-more-environmentally-sustainable/</a:t>
            </a:r>
            <a:endParaRPr/>
          </a:p>
          <a:p>
            <a:pPr marL="0" marR="0" lvl="0" indent="0" algn="l" rtl="0">
              <a:lnSpc>
                <a:spcPct val="100000"/>
              </a:lnSpc>
              <a:spcBef>
                <a:spcPts val="0"/>
              </a:spcBef>
              <a:spcAft>
                <a:spcPts val="0"/>
              </a:spcAft>
              <a:buClr>
                <a:srgbClr val="404040"/>
              </a:buClr>
              <a:buSzPts val="1200"/>
              <a:buFont typeface="Calibri"/>
              <a:buNone/>
            </a:pPr>
            <a:r>
              <a:rPr lang="en-GB" b="0">
                <a:solidFill>
                  <a:srgbClr val="404040"/>
                </a:solidFill>
                <a:highlight>
                  <a:srgbClr val="FFFFFF"/>
                </a:highlight>
              </a:rPr>
              <a:t>The Digital Europe Programme: https://digital-strategy.ec.europa.eu/en/activities/digital-programme</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303030"/>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43" name="Google Shape;34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0" i="0">
                <a:solidFill>
                  <a:srgbClr val="161616"/>
                </a:solidFill>
                <a:highlight>
                  <a:srgbClr val="FFFFFF"/>
                </a:highlight>
                <a:latin typeface="IBM Plex Sans"/>
                <a:ea typeface="IBM Plex Sans"/>
                <a:cs typeface="IBM Plex Sans"/>
                <a:sym typeface="IBM Plex Sans"/>
              </a:rPr>
              <a:t>IBM “What is sustainability in business?” https://www.ibm.com/topics/business-sustainability#:~:text=Sustainability%20in%20business%20refers%20to,and%20governance%20(ESG)%20metrics.</a:t>
            </a:r>
            <a:endParaRPr/>
          </a:p>
          <a:p>
            <a:pPr marL="0" lvl="0" indent="0" algn="l" rtl="0">
              <a:lnSpc>
                <a:spcPct val="100000"/>
              </a:lnSpc>
              <a:spcBef>
                <a:spcPts val="0"/>
              </a:spcBef>
              <a:spcAft>
                <a:spcPts val="0"/>
              </a:spcAft>
              <a:buSzPts val="1400"/>
              <a:buNone/>
            </a:pPr>
            <a:r>
              <a:rPr lang="en-GB" b="0" i="0">
                <a:solidFill>
                  <a:srgbClr val="161616"/>
                </a:solidFill>
                <a:highlight>
                  <a:srgbClr val="FFFFFF"/>
                </a:highlight>
                <a:latin typeface="IBM Plex Sans"/>
                <a:ea typeface="IBM Plex Sans"/>
                <a:cs typeface="IBM Plex Sans"/>
                <a:sym typeface="IBM Plex Sans"/>
              </a:rPr>
              <a:t>Tech Target, Ben Lutkevich, ESG vs. CSR vs. sustainability: What's the difference? https://www.techtarget.com/whatis/feature/ESG-vs-CSR-vs-sustainability-Whats-the-difference.</a:t>
            </a:r>
            <a:endParaRPr/>
          </a:p>
        </p:txBody>
      </p:sp>
      <p:sp>
        <p:nvSpPr>
          <p:cNvPr id="350" name="Google Shape;35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McBride Sustainability, The Intersection of Digital Transformation and Sustainability: https://www.linkedin.com/pulse/intersection-digital-transformation-sustainability-9wsze/</a:t>
            </a:r>
            <a:endParaRPr b="0" i="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59" name="Google Shape;35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McBride Sustainability, The Intersection of Digital Transformation and Sustainability: https://www.linkedin.com/pulse/intersection-digital-transformation-sustainability-9wsze/</a:t>
            </a:r>
            <a:endParaRPr b="0" i="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67" name="Google Shape;36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5" name="Google Shape;37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Harvard Business School Online, Kelsey Miller (Dec 2020) The triple bottom line: what it is &amp; why it’s important: https://online.hbs.edu/blog/post/what-is-the-triple-bottom-line</a:t>
            </a:r>
            <a:endParaRPr/>
          </a:p>
        </p:txBody>
      </p:sp>
      <p:sp>
        <p:nvSpPr>
          <p:cNvPr id="388" name="Google Shape;38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F1F1F"/>
              </a:buClr>
              <a:buSzPts val="1200"/>
              <a:buFont typeface="Arial"/>
              <a:buNone/>
            </a:pPr>
            <a:r>
              <a:rPr lang="en-GB" b="0" i="0">
                <a:solidFill>
                  <a:srgbClr val="1F1F1F"/>
                </a:solidFill>
                <a:latin typeface="Arial"/>
                <a:ea typeface="Arial"/>
                <a:cs typeface="Arial"/>
                <a:sym typeface="Arial"/>
              </a:rPr>
              <a:t>European Parliament, Circular economy: definition, importance and benefits: https://www.europarl.europa.eu/topics/en/article/20151201STO05603/circular-economy-definition-importance-and-benefits#:~:text=The%20circular%20economy%20is%20a,reducing%20waste%20to%20a%20minimum.</a:t>
            </a:r>
            <a:endParaRPr/>
          </a:p>
          <a:p>
            <a:pPr marL="0" marR="0" lvl="0" indent="0" algn="l" rtl="0">
              <a:lnSpc>
                <a:spcPct val="100000"/>
              </a:lnSpc>
              <a:spcBef>
                <a:spcPts val="0"/>
              </a:spcBef>
              <a:spcAft>
                <a:spcPts val="0"/>
              </a:spcAft>
              <a:buClr>
                <a:srgbClr val="1F1F1F"/>
              </a:buClr>
              <a:buSzPts val="1200"/>
              <a:buFont typeface="Arial"/>
              <a:buNone/>
            </a:pPr>
            <a:r>
              <a:rPr lang="en-GB" b="0" i="0">
                <a:solidFill>
                  <a:srgbClr val="1F1F1F"/>
                </a:solidFill>
                <a:latin typeface="Arial"/>
                <a:ea typeface="Arial"/>
                <a:cs typeface="Arial"/>
                <a:sym typeface="Arial"/>
              </a:rPr>
              <a:t>Steven Kane Curtis, Oksana Mont, Sharing economy business models for sustainability, Journal of Cleaner Production, Volume 266, 2020,</a:t>
            </a:r>
            <a:endParaRPr/>
          </a:p>
          <a:p>
            <a:pPr marL="0" marR="0" lvl="0" indent="0" algn="l" rtl="0">
              <a:lnSpc>
                <a:spcPct val="100000"/>
              </a:lnSpc>
              <a:spcBef>
                <a:spcPts val="0"/>
              </a:spcBef>
              <a:spcAft>
                <a:spcPts val="0"/>
              </a:spcAft>
              <a:buClr>
                <a:srgbClr val="1F1F1F"/>
              </a:buClr>
              <a:buSzPts val="1200"/>
              <a:buFont typeface="Arial"/>
              <a:buNone/>
            </a:pPr>
            <a:r>
              <a:rPr lang="en-GB" b="0" i="0">
                <a:solidFill>
                  <a:srgbClr val="1F1F1F"/>
                </a:solidFill>
                <a:latin typeface="Arial"/>
                <a:ea typeface="Arial"/>
                <a:cs typeface="Arial"/>
                <a:sym typeface="Arial"/>
              </a:rPr>
              <a:t>121519, ISSN 0959-6526, https://doi.org/10.1016/j.jclepro.2020.121519.</a:t>
            </a:r>
            <a:endParaRPr/>
          </a:p>
          <a:p>
            <a:pPr marL="0" marR="0" lvl="0" indent="0" algn="l" rtl="0">
              <a:lnSpc>
                <a:spcPct val="100000"/>
              </a:lnSpc>
              <a:spcBef>
                <a:spcPts val="0"/>
              </a:spcBef>
              <a:spcAft>
                <a:spcPts val="0"/>
              </a:spcAft>
              <a:buClr>
                <a:schemeClr val="dk1"/>
              </a:buClr>
              <a:buSzPts val="1200"/>
              <a:buFont typeface="Calibri"/>
              <a:buNone/>
            </a:pPr>
            <a:r>
              <a:rPr lang="en-GB"/>
              <a:t>What is Product-as-a-Service (PaaS)? https://www.firmhouse.com/blog/what-is-product-as-a-service-paas </a:t>
            </a:r>
            <a:endParaRPr/>
          </a:p>
        </p:txBody>
      </p:sp>
      <p:sp>
        <p:nvSpPr>
          <p:cNvPr id="395" name="Google Shape;39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f058fc658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g2f058fc658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9" name="Google Shape;409;g2f058fc658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6" name="Google Shape;41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f058fc6587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g2f058fc6587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3" name="Google Shape;423;g2f058fc6587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8" name="Google Shape;42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33333"/>
              </a:buClr>
              <a:buSzPts val="1200"/>
              <a:buFont typeface="Arial"/>
              <a:buNone/>
            </a:pPr>
            <a:r>
              <a:rPr lang="en-GB" b="0" i="0">
                <a:solidFill>
                  <a:srgbClr val="333333"/>
                </a:solidFill>
                <a:highlight>
                  <a:srgbClr val="FFFFFF"/>
                </a:highlight>
                <a:latin typeface="Arial"/>
                <a:ea typeface="Arial"/>
                <a:cs typeface="Arial"/>
                <a:sym typeface="Arial"/>
              </a:rPr>
              <a:t>Yenugula, M., Sahoo, S &amp; Goswami, S. (2024). Cloud computing for sustainable development: An analysis of environmental, economic and social benefits.Journal of Future Sustainability, 4(1), 59-66.</a:t>
            </a:r>
            <a:endParaRPr/>
          </a:p>
          <a:p>
            <a:pPr marL="0" marR="0" lvl="0" indent="0" algn="l" rtl="0">
              <a:lnSpc>
                <a:spcPct val="100000"/>
              </a:lnSpc>
              <a:spcBef>
                <a:spcPts val="0"/>
              </a:spcBef>
              <a:spcAft>
                <a:spcPts val="0"/>
              </a:spcAft>
              <a:buClr>
                <a:srgbClr val="333333"/>
              </a:buClr>
              <a:buSzPts val="1200"/>
              <a:buFont typeface="Arial"/>
              <a:buNone/>
            </a:pPr>
            <a:r>
              <a:rPr lang="en-GB" b="0" i="0">
                <a:solidFill>
                  <a:srgbClr val="333333"/>
                </a:solidFill>
                <a:highlight>
                  <a:srgbClr val="FFFFFF"/>
                </a:highlight>
                <a:latin typeface="Arial"/>
                <a:ea typeface="Arial"/>
                <a:cs typeface="Arial"/>
                <a:sym typeface="Arial"/>
              </a:rPr>
              <a:t>Earth 5R, Cloud Computing : Environmental Impacts And Sustainability: https://earth5r.org/environmental-benefits-cloud-computing/</a:t>
            </a:r>
            <a:endParaRPr/>
          </a:p>
          <a:p>
            <a:pPr marL="0" lvl="0" indent="0" algn="l" rtl="0">
              <a:lnSpc>
                <a:spcPct val="100000"/>
              </a:lnSpc>
              <a:spcBef>
                <a:spcPts val="0"/>
              </a:spcBef>
              <a:spcAft>
                <a:spcPts val="0"/>
              </a:spcAft>
              <a:buSzPts val="1400"/>
              <a:buNone/>
            </a:pPr>
            <a:endParaRPr/>
          </a:p>
        </p:txBody>
      </p:sp>
      <p:sp>
        <p:nvSpPr>
          <p:cNvPr id="435" name="Google Shape;43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9" name="Google Shape;44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McKinsey and Company, May 2024, What is the Internet of Things (IoT)? https://www.mckinsey.com/featured-insights/mckinsey-explainers/what-is-the-internet-of-things</a:t>
            </a:r>
            <a:endParaRPr/>
          </a:p>
          <a:p>
            <a:pPr marL="0" lvl="0" indent="0" algn="l" rtl="0">
              <a:lnSpc>
                <a:spcPct val="100000"/>
              </a:lnSpc>
              <a:spcBef>
                <a:spcPts val="0"/>
              </a:spcBef>
              <a:spcAft>
                <a:spcPts val="0"/>
              </a:spcAft>
              <a:buSzPts val="1400"/>
              <a:buNone/>
            </a:pPr>
            <a:r>
              <a:rPr lang="en-GB"/>
              <a:t>Kelsie Anderson, (Jan 2024)IoT for Sustainability — How IoT is changing the world: https://telnyx.com/resources/iot-sustainability-solutions</a:t>
            </a:r>
            <a:endParaRPr/>
          </a:p>
        </p:txBody>
      </p:sp>
      <p:sp>
        <p:nvSpPr>
          <p:cNvPr id="457" name="Google Shape;45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4" name="Google Shape;46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1" name="Google Shape;47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Forbes, Jia Rizvi, 4 Ways Artificial Intelligence Is Making Companies More Efficient: https://www.forbes.com/sites/jiawertz/2024/01/16/4-ways-artificial-intelligence-is-making-companies-more-efficient/?sh=af8fc3e545ad</a:t>
            </a:r>
            <a:endParaRPr/>
          </a:p>
          <a:p>
            <a:pPr marL="0" lvl="0" indent="0" algn="l" rtl="0">
              <a:lnSpc>
                <a:spcPct val="100000"/>
              </a:lnSpc>
              <a:spcBef>
                <a:spcPts val="0"/>
              </a:spcBef>
              <a:spcAft>
                <a:spcPts val="0"/>
              </a:spcAft>
              <a:buSzPts val="1400"/>
              <a:buNone/>
            </a:pPr>
            <a:r>
              <a:rPr lang="en-GB"/>
              <a:t>Sener, How can artificial intelligence help us to improve energy efficiency? https://www.group.sener/en/insights/how-can-artificial-intelligence-help-us-to-improve-energy-efficiency/</a:t>
            </a:r>
            <a:endParaRPr/>
          </a:p>
        </p:txBody>
      </p:sp>
      <p:sp>
        <p:nvSpPr>
          <p:cNvPr id="479" name="Google Shape;479;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6" name="Google Shape;48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3" name="Google Shape;49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0" name="Google Shape;50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f058fc6587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f058fc6587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7" name="Google Shape;507;g2f058fc6587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2" name="Google Shape;51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8" name="Google Shape;51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6" name="Google Shape;52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4" name="Google Shape;53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2" name="Google Shape;54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0" name="Google Shape;55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7" name="Google Shape;55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4" name="Google Shape;56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0" name="Google Shape;570;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Mighty Bytes, Tim Frick, Digital Sustainability: How to Get Started Today https://www.mightybytes.com/blog/digital-sustainability/ </a:t>
            </a:r>
            <a:endParaRPr/>
          </a:p>
          <a:p>
            <a:pPr marL="0" lvl="0" indent="0" algn="l" rtl="0">
              <a:lnSpc>
                <a:spcPct val="100000"/>
              </a:lnSpc>
              <a:spcBef>
                <a:spcPts val="0"/>
              </a:spcBef>
              <a:spcAft>
                <a:spcPts val="0"/>
              </a:spcAft>
              <a:buSzPts val="1400"/>
              <a:buNone/>
            </a:pPr>
            <a:r>
              <a:rPr lang="en-GB"/>
              <a:t>Bain and Company, James Anderson and Greg Caimi, (Jan 2022) A Three-Part Game Plan for Delivering Sustainability Digitally: https://www.bain.com/insights/a-three-part-game-plan-for-delivering-sustainability-digitally/</a:t>
            </a:r>
            <a:endParaRPr/>
          </a:p>
        </p:txBody>
      </p:sp>
      <p:sp>
        <p:nvSpPr>
          <p:cNvPr id="583" name="Google Shape;583;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Mighty Bytes, Tim Frick, Digital Sustainability: How to Get Started Today https://www.mightybytes.com/blog/digital-sustainability/ </a:t>
            </a:r>
            <a:endParaRPr/>
          </a:p>
          <a:p>
            <a:pPr marL="0" lvl="0" indent="0" algn="l" rtl="0">
              <a:lnSpc>
                <a:spcPct val="100000"/>
              </a:lnSpc>
              <a:spcBef>
                <a:spcPts val="0"/>
              </a:spcBef>
              <a:spcAft>
                <a:spcPts val="0"/>
              </a:spcAft>
              <a:buSzPts val="1400"/>
              <a:buNone/>
            </a:pPr>
            <a:r>
              <a:rPr lang="en-GB"/>
              <a:t>Bain and Company, James Anderson and Greg Caimi, (Jan 2022) A Three-Part Game Plan for Delivering Sustainability Digitally: https://www.bain.com/insights/a-three-part-game-plan-for-delivering-sustainability-digitally/</a:t>
            </a:r>
            <a:endParaRPr/>
          </a:p>
          <a:p>
            <a:pPr marL="0" lvl="0" indent="0" algn="l" rtl="0">
              <a:lnSpc>
                <a:spcPct val="100000"/>
              </a:lnSpc>
              <a:spcBef>
                <a:spcPts val="0"/>
              </a:spcBef>
              <a:spcAft>
                <a:spcPts val="0"/>
              </a:spcAft>
              <a:buSzPts val="1400"/>
              <a:buNone/>
            </a:pPr>
            <a:endParaRPr/>
          </a:p>
        </p:txBody>
      </p:sp>
      <p:sp>
        <p:nvSpPr>
          <p:cNvPr id="590" name="Google Shape;590;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Mighty Bytes, Tim Frick, Digital Sustainability: How to Get Started Today https://www.mightybytes.com/blog/digital-sustainability/ </a:t>
            </a:r>
            <a:endParaRPr/>
          </a:p>
          <a:p>
            <a:pPr marL="0" lvl="0" indent="0" algn="l" rtl="0">
              <a:lnSpc>
                <a:spcPct val="100000"/>
              </a:lnSpc>
              <a:spcBef>
                <a:spcPts val="0"/>
              </a:spcBef>
              <a:spcAft>
                <a:spcPts val="0"/>
              </a:spcAft>
              <a:buSzPts val="1400"/>
              <a:buNone/>
            </a:pPr>
            <a:r>
              <a:rPr lang="en-GB"/>
              <a:t>Bain and Company, James Anderson and Greg Caimi, (Jan 2022) A Three-Part Game Plan for Delivering Sustainability Digitally: https://www.bain.com/insights/a-three-part-game-plan-for-delivering-sustainability-digitally/</a:t>
            </a:r>
            <a:endParaRPr/>
          </a:p>
          <a:p>
            <a:pPr marL="0" lvl="0" indent="0" algn="l" rtl="0">
              <a:lnSpc>
                <a:spcPct val="100000"/>
              </a:lnSpc>
              <a:spcBef>
                <a:spcPts val="0"/>
              </a:spcBef>
              <a:spcAft>
                <a:spcPts val="0"/>
              </a:spcAft>
              <a:buSzPts val="1400"/>
              <a:buNone/>
            </a:pPr>
            <a:endParaRPr/>
          </a:p>
        </p:txBody>
      </p:sp>
      <p:sp>
        <p:nvSpPr>
          <p:cNvPr id="598" name="Google Shape;598;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9" name="Google Shape;609;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5" name="Google Shape;615;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9" name="Google Shape;629;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7" name="Google Shape;63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4" name="Google Shape;644;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1" name="Google Shape;651;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7" name="Google Shape;657;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3" name="Google Shape;663;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9" name="Google Shape;669;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5" name="Google Shape;675;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2" name="Google Shape;68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8" name="Google Shape;688;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4" name="Google Shape;694;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1" name="Google Shape;701;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7" name="Google Shape;707;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4" name="Google Shape;714;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1" name="Google Shape;721;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2" name="Google Shape;722;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1" name="Google Shape;731;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7" name="Google Shape;737;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3" name="Google Shape;743;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9" name="Google Shape;749;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1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5" name="Google Shape;755;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1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1" name="Google Shape;761;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8" name="Google Shape;768;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6" name="Google Shape;776;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1" name="Google Shape;781;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6" name="Google Shape;786;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84"/>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84"/>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84"/>
          <p:cNvSpPr>
            <a:spLocks noGrp="1"/>
          </p:cNvSpPr>
          <p:nvPr>
            <p:ph type="pic" idx="2"/>
          </p:nvPr>
        </p:nvSpPr>
        <p:spPr>
          <a:xfrm>
            <a:off x="0" y="2428827"/>
            <a:ext cx="12192000" cy="3192032"/>
          </a:xfrm>
          <a:prstGeom prst="rect">
            <a:avLst/>
          </a:prstGeom>
          <a:solidFill>
            <a:srgbClr val="D8D8D8"/>
          </a:solidFill>
          <a:ln>
            <a:noFill/>
          </a:ln>
        </p:spPr>
        <p:txBody>
          <a:bodyPr/>
          <a:lstStyle/>
          <a:p>
            <a:endParaRPr lang="en-GB"/>
          </a:p>
        </p:txBody>
      </p:sp>
      <p:grpSp>
        <p:nvGrpSpPr>
          <p:cNvPr id="16" name="Google Shape;16;p84"/>
          <p:cNvGrpSpPr/>
          <p:nvPr/>
        </p:nvGrpSpPr>
        <p:grpSpPr>
          <a:xfrm>
            <a:off x="-695010" y="4529052"/>
            <a:ext cx="2530502" cy="2045219"/>
            <a:chOff x="5816064" y="9435173"/>
            <a:chExt cx="798029" cy="644988"/>
          </a:xfrm>
        </p:grpSpPr>
        <p:sp>
          <p:nvSpPr>
            <p:cNvPr id="17" name="Google Shape;17;p8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8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8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8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8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8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8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8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8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8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8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8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8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8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8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84"/>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8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572522" y="5987656"/>
            <a:ext cx="2349914" cy="492013"/>
          </a:xfrm>
          <a:prstGeom prst="rect">
            <a:avLst/>
          </a:prstGeom>
          <a:noFill/>
          <a:ln>
            <a:noFill/>
          </a:ln>
        </p:spPr>
      </p:pic>
      <p:pic>
        <p:nvPicPr>
          <p:cNvPr id="34" name="Google Shape;34;p84"/>
          <p:cNvPicPr preferRelativeResize="0"/>
          <p:nvPr/>
        </p:nvPicPr>
        <p:blipFill rotWithShape="1">
          <a:blip r:embed="rId3">
            <a:alphaModFix/>
          </a:blip>
          <a:srcRect/>
          <a:stretch/>
        </p:blipFill>
        <p:spPr>
          <a:xfrm>
            <a:off x="7787178" y="178763"/>
            <a:ext cx="4032784" cy="2184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155"/>
        <p:cNvGrpSpPr/>
        <p:nvPr/>
      </p:nvGrpSpPr>
      <p:grpSpPr>
        <a:xfrm>
          <a:off x="0" y="0"/>
          <a:ext cx="0" cy="0"/>
          <a:chOff x="0" y="0"/>
          <a:chExt cx="0" cy="0"/>
        </a:xfrm>
      </p:grpSpPr>
      <p:sp>
        <p:nvSpPr>
          <p:cNvPr id="156" name="Google Shape;156;p95"/>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95"/>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8" name="Google Shape;158;p95" descr="iPhone6_mockup_front_white.png"/>
          <p:cNvPicPr preferRelativeResize="0"/>
          <p:nvPr/>
        </p:nvPicPr>
        <p:blipFill rotWithShape="1">
          <a:blip r:embed="rId2">
            <a:alphaModFix/>
          </a:blip>
          <a:srcRect/>
          <a:stretch/>
        </p:blipFill>
        <p:spPr>
          <a:xfrm>
            <a:off x="6920581" y="354148"/>
            <a:ext cx="4094254" cy="6404164"/>
          </a:xfrm>
          <a:prstGeom prst="rect">
            <a:avLst/>
          </a:prstGeom>
          <a:noFill/>
          <a:ln>
            <a:noFill/>
          </a:ln>
        </p:spPr>
      </p:pic>
      <p:sp>
        <p:nvSpPr>
          <p:cNvPr id="159" name="Google Shape;159;p95"/>
          <p:cNvSpPr>
            <a:spLocks noGrp="1"/>
          </p:cNvSpPr>
          <p:nvPr>
            <p:ph type="pic" idx="2"/>
          </p:nvPr>
        </p:nvSpPr>
        <p:spPr>
          <a:xfrm>
            <a:off x="7735037" y="1373925"/>
            <a:ext cx="2444127" cy="4336988"/>
          </a:xfrm>
          <a:prstGeom prst="rect">
            <a:avLst/>
          </a:prstGeom>
          <a:solidFill>
            <a:srgbClr val="D8D8D8"/>
          </a:solidFill>
          <a:ln>
            <a:noFill/>
          </a:ln>
        </p:spPr>
      </p:sp>
      <p:sp>
        <p:nvSpPr>
          <p:cNvPr id="160" name="Google Shape;160;p95"/>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95"/>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Photo Slide 01 ">
  <p:cSld name="Quote/Photo Slide 01 ">
    <p:spTree>
      <p:nvGrpSpPr>
        <p:cNvPr id="1" name="Shape 191"/>
        <p:cNvGrpSpPr/>
        <p:nvPr/>
      </p:nvGrpSpPr>
      <p:grpSpPr>
        <a:xfrm>
          <a:off x="0" y="0"/>
          <a:ext cx="0" cy="0"/>
          <a:chOff x="0" y="0"/>
          <a:chExt cx="0" cy="0"/>
        </a:xfrm>
      </p:grpSpPr>
      <p:sp>
        <p:nvSpPr>
          <p:cNvPr id="192" name="Google Shape;192;p97"/>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3" name="Google Shape;193;p97"/>
          <p:cNvSpPr/>
          <p:nvPr/>
        </p:nvSpPr>
        <p:spPr>
          <a:xfrm rot="-5400000">
            <a:off x="2862666" y="-2030696"/>
            <a:ext cx="6141020" cy="109193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94" name="Google Shape;194;p97"/>
          <p:cNvSpPr>
            <a:spLocks noGrp="1"/>
          </p:cNvSpPr>
          <p:nvPr>
            <p:ph type="pic" idx="2"/>
          </p:nvPr>
        </p:nvSpPr>
        <p:spPr>
          <a:xfrm>
            <a:off x="799128" y="746272"/>
            <a:ext cx="10203652" cy="5365455"/>
          </a:xfrm>
          <a:prstGeom prst="rect">
            <a:avLst/>
          </a:prstGeom>
          <a:solidFill>
            <a:srgbClr val="BFBFBF"/>
          </a:solidFill>
          <a:ln>
            <a:noFill/>
          </a:ln>
        </p:spPr>
      </p:sp>
      <p:sp>
        <p:nvSpPr>
          <p:cNvPr id="195" name="Google Shape;195;p97"/>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96" name="Google Shape;196;p97"/>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97"/>
        <p:cNvGrpSpPr/>
        <p:nvPr/>
      </p:nvGrpSpPr>
      <p:grpSpPr>
        <a:xfrm>
          <a:off x="0" y="0"/>
          <a:ext cx="0" cy="0"/>
          <a:chOff x="0" y="0"/>
          <a:chExt cx="0" cy="0"/>
        </a:xfrm>
      </p:grpSpPr>
      <p:sp>
        <p:nvSpPr>
          <p:cNvPr id="198" name="Google Shape;198;p99"/>
          <p:cNvSpPr/>
          <p:nvPr/>
        </p:nvSpPr>
        <p:spPr>
          <a:xfrm>
            <a:off x="0" y="0"/>
            <a:ext cx="12192000" cy="6858001"/>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p99"/>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200" name="Google Shape;200;p99"/>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201" name="Google Shape;201;p99"/>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GB" sz="2400" b="1" i="0" u="none" strike="noStrike" cap="none">
                <a:solidFill>
                  <a:schemeClr val="lt1"/>
                </a:solidFill>
                <a:latin typeface="Calibri"/>
                <a:ea typeface="Calibri"/>
                <a:cs typeface="Calibri"/>
                <a:sym typeface="Calibri"/>
              </a:rPr>
              <a:t>Start on Sustainability </a:t>
            </a:r>
            <a:r>
              <a:rPr lang="en-GB"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GB"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202" name="Google Shape;202;p99"/>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203" name="Google Shape;203;p99"/>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204" name="Google Shape;204;p99"/>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 </a:t>
            </a:r>
            <a:r>
              <a:rPr lang="en-GB" sz="2400" b="1" i="0" u="none" strike="noStrike" cap="none">
                <a:solidFill>
                  <a:schemeClr val="lt1"/>
                </a:solidFill>
                <a:latin typeface="Calibri"/>
                <a:ea typeface="Calibri"/>
                <a:cs typeface="Calibri"/>
                <a:sym typeface="Calibri"/>
              </a:rPr>
              <a:t>PLEASE DELETE THIS INSTRUCTION SLIDE BEFORE PRESENTING FINAL PRESENTATION </a:t>
            </a:r>
            <a:r>
              <a:rPr lang="en-GB"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205" name="Google Shape;205;p99"/>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89"/>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89"/>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8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89"/>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89"/>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89"/>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46"/>
        <p:cNvGrpSpPr/>
        <p:nvPr/>
      </p:nvGrpSpPr>
      <p:grpSpPr>
        <a:xfrm>
          <a:off x="0" y="0"/>
          <a:ext cx="0" cy="0"/>
          <a:chOff x="0" y="0"/>
          <a:chExt cx="0" cy="0"/>
        </a:xfrm>
      </p:grpSpPr>
      <p:sp>
        <p:nvSpPr>
          <p:cNvPr id="47" name="Google Shape;47;p86"/>
          <p:cNvSpPr/>
          <p:nvPr/>
        </p:nvSpPr>
        <p:spPr>
          <a:xfrm rot="10800000" flipH="1">
            <a:off x="0" y="-2"/>
            <a:ext cx="3807230"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86"/>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86"/>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86"/>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86"/>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86"/>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86"/>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86"/>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86"/>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86"/>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86"/>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86"/>
          <p:cNvSpPr/>
          <p:nvPr/>
        </p:nvSpPr>
        <p:spPr>
          <a:xfrm>
            <a:off x="6938709" y="5602813"/>
            <a:ext cx="4346620"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E5E5E"/>
              </a:buClr>
              <a:buSzPts val="1000"/>
              <a:buFont typeface="Calibri"/>
              <a:buNone/>
            </a:pPr>
            <a:r>
              <a:rPr lang="en-GB" sz="1000" b="0" i="0" u="none" strike="noStrike" cap="none">
                <a:solidFill>
                  <a:srgbClr val="5E5E5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59" name="Google Shape;59;p86"/>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60" name="Google Shape;60;p86"/>
          <p:cNvGrpSpPr/>
          <p:nvPr/>
        </p:nvGrpSpPr>
        <p:grpSpPr>
          <a:xfrm>
            <a:off x="-692770" y="4423334"/>
            <a:ext cx="3029570" cy="2448579"/>
            <a:chOff x="5816064" y="9435173"/>
            <a:chExt cx="798029" cy="644988"/>
          </a:xfrm>
        </p:grpSpPr>
        <p:sp>
          <p:nvSpPr>
            <p:cNvPr id="61" name="Google Shape;61;p86"/>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86"/>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86"/>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86"/>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86"/>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86"/>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86"/>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86"/>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86"/>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86"/>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86"/>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86"/>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86"/>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86"/>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86"/>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6" name="Google Shape;76;p86"/>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77" name="Google Shape;77;p8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00000" y="5764766"/>
            <a:ext cx="2349914" cy="49201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78"/>
        <p:cNvGrpSpPr/>
        <p:nvPr/>
      </p:nvGrpSpPr>
      <p:grpSpPr>
        <a:xfrm>
          <a:off x="0" y="0"/>
          <a:ext cx="0" cy="0"/>
          <a:chOff x="0" y="0"/>
          <a:chExt cx="0" cy="0"/>
        </a:xfrm>
      </p:grpSpPr>
      <p:sp>
        <p:nvSpPr>
          <p:cNvPr id="79" name="Google Shape;79;p87"/>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0" name="Google Shape;80;p87"/>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 name="Google Shape;81;p87"/>
          <p:cNvGrpSpPr/>
          <p:nvPr/>
        </p:nvGrpSpPr>
        <p:grpSpPr>
          <a:xfrm>
            <a:off x="6966447" y="3406884"/>
            <a:ext cx="3616885" cy="2923263"/>
            <a:chOff x="5816064" y="9435173"/>
            <a:chExt cx="798029" cy="644988"/>
          </a:xfrm>
        </p:grpSpPr>
        <p:sp>
          <p:nvSpPr>
            <p:cNvPr id="82" name="Google Shape;82;p87"/>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87"/>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87"/>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87"/>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87"/>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87"/>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87"/>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87"/>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87"/>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87"/>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87"/>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87"/>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87"/>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87"/>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87"/>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 name="Google Shape;97;p87"/>
          <p:cNvSpPr>
            <a:spLocks noGrp="1"/>
          </p:cNvSpPr>
          <p:nvPr>
            <p:ph type="pic" idx="2"/>
          </p:nvPr>
        </p:nvSpPr>
        <p:spPr>
          <a:xfrm>
            <a:off x="238772" y="2626822"/>
            <a:ext cx="7708195" cy="3396829"/>
          </a:xfrm>
          <a:prstGeom prst="rect">
            <a:avLst/>
          </a:prstGeom>
          <a:solidFill>
            <a:srgbClr val="BFBFBF"/>
          </a:solidFill>
          <a:ln>
            <a:noFill/>
          </a:ln>
        </p:spPr>
      </p:sp>
      <p:sp>
        <p:nvSpPr>
          <p:cNvPr id="98" name="Google Shape;98;p87"/>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99"/>
        <p:cNvGrpSpPr/>
        <p:nvPr/>
      </p:nvGrpSpPr>
      <p:grpSpPr>
        <a:xfrm>
          <a:off x="0" y="0"/>
          <a:ext cx="0" cy="0"/>
          <a:chOff x="0" y="0"/>
          <a:chExt cx="0" cy="0"/>
        </a:xfrm>
      </p:grpSpPr>
      <p:sp>
        <p:nvSpPr>
          <p:cNvPr id="100" name="Google Shape;100;p88"/>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88"/>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88"/>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88"/>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88"/>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88"/>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88"/>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88"/>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88"/>
          <p:cNvSpPr>
            <a:spLocks noGrp="1"/>
          </p:cNvSpPr>
          <p:nvPr>
            <p:ph type="pic" idx="8"/>
          </p:nvPr>
        </p:nvSpPr>
        <p:spPr>
          <a:xfrm>
            <a:off x="-48344" y="0"/>
            <a:ext cx="3570477" cy="6858000"/>
          </a:xfrm>
          <a:prstGeom prst="rect">
            <a:avLst/>
          </a:prstGeom>
          <a:solidFill>
            <a:srgbClr val="D8D8D8"/>
          </a:solidFill>
          <a:ln>
            <a:noFill/>
          </a:ln>
        </p:spPr>
      </p:sp>
      <p:sp>
        <p:nvSpPr>
          <p:cNvPr id="109" name="Google Shape;109;p88"/>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88"/>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11"/>
        <p:cNvGrpSpPr/>
        <p:nvPr/>
      </p:nvGrpSpPr>
      <p:grpSpPr>
        <a:xfrm>
          <a:off x="0" y="0"/>
          <a:ext cx="0" cy="0"/>
          <a:chOff x="0" y="0"/>
          <a:chExt cx="0" cy="0"/>
        </a:xfrm>
      </p:grpSpPr>
      <p:sp>
        <p:nvSpPr>
          <p:cNvPr id="112" name="Google Shape;112;p90"/>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90"/>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4" name="Google Shape;114;p90"/>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a:noFill/>
          <a:ln>
            <a:noFill/>
          </a:ln>
        </p:spPr>
      </p:pic>
      <p:sp>
        <p:nvSpPr>
          <p:cNvPr id="115" name="Google Shape;115;p90"/>
          <p:cNvSpPr>
            <a:spLocks noGrp="1"/>
          </p:cNvSpPr>
          <p:nvPr>
            <p:ph type="pic" idx="2"/>
          </p:nvPr>
        </p:nvSpPr>
        <p:spPr>
          <a:xfrm>
            <a:off x="635271" y="2095585"/>
            <a:ext cx="5130800" cy="3913188"/>
          </a:xfrm>
          <a:prstGeom prst="rect">
            <a:avLst/>
          </a:prstGeom>
          <a:solidFill>
            <a:srgbClr val="D8D8D8"/>
          </a:solidFill>
          <a:ln>
            <a:noFill/>
          </a:ln>
        </p:spPr>
      </p:sp>
      <p:sp>
        <p:nvSpPr>
          <p:cNvPr id="116" name="Google Shape;116;p90"/>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90"/>
          <p:cNvSpPr/>
          <p:nvPr/>
        </p:nvSpPr>
        <p:spPr>
          <a:xfrm rot="-5400000">
            <a:off x="-1736448" y="43141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23"/>
        <p:cNvGrpSpPr/>
        <p:nvPr/>
      </p:nvGrpSpPr>
      <p:grpSpPr>
        <a:xfrm>
          <a:off x="0" y="0"/>
          <a:ext cx="0" cy="0"/>
          <a:chOff x="0" y="0"/>
          <a:chExt cx="0" cy="0"/>
        </a:xfrm>
      </p:grpSpPr>
      <p:sp>
        <p:nvSpPr>
          <p:cNvPr id="124" name="Google Shape;124;p92"/>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92"/>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92"/>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 name="Google Shape;127;p92"/>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28"/>
        <p:cNvGrpSpPr/>
        <p:nvPr/>
      </p:nvGrpSpPr>
      <p:grpSpPr>
        <a:xfrm>
          <a:off x="0" y="0"/>
          <a:ext cx="0" cy="0"/>
          <a:chOff x="0" y="0"/>
          <a:chExt cx="0" cy="0"/>
        </a:xfrm>
      </p:grpSpPr>
      <p:sp>
        <p:nvSpPr>
          <p:cNvPr id="129" name="Google Shape;129;p93"/>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9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Google Shape;131;p93"/>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32"/>
        <p:cNvGrpSpPr/>
        <p:nvPr/>
      </p:nvGrpSpPr>
      <p:grpSpPr>
        <a:xfrm>
          <a:off x="0" y="0"/>
          <a:ext cx="0" cy="0"/>
          <a:chOff x="0" y="0"/>
          <a:chExt cx="0" cy="0"/>
        </a:xfrm>
      </p:grpSpPr>
      <p:sp>
        <p:nvSpPr>
          <p:cNvPr id="133" name="Google Shape;133;p94"/>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94"/>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35" name="Google Shape;135;p94"/>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94"/>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94"/>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38" name="Google Shape;138;p94"/>
          <p:cNvGrpSpPr/>
          <p:nvPr/>
        </p:nvGrpSpPr>
        <p:grpSpPr>
          <a:xfrm>
            <a:off x="-848733" y="3847224"/>
            <a:ext cx="3746119" cy="3027714"/>
            <a:chOff x="5816064" y="9435173"/>
            <a:chExt cx="798029" cy="644988"/>
          </a:xfrm>
        </p:grpSpPr>
        <p:sp>
          <p:nvSpPr>
            <p:cNvPr id="139" name="Google Shape;139;p9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 name="Google Shape;140;p9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 name="Google Shape;141;p9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9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p9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p9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9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9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9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 name="Google Shape;148;p9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9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p9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9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9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9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4" name="Google Shape;154;p94"/>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3"/>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83"/>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7" r:id="rId7"/>
    <p:sldLayoutId id="2147483658" r:id="rId8"/>
    <p:sldLayoutId id="2147483659" r:id="rId9"/>
    <p:sldLayoutId id="2147483660" r:id="rId10"/>
    <p:sldLayoutId id="2147483663" r:id="rId11"/>
    <p:sldLayoutId id="214748366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circulareconomy.europa.eu/platform/e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cloud.google.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googleadservices.com/pagead/aclk?sa=L&amp;ai=DChcSEwjIt-X7sN2FAxXnkVAGHV3XCvsYABAAGgJkZw&amp;ase=2&amp;gclid=Cj0KCQjw_qexBhCoARIsAFgBletCiInok3bE1lZdUU47MX_7-rfO01heeYV15i-haI4_LdAZ4QV7a2UaAiYUEALw_wcB&amp;ohost=www.google.com&amp;cid=CAESVeD2wEqwqG8o1hiyEbcoBZmYCNO3mrmB0Mi9VHhCw9HuQRmROsFGSeAErzUJTA1GB6N8Sc9u4GdoaQnUENb8SvyXlVwaY8PnYFXaywaHXnlNyccBKEU&amp;sig=AOD64_0Lm3J5ToRwfMG8ak4QWK0XOmV_vA&amp;q&amp;nis=4&amp;adurl&amp;ved=2ahUKEwiem977sN2FAxWIV0EAHR5UCocQ0Qx6BAgGEAE" TargetMode="External"/><Relationship Id="rId4" Type="http://schemas.openxmlformats.org/officeDocument/2006/relationships/hyperlink" Target="https://www.googleadservices.com/pagead/aclk?sa=L&amp;ai=DChcSEwiivKissN2FAxX5nVAGHQDGAJ0YABAAGgJkZw&amp;ase=2&amp;gclid=Cj0KCQjw_qexBhCoARIsAFgBlev08ceSH1FD1_dcfll0ye2zFJ663bEmdV1UfXTm_daG2Gzlo94U-wgaAu59EALw_wcB&amp;ohost=www.google.com&amp;cid=CAESVeD2pNEzOclD8EN_K2GTFSrn6K1bHaGrBODj6x_9qYEgDJuwOv2OWGqx6hj8i0L3NWSOLsl_Lt-OTiw09DaVJPq5Rb2y-K7F6JLRn3tPiGiE_UM-EEY&amp;sig=AOD64_1uG0E0tFu-ZteM5XlsuuiBN6SwFw&amp;q&amp;nis=4&amp;adurl&amp;ved=2ahUKEwjThaOssN2FAxU1RkEAHWhWBY4Q0Qx6BAgPEA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Jh3u4GKNWXQ?si=QFDzIIkFtnN2bAEQ"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hyperlink" Target="https://youtu.be/kzKFuHk8ovk?si=x8QejSM-v32yKxa_"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youtu.be/oPSHs71mTVU?si=4PV9Rd515Otxe8B_" TargetMode="External"/><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hyperlink" Target="https://www.ibm.com/cloud/internet-of-thing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www.siemens.com/global/en/products/automation/topic-areas/it-ot-convergence/siemens-iiot.html" TargetMode="External"/><Relationship Id="rId4" Type="http://schemas.openxmlformats.org/officeDocument/2006/relationships/hyperlink" Target="https://www.cisco.com/c/en_uk/solutions/internet-of-things/overview.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hyperlink" Target="https://youtu.be/Jh3u4GKNWXQ?si=QFDzIIkFtnN2bAEQ"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hyperlink" Target="https://www.youtube.com/watch?v=42S86f5cWkE"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tensorflow.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www.ibm.com/watson" TargetMode="External"/><Relationship Id="rId4" Type="http://schemas.openxmlformats.org/officeDocument/2006/relationships/hyperlink" Target="https://www.microsoft.com/en-us/ai"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youtu.be/Jh3u4GKNWXQ?si=QFDzIIkFtnN2bAEQ"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hyperlink" Target="https://www.youtube.com/watch?v=9NsfX9W80rw"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youtu.be/hGb9UZ8DyDc?si=7S53yKO3R2f8kCZI" TargetMode="External"/><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suitecrm.co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youtu.be/hxOlsEtbdm4?si=82p61HuT3HLq0dqX"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odoo.co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youtu.be/y7TlnAv6cto?si=-dIOLdl3trrMORnk"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trello.co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youtu.be/6drUzoeHZkg?si=zniVUPUwX3Y6dcgo"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s://www.knime.com/knime-home"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youtu.be/Pom9AuI9yg4?si=NtE8aLSERjtbhict"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2180235"/>
            <a:ext cx="12192000" cy="3440624"/>
          </a:xfrm>
          <a:prstGeom prst="rect">
            <a:avLst/>
          </a:prstGeom>
          <a:noFill/>
          <a:ln>
            <a:noFill/>
          </a:ln>
        </p:spPr>
      </p:pic>
      <p:sp>
        <p:nvSpPr>
          <p:cNvPr id="212" name="Google Shape;212;p1"/>
          <p:cNvSpPr txBox="1"/>
          <p:nvPr/>
        </p:nvSpPr>
        <p:spPr>
          <a:xfrm>
            <a:off x="8" y="-74574"/>
            <a:ext cx="6476700" cy="2443800"/>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GB" sz="4800" b="1">
                <a:latin typeface="Calibri"/>
                <a:ea typeface="Calibri"/>
                <a:cs typeface="Calibri"/>
                <a:sym typeface="Calibri"/>
              </a:rPr>
              <a:t>Start in die Nachhaltigkeit</a:t>
            </a:r>
            <a:endParaRPr/>
          </a:p>
          <a:p>
            <a:pPr marL="12700" marR="5080" lvl="0" indent="0" algn="l" rtl="0">
              <a:lnSpc>
                <a:spcPct val="109130"/>
              </a:lnSpc>
              <a:spcBef>
                <a:spcPts val="0"/>
              </a:spcBef>
              <a:spcAft>
                <a:spcPts val="0"/>
              </a:spcAft>
              <a:buClr>
                <a:schemeClr val="lt1"/>
              </a:buClr>
              <a:buSzPts val="4800"/>
              <a:buFont typeface="Calibri"/>
              <a:buNone/>
            </a:pPr>
            <a:r>
              <a:rPr lang="en-GB" sz="4800" b="1">
                <a:latin typeface="Calibri"/>
                <a:ea typeface="Calibri"/>
                <a:cs typeface="Calibri"/>
                <a:sym typeface="Calibri"/>
              </a:rPr>
              <a:t>Starter Kit</a:t>
            </a:r>
            <a:endParaRPr sz="4800" b="1">
              <a:latin typeface="Calibri"/>
              <a:ea typeface="Calibri"/>
              <a:cs typeface="Calibri"/>
              <a:sym typeface="Calibri"/>
            </a:endParaRPr>
          </a:p>
        </p:txBody>
      </p:sp>
      <p:sp>
        <p:nvSpPr>
          <p:cNvPr id="213" name="Google Shape;213;p1"/>
          <p:cNvSpPr txBox="1"/>
          <p:nvPr/>
        </p:nvSpPr>
        <p:spPr>
          <a:xfrm>
            <a:off x="226433" y="4404029"/>
            <a:ext cx="12192000" cy="897449"/>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GB" sz="4800" b="1" i="0" u="none" strike="noStrike" cap="none">
                <a:solidFill>
                  <a:schemeClr val="lt1"/>
                </a:solidFill>
                <a:latin typeface="Calibri"/>
                <a:ea typeface="Calibri"/>
                <a:cs typeface="Calibri"/>
                <a:sym typeface="Calibri"/>
              </a:rPr>
              <a:t>9. DIGITALE WERKZEUGE</a:t>
            </a:r>
            <a:endParaRPr sz="1400" b="0" i="0" u="none" strike="noStrike" cap="none">
              <a:solidFill>
                <a:srgbClr val="000000"/>
              </a:solidFill>
              <a:latin typeface="Arial"/>
              <a:ea typeface="Arial"/>
              <a:cs typeface="Arial"/>
              <a:sym typeface="Arial"/>
            </a:endParaRPr>
          </a:p>
        </p:txBody>
      </p:sp>
      <p:sp>
        <p:nvSpPr>
          <p:cNvPr id="214" name="Google Shape;214;p1"/>
          <p:cNvSpPr txBox="1"/>
          <p:nvPr/>
        </p:nvSpPr>
        <p:spPr>
          <a:xfrm>
            <a:off x="4854237" y="5620859"/>
            <a:ext cx="4628700" cy="1333723"/>
          </a:xfrm>
          <a:prstGeom prst="rect">
            <a:avLst/>
          </a:prstGeom>
          <a:noFill/>
          <a:ln>
            <a:noFill/>
          </a:ln>
        </p:spPr>
        <p:txBody>
          <a:bodyPr spcFirstLastPara="1" wrap="square" lIns="91425" tIns="45700" rIns="91425" bIns="45700" anchor="t" anchorCtr="0">
            <a:spAutoFit/>
          </a:bodyPr>
          <a:lstStyle/>
          <a:p>
            <a:pPr marL="12700" marR="5080" lvl="0" indent="0" algn="just" rtl="0">
              <a:lnSpc>
                <a:spcPct val="109130"/>
              </a:lnSpc>
              <a:spcBef>
                <a:spcPts val="0"/>
              </a:spcBef>
              <a:spcAft>
                <a:spcPts val="0"/>
              </a:spcAft>
              <a:buNone/>
            </a:pPr>
            <a:r>
              <a:rPr lang="en-GB" sz="1100" b="1" i="0" u="none" strike="noStrike" cap="none">
                <a:solidFill>
                  <a:srgbClr val="26324B"/>
                </a:solidFill>
                <a:latin typeface="Arial"/>
                <a:ea typeface="Arial"/>
                <a:cs typeface="Arial"/>
                <a:sym typeface="Arial"/>
              </a:rPr>
              <a:t>Haftungsausschluss: </a:t>
            </a:r>
            <a:r>
              <a:rPr lang="en-GB" sz="1100" b="0" i="0" u="none" strike="noStrike" cap="none">
                <a:solidFill>
                  <a:srgbClr val="26324B"/>
                </a:solidFill>
                <a:latin typeface="Arial"/>
                <a:ea typeface="Arial"/>
                <a:cs typeface="Arial"/>
                <a:sym typeface="Arial"/>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sz="1100" b="0" i="0" u="none" strike="noStrike" cap="none">
              <a:solidFill>
                <a:srgbClr val="010101"/>
              </a:solidFill>
              <a:latin typeface="Calibri"/>
              <a:ea typeface="Calibri"/>
              <a:cs typeface="Calibri"/>
              <a:sym typeface="Calibri"/>
            </a:endParaRPr>
          </a:p>
          <a:p>
            <a:pPr marL="12700" marR="5080" lvl="0" indent="0" algn="l" rtl="0">
              <a:lnSpc>
                <a:spcPct val="109130"/>
              </a:lnSpc>
              <a:spcBef>
                <a:spcPts val="0"/>
              </a:spcBef>
              <a:spcAft>
                <a:spcPts val="0"/>
              </a:spcAft>
              <a:buClr>
                <a:srgbClr val="FFFFFF"/>
              </a:buClr>
              <a:buSzPts val="4800"/>
              <a:buFont typeface="Calibri"/>
              <a:buNone/>
            </a:pPr>
            <a:endParaRPr sz="800" b="1" i="0" u="none" strike="noStrike" cap="none">
              <a:solidFill>
                <a:srgbClr val="010101"/>
              </a:solidFill>
              <a:latin typeface="Calibri"/>
              <a:ea typeface="Calibri"/>
              <a:cs typeface="Calibri"/>
              <a:sym typeface="Calibri"/>
            </a:endParaRPr>
          </a:p>
        </p:txBody>
      </p:sp>
      <p:pic>
        <p:nvPicPr>
          <p:cNvPr id="2" name="Picture 1" descr="A grey and black sign with a person in a circle&#10;&#10;AI-generated content may be incorrect.">
            <a:extLst>
              <a:ext uri="{FF2B5EF4-FFF2-40B4-BE49-F238E27FC236}">
                <a16:creationId xmlns:a16="http://schemas.microsoft.com/office/drawing/2014/main" id="{978BE097-535E-3138-41B1-6933B8896B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9114" y="5866417"/>
            <a:ext cx="1064955" cy="372602"/>
          </a:xfrm>
          <a:prstGeom prst="rect">
            <a:avLst/>
          </a:prstGeom>
        </p:spPr>
      </p:pic>
      <p:sp>
        <p:nvSpPr>
          <p:cNvPr id="3" name="TextBox 2">
            <a:extLst>
              <a:ext uri="{FF2B5EF4-FFF2-40B4-BE49-F238E27FC236}">
                <a16:creationId xmlns:a16="http://schemas.microsoft.com/office/drawing/2014/main" id="{CB4FBCD0-C6F5-809C-CE7E-AD8358E5EC85}"/>
              </a:ext>
            </a:extLst>
          </p:cNvPr>
          <p:cNvSpPr txBox="1"/>
          <p:nvPr/>
        </p:nvSpPr>
        <p:spPr>
          <a:xfrm>
            <a:off x="1877785" y="5772107"/>
            <a:ext cx="1921329" cy="553998"/>
          </a:xfrm>
          <a:prstGeom prst="rect">
            <a:avLst/>
          </a:prstGeom>
          <a:noFill/>
        </p:spPr>
        <p:txBody>
          <a:bodyPr wrap="square">
            <a:spAutoFit/>
          </a:bodyPr>
          <a:lstStyle/>
          <a:p>
            <a:r>
              <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rPr>
              <a:t>Start on Sustainability Erasmus+ VET Project © 2024 is licensed under CC BY 4.0</a:t>
            </a:r>
            <a:endParaRPr lang="en-GB" sz="100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2"/>
          <p:cNvSpPr txBox="1">
            <a:spLocks noGrp="1"/>
          </p:cNvSpPr>
          <p:nvPr>
            <p:ph type="body" idx="2"/>
          </p:nvPr>
        </p:nvSpPr>
        <p:spPr>
          <a:xfrm>
            <a:off x="558261" y="2501757"/>
            <a:ext cx="5166264" cy="18544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9.1 EINFÜHRUNG IN DIGITALE INNOVATION UND NACHHALTIGKEIT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Einführung in digitale Innovation und Nachhaltigkeit</a:t>
            </a:r>
            <a:endParaRPr/>
          </a:p>
        </p:txBody>
      </p:sp>
      <p:sp>
        <p:nvSpPr>
          <p:cNvPr id="338" name="Google Shape;338;p13"/>
          <p:cNvSpPr txBox="1">
            <a:spLocks noGrp="1"/>
          </p:cNvSpPr>
          <p:nvPr>
            <p:ph type="body" idx="2"/>
          </p:nvPr>
        </p:nvSpPr>
        <p:spPr>
          <a:xfrm>
            <a:off x="542257" y="2249306"/>
            <a:ext cx="5142600" cy="37818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EB7339"/>
              </a:buClr>
              <a:buSzPts val="2400"/>
              <a:buNone/>
            </a:pPr>
            <a:r>
              <a:rPr lang="en-GB" sz="2000" b="1">
                <a:solidFill>
                  <a:srgbClr val="EB7339"/>
                </a:solidFill>
              </a:rPr>
              <a:t> Was </a:t>
            </a:r>
            <a:r>
              <a:rPr lang="en-GB" sz="2000" b="1" err="1">
                <a:solidFill>
                  <a:srgbClr val="EB7339"/>
                </a:solidFill>
              </a:rPr>
              <a:t>ist</a:t>
            </a:r>
            <a:r>
              <a:rPr lang="en-GB" sz="2000" b="1">
                <a:solidFill>
                  <a:srgbClr val="EB7339"/>
                </a:solidFill>
              </a:rPr>
              <a:t> </a:t>
            </a:r>
            <a:r>
              <a:rPr lang="en-GB" sz="2000" b="1" err="1">
                <a:solidFill>
                  <a:srgbClr val="EB7339"/>
                </a:solidFill>
              </a:rPr>
              <a:t>Digitaltechnik</a:t>
            </a:r>
            <a:r>
              <a:rPr lang="en-GB" sz="2000" b="1">
                <a:solidFill>
                  <a:srgbClr val="EB7339"/>
                </a:solidFill>
              </a:rPr>
              <a:t>?</a:t>
            </a:r>
            <a:endParaRPr sz="2000"/>
          </a:p>
          <a:p>
            <a:pPr marL="0" lvl="0" indent="0" algn="just" rtl="0">
              <a:lnSpc>
                <a:spcPct val="103333"/>
              </a:lnSpc>
              <a:spcBef>
                <a:spcPts val="0"/>
              </a:spcBef>
              <a:spcAft>
                <a:spcPts val="0"/>
              </a:spcAft>
              <a:buClr>
                <a:srgbClr val="595959"/>
              </a:buClr>
              <a:buSzPts val="2400"/>
              <a:buNone/>
            </a:pPr>
            <a:r>
              <a:rPr lang="en-GB" sz="2000" err="1"/>
              <a:t>Im</a:t>
            </a:r>
            <a:r>
              <a:rPr lang="en-GB" sz="2000"/>
              <a:t> Kern </a:t>
            </a:r>
            <a:r>
              <a:rPr lang="en-GB" sz="2000" err="1"/>
              <a:t>steht</a:t>
            </a:r>
            <a:r>
              <a:rPr lang="en-GB" sz="2000"/>
              <a:t> die </a:t>
            </a:r>
            <a:r>
              <a:rPr lang="en-GB" sz="2000" err="1"/>
              <a:t>Digitaltechnik</a:t>
            </a:r>
            <a:r>
              <a:rPr lang="en-GB" sz="2000"/>
              <a:t> für </a:t>
            </a:r>
            <a:r>
              <a:rPr lang="en-GB" sz="2000" err="1"/>
              <a:t>ein</a:t>
            </a:r>
            <a:r>
              <a:rPr lang="en-GB" sz="2000"/>
              <a:t> </a:t>
            </a:r>
            <a:r>
              <a:rPr lang="en-GB" sz="2000" err="1"/>
              <a:t>breites</a:t>
            </a:r>
            <a:r>
              <a:rPr lang="en-GB" sz="2000"/>
              <a:t> Spektrum </a:t>
            </a:r>
            <a:r>
              <a:rPr lang="en-GB" sz="2000" err="1"/>
              <a:t>elektronischer</a:t>
            </a:r>
            <a:r>
              <a:rPr lang="en-GB" sz="2000"/>
              <a:t> </a:t>
            </a:r>
            <a:r>
              <a:rPr lang="en-GB" sz="2000" err="1"/>
              <a:t>Fähigkeiten</a:t>
            </a:r>
            <a:r>
              <a:rPr lang="en-GB" sz="2000"/>
              <a:t> - </a:t>
            </a:r>
            <a:r>
              <a:rPr lang="en-GB" sz="2000" err="1"/>
              <a:t>Werkzeuge</a:t>
            </a:r>
            <a:r>
              <a:rPr lang="en-GB" sz="2000"/>
              <a:t>, Systeme und Geräte, die </a:t>
            </a:r>
            <a:r>
              <a:rPr lang="en-GB" sz="2000" err="1"/>
              <a:t>Daten</a:t>
            </a:r>
            <a:r>
              <a:rPr lang="en-GB" sz="2000"/>
              <a:t> </a:t>
            </a:r>
            <a:r>
              <a:rPr lang="en-GB" sz="2000" err="1"/>
              <a:t>erzeugen</a:t>
            </a:r>
            <a:r>
              <a:rPr lang="en-GB" sz="2000"/>
              <a:t>, </a:t>
            </a:r>
            <a:r>
              <a:rPr lang="en-GB" sz="2000" err="1"/>
              <a:t>speichern</a:t>
            </a:r>
            <a:r>
              <a:rPr lang="en-GB" sz="2000"/>
              <a:t> und </a:t>
            </a:r>
            <a:r>
              <a:rPr lang="en-GB" sz="2000" err="1"/>
              <a:t>verarbeiten</a:t>
            </a:r>
            <a:r>
              <a:rPr lang="en-GB" sz="2000"/>
              <a:t> </a:t>
            </a:r>
            <a:r>
              <a:rPr lang="en-GB" sz="2000" err="1"/>
              <a:t>können</a:t>
            </a:r>
            <a:r>
              <a:rPr lang="en-GB" sz="2000"/>
              <a:t>. </a:t>
            </a:r>
            <a:r>
              <a:rPr lang="en-GB" sz="2000" err="1"/>
              <a:t>Diese</a:t>
            </a:r>
            <a:r>
              <a:rPr lang="en-GB" sz="2000"/>
              <a:t> </a:t>
            </a:r>
            <a:r>
              <a:rPr lang="en-GB" sz="2000" err="1"/>
              <a:t>Technologien</a:t>
            </a:r>
            <a:r>
              <a:rPr lang="en-GB" sz="2000"/>
              <a:t> sind von </a:t>
            </a:r>
            <a:r>
              <a:rPr lang="en-GB" sz="2000" err="1"/>
              <a:t>zentraler</a:t>
            </a:r>
            <a:r>
              <a:rPr lang="en-GB" sz="2000"/>
              <a:t> </a:t>
            </a:r>
            <a:r>
              <a:rPr lang="en-GB" sz="2000" err="1"/>
              <a:t>Bedeutung</a:t>
            </a:r>
            <a:r>
              <a:rPr lang="en-GB" sz="2000"/>
              <a:t> für die </a:t>
            </a:r>
            <a:r>
              <a:rPr lang="en-GB" sz="2000" err="1"/>
              <a:t>Förderung</a:t>
            </a:r>
            <a:r>
              <a:rPr lang="en-GB" sz="2000"/>
              <a:t> der </a:t>
            </a:r>
            <a:r>
              <a:rPr lang="en-GB" sz="2000" err="1"/>
              <a:t>Nachhaltigkeit</a:t>
            </a:r>
            <a:r>
              <a:rPr lang="en-GB" sz="2000"/>
              <a:t> und </a:t>
            </a:r>
            <a:r>
              <a:rPr lang="en-GB" sz="2000" err="1"/>
              <a:t>bieten</a:t>
            </a:r>
            <a:r>
              <a:rPr lang="en-GB" sz="2000"/>
              <a:t> </a:t>
            </a:r>
            <a:r>
              <a:rPr lang="en-GB" sz="2000" err="1"/>
              <a:t>intelligente</a:t>
            </a:r>
            <a:r>
              <a:rPr lang="en-GB" sz="2000"/>
              <a:t> </a:t>
            </a:r>
            <a:r>
              <a:rPr lang="en-GB" sz="2000" err="1"/>
              <a:t>Lösungen</a:t>
            </a:r>
            <a:r>
              <a:rPr lang="en-GB" sz="2000"/>
              <a:t> für </a:t>
            </a:r>
            <a:r>
              <a:rPr lang="en-GB" sz="2000" err="1"/>
              <a:t>komplexe</a:t>
            </a:r>
            <a:r>
              <a:rPr lang="en-GB" sz="2000"/>
              <a:t> </a:t>
            </a:r>
            <a:r>
              <a:rPr lang="en-GB" sz="2000" err="1"/>
              <a:t>Umweltprobleme</a:t>
            </a:r>
            <a:r>
              <a:rPr lang="en-GB" sz="2000"/>
              <a:t>.</a:t>
            </a:r>
            <a:endParaRPr sz="2000"/>
          </a:p>
        </p:txBody>
      </p:sp>
      <p:sp>
        <p:nvSpPr>
          <p:cNvPr id="339" name="Google Shape;339;p13"/>
          <p:cNvSpPr txBox="1"/>
          <p:nvPr/>
        </p:nvSpPr>
        <p:spPr>
          <a:xfrm>
            <a:off x="5899103" y="2146233"/>
            <a:ext cx="5884402" cy="3781800"/>
          </a:xfrm>
          <a:prstGeom prst="rect">
            <a:avLst/>
          </a:prstGeom>
          <a:noFill/>
          <a:ln>
            <a:noFill/>
          </a:ln>
        </p:spPr>
        <p:txBody>
          <a:bodyPr spcFirstLastPara="1" wrap="square" lIns="91425" tIns="45700" rIns="91425" bIns="45700" anchor="t" anchorCtr="0">
            <a:noAutofit/>
          </a:bodyPr>
          <a:lstStyle/>
          <a:p>
            <a:pPr marL="0" marR="0" lvl="0" indent="0" algn="just" rtl="0">
              <a:lnSpc>
                <a:spcPct val="103333"/>
              </a:lnSpc>
              <a:spcBef>
                <a:spcPts val="0"/>
              </a:spcBef>
              <a:spcAft>
                <a:spcPts val="0"/>
              </a:spcAft>
              <a:buClr>
                <a:srgbClr val="EB7339"/>
              </a:buClr>
              <a:buSzPts val="2400"/>
              <a:buFont typeface="Arial"/>
              <a:buNone/>
            </a:pPr>
            <a:r>
              <a:rPr lang="en-GB" sz="2000" b="1" i="0" u="none" strike="noStrike" cap="none">
                <a:solidFill>
                  <a:srgbClr val="EB7339"/>
                </a:solidFill>
                <a:latin typeface="Calibri"/>
                <a:ea typeface="Calibri"/>
                <a:cs typeface="Calibri"/>
                <a:sym typeface="Calibri"/>
              </a:rPr>
              <a:t>Was </a:t>
            </a:r>
            <a:r>
              <a:rPr lang="en-GB" sz="2000" b="1" i="0" u="none" strike="noStrike" cap="none" err="1">
                <a:solidFill>
                  <a:srgbClr val="EB7339"/>
                </a:solidFill>
                <a:latin typeface="Calibri"/>
                <a:ea typeface="Calibri"/>
                <a:cs typeface="Calibri"/>
                <a:sym typeface="Calibri"/>
              </a:rPr>
              <a:t>ist</a:t>
            </a:r>
            <a:r>
              <a:rPr lang="en-GB" sz="2000" b="1" i="0" u="none" strike="noStrike" cap="none">
                <a:solidFill>
                  <a:srgbClr val="EB7339"/>
                </a:solidFill>
                <a:latin typeface="Calibri"/>
                <a:ea typeface="Calibri"/>
                <a:cs typeface="Calibri"/>
                <a:sym typeface="Calibri"/>
              </a:rPr>
              <a:t> </a:t>
            </a:r>
            <a:r>
              <a:rPr lang="en-GB" sz="2000" b="1" i="0" u="none" strike="noStrike" cap="none" err="1">
                <a:solidFill>
                  <a:srgbClr val="EB7339"/>
                </a:solidFill>
                <a:latin typeface="Calibri"/>
                <a:ea typeface="Calibri"/>
                <a:cs typeface="Calibri"/>
                <a:sym typeface="Calibri"/>
              </a:rPr>
              <a:t>digitale</a:t>
            </a:r>
            <a:r>
              <a:rPr lang="en-GB" sz="2000" b="1" i="0" u="none" strike="noStrike" cap="none">
                <a:solidFill>
                  <a:srgbClr val="EB7339"/>
                </a:solidFill>
                <a:latin typeface="Calibri"/>
                <a:ea typeface="Calibri"/>
                <a:cs typeface="Calibri"/>
                <a:sym typeface="Calibri"/>
              </a:rPr>
              <a:t> Innovation?</a:t>
            </a:r>
            <a:endParaRPr sz="1200" b="0" i="0" u="none" strike="noStrike" cap="none">
              <a:solidFill>
                <a:srgbClr val="000000"/>
              </a:solidFill>
              <a:latin typeface="Arial"/>
              <a:ea typeface="Arial"/>
              <a:cs typeface="Arial"/>
              <a:sym typeface="Arial"/>
            </a:endParaRPr>
          </a:p>
          <a:p>
            <a:pPr marL="0" marR="0" lvl="0" indent="0" algn="just" rtl="0">
              <a:lnSpc>
                <a:spcPct val="103333"/>
              </a:lnSpc>
              <a:spcBef>
                <a:spcPts val="0"/>
              </a:spcBef>
              <a:spcAft>
                <a:spcPts val="0"/>
              </a:spcAft>
              <a:buClr>
                <a:srgbClr val="595959"/>
              </a:buClr>
              <a:buSzPts val="2400"/>
              <a:buFont typeface="Arial"/>
              <a:buNone/>
            </a:pPr>
            <a:r>
              <a:rPr lang="en-GB" sz="2000" b="0" i="0" u="none" strike="noStrike" cap="none" err="1">
                <a:solidFill>
                  <a:srgbClr val="595959"/>
                </a:solidFill>
                <a:latin typeface="Calibri"/>
                <a:ea typeface="Calibri"/>
                <a:cs typeface="Calibri"/>
                <a:sym typeface="Calibri"/>
              </a:rPr>
              <a:t>Digitale</a:t>
            </a:r>
            <a:r>
              <a:rPr lang="en-GB" sz="2000" b="0" i="0" u="none" strike="noStrike" cap="none">
                <a:solidFill>
                  <a:srgbClr val="595959"/>
                </a:solidFill>
                <a:latin typeface="Calibri"/>
                <a:ea typeface="Calibri"/>
                <a:cs typeface="Calibri"/>
                <a:sym typeface="Calibri"/>
              </a:rPr>
              <a:t> Innovation </a:t>
            </a:r>
            <a:r>
              <a:rPr lang="en-GB" sz="2000" b="0" i="0" u="none" strike="noStrike" cap="none" err="1">
                <a:solidFill>
                  <a:srgbClr val="595959"/>
                </a:solidFill>
                <a:latin typeface="Calibri"/>
                <a:ea typeface="Calibri"/>
                <a:cs typeface="Calibri"/>
                <a:sym typeface="Calibri"/>
              </a:rPr>
              <a:t>ist</a:t>
            </a:r>
            <a:r>
              <a:rPr lang="en-GB" sz="2000" b="0" i="0" u="none" strike="noStrike" cap="none">
                <a:solidFill>
                  <a:srgbClr val="595959"/>
                </a:solidFill>
                <a:latin typeface="Calibri"/>
                <a:ea typeface="Calibri"/>
                <a:cs typeface="Calibri"/>
                <a:sym typeface="Calibri"/>
              </a:rPr>
              <a:t> die </a:t>
            </a:r>
            <a:r>
              <a:rPr lang="en-GB" sz="2000" b="0" i="0" u="none" strike="noStrike" cap="none" err="1">
                <a:solidFill>
                  <a:srgbClr val="595959"/>
                </a:solidFill>
                <a:latin typeface="Calibri"/>
                <a:ea typeface="Calibri"/>
                <a:cs typeface="Calibri"/>
                <a:sym typeface="Calibri"/>
              </a:rPr>
              <a:t>Anwendung</a:t>
            </a:r>
            <a:r>
              <a:rPr lang="en-GB" sz="2000" b="0" i="0" u="none" strike="noStrike" cap="none">
                <a:solidFill>
                  <a:srgbClr val="595959"/>
                </a:solidFill>
                <a:latin typeface="Calibri"/>
                <a:ea typeface="Calibri"/>
                <a:cs typeface="Calibri"/>
                <a:sym typeface="Calibri"/>
              </a:rPr>
              <a:t> </a:t>
            </a:r>
            <a:r>
              <a:rPr lang="en-GB" sz="2000" b="0" i="0" u="none" strike="noStrike" cap="none" err="1">
                <a:solidFill>
                  <a:srgbClr val="595959"/>
                </a:solidFill>
                <a:latin typeface="Calibri"/>
                <a:ea typeface="Calibri"/>
                <a:cs typeface="Calibri"/>
                <a:sym typeface="Calibri"/>
              </a:rPr>
              <a:t>digitaler</a:t>
            </a:r>
            <a:r>
              <a:rPr lang="en-GB" sz="2000" b="0" i="0" u="none" strike="noStrike" cap="none">
                <a:solidFill>
                  <a:srgbClr val="595959"/>
                </a:solidFill>
                <a:latin typeface="Calibri"/>
                <a:ea typeface="Calibri"/>
                <a:cs typeface="Calibri"/>
                <a:sym typeface="Calibri"/>
              </a:rPr>
              <a:t> </a:t>
            </a:r>
            <a:r>
              <a:rPr lang="en-GB" sz="2000" b="0" i="0" u="none" strike="noStrike" cap="none" err="1">
                <a:solidFill>
                  <a:srgbClr val="595959"/>
                </a:solidFill>
                <a:latin typeface="Calibri"/>
                <a:ea typeface="Calibri"/>
                <a:cs typeface="Calibri"/>
                <a:sym typeface="Calibri"/>
              </a:rPr>
              <a:t>Technologien</a:t>
            </a:r>
            <a:r>
              <a:rPr lang="en-GB" sz="2000" b="0" i="0" u="none" strike="noStrike" cap="none">
                <a:solidFill>
                  <a:srgbClr val="595959"/>
                </a:solidFill>
                <a:latin typeface="Calibri"/>
                <a:ea typeface="Calibri"/>
                <a:cs typeface="Calibri"/>
                <a:sym typeface="Calibri"/>
              </a:rPr>
              <a:t>, um </a:t>
            </a:r>
            <a:r>
              <a:rPr lang="en-GB" sz="2000" b="0" i="0" u="none" strike="noStrike" cap="none" err="1">
                <a:solidFill>
                  <a:srgbClr val="595959"/>
                </a:solidFill>
                <a:latin typeface="Calibri"/>
                <a:ea typeface="Calibri"/>
                <a:cs typeface="Calibri"/>
                <a:sym typeface="Calibri"/>
              </a:rPr>
              <a:t>Geschäftspraktiken</a:t>
            </a:r>
            <a:r>
              <a:rPr lang="en-GB" sz="2000" b="0" i="0" u="none" strike="noStrike" cap="none">
                <a:solidFill>
                  <a:srgbClr val="595959"/>
                </a:solidFill>
                <a:latin typeface="Calibri"/>
                <a:ea typeface="Calibri"/>
                <a:cs typeface="Calibri"/>
                <a:sym typeface="Calibri"/>
              </a:rPr>
              <a:t>, -</a:t>
            </a:r>
            <a:r>
              <a:rPr lang="en-GB" sz="2000" b="0" i="0" u="none" strike="noStrike" cap="none" err="1">
                <a:solidFill>
                  <a:srgbClr val="595959"/>
                </a:solidFill>
                <a:latin typeface="Calibri"/>
                <a:ea typeface="Calibri"/>
                <a:cs typeface="Calibri"/>
                <a:sym typeface="Calibri"/>
              </a:rPr>
              <a:t>modelle</a:t>
            </a:r>
            <a:r>
              <a:rPr lang="en-GB" sz="2000" b="0" i="0" u="none" strike="noStrike" cap="none">
                <a:solidFill>
                  <a:srgbClr val="595959"/>
                </a:solidFill>
                <a:latin typeface="Calibri"/>
                <a:ea typeface="Calibri"/>
                <a:cs typeface="Calibri"/>
                <a:sym typeface="Calibri"/>
              </a:rPr>
              <a:t> und -</a:t>
            </a:r>
            <a:r>
              <a:rPr lang="en-GB" sz="2000" b="0" i="0" u="none" strike="noStrike" cap="none" err="1">
                <a:solidFill>
                  <a:srgbClr val="595959"/>
                </a:solidFill>
                <a:latin typeface="Calibri"/>
                <a:ea typeface="Calibri"/>
                <a:cs typeface="Calibri"/>
                <a:sym typeface="Calibri"/>
              </a:rPr>
              <a:t>produkte</a:t>
            </a:r>
            <a:r>
              <a:rPr lang="en-GB" sz="2000" b="0" i="0" u="none" strike="noStrike" cap="none">
                <a:solidFill>
                  <a:srgbClr val="595959"/>
                </a:solidFill>
                <a:latin typeface="Calibri"/>
                <a:ea typeface="Calibri"/>
                <a:cs typeface="Calibri"/>
                <a:sym typeface="Calibri"/>
              </a:rPr>
              <a:t> </a:t>
            </a:r>
            <a:r>
              <a:rPr lang="en-GB" sz="2000" b="0" i="0" u="none" strike="noStrike" cap="none" err="1">
                <a:solidFill>
                  <a:srgbClr val="595959"/>
                </a:solidFill>
                <a:latin typeface="Calibri"/>
                <a:ea typeface="Calibri"/>
                <a:cs typeface="Calibri"/>
                <a:sym typeface="Calibri"/>
              </a:rPr>
              <a:t>erheblich</a:t>
            </a:r>
            <a:r>
              <a:rPr lang="en-GB" sz="2000" b="0" i="0" u="none" strike="noStrike" cap="none">
                <a:solidFill>
                  <a:srgbClr val="595959"/>
                </a:solidFill>
                <a:latin typeface="Calibri"/>
                <a:ea typeface="Calibri"/>
                <a:cs typeface="Calibri"/>
                <a:sym typeface="Calibri"/>
              </a:rPr>
              <a:t> </a:t>
            </a:r>
            <a:r>
              <a:rPr lang="en-GB" sz="2000" b="0" i="0" u="none" strike="noStrike" cap="none" err="1">
                <a:solidFill>
                  <a:srgbClr val="595959"/>
                </a:solidFill>
                <a:latin typeface="Calibri"/>
                <a:ea typeface="Calibri"/>
                <a:cs typeface="Calibri"/>
                <a:sym typeface="Calibri"/>
              </a:rPr>
              <a:t>zu</a:t>
            </a:r>
            <a:r>
              <a:rPr lang="en-GB" sz="2000" b="0" i="0" u="none" strike="noStrike" cap="none">
                <a:solidFill>
                  <a:srgbClr val="595959"/>
                </a:solidFill>
                <a:latin typeface="Calibri"/>
                <a:ea typeface="Calibri"/>
                <a:cs typeface="Calibri"/>
                <a:sym typeface="Calibri"/>
              </a:rPr>
              <a:t> </a:t>
            </a:r>
            <a:r>
              <a:rPr lang="en-GB" sz="2000" b="0" i="0" u="none" strike="noStrike" cap="none" err="1">
                <a:solidFill>
                  <a:srgbClr val="595959"/>
                </a:solidFill>
                <a:latin typeface="Calibri"/>
                <a:ea typeface="Calibri"/>
                <a:cs typeface="Calibri"/>
                <a:sym typeface="Calibri"/>
              </a:rPr>
              <a:t>verändern</a:t>
            </a:r>
            <a:r>
              <a:rPr lang="en-GB" sz="2000" b="0" i="0" u="none" strike="noStrike" cap="none">
                <a:solidFill>
                  <a:srgbClr val="595959"/>
                </a:solidFill>
                <a:latin typeface="Calibri"/>
                <a:ea typeface="Calibri"/>
                <a:cs typeface="Calibri"/>
                <a:sym typeface="Calibri"/>
              </a:rPr>
              <a:t>. Sie kann </a:t>
            </a:r>
            <a:r>
              <a:rPr lang="en-GB" sz="2000" b="0" i="0" u="none" strike="noStrike" cap="none" err="1">
                <a:solidFill>
                  <a:srgbClr val="595959"/>
                </a:solidFill>
                <a:latin typeface="Calibri"/>
                <a:ea typeface="Calibri"/>
                <a:cs typeface="Calibri"/>
                <a:sym typeface="Calibri"/>
              </a:rPr>
              <a:t>Kleinstunternehmen</a:t>
            </a:r>
            <a:r>
              <a:rPr lang="en-GB" sz="2000" b="0" i="0" u="none" strike="noStrike" cap="none">
                <a:solidFill>
                  <a:srgbClr val="595959"/>
                </a:solidFill>
                <a:latin typeface="Calibri"/>
                <a:ea typeface="Calibri"/>
                <a:cs typeface="Calibri"/>
                <a:sym typeface="Calibri"/>
              </a:rPr>
              <a:t> </a:t>
            </a:r>
            <a:r>
              <a:rPr lang="en-GB" sz="2000" b="0" i="0" u="none" strike="noStrike" cap="none" err="1">
                <a:solidFill>
                  <a:srgbClr val="595959"/>
                </a:solidFill>
                <a:latin typeface="Calibri"/>
                <a:ea typeface="Calibri"/>
                <a:cs typeface="Calibri"/>
                <a:sym typeface="Calibri"/>
              </a:rPr>
              <a:t>dabei</a:t>
            </a:r>
            <a:r>
              <a:rPr lang="en-GB" sz="2000" b="0" i="0" u="none" strike="noStrike" cap="none">
                <a:solidFill>
                  <a:srgbClr val="595959"/>
                </a:solidFill>
                <a:latin typeface="Calibri"/>
                <a:ea typeface="Calibri"/>
                <a:cs typeface="Calibri"/>
                <a:sym typeface="Calibri"/>
              </a:rPr>
              <a:t> </a:t>
            </a:r>
            <a:r>
              <a:rPr lang="en-GB" sz="2000" b="0" i="0" u="none" strike="noStrike" cap="none" err="1">
                <a:solidFill>
                  <a:srgbClr val="595959"/>
                </a:solidFill>
                <a:latin typeface="Calibri"/>
                <a:ea typeface="Calibri"/>
                <a:cs typeface="Calibri"/>
                <a:sym typeface="Calibri"/>
              </a:rPr>
              <a:t>helfen</a:t>
            </a:r>
            <a:r>
              <a:rPr lang="en-GB" sz="2000" b="0" i="0" u="none" strike="noStrike" cap="none">
                <a:solidFill>
                  <a:srgbClr val="595959"/>
                </a:solidFill>
                <a:latin typeface="Calibri"/>
                <a:ea typeface="Calibri"/>
                <a:cs typeface="Calibri"/>
                <a:sym typeface="Calibri"/>
              </a:rPr>
              <a:t>, die </a:t>
            </a:r>
            <a:r>
              <a:rPr lang="en-GB" sz="2000" b="0" i="0" u="none" strike="noStrike" cap="none" err="1">
                <a:solidFill>
                  <a:srgbClr val="595959"/>
                </a:solidFill>
                <a:latin typeface="Calibri"/>
                <a:ea typeface="Calibri"/>
                <a:cs typeface="Calibri"/>
                <a:sym typeface="Calibri"/>
              </a:rPr>
              <a:t>betriebliche</a:t>
            </a:r>
            <a:r>
              <a:rPr lang="en-GB" sz="2000" b="0" i="0" u="none" strike="noStrike" cap="none">
                <a:solidFill>
                  <a:srgbClr val="595959"/>
                </a:solidFill>
                <a:latin typeface="Calibri"/>
                <a:ea typeface="Calibri"/>
                <a:cs typeface="Calibri"/>
                <a:sym typeface="Calibri"/>
              </a:rPr>
              <a:t> </a:t>
            </a:r>
            <a:r>
              <a:rPr lang="en-GB" sz="2000" b="0" i="0" u="none" strike="noStrike" cap="none" err="1">
                <a:solidFill>
                  <a:srgbClr val="595959"/>
                </a:solidFill>
                <a:latin typeface="Calibri"/>
                <a:ea typeface="Calibri"/>
                <a:cs typeface="Calibri"/>
                <a:sym typeface="Calibri"/>
              </a:rPr>
              <a:t>Effizienz</a:t>
            </a:r>
            <a:r>
              <a:rPr lang="en-GB" sz="2000" b="0" i="0" u="none" strike="noStrike" cap="none">
                <a:solidFill>
                  <a:srgbClr val="595959"/>
                </a:solidFill>
                <a:latin typeface="Calibri"/>
                <a:ea typeface="Calibri"/>
                <a:cs typeface="Calibri"/>
                <a:sym typeface="Calibri"/>
              </a:rPr>
              <a:t> </a:t>
            </a:r>
            <a:r>
              <a:rPr lang="en-GB" sz="2000" b="0" i="0" u="none" strike="noStrike" cap="none" err="1">
                <a:solidFill>
                  <a:srgbClr val="595959"/>
                </a:solidFill>
                <a:latin typeface="Calibri"/>
                <a:ea typeface="Calibri"/>
                <a:cs typeface="Calibri"/>
                <a:sym typeface="Calibri"/>
              </a:rPr>
              <a:t>zu</a:t>
            </a:r>
            <a:r>
              <a:rPr lang="en-GB" sz="2000" b="0" i="0" u="none" strike="noStrike" cap="none">
                <a:solidFill>
                  <a:srgbClr val="595959"/>
                </a:solidFill>
                <a:latin typeface="Calibri"/>
                <a:ea typeface="Calibri"/>
                <a:cs typeface="Calibri"/>
                <a:sym typeface="Calibri"/>
              </a:rPr>
              <a:t> </a:t>
            </a:r>
            <a:r>
              <a:rPr lang="en-GB" sz="2000" b="0" i="0" u="none" strike="noStrike" cap="none" err="1">
                <a:solidFill>
                  <a:srgbClr val="595959"/>
                </a:solidFill>
                <a:latin typeface="Calibri"/>
                <a:ea typeface="Calibri"/>
                <a:cs typeface="Calibri"/>
                <a:sym typeface="Calibri"/>
              </a:rPr>
              <a:t>steigern</a:t>
            </a:r>
            <a:r>
              <a:rPr lang="en-GB" sz="2000" b="0" i="0" u="none" strike="noStrike" cap="none">
                <a:solidFill>
                  <a:srgbClr val="595959"/>
                </a:solidFill>
                <a:latin typeface="Calibri"/>
                <a:ea typeface="Calibri"/>
                <a:cs typeface="Calibri"/>
                <a:sym typeface="Calibri"/>
              </a:rPr>
              <a:t>, die </a:t>
            </a:r>
            <a:r>
              <a:rPr lang="en-GB" sz="2000" b="0" i="0" u="none" strike="noStrike" cap="none" err="1">
                <a:solidFill>
                  <a:srgbClr val="595959"/>
                </a:solidFill>
                <a:latin typeface="Calibri"/>
                <a:ea typeface="Calibri"/>
                <a:cs typeface="Calibri"/>
                <a:sym typeface="Calibri"/>
              </a:rPr>
              <a:t>Kundenbindung</a:t>
            </a:r>
            <a:r>
              <a:rPr lang="en-GB" sz="2000" b="0" i="0" u="none" strike="noStrike" cap="none">
                <a:solidFill>
                  <a:srgbClr val="595959"/>
                </a:solidFill>
                <a:latin typeface="Calibri"/>
                <a:ea typeface="Calibri"/>
                <a:cs typeface="Calibri"/>
                <a:sym typeface="Calibri"/>
              </a:rPr>
              <a:t> </a:t>
            </a:r>
            <a:r>
              <a:rPr lang="en-GB" sz="2000" b="0" i="0" u="none" strike="noStrike" cap="none" err="1">
                <a:solidFill>
                  <a:srgbClr val="595959"/>
                </a:solidFill>
                <a:latin typeface="Calibri"/>
                <a:ea typeface="Calibri"/>
                <a:cs typeface="Calibri"/>
                <a:sym typeface="Calibri"/>
              </a:rPr>
              <a:t>zu</a:t>
            </a:r>
            <a:r>
              <a:rPr lang="en-GB" sz="2000" b="0" i="0" u="none" strike="noStrike" cap="none">
                <a:solidFill>
                  <a:srgbClr val="595959"/>
                </a:solidFill>
                <a:latin typeface="Calibri"/>
                <a:ea typeface="Calibri"/>
                <a:cs typeface="Calibri"/>
                <a:sym typeface="Calibri"/>
              </a:rPr>
              <a:t> </a:t>
            </a:r>
            <a:r>
              <a:rPr lang="en-GB" sz="2000" b="0" i="0" u="none" strike="noStrike" cap="none" err="1">
                <a:solidFill>
                  <a:srgbClr val="595959"/>
                </a:solidFill>
                <a:latin typeface="Calibri"/>
                <a:ea typeface="Calibri"/>
                <a:cs typeface="Calibri"/>
                <a:sym typeface="Calibri"/>
              </a:rPr>
              <a:t>verbessern</a:t>
            </a:r>
            <a:r>
              <a:rPr lang="en-GB" sz="2000" b="0" i="0" u="none" strike="noStrike" cap="none">
                <a:solidFill>
                  <a:srgbClr val="595959"/>
                </a:solidFill>
                <a:latin typeface="Calibri"/>
                <a:ea typeface="Calibri"/>
                <a:cs typeface="Calibri"/>
                <a:sym typeface="Calibri"/>
              </a:rPr>
              <a:t> und </a:t>
            </a:r>
            <a:r>
              <a:rPr lang="en-GB" sz="2000" b="0" i="0" u="none" strike="noStrike" cap="none" err="1">
                <a:solidFill>
                  <a:srgbClr val="595959"/>
                </a:solidFill>
                <a:latin typeface="Calibri"/>
                <a:ea typeface="Calibri"/>
                <a:cs typeface="Calibri"/>
                <a:sym typeface="Calibri"/>
              </a:rPr>
              <a:t>letztlich</a:t>
            </a:r>
            <a:r>
              <a:rPr lang="en-GB" sz="2000" b="0" i="0" u="none" strike="noStrike" cap="none">
                <a:solidFill>
                  <a:srgbClr val="595959"/>
                </a:solidFill>
                <a:latin typeface="Calibri"/>
                <a:ea typeface="Calibri"/>
                <a:cs typeface="Calibri"/>
                <a:sym typeface="Calibri"/>
              </a:rPr>
              <a:t> das </a:t>
            </a:r>
            <a:r>
              <a:rPr lang="en-GB" sz="2000" b="0" i="0" u="none" strike="noStrike" cap="none" err="1">
                <a:solidFill>
                  <a:srgbClr val="595959"/>
                </a:solidFill>
                <a:latin typeface="Calibri"/>
                <a:ea typeface="Calibri"/>
                <a:cs typeface="Calibri"/>
                <a:sym typeface="Calibri"/>
              </a:rPr>
              <a:t>Wachstum</a:t>
            </a:r>
            <a:r>
              <a:rPr lang="en-GB" sz="2000" b="0" i="0" u="none" strike="noStrike" cap="none">
                <a:solidFill>
                  <a:srgbClr val="595959"/>
                </a:solidFill>
                <a:latin typeface="Calibri"/>
                <a:ea typeface="Calibri"/>
                <a:cs typeface="Calibri"/>
                <a:sym typeface="Calibri"/>
              </a:rPr>
              <a:t> </a:t>
            </a:r>
            <a:r>
              <a:rPr lang="en-GB" sz="2000" b="0" i="0" u="none" strike="noStrike" cap="none" err="1">
                <a:solidFill>
                  <a:srgbClr val="595959"/>
                </a:solidFill>
                <a:latin typeface="Calibri"/>
                <a:ea typeface="Calibri"/>
                <a:cs typeface="Calibri"/>
                <a:sym typeface="Calibri"/>
              </a:rPr>
              <a:t>zu</a:t>
            </a:r>
            <a:r>
              <a:rPr lang="en-GB" sz="2000" b="0" i="0" u="none" strike="noStrike" cap="none">
                <a:solidFill>
                  <a:srgbClr val="595959"/>
                </a:solidFill>
                <a:latin typeface="Calibri"/>
                <a:ea typeface="Calibri"/>
                <a:cs typeface="Calibri"/>
                <a:sym typeface="Calibri"/>
              </a:rPr>
              <a:t> </a:t>
            </a:r>
            <a:r>
              <a:rPr lang="en-GB" sz="2000" b="0" i="0" u="none" strike="noStrike" cap="none" err="1">
                <a:solidFill>
                  <a:srgbClr val="595959"/>
                </a:solidFill>
                <a:latin typeface="Calibri"/>
                <a:ea typeface="Calibri"/>
                <a:cs typeface="Calibri"/>
                <a:sym typeface="Calibri"/>
              </a:rPr>
              <a:t>fördern</a:t>
            </a:r>
            <a:r>
              <a:rPr lang="en-GB" sz="2000" b="0" i="0" u="none" strike="noStrike" cap="none">
                <a:solidFill>
                  <a:srgbClr val="595959"/>
                </a:solidFill>
                <a:latin typeface="Calibri"/>
                <a:ea typeface="Calibri"/>
                <a:cs typeface="Calibri"/>
                <a:sym typeface="Calibri"/>
              </a:rPr>
              <a:t>. Laut </a:t>
            </a:r>
            <a:r>
              <a:rPr lang="en-GB" sz="2000" b="0" i="0" u="none" strike="noStrike" cap="none" err="1">
                <a:solidFill>
                  <a:srgbClr val="595959"/>
                </a:solidFill>
                <a:latin typeface="Calibri"/>
                <a:ea typeface="Calibri"/>
                <a:cs typeface="Calibri"/>
                <a:sym typeface="Calibri"/>
              </a:rPr>
              <a:t>dem</a:t>
            </a:r>
            <a:r>
              <a:rPr lang="en-GB" sz="2000" b="0" i="0" u="none" strike="noStrike" cap="none">
                <a:solidFill>
                  <a:srgbClr val="595959"/>
                </a:solidFill>
                <a:latin typeface="Calibri"/>
                <a:ea typeface="Calibri"/>
                <a:cs typeface="Calibri"/>
                <a:sym typeface="Calibri"/>
              </a:rPr>
              <a:t> </a:t>
            </a:r>
            <a:r>
              <a:rPr lang="en-GB" sz="2000" b="0" i="0" u="none" strike="noStrike" cap="none" err="1">
                <a:solidFill>
                  <a:srgbClr val="595959"/>
                </a:solidFill>
                <a:latin typeface="Calibri"/>
                <a:ea typeface="Calibri"/>
                <a:cs typeface="Calibri"/>
                <a:sym typeface="Calibri"/>
              </a:rPr>
              <a:t>Programm</a:t>
            </a:r>
            <a:r>
              <a:rPr lang="en-GB" sz="2000" b="0" i="0" u="none" strike="noStrike" cap="none">
                <a:solidFill>
                  <a:srgbClr val="595959"/>
                </a:solidFill>
                <a:latin typeface="Calibri"/>
                <a:ea typeface="Calibri"/>
                <a:cs typeface="Calibri"/>
                <a:sym typeface="Calibri"/>
              </a:rPr>
              <a:t> „</a:t>
            </a:r>
            <a:r>
              <a:rPr lang="en-GB" sz="2000" b="0" i="0" u="none" strike="noStrike" cap="none" err="1">
                <a:solidFill>
                  <a:srgbClr val="595959"/>
                </a:solidFill>
                <a:latin typeface="Calibri"/>
                <a:ea typeface="Calibri"/>
                <a:cs typeface="Calibri"/>
                <a:sym typeface="Calibri"/>
              </a:rPr>
              <a:t>Digitales</a:t>
            </a:r>
            <a:r>
              <a:rPr lang="en-GB" sz="2000" b="0" i="0" u="none" strike="noStrike" cap="none">
                <a:solidFill>
                  <a:srgbClr val="595959"/>
                </a:solidFill>
                <a:latin typeface="Calibri"/>
                <a:ea typeface="Calibri"/>
                <a:cs typeface="Calibri"/>
                <a:sym typeface="Calibri"/>
              </a:rPr>
              <a:t> Europa“ </a:t>
            </a:r>
            <a:r>
              <a:rPr lang="en-GB" sz="2000" b="0" i="0" u="none" strike="noStrike" cap="none" err="1">
                <a:solidFill>
                  <a:srgbClr val="595959"/>
                </a:solidFill>
                <a:latin typeface="Calibri"/>
                <a:ea typeface="Calibri"/>
                <a:cs typeface="Calibri"/>
                <a:sym typeface="Calibri"/>
              </a:rPr>
              <a:t>ist</a:t>
            </a:r>
            <a:r>
              <a:rPr lang="en-GB" sz="2000" b="0" i="0" u="none" strike="noStrike" cap="none">
                <a:solidFill>
                  <a:srgbClr val="595959"/>
                </a:solidFill>
                <a:latin typeface="Calibri"/>
                <a:ea typeface="Calibri"/>
                <a:cs typeface="Calibri"/>
                <a:sym typeface="Calibri"/>
              </a:rPr>
              <a:t> es für </a:t>
            </a:r>
            <a:r>
              <a:rPr lang="en-GB" sz="2000" b="0" i="0" u="none" strike="noStrike" cap="none" err="1">
                <a:solidFill>
                  <a:srgbClr val="595959"/>
                </a:solidFill>
                <a:latin typeface="Calibri"/>
                <a:ea typeface="Calibri"/>
                <a:cs typeface="Calibri"/>
                <a:sym typeface="Calibri"/>
              </a:rPr>
              <a:t>Unternehmen</a:t>
            </a:r>
            <a:r>
              <a:rPr lang="en-GB" sz="2000" b="0" i="0" u="none" strike="noStrike" cap="none">
                <a:solidFill>
                  <a:srgbClr val="595959"/>
                </a:solidFill>
                <a:latin typeface="Calibri"/>
                <a:ea typeface="Calibri"/>
                <a:cs typeface="Calibri"/>
                <a:sym typeface="Calibri"/>
              </a:rPr>
              <a:t>, die in der </a:t>
            </a:r>
            <a:r>
              <a:rPr lang="en-GB" sz="2000" b="0" i="0" u="none" strike="noStrike" cap="none" err="1">
                <a:solidFill>
                  <a:srgbClr val="595959"/>
                </a:solidFill>
                <a:latin typeface="Calibri"/>
                <a:ea typeface="Calibri"/>
                <a:cs typeface="Calibri"/>
                <a:sym typeface="Calibri"/>
              </a:rPr>
              <a:t>sich</a:t>
            </a:r>
            <a:r>
              <a:rPr lang="en-GB" sz="2000" b="0" i="0" u="none" strike="noStrike" cap="none">
                <a:solidFill>
                  <a:srgbClr val="595959"/>
                </a:solidFill>
                <a:latin typeface="Calibri"/>
                <a:ea typeface="Calibri"/>
                <a:cs typeface="Calibri"/>
                <a:sym typeface="Calibri"/>
              </a:rPr>
              <a:t> </a:t>
            </a:r>
            <a:r>
              <a:rPr lang="en-GB" sz="2000" b="0" i="0" u="none" strike="noStrike" cap="none" err="1">
                <a:solidFill>
                  <a:srgbClr val="595959"/>
                </a:solidFill>
                <a:latin typeface="Calibri"/>
                <a:ea typeface="Calibri"/>
                <a:cs typeface="Calibri"/>
                <a:sym typeface="Calibri"/>
              </a:rPr>
              <a:t>entwickelnden</a:t>
            </a:r>
            <a:r>
              <a:rPr lang="en-GB" sz="2000" b="0" i="0" u="none" strike="noStrike" cap="none">
                <a:solidFill>
                  <a:srgbClr val="595959"/>
                </a:solidFill>
                <a:latin typeface="Calibri"/>
                <a:ea typeface="Calibri"/>
                <a:cs typeface="Calibri"/>
                <a:sym typeface="Calibri"/>
              </a:rPr>
              <a:t> </a:t>
            </a:r>
            <a:r>
              <a:rPr lang="en-GB" sz="2000" b="0" i="0" u="none" strike="noStrike" cap="none" err="1">
                <a:solidFill>
                  <a:srgbClr val="595959"/>
                </a:solidFill>
                <a:latin typeface="Calibri"/>
                <a:ea typeface="Calibri"/>
                <a:cs typeface="Calibri"/>
                <a:sym typeface="Calibri"/>
              </a:rPr>
              <a:t>digitalen</a:t>
            </a:r>
            <a:r>
              <a:rPr lang="en-GB" sz="2000" b="0" i="0" u="none" strike="noStrike" cap="none">
                <a:solidFill>
                  <a:srgbClr val="595959"/>
                </a:solidFill>
                <a:latin typeface="Calibri"/>
                <a:ea typeface="Calibri"/>
                <a:cs typeface="Calibri"/>
                <a:sym typeface="Calibri"/>
              </a:rPr>
              <a:t> </a:t>
            </a:r>
            <a:r>
              <a:rPr lang="en-GB" sz="2000" b="0" i="0" u="none" strike="noStrike" cap="none" err="1">
                <a:solidFill>
                  <a:srgbClr val="595959"/>
                </a:solidFill>
                <a:latin typeface="Calibri"/>
                <a:ea typeface="Calibri"/>
                <a:cs typeface="Calibri"/>
                <a:sym typeface="Calibri"/>
              </a:rPr>
              <a:t>Wirtschaft</a:t>
            </a:r>
            <a:r>
              <a:rPr lang="en-GB" sz="2000" b="0" i="0" u="none" strike="noStrike" cap="none">
                <a:solidFill>
                  <a:srgbClr val="595959"/>
                </a:solidFill>
                <a:latin typeface="Calibri"/>
                <a:ea typeface="Calibri"/>
                <a:cs typeface="Calibri"/>
                <a:sym typeface="Calibri"/>
              </a:rPr>
              <a:t> </a:t>
            </a:r>
            <a:r>
              <a:rPr lang="en-GB" sz="2000" b="0" i="0" u="none" strike="noStrike" cap="none" err="1">
                <a:solidFill>
                  <a:srgbClr val="595959"/>
                </a:solidFill>
                <a:latin typeface="Calibri"/>
                <a:ea typeface="Calibri"/>
                <a:cs typeface="Calibri"/>
                <a:sym typeface="Calibri"/>
              </a:rPr>
              <a:t>wettbewerbsfähig</a:t>
            </a:r>
            <a:r>
              <a:rPr lang="en-GB" sz="2000" b="0" i="0" u="none" strike="noStrike" cap="none">
                <a:solidFill>
                  <a:srgbClr val="595959"/>
                </a:solidFill>
                <a:latin typeface="Calibri"/>
                <a:ea typeface="Calibri"/>
                <a:cs typeface="Calibri"/>
                <a:sym typeface="Calibri"/>
              </a:rPr>
              <a:t> </a:t>
            </a:r>
            <a:r>
              <a:rPr lang="en-GB" sz="2000" b="0" i="0" u="none" strike="noStrike" cap="none" err="1">
                <a:solidFill>
                  <a:srgbClr val="595959"/>
                </a:solidFill>
                <a:latin typeface="Calibri"/>
                <a:ea typeface="Calibri"/>
                <a:cs typeface="Calibri"/>
                <a:sym typeface="Calibri"/>
              </a:rPr>
              <a:t>bleiben</a:t>
            </a:r>
            <a:r>
              <a:rPr lang="en-GB" sz="2000" b="0" i="0" u="none" strike="noStrike" cap="none">
                <a:solidFill>
                  <a:srgbClr val="595959"/>
                </a:solidFill>
                <a:latin typeface="Calibri"/>
                <a:ea typeface="Calibri"/>
                <a:cs typeface="Calibri"/>
                <a:sym typeface="Calibri"/>
              </a:rPr>
              <a:t> </a:t>
            </a:r>
            <a:r>
              <a:rPr lang="en-GB" sz="2000" b="0" i="0" u="none" strike="noStrike" cap="none" err="1">
                <a:solidFill>
                  <a:srgbClr val="595959"/>
                </a:solidFill>
                <a:latin typeface="Calibri"/>
                <a:ea typeface="Calibri"/>
                <a:cs typeface="Calibri"/>
                <a:sym typeface="Calibri"/>
              </a:rPr>
              <a:t>wollen</a:t>
            </a:r>
            <a:r>
              <a:rPr lang="en-GB" sz="2000" b="0" i="0" u="none" strike="noStrike" cap="none">
                <a:solidFill>
                  <a:srgbClr val="595959"/>
                </a:solidFill>
                <a:latin typeface="Calibri"/>
                <a:ea typeface="Calibri"/>
                <a:cs typeface="Calibri"/>
                <a:sym typeface="Calibri"/>
              </a:rPr>
              <a:t>, von </a:t>
            </a:r>
            <a:r>
              <a:rPr lang="en-GB" sz="2000" b="0" i="0" u="none" strike="noStrike" cap="none" err="1">
                <a:solidFill>
                  <a:srgbClr val="595959"/>
                </a:solidFill>
                <a:latin typeface="Calibri"/>
                <a:ea typeface="Calibri"/>
                <a:cs typeface="Calibri"/>
                <a:sym typeface="Calibri"/>
              </a:rPr>
              <a:t>entscheidender</a:t>
            </a:r>
            <a:r>
              <a:rPr lang="en-GB" sz="2000" b="0" i="0" u="none" strike="noStrike" cap="none">
                <a:solidFill>
                  <a:srgbClr val="595959"/>
                </a:solidFill>
                <a:latin typeface="Calibri"/>
                <a:ea typeface="Calibri"/>
                <a:cs typeface="Calibri"/>
                <a:sym typeface="Calibri"/>
              </a:rPr>
              <a:t> </a:t>
            </a:r>
            <a:r>
              <a:rPr lang="en-GB" sz="2000" b="0" i="0" u="none" strike="noStrike" cap="none" err="1">
                <a:solidFill>
                  <a:srgbClr val="595959"/>
                </a:solidFill>
                <a:latin typeface="Calibri"/>
                <a:ea typeface="Calibri"/>
                <a:cs typeface="Calibri"/>
                <a:sym typeface="Calibri"/>
              </a:rPr>
              <a:t>Bedeutung</a:t>
            </a:r>
            <a:r>
              <a:rPr lang="en-GB" sz="2000" b="0" i="0" u="none" strike="noStrike" cap="none">
                <a:solidFill>
                  <a:srgbClr val="595959"/>
                </a:solidFill>
                <a:latin typeface="Calibri"/>
                <a:ea typeface="Calibri"/>
                <a:cs typeface="Calibri"/>
                <a:sym typeface="Calibri"/>
              </a:rPr>
              <a:t>, </a:t>
            </a:r>
            <a:r>
              <a:rPr lang="en-GB" sz="2000" b="0" i="0" u="none" strike="noStrike" cap="none" err="1">
                <a:solidFill>
                  <a:srgbClr val="595959"/>
                </a:solidFill>
                <a:latin typeface="Calibri"/>
                <a:ea typeface="Calibri"/>
                <a:cs typeface="Calibri"/>
                <a:sym typeface="Calibri"/>
              </a:rPr>
              <a:t>sich</a:t>
            </a:r>
            <a:r>
              <a:rPr lang="en-GB" sz="2000" b="0" i="0" u="none" strike="noStrike" cap="none">
                <a:solidFill>
                  <a:srgbClr val="595959"/>
                </a:solidFill>
                <a:latin typeface="Calibri"/>
                <a:ea typeface="Calibri"/>
                <a:cs typeface="Calibri"/>
                <a:sym typeface="Calibri"/>
              </a:rPr>
              <a:t> </a:t>
            </a:r>
            <a:r>
              <a:rPr lang="en-GB" sz="2000" b="0" i="0" u="none" strike="noStrike" cap="none" err="1">
                <a:solidFill>
                  <a:srgbClr val="595959"/>
                </a:solidFill>
                <a:latin typeface="Calibri"/>
                <a:ea typeface="Calibri"/>
                <a:cs typeface="Calibri"/>
                <a:sym typeface="Calibri"/>
              </a:rPr>
              <a:t>digitale</a:t>
            </a:r>
            <a:r>
              <a:rPr lang="en-GB" sz="2000" b="0" i="0" u="none" strike="noStrike" cap="none">
                <a:solidFill>
                  <a:srgbClr val="595959"/>
                </a:solidFill>
                <a:latin typeface="Calibri"/>
                <a:ea typeface="Calibri"/>
                <a:cs typeface="Calibri"/>
                <a:sym typeface="Calibri"/>
              </a:rPr>
              <a:t> </a:t>
            </a:r>
            <a:r>
              <a:rPr lang="en-GB" sz="2000" b="0" i="0" u="none" strike="noStrike" cap="none" err="1">
                <a:solidFill>
                  <a:srgbClr val="595959"/>
                </a:solidFill>
                <a:latin typeface="Calibri"/>
                <a:ea typeface="Calibri"/>
                <a:cs typeface="Calibri"/>
                <a:sym typeface="Calibri"/>
              </a:rPr>
              <a:t>Werkzeuge</a:t>
            </a:r>
            <a:r>
              <a:rPr lang="en-GB" sz="2000" b="0" i="0" u="none" strike="noStrike" cap="none">
                <a:solidFill>
                  <a:srgbClr val="595959"/>
                </a:solidFill>
                <a:latin typeface="Calibri"/>
                <a:ea typeface="Calibri"/>
                <a:cs typeface="Calibri"/>
                <a:sym typeface="Calibri"/>
              </a:rPr>
              <a:t> </a:t>
            </a:r>
            <a:r>
              <a:rPr lang="en-GB" sz="2000" b="0" i="0" u="none" strike="noStrike" cap="none" err="1">
                <a:solidFill>
                  <a:srgbClr val="595959"/>
                </a:solidFill>
                <a:latin typeface="Calibri"/>
                <a:ea typeface="Calibri"/>
                <a:cs typeface="Calibri"/>
                <a:sym typeface="Calibri"/>
              </a:rPr>
              <a:t>zu</a:t>
            </a:r>
            <a:r>
              <a:rPr lang="en-GB" sz="2000" b="0" i="0" u="none" strike="noStrike" cap="none">
                <a:solidFill>
                  <a:srgbClr val="595959"/>
                </a:solidFill>
                <a:latin typeface="Calibri"/>
                <a:ea typeface="Calibri"/>
                <a:cs typeface="Calibri"/>
                <a:sym typeface="Calibri"/>
              </a:rPr>
              <a:t> eigen </a:t>
            </a:r>
            <a:r>
              <a:rPr lang="en-GB" sz="2000" b="0" i="0" u="none" strike="noStrike" cap="none" err="1">
                <a:solidFill>
                  <a:srgbClr val="595959"/>
                </a:solidFill>
                <a:latin typeface="Calibri"/>
                <a:ea typeface="Calibri"/>
                <a:cs typeface="Calibri"/>
                <a:sym typeface="Calibri"/>
              </a:rPr>
              <a:t>zu</a:t>
            </a:r>
            <a:r>
              <a:rPr lang="en-GB" sz="2000" b="0" i="0" u="none" strike="noStrike" cap="none">
                <a:solidFill>
                  <a:srgbClr val="595959"/>
                </a:solidFill>
                <a:latin typeface="Calibri"/>
                <a:ea typeface="Calibri"/>
                <a:cs typeface="Calibri"/>
                <a:sym typeface="Calibri"/>
              </a:rPr>
              <a:t> </a:t>
            </a:r>
            <a:r>
              <a:rPr lang="en-GB" sz="2000" b="0" i="0" u="none" strike="noStrike" cap="none" err="1">
                <a:solidFill>
                  <a:srgbClr val="595959"/>
                </a:solidFill>
                <a:latin typeface="Calibri"/>
                <a:ea typeface="Calibri"/>
                <a:cs typeface="Calibri"/>
                <a:sym typeface="Calibri"/>
              </a:rPr>
              <a:t>machen</a:t>
            </a:r>
            <a:r>
              <a:rPr lang="en-GB" sz="2000" b="0" i="0" u="none" strike="noStrike" cap="none">
                <a:solidFill>
                  <a:srgbClr val="595959"/>
                </a:solidFill>
                <a:latin typeface="Calibri"/>
                <a:ea typeface="Calibri"/>
                <a:cs typeface="Calibri"/>
                <a:sym typeface="Calibri"/>
              </a:rPr>
              <a:t>.</a:t>
            </a:r>
            <a:endParaRPr sz="2000" b="0" i="0" u="none" strike="noStrike" cap="none">
              <a:solidFill>
                <a:srgbClr val="595959"/>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4"/>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Einführung in digitale Innovation und Nachhaltigkeit</a:t>
            </a:r>
            <a:endParaRPr/>
          </a:p>
        </p:txBody>
      </p:sp>
      <p:sp>
        <p:nvSpPr>
          <p:cNvPr id="346" name="Google Shape;346;p14"/>
          <p:cNvSpPr txBox="1">
            <a:spLocks noGrp="1"/>
          </p:cNvSpPr>
          <p:nvPr>
            <p:ph type="body" idx="2"/>
          </p:nvPr>
        </p:nvSpPr>
        <p:spPr>
          <a:xfrm>
            <a:off x="904855" y="2356546"/>
            <a:ext cx="10777072" cy="3781929"/>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1E75B0"/>
              </a:buClr>
              <a:buSzPts val="2400"/>
              <a:buNone/>
            </a:pPr>
            <a:r>
              <a:rPr lang="en-GB" b="1">
                <a:solidFill>
                  <a:srgbClr val="1E75B0"/>
                </a:solidFill>
              </a:rPr>
              <a:t>Praktische Beispiele</a:t>
            </a:r>
            <a:endParaRPr/>
          </a:p>
          <a:p>
            <a:pPr marL="0" lvl="0" indent="0" algn="l" rtl="0">
              <a:lnSpc>
                <a:spcPct val="103333"/>
              </a:lnSpc>
              <a:spcBef>
                <a:spcPts val="0"/>
              </a:spcBef>
              <a:spcAft>
                <a:spcPts val="0"/>
              </a:spcAft>
              <a:buClr>
                <a:srgbClr val="595959"/>
              </a:buClr>
              <a:buSzPts val="2400"/>
              <a:buNone/>
            </a:pPr>
            <a:endParaRPr b="1"/>
          </a:p>
          <a:p>
            <a:pPr marL="342900" lvl="0" indent="-342900" algn="l" rtl="0">
              <a:lnSpc>
                <a:spcPct val="103333"/>
              </a:lnSpc>
              <a:spcBef>
                <a:spcPts val="0"/>
              </a:spcBef>
              <a:spcAft>
                <a:spcPts val="0"/>
              </a:spcAft>
              <a:buClr>
                <a:srgbClr val="595959"/>
              </a:buClr>
              <a:buSzPts val="2400"/>
              <a:buFont typeface="Noto Sans Symbols"/>
              <a:buChar char="❖"/>
            </a:pPr>
            <a:r>
              <a:rPr lang="en-GB"/>
              <a:t>Integration von E-Commerce-Lösungen für den Zugang zu größeren Märkten.</a:t>
            </a:r>
            <a:endParaRPr/>
          </a:p>
          <a:p>
            <a:pPr marL="342900" lvl="0" indent="-342900" algn="l" rtl="0">
              <a:lnSpc>
                <a:spcPct val="103333"/>
              </a:lnSpc>
              <a:spcBef>
                <a:spcPts val="0"/>
              </a:spcBef>
              <a:spcAft>
                <a:spcPts val="0"/>
              </a:spcAft>
              <a:buClr>
                <a:srgbClr val="595959"/>
              </a:buClr>
              <a:buSzPts val="2400"/>
              <a:buFont typeface="Noto Sans Symbols"/>
              <a:buChar char="❖"/>
            </a:pPr>
            <a:r>
              <a:rPr lang="en-GB"/>
              <a:t>Nutzung von Big Data und Analysen zur Optimierung von Lieferketten und zur Vorhersage von Markttrends.Einführung energieeffizienter digitaler Technologien, die den betrieblichen CO2-Fußabdruck verringern.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5"/>
          <p:cNvSpPr txBox="1">
            <a:spLocks noGrp="1"/>
          </p:cNvSpPr>
          <p:nvPr>
            <p:ph type="body" idx="1"/>
          </p:nvPr>
        </p:nvSpPr>
        <p:spPr>
          <a:xfrm>
            <a:off x="889304" y="668272"/>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Nachhaltigkeit in der Wirtschaft verstehen</a:t>
            </a:r>
            <a:endParaRPr/>
          </a:p>
        </p:txBody>
      </p:sp>
      <p:sp>
        <p:nvSpPr>
          <p:cNvPr id="353" name="Google Shape;353;p15"/>
          <p:cNvSpPr txBox="1">
            <a:spLocks noGrp="1"/>
          </p:cNvSpPr>
          <p:nvPr>
            <p:ph type="body" idx="2"/>
          </p:nvPr>
        </p:nvSpPr>
        <p:spPr>
          <a:xfrm>
            <a:off x="889279" y="1185604"/>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sz="2300"/>
              <a:t>Bei der Nachhaltigkeit in der Wirtschaft geht es um die Entwicklung von Praktiken, die langfristige ökologische, soziale und wirtschaftliche Vorteile haben. Der Europäische Green Deal unterstreicht die Bedeutung der Nachhaltigkeit und zielt auf ein klimaneutrales Europa bis 2050 ab, indem er ein Wirtschaftswachstum fördert, das dem Planeten mehr zurückgibt, als es ihm nimmt.</a:t>
            </a:r>
            <a:endParaRPr sz="2300"/>
          </a:p>
          <a:p>
            <a:pPr marL="0" lvl="0" indent="0" algn="l" rtl="0">
              <a:lnSpc>
                <a:spcPct val="103333"/>
              </a:lnSpc>
              <a:spcBef>
                <a:spcPts val="0"/>
              </a:spcBef>
              <a:spcAft>
                <a:spcPts val="0"/>
              </a:spcAft>
              <a:buClr>
                <a:srgbClr val="595959"/>
              </a:buClr>
              <a:buSzPts val="2400"/>
              <a:buNone/>
            </a:pPr>
            <a:endParaRPr/>
          </a:p>
        </p:txBody>
      </p:sp>
      <p:sp>
        <p:nvSpPr>
          <p:cNvPr id="354" name="Google Shape;354;p15"/>
          <p:cNvSpPr txBox="1"/>
          <p:nvPr/>
        </p:nvSpPr>
        <p:spPr>
          <a:xfrm>
            <a:off x="699582" y="3056326"/>
            <a:ext cx="5664000" cy="2924400"/>
          </a:xfrm>
          <a:prstGeom prst="rect">
            <a:avLst/>
          </a:prstGeom>
          <a:noFill/>
          <a:ln>
            <a:noFill/>
          </a:ln>
        </p:spPr>
        <p:txBody>
          <a:bodyPr spcFirstLastPara="1" wrap="square" lIns="91425" tIns="45700" rIns="91425" bIns="45700" anchor="t" anchorCtr="0">
            <a:noAutofit/>
          </a:bodyPr>
          <a:lstStyle/>
          <a:p>
            <a:pPr marL="0" marR="0" lvl="0" indent="0" algn="l" rtl="0">
              <a:lnSpc>
                <a:spcPct val="103333"/>
              </a:lnSpc>
              <a:spcBef>
                <a:spcPts val="0"/>
              </a:spcBef>
              <a:spcAft>
                <a:spcPts val="0"/>
              </a:spcAft>
              <a:buClr>
                <a:srgbClr val="EB7339"/>
              </a:buClr>
              <a:buSzPts val="2400"/>
              <a:buFont typeface="Arial"/>
              <a:buNone/>
            </a:pPr>
            <a:r>
              <a:rPr lang="en-GB" sz="2400" b="1" i="0" u="none" strike="noStrike" cap="none">
                <a:solidFill>
                  <a:srgbClr val="EB7339"/>
                </a:solidFill>
                <a:latin typeface="Calibri"/>
                <a:ea typeface="Calibri"/>
                <a:cs typeface="Calibri"/>
                <a:sym typeface="Calibri"/>
              </a:rPr>
              <a:t>Drei Säulen der Nachhaltigkeit</a:t>
            </a:r>
            <a:endParaRPr sz="1400" b="0" i="0" u="none" strike="noStrike" cap="none">
              <a:solidFill>
                <a:srgbClr val="000000"/>
              </a:solidFill>
              <a:latin typeface="Arial"/>
              <a:ea typeface="Arial"/>
              <a:cs typeface="Arial"/>
              <a:sym typeface="Arial"/>
            </a:endParaRPr>
          </a:p>
          <a:p>
            <a:pPr marL="457200" marR="0" lvl="0" indent="-457200" algn="l" rtl="0">
              <a:lnSpc>
                <a:spcPct val="103333"/>
              </a:lnSpc>
              <a:spcBef>
                <a:spcPts val="0"/>
              </a:spcBef>
              <a:spcAft>
                <a:spcPts val="0"/>
              </a:spcAft>
              <a:buClr>
                <a:srgbClr val="595959"/>
              </a:buClr>
              <a:buSzPts val="2400"/>
              <a:buFont typeface="Calibri"/>
              <a:buAutoNum type="arabicPeriod"/>
            </a:pPr>
            <a:r>
              <a:rPr lang="en-GB" sz="2300" b="1" i="0" u="none" strike="noStrike" cap="none">
                <a:solidFill>
                  <a:srgbClr val="595959"/>
                </a:solidFill>
                <a:latin typeface="Calibri"/>
                <a:ea typeface="Calibri"/>
                <a:cs typeface="Calibri"/>
                <a:sym typeface="Calibri"/>
              </a:rPr>
              <a:t>Umwelt - </a:t>
            </a:r>
            <a:r>
              <a:rPr lang="en-GB" sz="2300" b="0" i="0" u="none" strike="noStrike" cap="none">
                <a:solidFill>
                  <a:srgbClr val="595959"/>
                </a:solidFill>
                <a:latin typeface="Calibri"/>
                <a:ea typeface="Calibri"/>
                <a:cs typeface="Calibri"/>
                <a:sym typeface="Calibri"/>
              </a:rPr>
              <a:t>Initiativen wie die Reduzierung von Abfall durch digitale Rückverfolgungssysteme.</a:t>
            </a:r>
            <a:endParaRPr/>
          </a:p>
          <a:p>
            <a:pPr marL="457200" marR="0" lvl="0" indent="-457200" algn="l" rtl="0">
              <a:lnSpc>
                <a:spcPct val="103333"/>
              </a:lnSpc>
              <a:spcBef>
                <a:spcPts val="0"/>
              </a:spcBef>
              <a:spcAft>
                <a:spcPts val="0"/>
              </a:spcAft>
              <a:buClr>
                <a:srgbClr val="595959"/>
              </a:buClr>
              <a:buSzPts val="2400"/>
              <a:buFont typeface="Calibri"/>
              <a:buAutoNum type="arabicPeriod"/>
            </a:pPr>
            <a:r>
              <a:rPr lang="en-GB" sz="2300" b="1" i="0" u="none" strike="noStrike" cap="none">
                <a:solidFill>
                  <a:srgbClr val="595959"/>
                </a:solidFill>
                <a:latin typeface="Calibri"/>
                <a:ea typeface="Calibri"/>
                <a:cs typeface="Calibri"/>
                <a:sym typeface="Calibri"/>
              </a:rPr>
              <a:t>Soziales- </a:t>
            </a:r>
            <a:r>
              <a:rPr lang="en-GB" sz="2300" b="0" i="0" u="none" strike="noStrike" cap="none">
                <a:solidFill>
                  <a:srgbClr val="595959"/>
                </a:solidFill>
                <a:latin typeface="Calibri"/>
                <a:ea typeface="Calibri"/>
                <a:cs typeface="Calibri"/>
                <a:sym typeface="Calibri"/>
              </a:rPr>
              <a:t>Verbesserung des Arbeitsumfelds und Engagement für die Gemeinschaft.</a:t>
            </a:r>
            <a:endParaRPr/>
          </a:p>
          <a:p>
            <a:pPr marL="457200" marR="0" lvl="0" indent="-457200" algn="l" rtl="0">
              <a:lnSpc>
                <a:spcPct val="103333"/>
              </a:lnSpc>
              <a:spcBef>
                <a:spcPts val="0"/>
              </a:spcBef>
              <a:spcAft>
                <a:spcPts val="0"/>
              </a:spcAft>
              <a:buClr>
                <a:srgbClr val="595959"/>
              </a:buClr>
              <a:buSzPts val="2400"/>
              <a:buFont typeface="Calibri"/>
              <a:buAutoNum type="arabicPeriod"/>
            </a:pPr>
            <a:r>
              <a:rPr lang="en-GB" sz="2300" b="1" i="0" u="none" strike="noStrike" cap="none">
                <a:solidFill>
                  <a:srgbClr val="595959"/>
                </a:solidFill>
                <a:latin typeface="Calibri"/>
                <a:ea typeface="Calibri"/>
                <a:cs typeface="Calibri"/>
                <a:sym typeface="Calibri"/>
              </a:rPr>
              <a:t>Wirtschaftlich -</a:t>
            </a:r>
            <a:r>
              <a:rPr lang="en-GB" sz="2300" b="0" i="0" u="none" strike="noStrike" cap="none">
                <a:solidFill>
                  <a:srgbClr val="595959"/>
                </a:solidFill>
                <a:latin typeface="Calibri"/>
                <a:ea typeface="Calibri"/>
                <a:cs typeface="Calibri"/>
                <a:sym typeface="Calibri"/>
              </a:rPr>
              <a:t>Sicherstellen, dass die Geschäftspraktiken sowohl rentabel als auch umweltbewusst sind.</a:t>
            </a:r>
            <a:endParaRPr sz="2300" b="0" i="0" u="none" strike="noStrike" cap="none">
              <a:solidFill>
                <a:srgbClr val="000000"/>
              </a:solidFill>
              <a:latin typeface="Arial"/>
              <a:ea typeface="Arial"/>
              <a:cs typeface="Arial"/>
              <a:sym typeface="Arial"/>
            </a:endParaRPr>
          </a:p>
        </p:txBody>
      </p:sp>
      <p:sp>
        <p:nvSpPr>
          <p:cNvPr id="355" name="Google Shape;355;p15"/>
          <p:cNvSpPr txBox="1"/>
          <p:nvPr/>
        </p:nvSpPr>
        <p:spPr>
          <a:xfrm>
            <a:off x="6363582" y="3056326"/>
            <a:ext cx="5216200" cy="2924492"/>
          </a:xfrm>
          <a:prstGeom prst="rect">
            <a:avLst/>
          </a:prstGeom>
          <a:noFill/>
          <a:ln>
            <a:noFill/>
          </a:ln>
        </p:spPr>
        <p:txBody>
          <a:bodyPr spcFirstLastPara="1" wrap="square" lIns="91425" tIns="45700" rIns="91425" bIns="45700" anchor="t" anchorCtr="0">
            <a:noAutofit/>
          </a:bodyPr>
          <a:lstStyle/>
          <a:p>
            <a:pPr marL="0" marR="0" lvl="0" indent="0" algn="l" rtl="0">
              <a:lnSpc>
                <a:spcPct val="103333"/>
              </a:lnSpc>
              <a:spcBef>
                <a:spcPts val="0"/>
              </a:spcBef>
              <a:spcAft>
                <a:spcPts val="0"/>
              </a:spcAft>
              <a:buClr>
                <a:srgbClr val="1E75B0"/>
              </a:buClr>
              <a:buSzPts val="2400"/>
              <a:buFont typeface="Arial"/>
              <a:buNone/>
            </a:pPr>
            <a:r>
              <a:rPr lang="en-GB" sz="2400" b="1" i="0" u="none" strike="noStrike" cap="none">
                <a:solidFill>
                  <a:srgbClr val="1E75B0"/>
                </a:solidFill>
                <a:latin typeface="Calibri"/>
                <a:ea typeface="Calibri"/>
                <a:cs typeface="Calibri"/>
                <a:sym typeface="Calibri"/>
              </a:rPr>
              <a:t>Vorteile der nachhaltigen Praktiken</a:t>
            </a:r>
            <a:endParaRPr sz="1400" b="0" i="0" u="none" strike="noStrike" cap="none">
              <a:solidFill>
                <a:srgbClr val="000000"/>
              </a:solidFill>
              <a:latin typeface="Arial"/>
              <a:ea typeface="Arial"/>
              <a:cs typeface="Arial"/>
              <a:sym typeface="Arial"/>
            </a:endParaRPr>
          </a:p>
          <a:p>
            <a:pPr marL="342900" marR="0" lvl="0" indent="-342900" algn="l" rtl="0">
              <a:lnSpc>
                <a:spcPct val="103333"/>
              </a:lnSpc>
              <a:spcBef>
                <a:spcPts val="0"/>
              </a:spcBef>
              <a:spcAft>
                <a:spcPts val="0"/>
              </a:spcAft>
              <a:buClr>
                <a:srgbClr val="595959"/>
              </a:buClr>
              <a:buSzPts val="2400"/>
              <a:buFont typeface="Arial"/>
              <a:buChar char="•"/>
            </a:pPr>
            <a:r>
              <a:rPr lang="en-GB" sz="2400" b="0" i="0" u="none" strike="noStrike" cap="none">
                <a:solidFill>
                  <a:srgbClr val="595959"/>
                </a:solidFill>
                <a:latin typeface="Calibri"/>
                <a:ea typeface="Calibri"/>
                <a:cs typeface="Calibri"/>
                <a:sym typeface="Calibri"/>
              </a:rPr>
              <a:t>Geringere Betriebskosten durch Energieeinsparungen.</a:t>
            </a:r>
            <a:endParaRPr/>
          </a:p>
          <a:p>
            <a:pPr marL="342900" marR="0" lvl="0" indent="-342900" algn="l" rtl="0">
              <a:lnSpc>
                <a:spcPct val="103333"/>
              </a:lnSpc>
              <a:spcBef>
                <a:spcPts val="0"/>
              </a:spcBef>
              <a:spcAft>
                <a:spcPts val="0"/>
              </a:spcAft>
              <a:buClr>
                <a:srgbClr val="595959"/>
              </a:buClr>
              <a:buSzPts val="2400"/>
              <a:buFont typeface="Arial"/>
              <a:buChar char="•"/>
            </a:pPr>
            <a:r>
              <a:rPr lang="en-GB" sz="2400" b="0" i="0" u="none" strike="noStrike" cap="none">
                <a:solidFill>
                  <a:srgbClr val="595959"/>
                </a:solidFill>
                <a:latin typeface="Calibri"/>
                <a:ea typeface="Calibri"/>
                <a:cs typeface="Calibri"/>
                <a:sym typeface="Calibri"/>
              </a:rPr>
              <a:t>Bessere Marktpositionierung durch Ansprache umweltbewusster Verbraucher.</a:t>
            </a:r>
            <a:endParaRPr/>
          </a:p>
          <a:p>
            <a:pPr marL="342900" marR="0" lvl="0" indent="-342900" algn="l" rtl="0">
              <a:lnSpc>
                <a:spcPct val="103333"/>
              </a:lnSpc>
              <a:spcBef>
                <a:spcPts val="0"/>
              </a:spcBef>
              <a:spcAft>
                <a:spcPts val="0"/>
              </a:spcAft>
              <a:buClr>
                <a:srgbClr val="595959"/>
              </a:buClr>
              <a:buSzPts val="2400"/>
              <a:buFont typeface="Arial"/>
              <a:buChar char="•"/>
            </a:pPr>
            <a:r>
              <a:rPr lang="en-GB" sz="2400" b="0" i="0" u="none" strike="noStrike" cap="none">
                <a:solidFill>
                  <a:srgbClr val="595959"/>
                </a:solidFill>
                <a:latin typeface="Calibri"/>
                <a:ea typeface="Calibri"/>
                <a:cs typeface="Calibri"/>
                <a:sym typeface="Calibri"/>
              </a:rPr>
              <a:t>Einhaltung der EU-Umweltvorschriften, was mögliche Geldstrafen und Sanktionen verhindern kann.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Der Schnittpunkt von digitaler Innovation und Nachhaltigkeit</a:t>
            </a:r>
            <a:endParaRPr/>
          </a:p>
        </p:txBody>
      </p:sp>
      <p:sp>
        <p:nvSpPr>
          <p:cNvPr id="363" name="Google Shape;363;p16"/>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en-GB" b="1"/>
              <a:t>1. Synergistic Benefits</a:t>
            </a:r>
            <a:endParaRPr/>
          </a:p>
          <a:p>
            <a:pPr marL="0" lvl="0" indent="0" algn="just" rtl="0">
              <a:lnSpc>
                <a:spcPct val="103333"/>
              </a:lnSpc>
              <a:spcBef>
                <a:spcPts val="0"/>
              </a:spcBef>
              <a:spcAft>
                <a:spcPts val="0"/>
              </a:spcAft>
              <a:buClr>
                <a:srgbClr val="595959"/>
              </a:buClr>
              <a:buSzPts val="2400"/>
              <a:buNone/>
            </a:pPr>
            <a:r>
              <a:rPr lang="en-GB"/>
              <a:t>Digitale Werkzeuge können Prozesse rationalisieren und den Ressourcenverbrauch reduzieren, was den Zielen der ökologischen Nachhaltigkeit direkt zugute kommt. So kann</a:t>
            </a:r>
            <a:r>
              <a:rPr lang="en-GB">
                <a:solidFill>
                  <a:srgbClr val="F26650"/>
                </a:solidFill>
              </a:rPr>
              <a:t> </a:t>
            </a:r>
            <a:r>
              <a:rPr lang="en-GB" b="1">
                <a:solidFill>
                  <a:srgbClr val="F26650"/>
                </a:solidFill>
              </a:rPr>
              <a:t>Cloud Computing beispielsweise den Bedarf an physischer Infrastruktur verringern </a:t>
            </a:r>
            <a:r>
              <a:rPr lang="en-GB"/>
              <a:t>und damit den Energieverbrauch und die Bürofläche reduzieren.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Der Schnittpunkt von digitaler Innovation und Nachhaltigkeit</a:t>
            </a:r>
            <a:endParaRPr/>
          </a:p>
        </p:txBody>
      </p:sp>
      <p:sp>
        <p:nvSpPr>
          <p:cNvPr id="371" name="Google Shape;371;p17"/>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sz="2300" b="1"/>
              <a:t>2. Zu berücksichtigende Herausforderungen</a:t>
            </a:r>
            <a:endParaRPr sz="2300"/>
          </a:p>
          <a:p>
            <a:pPr marL="0" lvl="0" indent="0" algn="just" rtl="0">
              <a:lnSpc>
                <a:spcPct val="103333"/>
              </a:lnSpc>
              <a:spcBef>
                <a:spcPts val="0"/>
              </a:spcBef>
              <a:spcAft>
                <a:spcPts val="0"/>
              </a:spcAft>
              <a:buClr>
                <a:srgbClr val="595959"/>
              </a:buClr>
              <a:buSzPts val="2400"/>
              <a:buNone/>
            </a:pPr>
            <a:r>
              <a:rPr lang="en-GB" sz="2300"/>
              <a:t>Die Anfangsinvestitionen in digitale Technologien können zwar hoch sein, insbesondere für Kleinstunternehmen, aber die langfristigen Einsparungen und Effizienzgewinne sind erheblich. Auch die Schulung der Mitarbeiter ist von entscheidender Bedeutung, um die Vorteile der digitalen Werkzeuge voll auszuschöpfen.</a:t>
            </a:r>
            <a:endParaRPr/>
          </a:p>
          <a:p>
            <a:pPr marL="0" lvl="0" indent="0" algn="just" rtl="0">
              <a:lnSpc>
                <a:spcPct val="103333"/>
              </a:lnSpc>
              <a:spcBef>
                <a:spcPts val="0"/>
              </a:spcBef>
              <a:spcAft>
                <a:spcPts val="0"/>
              </a:spcAft>
              <a:buClr>
                <a:srgbClr val="595959"/>
              </a:buClr>
              <a:buSzPts val="2400"/>
              <a:buNone/>
            </a:pPr>
            <a:r>
              <a:rPr lang="en-GB" sz="2300" b="1"/>
              <a:t>3. Regulatorischer Rahmen</a:t>
            </a:r>
            <a:endParaRPr sz="2300"/>
          </a:p>
          <a:p>
            <a:pPr marL="0" lvl="0" indent="0" algn="just" rtl="0">
              <a:lnSpc>
                <a:spcPct val="103333"/>
              </a:lnSpc>
              <a:spcBef>
                <a:spcPts val="0"/>
              </a:spcBef>
              <a:spcAft>
                <a:spcPts val="0"/>
              </a:spcAft>
              <a:buClr>
                <a:srgbClr val="595959"/>
              </a:buClr>
              <a:buSzPts val="2400"/>
              <a:buNone/>
            </a:pPr>
            <a:r>
              <a:rPr lang="en-GB" sz="2300"/>
              <a:t>Die Einhaltung der Verordnung über die Offenlegung von Informationen über nachhaltige Finanzierungen (SFDR) ist für investitionswillige Kleinstunternehmen von entscheidender Bedeutung. Sie schreibt vor, dass Unternehmen offenlegen müssen, wie ihre Praktiken mit nachhaltigen Investitionen in Einklang stehen, um Finanzmittel zu erhalten, die den EU-Nachhaltigkeitskriterien entsprechen.</a:t>
            </a:r>
            <a:endParaRPr sz="23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18"/>
          <p:cNvSpPr txBox="1">
            <a:spLocks noGrp="1"/>
          </p:cNvSpPr>
          <p:nvPr>
            <p:ph type="body" idx="1"/>
          </p:nvPr>
        </p:nvSpPr>
        <p:spPr>
          <a:xfrm>
            <a:off x="4424516" y="418475"/>
            <a:ext cx="6942810" cy="51663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595959"/>
              </a:buClr>
              <a:buSzPts val="2400"/>
              <a:buNone/>
            </a:pPr>
            <a:r>
              <a:rPr lang="en-GB" sz="2200" b="1"/>
              <a:t>Was ist laut dem Programm „Digitales Europa“ der Zweck der digitalen Innovation in der Wirtschaft?</a:t>
            </a:r>
            <a:endParaRPr sz="2200"/>
          </a:p>
          <a:p>
            <a:pPr marL="228600" lvl="0" indent="-228600" algn="just" rtl="0">
              <a:lnSpc>
                <a:spcPct val="100000"/>
              </a:lnSpc>
              <a:spcBef>
                <a:spcPts val="0"/>
              </a:spcBef>
              <a:spcAft>
                <a:spcPts val="0"/>
              </a:spcAft>
              <a:buClr>
                <a:srgbClr val="595959"/>
              </a:buClr>
              <a:buSzPts val="2400"/>
              <a:buNone/>
            </a:pPr>
            <a:r>
              <a:rPr lang="en-GB" sz="2200"/>
              <a:t>A. Nur bestehende Prozesse zu automatisieren</a:t>
            </a:r>
            <a:endParaRPr/>
          </a:p>
          <a:p>
            <a:pPr marL="228600" lvl="0" indent="-228600" algn="just" rtl="0">
              <a:lnSpc>
                <a:spcPct val="100000"/>
              </a:lnSpc>
              <a:spcBef>
                <a:spcPts val="0"/>
              </a:spcBef>
              <a:spcAft>
                <a:spcPts val="0"/>
              </a:spcAft>
              <a:buClr>
                <a:srgbClr val="00B050"/>
              </a:buClr>
              <a:buSzPts val="2400"/>
              <a:buNone/>
            </a:pPr>
            <a:r>
              <a:rPr lang="en-GB" sz="2200">
                <a:solidFill>
                  <a:srgbClr val="00B050"/>
                </a:solidFill>
              </a:rPr>
              <a:t>B. Geschäftsmodelle und -praktiken mithilfe digitaler Technologien zu verändern</a:t>
            </a:r>
            <a:endParaRPr sz="2200"/>
          </a:p>
          <a:p>
            <a:pPr marL="228600" lvl="0" indent="-228600" algn="just" rtl="0">
              <a:lnSpc>
                <a:spcPct val="100000"/>
              </a:lnSpc>
              <a:spcBef>
                <a:spcPts val="0"/>
              </a:spcBef>
              <a:spcAft>
                <a:spcPts val="0"/>
              </a:spcAft>
              <a:buClr>
                <a:srgbClr val="595959"/>
              </a:buClr>
              <a:buSzPts val="2400"/>
              <a:buNone/>
            </a:pPr>
            <a:r>
              <a:rPr lang="en-GB" sz="2200"/>
              <a:t>C.Ausschließlich zur Senkung der Beschäftigungskosten</a:t>
            </a:r>
            <a:endParaRPr sz="2200"/>
          </a:p>
          <a:p>
            <a:pPr marL="228600" lvl="0" indent="-228600" algn="just" rtl="0">
              <a:lnSpc>
                <a:spcPct val="100000"/>
              </a:lnSpc>
              <a:spcBef>
                <a:spcPts val="0"/>
              </a:spcBef>
              <a:spcAft>
                <a:spcPts val="0"/>
              </a:spcAft>
              <a:buClr>
                <a:srgbClr val="595959"/>
              </a:buClr>
              <a:buSzPts val="2400"/>
              <a:buNone/>
            </a:pPr>
            <a:r>
              <a:rPr lang="en-GB" sz="2200" b="1"/>
              <a:t>Was ist ein Hauptziel des Europäischen Green Deal?</a:t>
            </a:r>
            <a:endParaRPr sz="2200"/>
          </a:p>
          <a:p>
            <a:pPr marL="228600" lvl="0" indent="-228600" algn="just" rtl="0">
              <a:lnSpc>
                <a:spcPct val="100000"/>
              </a:lnSpc>
              <a:spcBef>
                <a:spcPts val="0"/>
              </a:spcBef>
              <a:spcAft>
                <a:spcPts val="0"/>
              </a:spcAft>
              <a:buClr>
                <a:srgbClr val="595959"/>
              </a:buClr>
              <a:buSzPts val="2400"/>
              <a:buNone/>
            </a:pPr>
            <a:r>
              <a:rPr lang="en-GB" sz="2200"/>
              <a:t>A. Die Abhängigkeit der EU von fossilen Brennstoffen zu erhöhen</a:t>
            </a:r>
            <a:endParaRPr sz="2200"/>
          </a:p>
          <a:p>
            <a:pPr marL="228600" lvl="0" indent="-228600" algn="just" rtl="0">
              <a:lnSpc>
                <a:spcPct val="100000"/>
              </a:lnSpc>
              <a:spcBef>
                <a:spcPts val="0"/>
              </a:spcBef>
              <a:spcAft>
                <a:spcPts val="0"/>
              </a:spcAft>
              <a:buClr>
                <a:srgbClr val="00B050"/>
              </a:buClr>
              <a:buSzPts val="2400"/>
              <a:buNone/>
            </a:pPr>
            <a:r>
              <a:rPr lang="en-GB" sz="2200">
                <a:solidFill>
                  <a:srgbClr val="00B050"/>
                </a:solidFill>
              </a:rPr>
              <a:t>B.Klimaneutralität für Europa bis 2050 zu erreichen</a:t>
            </a:r>
            <a:endParaRPr sz="2200"/>
          </a:p>
          <a:p>
            <a:pPr marL="228600" lvl="0" indent="-228600" algn="just" rtl="0">
              <a:lnSpc>
                <a:spcPct val="100000"/>
              </a:lnSpc>
              <a:spcBef>
                <a:spcPts val="0"/>
              </a:spcBef>
              <a:spcAft>
                <a:spcPts val="0"/>
              </a:spcAft>
              <a:buClr>
                <a:srgbClr val="595959"/>
              </a:buClr>
              <a:buSzPts val="2400"/>
              <a:buNone/>
            </a:pPr>
            <a:r>
              <a:rPr lang="en-GB" sz="2200"/>
              <a:t>C.Abschaffung der digitalen Technologie in der Wirtschaft</a:t>
            </a:r>
            <a:endParaRPr/>
          </a:p>
          <a:p>
            <a:pPr marL="0" lvl="0" indent="0" algn="just" rtl="0">
              <a:lnSpc>
                <a:spcPct val="100000"/>
              </a:lnSpc>
              <a:spcBef>
                <a:spcPts val="0"/>
              </a:spcBef>
              <a:spcAft>
                <a:spcPts val="0"/>
              </a:spcAft>
              <a:buClr>
                <a:srgbClr val="595959"/>
              </a:buClr>
              <a:buSzPts val="2400"/>
              <a:buNone/>
            </a:pPr>
            <a:r>
              <a:rPr lang="en-GB" sz="2200" b="1"/>
              <a:t>Wie kann der Einsatz digitaler Werkzeuge einem Kleinstunternehmen zu mehr Nachhaltigkeit verhelfen?</a:t>
            </a:r>
            <a:endParaRPr sz="2200"/>
          </a:p>
          <a:p>
            <a:pPr marL="228600" lvl="0" indent="-228600" algn="just" rtl="0">
              <a:lnSpc>
                <a:spcPct val="100000"/>
              </a:lnSpc>
              <a:spcBef>
                <a:spcPts val="0"/>
              </a:spcBef>
              <a:spcAft>
                <a:spcPts val="0"/>
              </a:spcAft>
              <a:buClr>
                <a:srgbClr val="595959"/>
              </a:buClr>
              <a:buSzPts val="2400"/>
              <a:buNone/>
            </a:pPr>
            <a:r>
              <a:rPr lang="en-GB" sz="2200"/>
              <a:t>A. Indem es sich ausschließlich auf die Steigerung des Online-Umsatzes konzentriert</a:t>
            </a:r>
            <a:endParaRPr/>
          </a:p>
          <a:p>
            <a:pPr marL="228600" lvl="0" indent="-228600" algn="just" rtl="0">
              <a:lnSpc>
                <a:spcPct val="100000"/>
              </a:lnSpc>
              <a:spcBef>
                <a:spcPts val="0"/>
              </a:spcBef>
              <a:spcAft>
                <a:spcPts val="0"/>
              </a:spcAft>
              <a:buClr>
                <a:srgbClr val="00B050"/>
              </a:buClr>
              <a:buSzPts val="2400"/>
              <a:buNone/>
            </a:pPr>
            <a:r>
              <a:rPr lang="en-GB" sz="2200">
                <a:solidFill>
                  <a:srgbClr val="00B050"/>
                </a:solidFill>
              </a:rPr>
              <a:t>B. Indem es eine effizientere Nutzung von Ressourcen ermöglicht und Abfall reduziert</a:t>
            </a:r>
            <a:endParaRPr sz="2200"/>
          </a:p>
          <a:p>
            <a:pPr marL="228600" lvl="0" indent="-228600" algn="just" rtl="0">
              <a:lnSpc>
                <a:spcPct val="100000"/>
              </a:lnSpc>
              <a:spcBef>
                <a:spcPts val="0"/>
              </a:spcBef>
              <a:spcAft>
                <a:spcPts val="0"/>
              </a:spcAft>
              <a:buClr>
                <a:srgbClr val="595959"/>
              </a:buClr>
              <a:buSzPts val="2400"/>
              <a:buNone/>
            </a:pPr>
            <a:r>
              <a:rPr lang="en-GB" sz="2200"/>
              <a:t>C. Durch die Einschränkung der Nutzung digitaler Geräte am Arbeitsplatz</a:t>
            </a:r>
            <a:endParaRPr sz="2200"/>
          </a:p>
        </p:txBody>
      </p:sp>
      <p:sp>
        <p:nvSpPr>
          <p:cNvPr id="378" name="Google Shape;378;p1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Aktivität: Kurzes Quiz zur Beurteilung des Grundverständnisses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19"/>
          <p:cNvSpPr txBox="1">
            <a:spLocks noGrp="1"/>
          </p:cNvSpPr>
          <p:nvPr>
            <p:ph type="body" idx="2"/>
          </p:nvPr>
        </p:nvSpPr>
        <p:spPr>
          <a:xfrm>
            <a:off x="558261" y="2501757"/>
            <a:ext cx="5166264" cy="18544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9.2 THEORETISCHE GRUNDLAGEN DER NACHHALTIGKEIT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0"/>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Einführung in die Triple Bottom Line (Menschen, Planet, Profit)</a:t>
            </a:r>
            <a:endParaRPr/>
          </a:p>
        </p:txBody>
      </p:sp>
      <p:sp>
        <p:nvSpPr>
          <p:cNvPr id="391" name="Google Shape;391;p20"/>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Die </a:t>
            </a:r>
            <a:r>
              <a:rPr lang="en-GB" b="1">
                <a:solidFill>
                  <a:srgbClr val="F26650"/>
                </a:solidFill>
              </a:rPr>
              <a:t>Triple Bottom Line (TBL) </a:t>
            </a:r>
            <a:r>
              <a:rPr lang="en-GB"/>
              <a:t>ist ein Nachhaltigkeitsrahmen, der Unternehmen ermutigt, sich gleichermaßen auf drei wichtige Aspekte zu konzentrieren: soziale Gerechtigkeit </a:t>
            </a:r>
            <a:r>
              <a:rPr lang="en-GB" b="1">
                <a:solidFill>
                  <a:srgbClr val="73B64B"/>
                </a:solidFill>
              </a:rPr>
              <a:t>(Menschen), </a:t>
            </a:r>
            <a:r>
              <a:rPr lang="en-GB"/>
              <a:t>Umweltschutz </a:t>
            </a:r>
            <a:r>
              <a:rPr lang="en-GB" b="1">
                <a:solidFill>
                  <a:srgbClr val="73B64B"/>
                </a:solidFill>
              </a:rPr>
              <a:t>(Planet), </a:t>
            </a:r>
            <a:r>
              <a:rPr lang="en-GB"/>
              <a:t>und wirtschaftlichen Gewinn </a:t>
            </a:r>
            <a:r>
              <a:rPr lang="en-GB" b="1">
                <a:solidFill>
                  <a:srgbClr val="73B64B"/>
                </a:solidFill>
              </a:rPr>
              <a:t>(Profit). </a:t>
            </a:r>
            <a:r>
              <a:rPr lang="en-GB"/>
              <a:t>Das Konzept ist für Kleinstunternehmen von entscheidender Bedeutung, da es ihnen hilft, diese Aspekte auszubalancieren, um nachhaltigen Erfolg zu erzielen. Das Buch von John Elkington aus dem Jahr 1994, in dem das TBL-Konzept vorgestellt wurde, wird häufig als Grundlage für Diskussionen über Nachhaltigkeit verwendet.</a:t>
            </a:r>
            <a:endParaRPr/>
          </a:p>
          <a:p>
            <a:pPr marL="0" lvl="0" indent="0" algn="just" rtl="0">
              <a:lnSpc>
                <a:spcPct val="103333"/>
              </a:lnSpc>
              <a:spcBef>
                <a:spcPts val="0"/>
              </a:spcBef>
              <a:spcAft>
                <a:spcPts val="0"/>
              </a:spcAft>
              <a:buClr>
                <a:srgbClr val="1E75B0"/>
              </a:buClr>
              <a:buSzPts val="2400"/>
              <a:buNone/>
            </a:pPr>
            <a:r>
              <a:rPr lang="en-GB" b="1" i="1">
                <a:solidFill>
                  <a:srgbClr val="1E75B0"/>
                </a:solidFill>
              </a:rPr>
              <a:t>Anwendung in der digitalen Innovation- </a:t>
            </a:r>
            <a:r>
              <a:rPr lang="en-GB" i="1">
                <a:solidFill>
                  <a:srgbClr val="1E75B0"/>
                </a:solidFill>
              </a:rPr>
              <a:t>Digitale Werkzeuge können zur Verbesserung der Effizienz (Gewinn), zur Verringerung des CO2-Fußabdrucks (Planet) und zur Steigerung der Mitarbeiterzufriedenheit und Kundenbindung (Menschen) eingesetzt werden.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1"/>
          <p:cNvSpPr txBox="1">
            <a:spLocks noGrp="1"/>
          </p:cNvSpPr>
          <p:nvPr>
            <p:ph type="body" idx="1"/>
          </p:nvPr>
        </p:nvSpPr>
        <p:spPr>
          <a:xfrm>
            <a:off x="904856" y="455913"/>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Überblick über nachhaltige Geschäftsmodelle</a:t>
            </a:r>
            <a:endParaRPr/>
          </a:p>
        </p:txBody>
      </p:sp>
      <p:sp>
        <p:nvSpPr>
          <p:cNvPr id="398" name="Google Shape;398;p21"/>
          <p:cNvSpPr txBox="1">
            <a:spLocks noGrp="1"/>
          </p:cNvSpPr>
          <p:nvPr>
            <p:ph type="body" idx="2"/>
          </p:nvPr>
        </p:nvSpPr>
        <p:spPr>
          <a:xfrm>
            <a:off x="904810" y="1064311"/>
            <a:ext cx="10053000" cy="4250400"/>
          </a:xfrm>
          <a:prstGeom prst="rect">
            <a:avLst/>
          </a:prstGeom>
          <a:noFill/>
          <a:ln>
            <a:noFill/>
          </a:ln>
        </p:spPr>
        <p:txBody>
          <a:bodyPr spcFirstLastPara="1" wrap="square" lIns="91425" tIns="45700" rIns="91425" bIns="45700" anchor="t" anchorCtr="0">
            <a:noAutofit/>
          </a:bodyPr>
          <a:lstStyle/>
          <a:p>
            <a:pPr marL="457200" lvl="0" indent="-457200" algn="just" rtl="0">
              <a:lnSpc>
                <a:spcPct val="103333"/>
              </a:lnSpc>
              <a:spcBef>
                <a:spcPts val="0"/>
              </a:spcBef>
              <a:spcAft>
                <a:spcPts val="0"/>
              </a:spcAft>
              <a:buClr>
                <a:srgbClr val="EB7339"/>
              </a:buClr>
              <a:buSzPts val="2400"/>
              <a:buFont typeface="Calibri"/>
              <a:buAutoNum type="arabicPeriod"/>
            </a:pPr>
            <a:r>
              <a:rPr lang="en-GB" b="1">
                <a:solidFill>
                  <a:srgbClr val="EB7339"/>
                </a:solidFill>
              </a:rPr>
              <a:t>Kreislaufwirtschaft  </a:t>
            </a:r>
            <a:r>
              <a:rPr lang="en-GB"/>
              <a:t>- Umgestaltung von Abläufen zur Wiederverwendung von Ressourcen und Minimierung von Abfällen.</a:t>
            </a:r>
            <a:endParaRPr/>
          </a:p>
          <a:p>
            <a:pPr marL="457200" lvl="0" indent="-457200" algn="just" rtl="0">
              <a:lnSpc>
                <a:spcPct val="103333"/>
              </a:lnSpc>
              <a:spcBef>
                <a:spcPts val="0"/>
              </a:spcBef>
              <a:spcAft>
                <a:spcPts val="0"/>
              </a:spcAft>
              <a:buClr>
                <a:srgbClr val="EB7339"/>
              </a:buClr>
              <a:buSzPts val="2400"/>
              <a:buFont typeface="Calibri"/>
              <a:buAutoNum type="arabicPeriod"/>
            </a:pPr>
            <a:r>
              <a:rPr lang="en-GB" b="1">
                <a:solidFill>
                  <a:srgbClr val="EB7339"/>
                </a:solidFill>
              </a:rPr>
              <a:t>Dienstleistungs- und Sharing Economy </a:t>
            </a:r>
            <a:r>
              <a:rPr lang="en-GB"/>
              <a:t>- Konzentration auf Dienstleistungen statt auf Waren, Förderung der gemeinsamen Nutzung von Vermögenswerten.</a:t>
            </a:r>
            <a:endParaRPr/>
          </a:p>
          <a:p>
            <a:pPr marL="457200" lvl="0" indent="-457200" algn="just" rtl="0">
              <a:lnSpc>
                <a:spcPct val="103333"/>
              </a:lnSpc>
              <a:spcBef>
                <a:spcPts val="0"/>
              </a:spcBef>
              <a:spcAft>
                <a:spcPts val="0"/>
              </a:spcAft>
              <a:buClr>
                <a:srgbClr val="EB7339"/>
              </a:buClr>
              <a:buSzPts val="2400"/>
              <a:buFont typeface="Calibri"/>
              <a:buAutoNum type="arabicPeriod"/>
            </a:pPr>
            <a:r>
              <a:rPr lang="en-GB" b="1">
                <a:solidFill>
                  <a:srgbClr val="EB7339"/>
                </a:solidFill>
              </a:rPr>
              <a:t>Product as a Service (PaaS) </a:t>
            </a:r>
            <a:r>
              <a:rPr lang="en-GB"/>
              <a:t>- Angebot von Produkten durch Leasing oder Lizenzierung, wodurch die Notwendigkeit des ständigen Kaufs durch den Verbraucher verringert wird.</a:t>
            </a:r>
            <a:endParaRPr/>
          </a:p>
          <a:p>
            <a:pPr marL="228600" lvl="0" indent="-228600" algn="just" rtl="0">
              <a:lnSpc>
                <a:spcPct val="103333"/>
              </a:lnSpc>
              <a:spcBef>
                <a:spcPts val="0"/>
              </a:spcBef>
              <a:spcAft>
                <a:spcPts val="0"/>
              </a:spcAft>
              <a:buClr>
                <a:srgbClr val="595959"/>
              </a:buClr>
              <a:buSzPts val="2400"/>
              <a:buNone/>
            </a:pPr>
            <a:r>
              <a:rPr lang="en-GB" b="1"/>
              <a:t>Die Rolle der digitalen Werkzeuge</a:t>
            </a:r>
            <a:endParaRPr/>
          </a:p>
          <a:p>
            <a:pPr marL="342900" lvl="0" indent="-342900" algn="just" rtl="0">
              <a:lnSpc>
                <a:spcPct val="103333"/>
              </a:lnSpc>
              <a:spcBef>
                <a:spcPts val="0"/>
              </a:spcBef>
              <a:spcAft>
                <a:spcPts val="0"/>
              </a:spcAft>
              <a:buClr>
                <a:srgbClr val="595959"/>
              </a:buClr>
              <a:buSzPts val="2400"/>
              <a:buFont typeface="Arial"/>
              <a:buChar char="•"/>
            </a:pPr>
            <a:r>
              <a:rPr lang="en-GB"/>
              <a:t>Technologien wie Blockchain können für Transparenz in der Lieferkette sorgen, das Internet der Dinge für ein effizientes Ressourcenmanagement und digitale Plattformen für die Förderung der Sharing Economy.</a:t>
            </a:r>
            <a:endParaRPr/>
          </a:p>
          <a:p>
            <a:pPr marL="342900" lvl="0" indent="-342900" algn="just" rtl="0">
              <a:lnSpc>
                <a:spcPct val="103333"/>
              </a:lnSpc>
              <a:spcBef>
                <a:spcPts val="0"/>
              </a:spcBef>
              <a:spcAft>
                <a:spcPts val="0"/>
              </a:spcAft>
              <a:buClr>
                <a:srgbClr val="595959"/>
              </a:buClr>
              <a:buSzPts val="2400"/>
              <a:buFont typeface="Arial"/>
              <a:buChar char="•"/>
            </a:pPr>
            <a:r>
              <a:rPr lang="en-GB"/>
              <a:t>Die </a:t>
            </a:r>
            <a:r>
              <a:rPr lang="en-GB" b="1" u="sng">
                <a:solidFill>
                  <a:srgbClr val="1E75B0"/>
                </a:solidFill>
                <a:hlinkClick r:id="rId3">
                  <a:extLst>
                    <a:ext uri="{A12FA001-AC4F-418D-AE19-62706E023703}">
                      <ahyp:hlinkClr xmlns:ahyp="http://schemas.microsoft.com/office/drawing/2018/hyperlinkcolor" val="tx"/>
                    </a:ext>
                  </a:extLst>
                </a:hlinkClick>
              </a:rPr>
              <a:t>European Circular Economy Stakeholder Platform (ECESP) </a:t>
            </a:r>
            <a:r>
              <a:rPr lang="en-GB"/>
              <a:t>bietet Leitlinien und Netzwerke zur Unterstützung solcher Geschäftsmodelle.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Einführung in das Modul</a:t>
            </a:r>
            <a:endParaRPr/>
          </a:p>
        </p:txBody>
      </p:sp>
      <p:sp>
        <p:nvSpPr>
          <p:cNvPr id="236" name="Google Shape;236;p3"/>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Digitale Werkzeuge</a:t>
            </a:r>
            <a:endParaRPr/>
          </a:p>
        </p:txBody>
      </p:sp>
      <p:sp>
        <p:nvSpPr>
          <p:cNvPr id="237" name="Google Shape;237;p3"/>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Fallstudien</a:t>
            </a:r>
            <a:endParaRPr/>
          </a:p>
        </p:txBody>
      </p:sp>
      <p:sp>
        <p:nvSpPr>
          <p:cNvPr id="238" name="Google Shape;238;p3"/>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Bewertung</a:t>
            </a:r>
            <a:endParaRPr/>
          </a:p>
        </p:txBody>
      </p:sp>
      <p:sp>
        <p:nvSpPr>
          <p:cNvPr id="239" name="Google Shape;239;p3"/>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Wichtige Begriffe und Definitionen</a:t>
            </a:r>
            <a:endParaRPr/>
          </a:p>
        </p:txBody>
      </p:sp>
      <p:sp>
        <p:nvSpPr>
          <p:cNvPr id="240" name="Google Shape;240;p3"/>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INHALTSVERZEICHNIS</a:t>
            </a:r>
            <a:endParaRPr/>
          </a:p>
        </p:txBody>
      </p:sp>
      <p:sp>
        <p:nvSpPr>
          <p:cNvPr id="241" name="Google Shape;241;p3"/>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01</a:t>
            </a:r>
            <a:endParaRPr/>
          </a:p>
        </p:txBody>
      </p:sp>
      <p:sp>
        <p:nvSpPr>
          <p:cNvPr id="242" name="Google Shape;242;p3"/>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02</a:t>
            </a:r>
            <a:endParaRPr/>
          </a:p>
        </p:txBody>
      </p:sp>
      <p:sp>
        <p:nvSpPr>
          <p:cNvPr id="243" name="Google Shape;243;p3"/>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03</a:t>
            </a:r>
            <a:endParaRPr/>
          </a:p>
        </p:txBody>
      </p:sp>
      <p:sp>
        <p:nvSpPr>
          <p:cNvPr id="244" name="Google Shape;244;p3"/>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04</a:t>
            </a:r>
            <a:endParaRPr/>
          </a:p>
        </p:txBody>
      </p:sp>
      <p:sp>
        <p:nvSpPr>
          <p:cNvPr id="245" name="Google Shape;245;p3"/>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05</a:t>
            </a:r>
            <a:endParaRPr/>
          </a:p>
        </p:txBody>
      </p:sp>
      <p:sp>
        <p:nvSpPr>
          <p:cNvPr id="246" name="Google Shape;246;p3"/>
          <p:cNvSpPr txBox="1"/>
          <p:nvPr/>
        </p:nvSpPr>
        <p:spPr>
          <a:xfrm>
            <a:off x="5385282" y="4609268"/>
            <a:ext cx="5857689" cy="6895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r>
              <a:rPr lang="en-GB" sz="2400" b="0" i="0" u="none" strike="noStrike" cap="none">
                <a:solidFill>
                  <a:srgbClr val="595959"/>
                </a:solidFill>
                <a:latin typeface="Calibri"/>
                <a:ea typeface="Calibri"/>
                <a:cs typeface="Calibri"/>
                <a:sym typeface="Calibri"/>
              </a:rPr>
              <a:t>Referenzen</a:t>
            </a:r>
            <a:endParaRPr sz="1400" b="0" i="0" u="none" strike="noStrike" cap="none">
              <a:solidFill>
                <a:srgbClr val="000000"/>
              </a:solidFill>
              <a:latin typeface="Arial"/>
              <a:ea typeface="Arial"/>
              <a:cs typeface="Arial"/>
              <a:sym typeface="Arial"/>
            </a:endParaRPr>
          </a:p>
        </p:txBody>
      </p:sp>
      <p:sp>
        <p:nvSpPr>
          <p:cNvPr id="247" name="Google Shape;247;p3"/>
          <p:cNvSpPr txBox="1"/>
          <p:nvPr/>
        </p:nvSpPr>
        <p:spPr>
          <a:xfrm>
            <a:off x="4549985" y="4609268"/>
            <a:ext cx="700387" cy="68951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3B64B"/>
              </a:buClr>
              <a:buSzPts val="3000"/>
              <a:buFont typeface="Arial"/>
              <a:buNone/>
            </a:pPr>
            <a:r>
              <a:rPr lang="en-GB" sz="3000" b="1" i="0" u="none" strike="noStrike" cap="none">
                <a:solidFill>
                  <a:srgbClr val="73B64B"/>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Wie digitale Tools die Nachhaltigkeit verbessern können</a:t>
            </a:r>
            <a:endParaRPr/>
          </a:p>
        </p:txBody>
      </p:sp>
      <p:sp>
        <p:nvSpPr>
          <p:cNvPr id="405" name="Google Shape;405;p22"/>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en-GB"/>
              <a:t>Z.B. Energiemanagementsysteme, die KI nutzen, um den Energieverbrauch zu senken.</a:t>
            </a:r>
            <a:endParaRPr/>
          </a:p>
          <a:p>
            <a:pPr marL="342900" lvl="0" indent="-342900" algn="just" rtl="0">
              <a:lnSpc>
                <a:spcPct val="103333"/>
              </a:lnSpc>
              <a:spcBef>
                <a:spcPts val="0"/>
              </a:spcBef>
              <a:spcAft>
                <a:spcPts val="0"/>
              </a:spcAft>
              <a:buClr>
                <a:srgbClr val="595959"/>
              </a:buClr>
              <a:buSzPts val="2400"/>
              <a:buFont typeface="Arial"/>
              <a:buChar char="•"/>
            </a:pPr>
            <a:r>
              <a:rPr lang="en-GB"/>
              <a:t>Z. B. Systeme für das Kundenbeziehungsmanagement (CRM), die die Kundenbeziehungen verbessern und gleichzeitig nachhaltige Praktiken wie die papierlose Kommunikation fördern.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2" name="Google Shape;412;g2f058fc6587_0_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73B64B"/>
              </a:buClr>
              <a:buSzPts val="2400"/>
              <a:buFont typeface="Arial"/>
              <a:buNone/>
            </a:pPr>
            <a:r>
              <a:rPr lang="en-GB" sz="2800" b="1" err="1">
                <a:solidFill>
                  <a:srgbClr val="73B64B"/>
                </a:solidFill>
              </a:rPr>
              <a:t>Vorteile</a:t>
            </a:r>
            <a:endParaRPr sz="2800"/>
          </a:p>
          <a:p>
            <a:pPr marL="457200" lvl="0" indent="-457200" algn="just" rtl="0">
              <a:lnSpc>
                <a:spcPct val="103333"/>
              </a:lnSpc>
              <a:spcBef>
                <a:spcPts val="0"/>
              </a:spcBef>
              <a:spcAft>
                <a:spcPts val="0"/>
              </a:spcAft>
              <a:buSzPts val="2400"/>
              <a:buFont typeface="Calibri"/>
              <a:buAutoNum type="arabicPeriod"/>
            </a:pPr>
            <a:r>
              <a:rPr lang="en-GB" sz="2800" b="0" err="1">
                <a:solidFill>
                  <a:srgbClr val="000000"/>
                </a:solidFill>
              </a:rPr>
              <a:t>Geringere</a:t>
            </a:r>
            <a:r>
              <a:rPr lang="en-GB" sz="2800" b="0">
                <a:solidFill>
                  <a:srgbClr val="000000"/>
                </a:solidFill>
              </a:rPr>
              <a:t> </a:t>
            </a:r>
            <a:r>
              <a:rPr lang="en-GB" sz="2800" b="0" err="1">
                <a:solidFill>
                  <a:srgbClr val="000000"/>
                </a:solidFill>
              </a:rPr>
              <a:t>Betriebskosten</a:t>
            </a:r>
            <a:r>
              <a:rPr lang="en-GB" sz="2800" b="0">
                <a:solidFill>
                  <a:srgbClr val="000000"/>
                </a:solidFill>
              </a:rPr>
              <a:t> </a:t>
            </a:r>
            <a:r>
              <a:rPr lang="en-GB" sz="2800" b="0" err="1">
                <a:solidFill>
                  <a:srgbClr val="000000"/>
                </a:solidFill>
              </a:rPr>
              <a:t>durch</a:t>
            </a:r>
            <a:r>
              <a:rPr lang="en-GB" sz="2800" b="0">
                <a:solidFill>
                  <a:srgbClr val="000000"/>
                </a:solidFill>
              </a:rPr>
              <a:t> </a:t>
            </a:r>
            <a:r>
              <a:rPr lang="en-GB" sz="2800" b="0" err="1">
                <a:solidFill>
                  <a:srgbClr val="000000"/>
                </a:solidFill>
              </a:rPr>
              <a:t>verbesserte</a:t>
            </a:r>
            <a:r>
              <a:rPr lang="en-GB" sz="2800" b="0">
                <a:solidFill>
                  <a:srgbClr val="000000"/>
                </a:solidFill>
              </a:rPr>
              <a:t> </a:t>
            </a:r>
            <a:r>
              <a:rPr lang="en-GB" sz="2800" b="0" err="1">
                <a:solidFill>
                  <a:srgbClr val="000000"/>
                </a:solidFill>
              </a:rPr>
              <a:t>Effizienz</a:t>
            </a:r>
            <a:r>
              <a:rPr lang="en-GB" sz="2800" b="0">
                <a:solidFill>
                  <a:srgbClr val="000000"/>
                </a:solidFill>
              </a:rPr>
              <a:t>.</a:t>
            </a:r>
            <a:endParaRPr sz="2800" b="0">
              <a:solidFill>
                <a:srgbClr val="000000"/>
              </a:solidFill>
            </a:endParaRPr>
          </a:p>
          <a:p>
            <a:pPr marL="457200" lvl="0" indent="-457200" algn="just" rtl="0">
              <a:lnSpc>
                <a:spcPct val="103333"/>
              </a:lnSpc>
              <a:spcBef>
                <a:spcPts val="0"/>
              </a:spcBef>
              <a:spcAft>
                <a:spcPts val="0"/>
              </a:spcAft>
              <a:buSzPts val="2400"/>
              <a:buFont typeface="Calibri"/>
              <a:buAutoNum type="arabicPeriod"/>
            </a:pPr>
            <a:r>
              <a:rPr lang="en-GB" sz="2800" b="0" err="1">
                <a:solidFill>
                  <a:srgbClr val="000000"/>
                </a:solidFill>
              </a:rPr>
              <a:t>Bessere</a:t>
            </a:r>
            <a:r>
              <a:rPr lang="en-GB" sz="2800" b="0">
                <a:solidFill>
                  <a:srgbClr val="000000"/>
                </a:solidFill>
              </a:rPr>
              <a:t> </a:t>
            </a:r>
            <a:r>
              <a:rPr lang="en-GB" sz="2800" b="0" err="1">
                <a:solidFill>
                  <a:srgbClr val="000000"/>
                </a:solidFill>
              </a:rPr>
              <a:t>Einhaltung</a:t>
            </a:r>
            <a:r>
              <a:rPr lang="en-GB" sz="2800" b="0">
                <a:solidFill>
                  <a:srgbClr val="000000"/>
                </a:solidFill>
              </a:rPr>
              <a:t> von </a:t>
            </a:r>
            <a:r>
              <a:rPr lang="en-GB" sz="2800" b="0" err="1">
                <a:solidFill>
                  <a:srgbClr val="000000"/>
                </a:solidFill>
              </a:rPr>
              <a:t>Nachhaltigkeitsvorschriften</a:t>
            </a:r>
            <a:r>
              <a:rPr lang="en-GB" sz="2800" b="0">
                <a:solidFill>
                  <a:srgbClr val="000000"/>
                </a:solidFill>
              </a:rPr>
              <a:t> und -standards.</a:t>
            </a:r>
            <a:endParaRPr sz="2800" b="0">
              <a:solidFill>
                <a:srgbClr val="000000"/>
              </a:solidFill>
            </a:endParaRPr>
          </a:p>
          <a:p>
            <a:pPr marL="457200" lvl="0" indent="-457200" algn="just" rtl="0">
              <a:lnSpc>
                <a:spcPct val="103333"/>
              </a:lnSpc>
              <a:spcBef>
                <a:spcPts val="0"/>
              </a:spcBef>
              <a:spcAft>
                <a:spcPts val="0"/>
              </a:spcAft>
              <a:buSzPts val="2400"/>
              <a:buFont typeface="Calibri"/>
              <a:buAutoNum type="arabicPeriod"/>
            </a:pPr>
            <a:r>
              <a:rPr lang="en-GB" sz="2800" b="0" err="1">
                <a:solidFill>
                  <a:srgbClr val="000000"/>
                </a:solidFill>
              </a:rPr>
              <a:t>Bessere</a:t>
            </a:r>
            <a:r>
              <a:rPr lang="en-GB" sz="2800" b="0">
                <a:solidFill>
                  <a:srgbClr val="000000"/>
                </a:solidFill>
              </a:rPr>
              <a:t> </a:t>
            </a:r>
            <a:r>
              <a:rPr lang="en-GB" sz="2800" b="0" err="1">
                <a:solidFill>
                  <a:srgbClr val="000000"/>
                </a:solidFill>
              </a:rPr>
              <a:t>Anpassung</a:t>
            </a:r>
            <a:r>
              <a:rPr lang="en-GB" sz="2800" b="0">
                <a:solidFill>
                  <a:srgbClr val="000000"/>
                </a:solidFill>
              </a:rPr>
              <a:t> an die </a:t>
            </a:r>
            <a:r>
              <a:rPr lang="en-GB" sz="2800" b="0" err="1">
                <a:solidFill>
                  <a:srgbClr val="000000"/>
                </a:solidFill>
              </a:rPr>
              <a:t>Erwartungen</a:t>
            </a:r>
            <a:r>
              <a:rPr lang="en-GB" sz="2800" b="0">
                <a:solidFill>
                  <a:srgbClr val="000000"/>
                </a:solidFill>
              </a:rPr>
              <a:t> der </a:t>
            </a:r>
            <a:r>
              <a:rPr lang="en-GB" sz="2800" b="0" err="1">
                <a:solidFill>
                  <a:srgbClr val="000000"/>
                </a:solidFill>
              </a:rPr>
              <a:t>Verbraucher</a:t>
            </a:r>
            <a:r>
              <a:rPr lang="en-GB" sz="2800" b="0">
                <a:solidFill>
                  <a:srgbClr val="000000"/>
                </a:solidFill>
              </a:rPr>
              <a:t> in </a:t>
            </a:r>
            <a:r>
              <a:rPr lang="en-GB" sz="2800" b="0" err="1">
                <a:solidFill>
                  <a:srgbClr val="000000"/>
                </a:solidFill>
              </a:rPr>
              <a:t>Bezug</a:t>
            </a:r>
            <a:r>
              <a:rPr lang="en-GB" sz="2800" b="0">
                <a:solidFill>
                  <a:srgbClr val="000000"/>
                </a:solidFill>
              </a:rPr>
              <a:t> auf </a:t>
            </a:r>
            <a:r>
              <a:rPr lang="en-GB" sz="2800" b="0" err="1">
                <a:solidFill>
                  <a:srgbClr val="000000"/>
                </a:solidFill>
              </a:rPr>
              <a:t>ethische</a:t>
            </a:r>
            <a:r>
              <a:rPr lang="en-GB" sz="2800" b="0">
                <a:solidFill>
                  <a:srgbClr val="000000"/>
                </a:solidFill>
              </a:rPr>
              <a:t> und </a:t>
            </a:r>
            <a:r>
              <a:rPr lang="en-GB" sz="2800" b="0" err="1">
                <a:solidFill>
                  <a:srgbClr val="000000"/>
                </a:solidFill>
              </a:rPr>
              <a:t>nachhaltige</a:t>
            </a:r>
            <a:r>
              <a:rPr lang="en-GB" sz="2800" b="0">
                <a:solidFill>
                  <a:srgbClr val="000000"/>
                </a:solidFill>
              </a:rPr>
              <a:t> </a:t>
            </a:r>
            <a:r>
              <a:rPr lang="en-GB" sz="2800" b="0" err="1">
                <a:solidFill>
                  <a:srgbClr val="000000"/>
                </a:solidFill>
              </a:rPr>
              <a:t>Geschäftspraktiken</a:t>
            </a:r>
            <a:r>
              <a:rPr lang="en-GB" sz="2800" b="0">
                <a:solidFill>
                  <a:srgbClr val="000000"/>
                </a:solidFill>
              </a:rPr>
              <a:t>.</a:t>
            </a:r>
            <a:endParaRPr sz="2800" b="0">
              <a:solidFill>
                <a:srgbClr val="000000"/>
              </a:solidFill>
            </a:endParaRPr>
          </a:p>
          <a:p>
            <a:pPr marL="0" lvl="0" indent="0" algn="just" rtl="0">
              <a:lnSpc>
                <a:spcPct val="103333"/>
              </a:lnSpc>
              <a:spcBef>
                <a:spcPts val="0"/>
              </a:spcBef>
              <a:spcAft>
                <a:spcPts val="0"/>
              </a:spcAft>
              <a:buClr>
                <a:srgbClr val="F26650"/>
              </a:buClr>
              <a:buSzPts val="2400"/>
              <a:buFont typeface="Arial"/>
              <a:buNone/>
            </a:pPr>
            <a:r>
              <a:rPr lang="en-GB" sz="2800" b="1" err="1">
                <a:solidFill>
                  <a:srgbClr val="F26650"/>
                </a:solidFill>
              </a:rPr>
              <a:t>Herausforderungen</a:t>
            </a:r>
            <a:endParaRPr sz="2800"/>
          </a:p>
          <a:p>
            <a:pPr marL="457200" lvl="0" indent="-457200" algn="just" rtl="0">
              <a:lnSpc>
                <a:spcPct val="103333"/>
              </a:lnSpc>
              <a:spcBef>
                <a:spcPts val="0"/>
              </a:spcBef>
              <a:spcAft>
                <a:spcPts val="0"/>
              </a:spcAft>
              <a:buSzPts val="2400"/>
              <a:buFont typeface="Calibri"/>
              <a:buAutoNum type="arabicPeriod"/>
            </a:pPr>
            <a:r>
              <a:rPr lang="en-GB" sz="2800" b="0" err="1">
                <a:solidFill>
                  <a:srgbClr val="000000"/>
                </a:solidFill>
              </a:rPr>
              <a:t>Verständnis</a:t>
            </a:r>
            <a:r>
              <a:rPr lang="en-GB" sz="2800" b="0">
                <a:solidFill>
                  <a:srgbClr val="000000"/>
                </a:solidFill>
              </a:rPr>
              <a:t> für die </a:t>
            </a:r>
            <a:r>
              <a:rPr lang="en-GB" sz="2800" b="0" err="1">
                <a:solidFill>
                  <a:srgbClr val="000000"/>
                </a:solidFill>
              </a:rPr>
              <a:t>anfänglichen</a:t>
            </a:r>
            <a:r>
              <a:rPr lang="en-GB" sz="2800" b="0">
                <a:solidFill>
                  <a:srgbClr val="000000"/>
                </a:solidFill>
              </a:rPr>
              <a:t> Kosten </a:t>
            </a:r>
            <a:r>
              <a:rPr lang="en-GB" sz="2800" b="0" err="1">
                <a:solidFill>
                  <a:srgbClr val="000000"/>
                </a:solidFill>
              </a:rPr>
              <a:t>im</a:t>
            </a:r>
            <a:r>
              <a:rPr lang="en-GB" sz="2800" b="0">
                <a:solidFill>
                  <a:srgbClr val="000000"/>
                </a:solidFill>
              </a:rPr>
              <a:t> </a:t>
            </a:r>
            <a:r>
              <a:rPr lang="en-GB" sz="2800" b="0" err="1">
                <a:solidFill>
                  <a:srgbClr val="000000"/>
                </a:solidFill>
              </a:rPr>
              <a:t>Vergleich</a:t>
            </a:r>
            <a:r>
              <a:rPr lang="en-GB" sz="2800" b="0">
                <a:solidFill>
                  <a:srgbClr val="000000"/>
                </a:solidFill>
              </a:rPr>
              <a:t> </a:t>
            </a:r>
            <a:r>
              <a:rPr lang="en-GB" sz="2800" b="0" err="1">
                <a:solidFill>
                  <a:srgbClr val="000000"/>
                </a:solidFill>
              </a:rPr>
              <a:t>zu</a:t>
            </a:r>
            <a:r>
              <a:rPr lang="en-GB" sz="2800" b="0">
                <a:solidFill>
                  <a:srgbClr val="000000"/>
                </a:solidFill>
              </a:rPr>
              <a:t> den </a:t>
            </a:r>
            <a:r>
              <a:rPr lang="en-GB" sz="2800" b="0" err="1">
                <a:solidFill>
                  <a:srgbClr val="000000"/>
                </a:solidFill>
              </a:rPr>
              <a:t>langfristigen</a:t>
            </a:r>
            <a:r>
              <a:rPr lang="en-GB" sz="2800" b="0">
                <a:solidFill>
                  <a:srgbClr val="000000"/>
                </a:solidFill>
              </a:rPr>
              <a:t> </a:t>
            </a:r>
            <a:r>
              <a:rPr lang="en-GB" sz="2800" b="0" err="1">
                <a:solidFill>
                  <a:srgbClr val="000000"/>
                </a:solidFill>
              </a:rPr>
              <a:t>Einsparungen</a:t>
            </a:r>
            <a:r>
              <a:rPr lang="en-GB" sz="2800" b="0">
                <a:solidFill>
                  <a:srgbClr val="000000"/>
                </a:solidFill>
              </a:rPr>
              <a:t>.</a:t>
            </a:r>
            <a:endParaRPr sz="2800" b="0">
              <a:solidFill>
                <a:srgbClr val="000000"/>
              </a:solidFill>
            </a:endParaRPr>
          </a:p>
          <a:p>
            <a:pPr marL="457200" lvl="0" indent="-457200" algn="just" rtl="0">
              <a:lnSpc>
                <a:spcPct val="103333"/>
              </a:lnSpc>
              <a:spcBef>
                <a:spcPts val="0"/>
              </a:spcBef>
              <a:spcAft>
                <a:spcPts val="0"/>
              </a:spcAft>
              <a:buSzPts val="2400"/>
              <a:buFont typeface="Calibri"/>
              <a:buAutoNum type="arabicPeriod"/>
            </a:pPr>
            <a:r>
              <a:rPr lang="en-GB" sz="2800" b="0" err="1">
                <a:solidFill>
                  <a:srgbClr val="000000"/>
                </a:solidFill>
              </a:rPr>
              <a:t>Gewährleistung</a:t>
            </a:r>
            <a:r>
              <a:rPr lang="en-GB" sz="2800" b="0">
                <a:solidFill>
                  <a:srgbClr val="000000"/>
                </a:solidFill>
              </a:rPr>
              <a:t> des </a:t>
            </a:r>
            <a:r>
              <a:rPr lang="en-GB" sz="2800" b="0" err="1">
                <a:solidFill>
                  <a:srgbClr val="000000"/>
                </a:solidFill>
              </a:rPr>
              <a:t>Datenschutzes</a:t>
            </a:r>
            <a:r>
              <a:rPr lang="en-GB" sz="2800" b="0">
                <a:solidFill>
                  <a:srgbClr val="000000"/>
                </a:solidFill>
              </a:rPr>
              <a:t> und der </a:t>
            </a:r>
            <a:r>
              <a:rPr lang="en-GB" sz="2800" b="0" err="1">
                <a:solidFill>
                  <a:srgbClr val="000000"/>
                </a:solidFill>
              </a:rPr>
              <a:t>Datensicherheit</a:t>
            </a:r>
            <a:r>
              <a:rPr lang="en-GB" sz="2800" b="0">
                <a:solidFill>
                  <a:srgbClr val="000000"/>
                </a:solidFill>
              </a:rPr>
              <a:t> bei </a:t>
            </a:r>
            <a:r>
              <a:rPr lang="en-GB" sz="2800" b="0" err="1">
                <a:solidFill>
                  <a:srgbClr val="000000"/>
                </a:solidFill>
              </a:rPr>
              <a:t>digitalen</a:t>
            </a:r>
            <a:r>
              <a:rPr lang="en-GB" sz="2800" b="0">
                <a:solidFill>
                  <a:srgbClr val="000000"/>
                </a:solidFill>
              </a:rPr>
              <a:t> </a:t>
            </a:r>
            <a:r>
              <a:rPr lang="en-GB" sz="2800" b="0" err="1">
                <a:solidFill>
                  <a:srgbClr val="000000"/>
                </a:solidFill>
              </a:rPr>
              <a:t>Implementierungen</a:t>
            </a:r>
            <a:r>
              <a:rPr lang="en-GB" sz="2800" b="0">
                <a:solidFill>
                  <a:srgbClr val="000000"/>
                </a:solidFill>
              </a:rPr>
              <a:t>.</a:t>
            </a:r>
            <a:endParaRPr sz="2800" b="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3"/>
          <p:cNvSpPr txBox="1">
            <a:spLocks noGrp="1"/>
          </p:cNvSpPr>
          <p:nvPr>
            <p:ph type="body" idx="1"/>
          </p:nvPr>
        </p:nvSpPr>
        <p:spPr>
          <a:xfrm>
            <a:off x="4556400" y="326375"/>
            <a:ext cx="6748200" cy="60876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EB7339"/>
              </a:buClr>
              <a:buSzPts val="2400"/>
              <a:buNone/>
            </a:pPr>
            <a:r>
              <a:rPr lang="en-GB" sz="2300">
                <a:solidFill>
                  <a:srgbClr val="EB7339"/>
                </a:solidFill>
              </a:rPr>
              <a:t>Um ein tieferes Verständnis durch interaktives Lernen zu fördern, werden die Teilnehmer diskutieren, wie sie die Triple Bottom Line und andere nachhaltige Geschäftsmodelle in ihrem eigenen Geschäftskontext mithilfe digitaler Tools anwenden können.</a:t>
            </a:r>
            <a:endParaRPr sz="2300"/>
          </a:p>
          <a:p>
            <a:pPr marL="0" lvl="0" indent="0" algn="just" rtl="0">
              <a:lnSpc>
                <a:spcPct val="103333"/>
              </a:lnSpc>
              <a:spcBef>
                <a:spcPts val="0"/>
              </a:spcBef>
              <a:spcAft>
                <a:spcPts val="0"/>
              </a:spcAft>
              <a:buClr>
                <a:srgbClr val="73B64B"/>
              </a:buClr>
              <a:buSzPts val="2400"/>
              <a:buNone/>
            </a:pPr>
            <a:endParaRPr sz="2300" b="1">
              <a:solidFill>
                <a:srgbClr val="73B64B"/>
              </a:solidFill>
            </a:endParaRPr>
          </a:p>
          <a:p>
            <a:pPr marL="0" lvl="0" indent="0" algn="just" rtl="0">
              <a:lnSpc>
                <a:spcPct val="103333"/>
              </a:lnSpc>
              <a:spcBef>
                <a:spcPts val="0"/>
              </a:spcBef>
              <a:spcAft>
                <a:spcPts val="0"/>
              </a:spcAft>
              <a:buClr>
                <a:srgbClr val="73B64B"/>
              </a:buClr>
              <a:buSzPts val="2400"/>
              <a:buNone/>
            </a:pPr>
            <a:r>
              <a:rPr lang="en-GB" sz="2300" b="1">
                <a:solidFill>
                  <a:srgbClr val="73B64B"/>
                </a:solidFill>
              </a:rPr>
              <a:t>ANLEITUNG</a:t>
            </a:r>
            <a:endParaRPr sz="2300"/>
          </a:p>
          <a:p>
            <a:pPr marL="457200" lvl="0" indent="-381000" algn="just" rtl="0">
              <a:lnSpc>
                <a:spcPct val="103333"/>
              </a:lnSpc>
              <a:spcBef>
                <a:spcPts val="0"/>
              </a:spcBef>
              <a:spcAft>
                <a:spcPts val="0"/>
              </a:spcAft>
              <a:buSzPts val="2400"/>
              <a:buChar char="●"/>
            </a:pPr>
            <a:r>
              <a:rPr lang="en-GB" sz="2300"/>
              <a:t>Teilen Sie sich in Kleingruppen auf, die sich jeweils auf einen Aspekt der Triple Bottom Line konzentrieren.</a:t>
            </a:r>
            <a:endParaRPr/>
          </a:p>
          <a:p>
            <a:pPr marL="457200" lvl="0" indent="-381000" algn="just" rtl="0">
              <a:lnSpc>
                <a:spcPct val="103333"/>
              </a:lnSpc>
              <a:spcBef>
                <a:spcPts val="0"/>
              </a:spcBef>
              <a:spcAft>
                <a:spcPts val="0"/>
              </a:spcAft>
              <a:buSzPts val="2400"/>
              <a:buChar char="●"/>
            </a:pPr>
            <a:r>
              <a:rPr lang="en-GB" sz="2300"/>
              <a:t>Diskutieren Sie spezifische digitale Tools, die diese Aspekte in Ihrem Unternehmen verbessern könnten.</a:t>
            </a:r>
            <a:endParaRPr/>
          </a:p>
          <a:p>
            <a:pPr marL="457200" lvl="0" indent="-381000" algn="just" rtl="0">
              <a:lnSpc>
                <a:spcPct val="103333"/>
              </a:lnSpc>
              <a:spcBef>
                <a:spcPts val="0"/>
              </a:spcBef>
              <a:spcAft>
                <a:spcPts val="0"/>
              </a:spcAft>
              <a:buSzPts val="2400"/>
              <a:buChar char="●"/>
            </a:pPr>
            <a:r>
              <a:rPr lang="en-GB" sz="2300"/>
              <a:t>Jede Gruppe stellt ihre Ergebnisse und Vorschläge der größeren Gruppe vor, um Feedback zu erhalten.</a:t>
            </a:r>
            <a:endParaRPr sz="2300"/>
          </a:p>
        </p:txBody>
      </p:sp>
      <p:sp>
        <p:nvSpPr>
          <p:cNvPr id="419" name="Google Shape;419;p23"/>
          <p:cNvSpPr txBox="1">
            <a:spLocks noGrp="1"/>
          </p:cNvSpPr>
          <p:nvPr>
            <p:ph type="body" idx="2"/>
          </p:nvPr>
        </p:nvSpPr>
        <p:spPr>
          <a:xfrm>
            <a:off x="445393" y="1113386"/>
            <a:ext cx="3573436"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Gruppendiskussion über die Anwendung der Theorien Zweck</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g2f058fc6587_0_8"/>
          <p:cNvSpPr txBox="1">
            <a:spLocks noGrp="1"/>
          </p:cNvSpPr>
          <p:nvPr>
            <p:ph type="body" idx="1"/>
          </p:nvPr>
        </p:nvSpPr>
        <p:spPr>
          <a:xfrm>
            <a:off x="4825907" y="826894"/>
            <a:ext cx="6341700" cy="51663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1E75B0"/>
              </a:buClr>
              <a:buSzPts val="2400"/>
              <a:buFont typeface="Arial"/>
              <a:buNone/>
            </a:pPr>
            <a:r>
              <a:rPr lang="en-GB" b="1">
                <a:solidFill>
                  <a:srgbClr val="1E75B0"/>
                </a:solidFill>
              </a:rPr>
              <a:t>DISKUSSIONSFRAGEN</a:t>
            </a:r>
            <a:endParaRPr/>
          </a:p>
          <a:p>
            <a:pPr marL="457200" lvl="0" indent="-381000" algn="l" rtl="0">
              <a:lnSpc>
                <a:spcPct val="103333"/>
              </a:lnSpc>
              <a:spcBef>
                <a:spcPts val="0"/>
              </a:spcBef>
              <a:spcAft>
                <a:spcPts val="0"/>
              </a:spcAft>
              <a:buSzPts val="2400"/>
              <a:buChar char="●"/>
            </a:pPr>
            <a:r>
              <a:rPr lang="en-GB" i="1"/>
              <a:t>Wie können digitale Werkzeuge Ihrem Unternehmen helfen, die Umweltbelastung zu verringern?</a:t>
            </a:r>
            <a:endParaRPr/>
          </a:p>
          <a:p>
            <a:pPr marL="76200" lvl="0" indent="0" algn="l" rtl="0">
              <a:lnSpc>
                <a:spcPct val="103333"/>
              </a:lnSpc>
              <a:spcBef>
                <a:spcPts val="0"/>
              </a:spcBef>
              <a:spcAft>
                <a:spcPts val="0"/>
              </a:spcAft>
              <a:buSzPts val="2400"/>
              <a:buNone/>
            </a:pPr>
            <a:endParaRPr i="1"/>
          </a:p>
          <a:p>
            <a:pPr marL="457200" lvl="0" indent="-381000" algn="l" rtl="0">
              <a:lnSpc>
                <a:spcPct val="103333"/>
              </a:lnSpc>
              <a:spcBef>
                <a:spcPts val="0"/>
              </a:spcBef>
              <a:spcAft>
                <a:spcPts val="0"/>
              </a:spcAft>
              <a:buSzPts val="2400"/>
              <a:buChar char="●"/>
            </a:pPr>
            <a:r>
              <a:rPr lang="en-GB" i="1"/>
              <a:t>Auf welche Weise kann Technologie die soziale Gerechtigkeit in Ihrem Unternehmen und in Ihrer Gemeinschaft verbessern?</a:t>
            </a:r>
            <a:endParaRPr/>
          </a:p>
          <a:p>
            <a:pPr marL="457200" lvl="0" indent="-228600" algn="l" rtl="0">
              <a:lnSpc>
                <a:spcPct val="103333"/>
              </a:lnSpc>
              <a:spcBef>
                <a:spcPts val="0"/>
              </a:spcBef>
              <a:spcAft>
                <a:spcPts val="0"/>
              </a:spcAft>
              <a:buSzPts val="2400"/>
              <a:buNone/>
            </a:pPr>
            <a:endParaRPr i="1"/>
          </a:p>
          <a:p>
            <a:pPr marL="457200" lvl="0" indent="-381000" algn="l" rtl="0">
              <a:lnSpc>
                <a:spcPct val="103333"/>
              </a:lnSpc>
              <a:spcBef>
                <a:spcPts val="0"/>
              </a:spcBef>
              <a:spcAft>
                <a:spcPts val="0"/>
              </a:spcAft>
              <a:buSzPts val="2400"/>
              <a:buChar char="●"/>
            </a:pPr>
            <a:r>
              <a:rPr lang="en-GB" i="1"/>
              <a:t>Welche digitalen Strategien könnten eingesetzt werden, um die Gewinne zu steigern und gleichzeitig ethische Praktiken zu wahren?</a:t>
            </a:r>
            <a:endParaRPr/>
          </a:p>
          <a:p>
            <a:pPr marL="0" lvl="0" indent="0" algn="l" rtl="0">
              <a:lnSpc>
                <a:spcPct val="103333"/>
              </a:lnSpc>
              <a:spcBef>
                <a:spcPts val="0"/>
              </a:spcBef>
              <a:spcAft>
                <a:spcPts val="0"/>
              </a:spcAft>
              <a:buSzPts val="24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4"/>
          <p:cNvSpPr txBox="1">
            <a:spLocks noGrp="1"/>
          </p:cNvSpPr>
          <p:nvPr>
            <p:ph type="body" idx="2"/>
          </p:nvPr>
        </p:nvSpPr>
        <p:spPr>
          <a:xfrm>
            <a:off x="558261" y="2501757"/>
            <a:ext cx="5166264" cy="18544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9.3 DIGITALE WERKZEUGE UND TECHNOLOGIEN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5"/>
          <p:cNvSpPr txBox="1">
            <a:spLocks noGrp="1"/>
          </p:cNvSpPr>
          <p:nvPr>
            <p:ph type="body" idx="1"/>
          </p:nvPr>
        </p:nvSpPr>
        <p:spPr>
          <a:xfrm>
            <a:off x="629539" y="354571"/>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EB7339"/>
              </a:buClr>
              <a:buSzPts val="3600"/>
              <a:buNone/>
            </a:pPr>
            <a:r>
              <a:rPr lang="en-GB">
                <a:solidFill>
                  <a:srgbClr val="EB7339"/>
                </a:solidFill>
              </a:rPr>
              <a:t>Cloud Computing </a:t>
            </a:r>
            <a:endParaRPr/>
          </a:p>
        </p:txBody>
      </p:sp>
      <p:sp>
        <p:nvSpPr>
          <p:cNvPr id="438" name="Google Shape;438;p25"/>
          <p:cNvSpPr txBox="1">
            <a:spLocks noGrp="1"/>
          </p:cNvSpPr>
          <p:nvPr>
            <p:ph type="body" idx="2"/>
          </p:nvPr>
        </p:nvSpPr>
        <p:spPr>
          <a:xfrm>
            <a:off x="616149" y="780175"/>
            <a:ext cx="6360387" cy="42504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en-GB"/>
              <a:t>Beim Cloud Computing werden vernetzte Online-Ressourcen anstelle von physischer Hardware und lokalen Servern genutzt. Es ermöglicht Unternehmen, durch Auslagerung von Infrastruktur, Plattformen oder Software Kosten zu senken. Beliebte Plattformen:</a:t>
            </a:r>
            <a:endParaRPr/>
          </a:p>
          <a:p>
            <a:pPr marL="342900" lvl="0" indent="-342900" algn="l" rtl="0">
              <a:lnSpc>
                <a:spcPct val="103333"/>
              </a:lnSpc>
              <a:spcBef>
                <a:spcPts val="0"/>
              </a:spcBef>
              <a:spcAft>
                <a:spcPts val="0"/>
              </a:spcAft>
              <a:buClr>
                <a:srgbClr val="595959"/>
              </a:buClr>
              <a:buSzPts val="2400"/>
              <a:buFont typeface="Arial"/>
              <a:buChar char="•"/>
            </a:pPr>
            <a:r>
              <a:rPr lang="en-GB" b="1" u="sng">
                <a:solidFill>
                  <a:schemeClr val="hlink"/>
                </a:solidFill>
                <a:hlinkClick r:id="rId3"/>
              </a:rPr>
              <a:t>Google Cloud Platform (Google Cloud):</a:t>
            </a:r>
            <a:r>
              <a:rPr lang="en-GB"/>
              <a:t> Bietet robuste Nachhaltigkeitsfunktionen wie kohlenstoffneutrale Cloud-Regionen.</a:t>
            </a:r>
            <a:endParaRPr/>
          </a:p>
          <a:p>
            <a:pPr marL="342900" lvl="0" indent="-342900" algn="l" rtl="0">
              <a:lnSpc>
                <a:spcPct val="103333"/>
              </a:lnSpc>
              <a:spcBef>
                <a:spcPts val="0"/>
              </a:spcBef>
              <a:spcAft>
                <a:spcPts val="0"/>
              </a:spcAft>
              <a:buClr>
                <a:srgbClr val="595959"/>
              </a:buClr>
              <a:buSzPts val="2400"/>
              <a:buFont typeface="Arial"/>
              <a:buChar char="•"/>
            </a:pPr>
            <a:r>
              <a:rPr lang="en-GB" b="1" u="sng">
                <a:solidFill>
                  <a:schemeClr val="hlink"/>
                </a:solidFill>
                <a:hlinkClick r:id="rId4"/>
              </a:rPr>
              <a:t>Microsoft Azure (Azure): </a:t>
            </a:r>
            <a:r>
              <a:rPr lang="en-GB"/>
              <a:t>Bietet Tools für Big-Data-Verarbeitung, KI und IoT-Integration, alles in einem globalen Netzwerk, das für nachhaltiges Computing konzipiert ist.</a:t>
            </a:r>
            <a:endParaRPr/>
          </a:p>
          <a:p>
            <a:pPr marL="342900" lvl="0" indent="-342900" algn="l" rtl="0">
              <a:lnSpc>
                <a:spcPct val="103333"/>
              </a:lnSpc>
              <a:spcBef>
                <a:spcPts val="0"/>
              </a:spcBef>
              <a:spcAft>
                <a:spcPts val="0"/>
              </a:spcAft>
              <a:buClr>
                <a:srgbClr val="595959"/>
              </a:buClr>
              <a:buSzPts val="2400"/>
              <a:buFont typeface="Arial"/>
              <a:buChar char="•"/>
            </a:pPr>
            <a:r>
              <a:rPr lang="en-GB" b="1" u="sng">
                <a:solidFill>
                  <a:schemeClr val="hlink"/>
                </a:solidFill>
                <a:hlinkClick r:id="rId5"/>
              </a:rPr>
              <a:t>Amazon Web Services (AWS): </a:t>
            </a:r>
            <a:r>
              <a:rPr lang="en-GB"/>
              <a:t>Bekannt für seine umfangreichen Dienste, die Datenspeicherung, maschinelles Lernen und Rechenleistung umfassen.</a:t>
            </a:r>
            <a:endParaRPr/>
          </a:p>
        </p:txBody>
      </p:sp>
      <p:sp>
        <p:nvSpPr>
          <p:cNvPr id="439" name="Google Shape;439;p25"/>
          <p:cNvSpPr txBox="1"/>
          <p:nvPr/>
        </p:nvSpPr>
        <p:spPr>
          <a:xfrm>
            <a:off x="6976537" y="354564"/>
            <a:ext cx="4433524" cy="6158204"/>
          </a:xfrm>
          <a:prstGeom prst="rect">
            <a:avLst/>
          </a:prstGeom>
          <a:solidFill>
            <a:srgbClr val="EB7339"/>
          </a:solidFill>
          <a:ln>
            <a:noFill/>
          </a:ln>
        </p:spPr>
        <p:txBody>
          <a:bodyPr spcFirstLastPara="1" wrap="square" lIns="91425" tIns="45700" rIns="91425" bIns="45700" anchor="t" anchorCtr="0">
            <a:noAutofit/>
          </a:bodyPr>
          <a:lstStyle/>
          <a:p>
            <a:pPr marL="0" marR="0" lvl="0" indent="0" algn="l" rtl="0">
              <a:lnSpc>
                <a:spcPct val="103333"/>
              </a:lnSpc>
              <a:spcBef>
                <a:spcPts val="0"/>
              </a:spcBef>
              <a:spcAft>
                <a:spcPts val="0"/>
              </a:spcAft>
              <a:buClr>
                <a:schemeClr val="lt1"/>
              </a:buClr>
              <a:buSzPts val="2400"/>
              <a:buFont typeface="Arial"/>
              <a:buNone/>
            </a:pPr>
            <a:r>
              <a:rPr lang="en-GB" sz="2400" b="1" i="0" u="none" strike="noStrike" cap="none">
                <a:solidFill>
                  <a:schemeClr val="lt1"/>
                </a:solidFill>
                <a:latin typeface="Calibri"/>
                <a:ea typeface="Calibri"/>
                <a:cs typeface="Calibri"/>
                <a:sym typeface="Calibri"/>
              </a:rPr>
              <a:t>Vorteile der Nachhaltigkeit</a:t>
            </a:r>
            <a:endParaRPr sz="1400" b="0" i="0" u="none" strike="noStrike" cap="none">
              <a:solidFill>
                <a:srgbClr val="000000"/>
              </a:solidFill>
              <a:latin typeface="Arial"/>
              <a:ea typeface="Arial"/>
              <a:cs typeface="Arial"/>
              <a:sym typeface="Arial"/>
            </a:endParaRPr>
          </a:p>
          <a:p>
            <a:pPr marL="342900" marR="0" lvl="0" indent="-342900" algn="l" rtl="0">
              <a:lnSpc>
                <a:spcPct val="103333"/>
              </a:lnSpc>
              <a:spcBef>
                <a:spcPts val="0"/>
              </a:spcBef>
              <a:spcAft>
                <a:spcPts val="0"/>
              </a:spcAft>
              <a:buClr>
                <a:schemeClr val="lt1"/>
              </a:buClr>
              <a:buSzPts val="2400"/>
              <a:buFont typeface="Arial"/>
              <a:buChar char="•"/>
            </a:pPr>
            <a:r>
              <a:rPr lang="en-GB" sz="2400" b="0" i="0" u="none" strike="noStrike" cap="none">
                <a:solidFill>
                  <a:schemeClr val="lt1"/>
                </a:solidFill>
                <a:latin typeface="Calibri"/>
                <a:ea typeface="Calibri"/>
                <a:cs typeface="Calibri"/>
                <a:sym typeface="Calibri"/>
              </a:rPr>
              <a:t>Erhebliche Verringerung des CO2-Fußabdrucks der IT durch Nutzung einer energieeffizienten globalen Infrastruktur.</a:t>
            </a:r>
            <a:endParaRPr/>
          </a:p>
          <a:p>
            <a:pPr marL="342900" marR="0" lvl="0" indent="-342900" algn="l" rtl="0">
              <a:lnSpc>
                <a:spcPct val="103333"/>
              </a:lnSpc>
              <a:spcBef>
                <a:spcPts val="0"/>
              </a:spcBef>
              <a:spcAft>
                <a:spcPts val="0"/>
              </a:spcAft>
              <a:buClr>
                <a:schemeClr val="lt1"/>
              </a:buClr>
              <a:buSzPts val="2400"/>
              <a:buFont typeface="Arial"/>
              <a:buChar char="•"/>
            </a:pPr>
            <a:r>
              <a:rPr lang="en-GB" sz="2400" b="0" i="0" u="none" strike="noStrike" cap="none">
                <a:solidFill>
                  <a:schemeClr val="lt1"/>
                </a:solidFill>
                <a:latin typeface="Calibri"/>
                <a:ea typeface="Calibri"/>
                <a:cs typeface="Calibri"/>
                <a:sym typeface="Calibri"/>
              </a:rPr>
              <a:t>Hilft, den Energieverbrauch des IT-Betriebs zu optimieren, was zu einer geringeren Umweltbelastung führen kann.</a:t>
            </a:r>
            <a:endParaRPr sz="2400" b="0" i="0" u="none" strike="noStrike" cap="none">
              <a:solidFill>
                <a:schemeClr val="lt1"/>
              </a:solidFill>
              <a:latin typeface="Calibri"/>
              <a:ea typeface="Calibri"/>
              <a:cs typeface="Calibri"/>
              <a:sym typeface="Calibri"/>
            </a:endParaRPr>
          </a:p>
          <a:p>
            <a:pPr marL="228600" marR="0" lvl="0" indent="-228600" algn="l" rtl="0">
              <a:lnSpc>
                <a:spcPct val="103333"/>
              </a:lnSpc>
              <a:spcBef>
                <a:spcPts val="0"/>
              </a:spcBef>
              <a:spcAft>
                <a:spcPts val="0"/>
              </a:spcAft>
              <a:buClr>
                <a:schemeClr val="lt1"/>
              </a:buClr>
              <a:buSzPts val="2400"/>
              <a:buFont typeface="Arial"/>
              <a:buNone/>
            </a:pPr>
            <a:r>
              <a:rPr lang="en-GB" sz="2400" b="1" i="1" u="none" strike="noStrike" cap="none">
                <a:solidFill>
                  <a:schemeClr val="lt1"/>
                </a:solidFill>
                <a:latin typeface="Calibri"/>
                <a:ea typeface="Calibri"/>
                <a:cs typeface="Calibri"/>
                <a:sym typeface="Calibri"/>
              </a:rPr>
              <a:t>Fallstudie</a:t>
            </a:r>
            <a:endParaRPr sz="1400" b="0" i="0" u="none" strike="noStrike" cap="none">
              <a:solidFill>
                <a:srgbClr val="000000"/>
              </a:solidFill>
              <a:latin typeface="Arial"/>
              <a:ea typeface="Arial"/>
              <a:cs typeface="Arial"/>
              <a:sym typeface="Arial"/>
            </a:endParaRPr>
          </a:p>
          <a:p>
            <a:pPr marL="342900" marR="0" lvl="0" indent="-342900" algn="l" rtl="0">
              <a:lnSpc>
                <a:spcPct val="103333"/>
              </a:lnSpc>
              <a:spcBef>
                <a:spcPts val="0"/>
              </a:spcBef>
              <a:spcAft>
                <a:spcPts val="0"/>
              </a:spcAft>
              <a:buClr>
                <a:schemeClr val="lt1"/>
              </a:buClr>
              <a:buSzPts val="2400"/>
              <a:buFont typeface="Arial"/>
              <a:buChar char="•"/>
            </a:pPr>
            <a:r>
              <a:rPr lang="en-GB" sz="2400" b="0" i="1" u="none" strike="noStrike" cap="none">
                <a:solidFill>
                  <a:schemeClr val="lt1"/>
                </a:solidFill>
                <a:latin typeface="Calibri"/>
                <a:ea typeface="Calibri"/>
                <a:cs typeface="Calibri"/>
                <a:sym typeface="Calibri"/>
              </a:rPr>
              <a:t> Ein kleiner Online-Händler nutzt AWS, um die Serverkosten und den Energieverbrauch durch skalierbare Rechenressourcen um 30 % zu senken.</a:t>
            </a:r>
            <a:endParaRPr sz="2400" b="0" i="0" u="none" strike="noStrike" cap="none">
              <a:solidFill>
                <a:srgbClr val="595959"/>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6"/>
          <p:cNvSpPr txBox="1">
            <a:spLocks noGrp="1"/>
          </p:cNvSpPr>
          <p:nvPr>
            <p:ph type="body" idx="1"/>
          </p:nvPr>
        </p:nvSpPr>
        <p:spPr>
          <a:xfrm>
            <a:off x="6622357" y="2085846"/>
            <a:ext cx="519557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EB7339"/>
              </a:buClr>
              <a:buSzPts val="3600"/>
              <a:buNone/>
            </a:pPr>
            <a:r>
              <a:rPr lang="en-GB">
                <a:solidFill>
                  <a:srgbClr val="EB7339"/>
                </a:solidFill>
              </a:rPr>
              <a:t>WATCH: Was ist Google Cloud?</a:t>
            </a:r>
            <a:endParaRPr/>
          </a:p>
        </p:txBody>
      </p:sp>
      <p:sp>
        <p:nvSpPr>
          <p:cNvPr id="445" name="Google Shape;445;p26"/>
          <p:cNvSpPr txBox="1">
            <a:spLocks noGrp="1"/>
          </p:cNvSpPr>
          <p:nvPr>
            <p:ph type="body" idx="3"/>
          </p:nvPr>
        </p:nvSpPr>
        <p:spPr>
          <a:xfrm>
            <a:off x="6724645" y="3282871"/>
            <a:ext cx="4990998" cy="1538616"/>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en-GB"/>
              <a:t>Folgen Sie dem Link, um mehr zu erfahren:</a:t>
            </a:r>
            <a:endParaRPr/>
          </a:p>
          <a:p>
            <a:pPr marL="228600" lvl="0" indent="-228600" algn="l" rtl="0">
              <a:lnSpc>
                <a:spcPct val="103333"/>
              </a:lnSpc>
              <a:spcBef>
                <a:spcPts val="0"/>
              </a:spcBef>
              <a:spcAft>
                <a:spcPts val="0"/>
              </a:spcAft>
              <a:buClr>
                <a:srgbClr val="595959"/>
              </a:buClr>
              <a:buSzPts val="2400"/>
              <a:buNone/>
            </a:pPr>
            <a:endParaRPr u="sng">
              <a:solidFill>
                <a:schemeClr val="hlink"/>
              </a:solidFill>
              <a:hlinkClick r:id="rId3"/>
            </a:endParaRPr>
          </a:p>
          <a:p>
            <a:pPr marL="0" lvl="0" indent="0" algn="l" rtl="0">
              <a:lnSpc>
                <a:spcPct val="103333"/>
              </a:lnSpc>
              <a:spcBef>
                <a:spcPts val="0"/>
              </a:spcBef>
              <a:spcAft>
                <a:spcPts val="0"/>
              </a:spcAft>
              <a:buClr>
                <a:srgbClr val="595959"/>
              </a:buClr>
              <a:buSzPts val="2400"/>
              <a:buNone/>
            </a:pPr>
            <a:r>
              <a:rPr lang="en-GB" u="sng">
                <a:solidFill>
                  <a:schemeClr val="hlink"/>
                </a:solidFill>
                <a:hlinkClick r:id="rId4"/>
              </a:rPr>
              <a:t>https://youtu.be/kzKFuHk8ovk?si=x8QejSM-v32yKxa_</a:t>
            </a:r>
            <a:r>
              <a:rPr lang="en-GB"/>
              <a:t> </a:t>
            </a:r>
            <a:endParaRPr/>
          </a:p>
        </p:txBody>
      </p:sp>
      <p:pic>
        <p:nvPicPr>
          <p:cNvPr id="446" name="Google Shape;446;p26"/>
          <p:cNvPicPr preferRelativeResize="0">
            <a:picLocks noGrp="1"/>
          </p:cNvPicPr>
          <p:nvPr>
            <p:ph type="pic" idx="2"/>
          </p:nvPr>
        </p:nvPicPr>
        <p:blipFill rotWithShape="1">
          <a:blip r:embed="rId5" cstate="screen">
            <a:alphaModFix/>
            <a:extLst>
              <a:ext uri="{28A0092B-C50C-407E-A947-70E740481C1C}">
                <a14:useLocalDpi xmlns:a14="http://schemas.microsoft.com/office/drawing/2010/main"/>
              </a:ext>
            </a:extLst>
          </a:blip>
          <a:srcRect/>
          <a:stretch/>
        </p:blipFill>
        <p:spPr>
          <a:xfrm>
            <a:off x="635271" y="2095585"/>
            <a:ext cx="5130800" cy="3913188"/>
          </a:xfrm>
          <a:prstGeom prst="rect">
            <a:avLst/>
          </a:prstGeom>
          <a:solidFill>
            <a:srgbClr val="D8D8D8"/>
          </a:solid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27"/>
          <p:cNvSpPr txBox="1">
            <a:spLocks noGrp="1"/>
          </p:cNvSpPr>
          <p:nvPr>
            <p:ph type="body" idx="1"/>
          </p:nvPr>
        </p:nvSpPr>
        <p:spPr>
          <a:xfrm>
            <a:off x="607555" y="2005557"/>
            <a:ext cx="58817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EB7339"/>
              </a:buClr>
              <a:buSzPts val="3600"/>
              <a:buNone/>
            </a:pPr>
            <a:r>
              <a:rPr lang="en-GB">
                <a:solidFill>
                  <a:srgbClr val="EB7339"/>
                </a:solidFill>
              </a:rPr>
              <a:t>WATCH:</a:t>
            </a:r>
            <a:endParaRPr/>
          </a:p>
          <a:p>
            <a:pPr marL="0" lvl="0" indent="0" algn="l" rtl="0">
              <a:lnSpc>
                <a:spcPct val="90000"/>
              </a:lnSpc>
              <a:spcBef>
                <a:spcPts val="1000"/>
              </a:spcBef>
              <a:spcAft>
                <a:spcPts val="0"/>
              </a:spcAft>
              <a:buClr>
                <a:srgbClr val="EB7339"/>
              </a:buClr>
              <a:buSzPts val="3600"/>
              <a:buNone/>
            </a:pPr>
            <a:r>
              <a:rPr lang="en-GB">
                <a:solidFill>
                  <a:srgbClr val="EB7339"/>
                </a:solidFill>
              </a:rPr>
              <a:t>Microsoft Azure Überblick</a:t>
            </a:r>
            <a:endParaRPr/>
          </a:p>
        </p:txBody>
      </p:sp>
      <p:sp>
        <p:nvSpPr>
          <p:cNvPr id="452" name="Google Shape;452;p27"/>
          <p:cNvSpPr txBox="1">
            <a:spLocks noGrp="1"/>
          </p:cNvSpPr>
          <p:nvPr>
            <p:ph type="body" idx="3"/>
          </p:nvPr>
        </p:nvSpPr>
        <p:spPr>
          <a:xfrm>
            <a:off x="677093" y="3542419"/>
            <a:ext cx="5881763" cy="1412367"/>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en-GB"/>
              <a:t>Folgen Sie dem Link, um mehr zu erfahren:</a:t>
            </a:r>
            <a:endParaRPr/>
          </a:p>
          <a:p>
            <a:pPr marL="0" lvl="0" indent="0" algn="l" rtl="0">
              <a:lnSpc>
                <a:spcPct val="103333"/>
              </a:lnSpc>
              <a:spcBef>
                <a:spcPts val="0"/>
              </a:spcBef>
              <a:spcAft>
                <a:spcPts val="0"/>
              </a:spcAft>
              <a:buClr>
                <a:srgbClr val="595959"/>
              </a:buClr>
              <a:buSzPts val="2400"/>
              <a:buNone/>
            </a:pPr>
            <a:r>
              <a:rPr lang="en-GB" u="sng">
                <a:solidFill>
                  <a:schemeClr val="hlink"/>
                </a:solidFill>
                <a:hlinkClick r:id="rId3"/>
              </a:rPr>
              <a:t>https://youtu.be/oPSHs71mTVU?si=4PV9Rd515Otxe8B_</a:t>
            </a:r>
            <a:r>
              <a:rPr lang="en-GB"/>
              <a:t> </a:t>
            </a:r>
            <a:endParaRPr/>
          </a:p>
        </p:txBody>
      </p:sp>
      <p:pic>
        <p:nvPicPr>
          <p:cNvPr id="453" name="Google Shape;453;p27"/>
          <p:cNvPicPr preferRelativeResize="0">
            <a:picLocks noGrp="1"/>
          </p:cNvPicPr>
          <p:nvPr>
            <p:ph type="pic" idx="2"/>
          </p:nvPr>
        </p:nvPicPr>
        <p:blipFill rotWithShape="1">
          <a:blip r:embed="rId4" cstate="screen">
            <a:alphaModFix/>
            <a:extLst>
              <a:ext uri="{28A0092B-C50C-407E-A947-70E740481C1C}">
                <a14:useLocalDpi xmlns:a14="http://schemas.microsoft.com/office/drawing/2010/main"/>
              </a:ext>
            </a:extLst>
          </a:blip>
          <a:srcRect/>
          <a:stretch/>
        </p:blipFill>
        <p:spPr>
          <a:xfrm>
            <a:off x="7735037" y="1373925"/>
            <a:ext cx="2444127" cy="4336988"/>
          </a:xfrm>
          <a:prstGeom prst="rect">
            <a:avLst/>
          </a:prstGeom>
          <a:solidFill>
            <a:srgbClr val="D8D8D8"/>
          </a:solid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28"/>
          <p:cNvSpPr txBox="1">
            <a:spLocks noGrp="1"/>
          </p:cNvSpPr>
          <p:nvPr>
            <p:ph type="body" idx="1"/>
          </p:nvPr>
        </p:nvSpPr>
        <p:spPr>
          <a:xfrm>
            <a:off x="798839" y="306746"/>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Internet der Dinge (IoT)</a:t>
            </a:r>
            <a:endParaRPr/>
          </a:p>
        </p:txBody>
      </p:sp>
      <p:sp>
        <p:nvSpPr>
          <p:cNvPr id="460" name="Google Shape;460;p28"/>
          <p:cNvSpPr txBox="1">
            <a:spLocks noGrp="1"/>
          </p:cNvSpPr>
          <p:nvPr>
            <p:ph type="body" idx="2"/>
          </p:nvPr>
        </p:nvSpPr>
        <p:spPr>
          <a:xfrm>
            <a:off x="755834" y="831685"/>
            <a:ext cx="5883900" cy="54255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en-GB"/>
              <a:t>IoT verbindet physische Geräte über das Internet, um Daten zu sammeln und auszutauschen. Diese Technologie ermöglicht es Kleinstunternehmen, Prozesse zu automatisieren und Umgebungen in Echtzeit zu überwachen. Beliebte Plattformen:</a:t>
            </a:r>
            <a:endParaRPr/>
          </a:p>
          <a:p>
            <a:pPr marL="342900" lvl="0" indent="-342900" algn="l" rtl="0">
              <a:lnSpc>
                <a:spcPct val="103333"/>
              </a:lnSpc>
              <a:spcBef>
                <a:spcPts val="0"/>
              </a:spcBef>
              <a:spcAft>
                <a:spcPts val="0"/>
              </a:spcAft>
              <a:buClr>
                <a:srgbClr val="595959"/>
              </a:buClr>
              <a:buSzPts val="2400"/>
              <a:buFont typeface="Arial"/>
              <a:buChar char="•"/>
            </a:pPr>
            <a:r>
              <a:rPr lang="en-GB" b="1" u="sng">
                <a:solidFill>
                  <a:schemeClr val="hlink"/>
                </a:solidFill>
                <a:hlinkClick r:id="rId3"/>
              </a:rPr>
              <a:t>IBM Watson IoT (IBM Watson): </a:t>
            </a:r>
            <a:r>
              <a:rPr lang="en-GB"/>
              <a:t>Bietet erweiterte Datenanalyse- und Integrationsfunktionen.</a:t>
            </a:r>
            <a:endParaRPr/>
          </a:p>
          <a:p>
            <a:pPr marL="342900" lvl="0" indent="-342900" algn="l" rtl="0">
              <a:lnSpc>
                <a:spcPct val="103333"/>
              </a:lnSpc>
              <a:spcBef>
                <a:spcPts val="0"/>
              </a:spcBef>
              <a:spcAft>
                <a:spcPts val="0"/>
              </a:spcAft>
              <a:buClr>
                <a:srgbClr val="595959"/>
              </a:buClr>
              <a:buSzPts val="2400"/>
              <a:buFont typeface="Arial"/>
              <a:buChar char="•"/>
            </a:pPr>
            <a:r>
              <a:rPr lang="en-GB" b="1" u="sng">
                <a:solidFill>
                  <a:schemeClr val="hlink"/>
                </a:solidFill>
                <a:hlinkClick r:id="rId4"/>
              </a:rPr>
              <a:t>Cisco IoT (Cisco): </a:t>
            </a:r>
            <a:r>
              <a:rPr lang="en-GB"/>
              <a:t>Bietet Lösungen für die sichere Verbindung von Geräten mit Echtzeit-Datenüberwachung.</a:t>
            </a:r>
            <a:endParaRPr/>
          </a:p>
          <a:p>
            <a:pPr marL="342900" lvl="0" indent="-342900" algn="l" rtl="0">
              <a:lnSpc>
                <a:spcPct val="103333"/>
              </a:lnSpc>
              <a:spcBef>
                <a:spcPts val="0"/>
              </a:spcBef>
              <a:spcAft>
                <a:spcPts val="0"/>
              </a:spcAft>
              <a:buClr>
                <a:srgbClr val="595959"/>
              </a:buClr>
              <a:buSzPts val="2400"/>
              <a:buFont typeface="Arial"/>
              <a:buChar char="•"/>
            </a:pPr>
            <a:r>
              <a:rPr lang="en-GB" b="1" u="sng">
                <a:solidFill>
                  <a:schemeClr val="hlink"/>
                </a:solidFill>
                <a:hlinkClick r:id="rId5"/>
              </a:rPr>
              <a:t>Siemens IoT Services (Siemens): </a:t>
            </a:r>
            <a:r>
              <a:rPr lang="en-GB"/>
              <a:t>Spezialisiert auf industrielle IoT-Services zur Betriebsoptimierung.</a:t>
            </a:r>
            <a:endParaRPr/>
          </a:p>
        </p:txBody>
      </p:sp>
      <p:sp>
        <p:nvSpPr>
          <p:cNvPr id="461" name="Google Shape;461;p28"/>
          <p:cNvSpPr txBox="1"/>
          <p:nvPr/>
        </p:nvSpPr>
        <p:spPr>
          <a:xfrm>
            <a:off x="6596728" y="353568"/>
            <a:ext cx="4979387" cy="6121932"/>
          </a:xfrm>
          <a:prstGeom prst="rect">
            <a:avLst/>
          </a:prstGeom>
          <a:solidFill>
            <a:srgbClr val="73B64B"/>
          </a:solidFill>
          <a:ln w="9525" cap="flat" cmpd="sng">
            <a:solidFill>
              <a:srgbClr val="73B64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3333"/>
              </a:lnSpc>
              <a:spcBef>
                <a:spcPts val="0"/>
              </a:spcBef>
              <a:spcAft>
                <a:spcPts val="0"/>
              </a:spcAft>
              <a:buClr>
                <a:schemeClr val="lt1"/>
              </a:buClr>
              <a:buSzPts val="2400"/>
              <a:buFont typeface="Arial"/>
              <a:buNone/>
            </a:pPr>
            <a:r>
              <a:rPr lang="en-GB" sz="2300" b="1" i="0" u="none" strike="noStrike" cap="none">
                <a:solidFill>
                  <a:schemeClr val="lt1"/>
                </a:solidFill>
                <a:latin typeface="Calibri"/>
                <a:ea typeface="Calibri"/>
                <a:cs typeface="Calibri"/>
                <a:sym typeface="Calibri"/>
              </a:rPr>
              <a:t>Vorteile der Nachhaltigkeit</a:t>
            </a:r>
            <a:endParaRPr sz="2300" b="0" i="0" u="none" strike="noStrike" cap="none">
              <a:solidFill>
                <a:srgbClr val="000000"/>
              </a:solidFill>
              <a:latin typeface="Calibri"/>
              <a:ea typeface="Calibri"/>
              <a:cs typeface="Calibri"/>
              <a:sym typeface="Calibri"/>
            </a:endParaRPr>
          </a:p>
          <a:p>
            <a:pPr marL="342900" marR="0" lvl="0" indent="-330200" algn="l" rtl="0">
              <a:lnSpc>
                <a:spcPct val="103333"/>
              </a:lnSpc>
              <a:spcBef>
                <a:spcPts val="0"/>
              </a:spcBef>
              <a:spcAft>
                <a:spcPts val="0"/>
              </a:spcAft>
              <a:buClr>
                <a:schemeClr val="lt1"/>
              </a:buClr>
              <a:buSzPts val="2200"/>
              <a:buFont typeface="Calibri"/>
              <a:buChar char="•"/>
            </a:pPr>
            <a:r>
              <a:rPr lang="en-GB" sz="2300" b="0" i="0" u="none" strike="noStrike" cap="none">
                <a:solidFill>
                  <a:schemeClr val="lt1"/>
                </a:solidFill>
                <a:latin typeface="Calibri"/>
                <a:ea typeface="Calibri"/>
                <a:cs typeface="Calibri"/>
                <a:sym typeface="Calibri"/>
              </a:rPr>
              <a:t>Ermöglicht eine präzise Steuerung und Überwachung des Ressourcenverbrauchs, z. B. von Energie und Wasser, was zu einer erheblichen Verringerung von Abfall und Kosten führt.</a:t>
            </a:r>
            <a:endParaRPr/>
          </a:p>
          <a:p>
            <a:pPr marL="342900" marR="0" lvl="0" indent="-330200" algn="l" rtl="0">
              <a:lnSpc>
                <a:spcPct val="103333"/>
              </a:lnSpc>
              <a:spcBef>
                <a:spcPts val="0"/>
              </a:spcBef>
              <a:spcAft>
                <a:spcPts val="0"/>
              </a:spcAft>
              <a:buClr>
                <a:schemeClr val="lt1"/>
              </a:buClr>
              <a:buSzPts val="2200"/>
              <a:buFont typeface="Calibri"/>
              <a:buChar char="•"/>
            </a:pPr>
            <a:r>
              <a:rPr lang="en-GB" sz="2300" b="0" i="0" u="none" strike="noStrike" cap="none">
                <a:solidFill>
                  <a:schemeClr val="lt1"/>
                </a:solidFill>
                <a:latin typeface="Calibri"/>
                <a:ea typeface="Calibri"/>
                <a:cs typeface="Calibri"/>
                <a:sym typeface="Calibri"/>
              </a:rPr>
              <a:t>Verbessert die Anlagenverwaltung durch vorausschauende Wartung, wodurch die Lebensdauer der Geräte verlängert und der Elektroschrott reduziert wird.</a:t>
            </a:r>
            <a:endParaRPr sz="2300" b="0" i="0" u="none" strike="noStrike" cap="none">
              <a:solidFill>
                <a:schemeClr val="lt1"/>
              </a:solidFill>
              <a:latin typeface="Calibri"/>
              <a:ea typeface="Calibri"/>
              <a:cs typeface="Calibri"/>
              <a:sym typeface="Calibri"/>
            </a:endParaRPr>
          </a:p>
          <a:p>
            <a:pPr marL="0" marR="0" lvl="0" indent="0" algn="l" rtl="0">
              <a:lnSpc>
                <a:spcPct val="103333"/>
              </a:lnSpc>
              <a:spcBef>
                <a:spcPts val="0"/>
              </a:spcBef>
              <a:spcAft>
                <a:spcPts val="0"/>
              </a:spcAft>
              <a:buClr>
                <a:schemeClr val="lt1"/>
              </a:buClr>
              <a:buSzPts val="2400"/>
              <a:buFont typeface="Arial"/>
              <a:buNone/>
            </a:pPr>
            <a:r>
              <a:rPr lang="en-GB" sz="2300" b="1" i="0" u="none" strike="noStrike" cap="none">
                <a:solidFill>
                  <a:schemeClr val="lt1"/>
                </a:solidFill>
                <a:latin typeface="Calibri"/>
                <a:ea typeface="Calibri"/>
                <a:cs typeface="Calibri"/>
                <a:sym typeface="Calibri"/>
              </a:rPr>
              <a:t>Fallbeispiel</a:t>
            </a:r>
            <a:endParaRPr sz="2300" b="0" i="0" u="none" strike="noStrike" cap="none">
              <a:solidFill>
                <a:srgbClr val="000000"/>
              </a:solidFill>
              <a:latin typeface="Calibri"/>
              <a:ea typeface="Calibri"/>
              <a:cs typeface="Calibri"/>
              <a:sym typeface="Calibri"/>
            </a:endParaRPr>
          </a:p>
          <a:p>
            <a:pPr marL="12700" marR="0" lvl="0" indent="0" algn="l" rtl="0">
              <a:lnSpc>
                <a:spcPct val="103333"/>
              </a:lnSpc>
              <a:spcBef>
                <a:spcPts val="0"/>
              </a:spcBef>
              <a:spcAft>
                <a:spcPts val="0"/>
              </a:spcAft>
              <a:buClr>
                <a:srgbClr val="000000"/>
              </a:buClr>
              <a:buSzPts val="2400"/>
              <a:buFont typeface="Arial"/>
              <a:buNone/>
            </a:pPr>
            <a:r>
              <a:rPr lang="en-GB" sz="2300" b="0" i="1" u="none" strike="noStrike" cap="none">
                <a:solidFill>
                  <a:schemeClr val="lt1"/>
                </a:solidFill>
                <a:latin typeface="Calibri"/>
                <a:ea typeface="Calibri"/>
                <a:cs typeface="Calibri"/>
                <a:sym typeface="Calibri"/>
              </a:rPr>
              <a:t>Ein kleines Fertigungsunternehmen nutzt IoT-Sensoren von Siemens, um seinen Energieverbrauch und die Wartungspläne für seine Maschinen zu optimieren und so die Ausfallzeiten um 25 % zu reduzieren.</a:t>
            </a:r>
            <a:endParaRPr sz="2300" b="0" i="0" u="none" strike="noStrike" cap="none">
              <a:solidFill>
                <a:srgbClr val="000000"/>
              </a:solidFill>
              <a:latin typeface="Calibri"/>
              <a:ea typeface="Calibri"/>
              <a:cs typeface="Calibri"/>
              <a:sym typeface="Calibri"/>
            </a:endParaRPr>
          </a:p>
          <a:p>
            <a:pPr marL="228600" marR="0" lvl="0" indent="-228600" algn="l" rtl="0">
              <a:lnSpc>
                <a:spcPct val="103333"/>
              </a:lnSpc>
              <a:spcBef>
                <a:spcPts val="0"/>
              </a:spcBef>
              <a:spcAft>
                <a:spcPts val="0"/>
              </a:spcAft>
              <a:buClr>
                <a:srgbClr val="595959"/>
              </a:buClr>
              <a:buSzPts val="2400"/>
              <a:buFont typeface="Arial"/>
              <a:buNone/>
            </a:pPr>
            <a:endParaRPr sz="2200" b="0" i="0" u="none" strike="noStrike" cap="none">
              <a:solidFill>
                <a:srgbClr val="595959"/>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29"/>
          <p:cNvSpPr txBox="1">
            <a:spLocks noGrp="1"/>
          </p:cNvSpPr>
          <p:nvPr>
            <p:ph type="body" idx="1"/>
          </p:nvPr>
        </p:nvSpPr>
        <p:spPr>
          <a:xfrm>
            <a:off x="6622357" y="1422757"/>
            <a:ext cx="519557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WATCH: IoT leicht gemacht mit IBM Watson IoT Platform</a:t>
            </a:r>
            <a:endParaRPr/>
          </a:p>
        </p:txBody>
      </p:sp>
      <p:pic>
        <p:nvPicPr>
          <p:cNvPr id="467" name="Google Shape;467;p29"/>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635271" y="2095585"/>
            <a:ext cx="5130800" cy="3913188"/>
          </a:xfrm>
          <a:prstGeom prst="rect">
            <a:avLst/>
          </a:prstGeom>
          <a:solidFill>
            <a:srgbClr val="D8D8D8"/>
          </a:solidFill>
          <a:ln>
            <a:noFill/>
          </a:ln>
        </p:spPr>
      </p:pic>
      <p:sp>
        <p:nvSpPr>
          <p:cNvPr id="468" name="Google Shape;468;p29"/>
          <p:cNvSpPr txBox="1">
            <a:spLocks noGrp="1"/>
          </p:cNvSpPr>
          <p:nvPr>
            <p:ph type="body" idx="3"/>
          </p:nvPr>
        </p:nvSpPr>
        <p:spPr>
          <a:xfrm>
            <a:off x="6724645" y="3282871"/>
            <a:ext cx="4990998" cy="1538616"/>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en-GB"/>
              <a:t> Folgen Sie dem Link, um mehr zu erfahren:</a:t>
            </a:r>
            <a:endParaRPr u="sng">
              <a:solidFill>
                <a:schemeClr val="hlink"/>
              </a:solidFill>
              <a:hlinkClick r:id="rId4"/>
            </a:endParaRPr>
          </a:p>
          <a:p>
            <a:pPr marL="0" lvl="0" indent="0" algn="l" rtl="0">
              <a:lnSpc>
                <a:spcPct val="103333"/>
              </a:lnSpc>
              <a:spcBef>
                <a:spcPts val="0"/>
              </a:spcBef>
              <a:spcAft>
                <a:spcPts val="0"/>
              </a:spcAft>
              <a:buClr>
                <a:srgbClr val="595959"/>
              </a:buClr>
              <a:buSzPts val="2400"/>
              <a:buNone/>
            </a:pPr>
            <a:r>
              <a:rPr lang="en-GB" u="sng">
                <a:solidFill>
                  <a:schemeClr val="hlink"/>
                </a:solidFill>
                <a:hlinkClick r:id="rId4"/>
              </a:rPr>
              <a:t>https://youtu.be/Jh3u4GKNWXQ?si=QFDzIIkFtnN2bAEQ</a:t>
            </a:r>
            <a:r>
              <a:rPr lang="en-GB"/>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p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01</a:t>
            </a:r>
            <a:endParaRPr/>
          </a:p>
        </p:txBody>
      </p:sp>
      <p:sp>
        <p:nvSpPr>
          <p:cNvPr id="255" name="Google Shape;255;p4"/>
          <p:cNvSpPr/>
          <p:nvPr/>
        </p:nvSpPr>
        <p:spPr>
          <a:xfrm>
            <a:off x="5988116" y="475965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56" name="Google Shape;256;p4"/>
          <p:cNvSpPr txBox="1"/>
          <p:nvPr/>
        </p:nvSpPr>
        <p:spPr>
          <a:xfrm>
            <a:off x="6163904" y="4770223"/>
            <a:ext cx="452182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EINFÜHRUNG IN DAS MODUL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0"/>
          <p:cNvSpPr txBox="1">
            <a:spLocks noGrp="1"/>
          </p:cNvSpPr>
          <p:nvPr>
            <p:ph type="body" idx="1"/>
          </p:nvPr>
        </p:nvSpPr>
        <p:spPr>
          <a:xfrm>
            <a:off x="607555" y="2005557"/>
            <a:ext cx="58817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WATCH:</a:t>
            </a:r>
            <a:endParaRPr/>
          </a:p>
          <a:p>
            <a:pPr marL="0" lvl="0" indent="0" algn="l" rtl="0">
              <a:lnSpc>
                <a:spcPct val="90000"/>
              </a:lnSpc>
              <a:spcBef>
                <a:spcPts val="1000"/>
              </a:spcBef>
              <a:spcAft>
                <a:spcPts val="0"/>
              </a:spcAft>
              <a:buClr>
                <a:srgbClr val="73B64B"/>
              </a:buClr>
              <a:buSzPts val="3600"/>
              <a:buNone/>
            </a:pPr>
            <a:r>
              <a:rPr lang="en-GB"/>
              <a:t>Erster Blick: Cisco IoT-Gateways</a:t>
            </a:r>
            <a:endParaRPr/>
          </a:p>
        </p:txBody>
      </p:sp>
      <p:pic>
        <p:nvPicPr>
          <p:cNvPr id="474" name="Google Shape;474;p30"/>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7735037" y="1373925"/>
            <a:ext cx="2444127" cy="4336988"/>
          </a:xfrm>
          <a:prstGeom prst="rect">
            <a:avLst/>
          </a:prstGeom>
          <a:solidFill>
            <a:srgbClr val="D8D8D8"/>
          </a:solidFill>
          <a:ln>
            <a:noFill/>
          </a:ln>
        </p:spPr>
      </p:pic>
      <p:sp>
        <p:nvSpPr>
          <p:cNvPr id="475" name="Google Shape;475;p30"/>
          <p:cNvSpPr txBox="1">
            <a:spLocks noGrp="1"/>
          </p:cNvSpPr>
          <p:nvPr>
            <p:ph type="body" idx="3"/>
          </p:nvPr>
        </p:nvSpPr>
        <p:spPr>
          <a:xfrm>
            <a:off x="607556" y="3683821"/>
            <a:ext cx="5881763" cy="1412367"/>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en-GB"/>
              <a:t>Folgen Sie dem Link, um mehr zu erfahren:</a:t>
            </a:r>
            <a:endParaRPr/>
          </a:p>
          <a:p>
            <a:pPr marL="0" lvl="0" indent="0" algn="l" rtl="0">
              <a:lnSpc>
                <a:spcPct val="103333"/>
              </a:lnSpc>
              <a:spcBef>
                <a:spcPts val="0"/>
              </a:spcBef>
              <a:spcAft>
                <a:spcPts val="0"/>
              </a:spcAft>
              <a:buClr>
                <a:srgbClr val="595959"/>
              </a:buClr>
              <a:buSzPts val="2400"/>
              <a:buNone/>
            </a:pPr>
            <a:r>
              <a:rPr lang="en-GB" u="sng">
                <a:solidFill>
                  <a:schemeClr val="hlink"/>
                </a:solidFill>
                <a:hlinkClick r:id="rId4"/>
              </a:rPr>
              <a:t>https://www.youtube.com/watch?v=42S86f5cWkE</a:t>
            </a:r>
            <a:r>
              <a:rPr lang="en-GB"/>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31"/>
          <p:cNvSpPr txBox="1">
            <a:spLocks noGrp="1"/>
          </p:cNvSpPr>
          <p:nvPr>
            <p:ph type="body" idx="1"/>
          </p:nvPr>
        </p:nvSpPr>
        <p:spPr>
          <a:xfrm>
            <a:off x="705146" y="497639"/>
            <a:ext cx="5840500"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26650"/>
              </a:buClr>
              <a:buSzPts val="3600"/>
              <a:buNone/>
            </a:pPr>
            <a:r>
              <a:rPr lang="en-GB">
                <a:solidFill>
                  <a:srgbClr val="F26650"/>
                </a:solidFill>
              </a:rPr>
              <a:t>Künstliche Intelligenz (KI) für mehr Effizienz</a:t>
            </a:r>
            <a:endParaRPr/>
          </a:p>
        </p:txBody>
      </p:sp>
      <p:sp>
        <p:nvSpPr>
          <p:cNvPr id="482" name="Google Shape;482;p31"/>
          <p:cNvSpPr txBox="1">
            <a:spLocks noGrp="1"/>
          </p:cNvSpPr>
          <p:nvPr>
            <p:ph type="body" idx="2"/>
          </p:nvPr>
        </p:nvSpPr>
        <p:spPr>
          <a:xfrm>
            <a:off x="601451" y="1501657"/>
            <a:ext cx="6328050"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KI nutzt Algorithmen und maschinelles Lernen, um Informationen zu analysieren, Entscheidungen zu treffen und Aufgaben effizienter als mit herkömmlichen Methoden zu erledigen. Beliebte Plattformen:</a:t>
            </a:r>
            <a:endParaRPr/>
          </a:p>
          <a:p>
            <a:pPr marL="342900" lvl="0" indent="-342900" algn="just" rtl="0">
              <a:lnSpc>
                <a:spcPct val="103333"/>
              </a:lnSpc>
              <a:spcBef>
                <a:spcPts val="0"/>
              </a:spcBef>
              <a:spcAft>
                <a:spcPts val="0"/>
              </a:spcAft>
              <a:buClr>
                <a:srgbClr val="595959"/>
              </a:buClr>
              <a:buSzPts val="2400"/>
              <a:buFont typeface="Arial"/>
              <a:buChar char="•"/>
            </a:pPr>
            <a:r>
              <a:rPr lang="en-GB" u="sng">
                <a:solidFill>
                  <a:schemeClr val="hlink"/>
                </a:solidFill>
                <a:hlinkClick r:id="rId3"/>
              </a:rPr>
              <a:t>TensorFlow (TensorFlow): </a:t>
            </a:r>
            <a:r>
              <a:rPr lang="en-GB"/>
              <a:t>Eine Open-Source-Plattform für maschinelles Lernen.</a:t>
            </a:r>
            <a:endParaRPr/>
          </a:p>
          <a:p>
            <a:pPr marL="342900" lvl="0" indent="-342900" algn="just" rtl="0">
              <a:lnSpc>
                <a:spcPct val="103333"/>
              </a:lnSpc>
              <a:spcBef>
                <a:spcPts val="0"/>
              </a:spcBef>
              <a:spcAft>
                <a:spcPts val="0"/>
              </a:spcAft>
              <a:buClr>
                <a:srgbClr val="595959"/>
              </a:buClr>
              <a:buSzPts val="2400"/>
              <a:buFont typeface="Arial"/>
              <a:buChar char="•"/>
            </a:pPr>
            <a:r>
              <a:rPr lang="en-GB" u="sng">
                <a:solidFill>
                  <a:schemeClr val="hlink"/>
                </a:solidFill>
                <a:hlinkClick r:id="rId4"/>
              </a:rPr>
              <a:t>Microsoft AI (Microsoft AI): </a:t>
            </a:r>
            <a:r>
              <a:rPr lang="en-GB"/>
              <a:t>Tools zum Aufbau von KI-Lösungen, die Geschäftsprozesse automatisieren und optimieren können.</a:t>
            </a:r>
            <a:endParaRPr/>
          </a:p>
          <a:p>
            <a:pPr marL="342900" lvl="0" indent="-342900" algn="just" rtl="0">
              <a:lnSpc>
                <a:spcPct val="103333"/>
              </a:lnSpc>
              <a:spcBef>
                <a:spcPts val="0"/>
              </a:spcBef>
              <a:spcAft>
                <a:spcPts val="0"/>
              </a:spcAft>
              <a:buClr>
                <a:srgbClr val="595959"/>
              </a:buClr>
              <a:buSzPts val="2400"/>
              <a:buFont typeface="Arial"/>
              <a:buChar char="•"/>
            </a:pPr>
            <a:r>
              <a:rPr lang="en-GB" u="sng">
                <a:solidFill>
                  <a:schemeClr val="hlink"/>
                </a:solidFill>
                <a:hlinkClick r:id="rId5"/>
              </a:rPr>
              <a:t>IBM Watson AI (IBM Watson AI): </a:t>
            </a:r>
            <a:r>
              <a:rPr lang="en-GB"/>
              <a:t>Bekannt für seine robusten KI-Anwendungen in den Bereichen Datenanalyse und kognitives Computing.</a:t>
            </a:r>
            <a:endParaRPr/>
          </a:p>
        </p:txBody>
      </p:sp>
      <p:sp>
        <p:nvSpPr>
          <p:cNvPr id="483" name="Google Shape;483;p31"/>
          <p:cNvSpPr txBox="1"/>
          <p:nvPr/>
        </p:nvSpPr>
        <p:spPr>
          <a:xfrm>
            <a:off x="7033196" y="345234"/>
            <a:ext cx="4359965" cy="6186196"/>
          </a:xfrm>
          <a:prstGeom prst="rect">
            <a:avLst/>
          </a:prstGeom>
          <a:solidFill>
            <a:srgbClr val="F26650"/>
          </a:solidFill>
          <a:ln>
            <a:noFill/>
          </a:ln>
        </p:spPr>
        <p:txBody>
          <a:bodyPr spcFirstLastPara="1" wrap="square" lIns="91425" tIns="45700" rIns="91425" bIns="45700" anchor="t" anchorCtr="0">
            <a:noAutofit/>
          </a:bodyPr>
          <a:lstStyle/>
          <a:p>
            <a:pPr marL="0" marR="0" lvl="0" indent="0" algn="just" rtl="0">
              <a:lnSpc>
                <a:spcPct val="103333"/>
              </a:lnSpc>
              <a:spcBef>
                <a:spcPts val="0"/>
              </a:spcBef>
              <a:spcAft>
                <a:spcPts val="0"/>
              </a:spcAft>
              <a:buClr>
                <a:schemeClr val="lt1"/>
              </a:buClr>
              <a:buSzPts val="2400"/>
              <a:buFont typeface="Arial"/>
              <a:buNone/>
            </a:pPr>
            <a:r>
              <a:rPr lang="en-GB" sz="2400" b="1" i="0" u="none" strike="noStrike" cap="none">
                <a:solidFill>
                  <a:schemeClr val="lt1"/>
                </a:solidFill>
                <a:latin typeface="Calibri"/>
                <a:ea typeface="Calibri"/>
                <a:cs typeface="Calibri"/>
                <a:sym typeface="Calibri"/>
              </a:rPr>
              <a:t>Sustainability Benefits</a:t>
            </a:r>
            <a:endParaRPr sz="1400" b="0" i="0" u="none" strike="noStrike" cap="none">
              <a:solidFill>
                <a:srgbClr val="000000"/>
              </a:solidFill>
              <a:latin typeface="Arial"/>
              <a:ea typeface="Arial"/>
              <a:cs typeface="Arial"/>
              <a:sym typeface="Arial"/>
            </a:endParaRPr>
          </a:p>
          <a:p>
            <a:pPr marL="342900" marR="0" lvl="0" indent="-342900" algn="just" rtl="0">
              <a:lnSpc>
                <a:spcPct val="103333"/>
              </a:lnSpc>
              <a:spcBef>
                <a:spcPts val="0"/>
              </a:spcBef>
              <a:spcAft>
                <a:spcPts val="0"/>
              </a:spcAft>
              <a:buClr>
                <a:schemeClr val="lt1"/>
              </a:buClr>
              <a:buSzPts val="2400"/>
              <a:buFont typeface="Arial"/>
              <a:buChar char="•"/>
            </a:pPr>
            <a:r>
              <a:rPr lang="en-GB" sz="2400" b="0" i="0" u="none" strike="noStrike" cap="none">
                <a:solidFill>
                  <a:schemeClr val="lt1"/>
                </a:solidFill>
                <a:latin typeface="Calibri"/>
                <a:ea typeface="Calibri"/>
                <a:cs typeface="Calibri"/>
                <a:sym typeface="Calibri"/>
              </a:rPr>
              <a:t>Enhances decision-making and efficiency in processes like logistics, thus reducing fuel usage and emissions.</a:t>
            </a:r>
            <a:endParaRPr sz="1400" b="0" i="0" u="none" strike="noStrike" cap="none">
              <a:solidFill>
                <a:srgbClr val="000000"/>
              </a:solidFill>
              <a:latin typeface="Arial"/>
              <a:ea typeface="Arial"/>
              <a:cs typeface="Arial"/>
              <a:sym typeface="Arial"/>
            </a:endParaRPr>
          </a:p>
          <a:p>
            <a:pPr marL="342900" marR="0" lvl="0" indent="-342900" algn="just" rtl="0">
              <a:lnSpc>
                <a:spcPct val="103333"/>
              </a:lnSpc>
              <a:spcBef>
                <a:spcPts val="0"/>
              </a:spcBef>
              <a:spcAft>
                <a:spcPts val="0"/>
              </a:spcAft>
              <a:buClr>
                <a:schemeClr val="lt1"/>
              </a:buClr>
              <a:buSzPts val="2400"/>
              <a:buFont typeface="Arial"/>
              <a:buChar char="•"/>
            </a:pPr>
            <a:r>
              <a:rPr lang="en-GB" sz="2400" b="0" i="0" u="none" strike="noStrike" cap="none">
                <a:solidFill>
                  <a:schemeClr val="lt1"/>
                </a:solidFill>
                <a:latin typeface="Calibri"/>
                <a:ea typeface="Calibri"/>
                <a:cs typeface="Calibri"/>
                <a:sym typeface="Calibri"/>
              </a:rPr>
              <a:t>Automates energy use in buildings and operations, significantly lowering carbon footprints.</a:t>
            </a:r>
            <a:endParaRPr sz="2400" b="0" i="0" u="none" strike="noStrike" cap="none">
              <a:solidFill>
                <a:schemeClr val="lt1"/>
              </a:solidFill>
              <a:latin typeface="Calibri"/>
              <a:ea typeface="Calibri"/>
              <a:cs typeface="Calibri"/>
              <a:sym typeface="Calibri"/>
            </a:endParaRPr>
          </a:p>
          <a:p>
            <a:pPr marL="0" marR="0" lvl="0" indent="0" algn="just" rtl="0">
              <a:lnSpc>
                <a:spcPct val="103333"/>
              </a:lnSpc>
              <a:spcBef>
                <a:spcPts val="0"/>
              </a:spcBef>
              <a:spcAft>
                <a:spcPts val="0"/>
              </a:spcAft>
              <a:buClr>
                <a:schemeClr val="lt1"/>
              </a:buClr>
              <a:buSzPts val="2400"/>
              <a:buFont typeface="Arial"/>
              <a:buNone/>
            </a:pPr>
            <a:r>
              <a:rPr lang="en-GB" sz="2400" b="1" i="0" u="none" strike="noStrike" cap="none">
                <a:solidFill>
                  <a:schemeClr val="lt1"/>
                </a:solidFill>
                <a:latin typeface="Calibri"/>
                <a:ea typeface="Calibri"/>
                <a:cs typeface="Calibri"/>
                <a:sym typeface="Calibri"/>
              </a:rPr>
              <a:t>Case Study</a:t>
            </a:r>
            <a:endParaRPr sz="1400" b="0" i="0" u="none" strike="noStrike" cap="none">
              <a:solidFill>
                <a:srgbClr val="000000"/>
              </a:solidFill>
              <a:latin typeface="Arial"/>
              <a:ea typeface="Arial"/>
              <a:cs typeface="Arial"/>
              <a:sym typeface="Arial"/>
            </a:endParaRPr>
          </a:p>
          <a:p>
            <a:pPr marL="342900" marR="0" lvl="0" indent="-342900" algn="just" rtl="0">
              <a:lnSpc>
                <a:spcPct val="103333"/>
              </a:lnSpc>
              <a:spcBef>
                <a:spcPts val="0"/>
              </a:spcBef>
              <a:spcAft>
                <a:spcPts val="0"/>
              </a:spcAft>
              <a:buClr>
                <a:schemeClr val="lt1"/>
              </a:buClr>
              <a:buSzPts val="2400"/>
              <a:buFont typeface="Arial"/>
              <a:buChar char="•"/>
            </a:pPr>
            <a:r>
              <a:rPr lang="en-GB" sz="2400" b="0" i="1" u="none" strike="noStrike" cap="none">
                <a:solidFill>
                  <a:schemeClr val="lt1"/>
                </a:solidFill>
                <a:latin typeface="Calibri"/>
                <a:ea typeface="Calibri"/>
                <a:cs typeface="Calibri"/>
                <a:sym typeface="Calibri"/>
              </a:rPr>
              <a:t>A logistics company using Microsoft AI to optimise delivery routes, resulting in a 20% reduction in fuel consumption and improved delivery times.</a:t>
            </a:r>
            <a:endParaRPr sz="1400" b="0" i="0" u="none" strike="noStrike" cap="none">
              <a:solidFill>
                <a:srgbClr val="000000"/>
              </a:solidFill>
              <a:latin typeface="Arial"/>
              <a:ea typeface="Arial"/>
              <a:cs typeface="Arial"/>
              <a:sym typeface="Arial"/>
            </a:endParaRPr>
          </a:p>
          <a:p>
            <a:pPr marL="228600" marR="0" lvl="0" indent="-228600" algn="just" rtl="0">
              <a:lnSpc>
                <a:spcPct val="103333"/>
              </a:lnSpc>
              <a:spcBef>
                <a:spcPts val="0"/>
              </a:spcBef>
              <a:spcAft>
                <a:spcPts val="0"/>
              </a:spcAft>
              <a:buClr>
                <a:srgbClr val="595959"/>
              </a:buClr>
              <a:buSzPts val="2400"/>
              <a:buFont typeface="Arial"/>
              <a:buNone/>
            </a:pPr>
            <a:endParaRPr sz="2400" b="0" i="0" u="none" strike="noStrike" cap="none">
              <a:solidFill>
                <a:srgbClr val="595959"/>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32"/>
          <p:cNvSpPr txBox="1">
            <a:spLocks noGrp="1"/>
          </p:cNvSpPr>
          <p:nvPr>
            <p:ph type="body" idx="1"/>
          </p:nvPr>
        </p:nvSpPr>
        <p:spPr>
          <a:xfrm>
            <a:off x="6622357" y="1998739"/>
            <a:ext cx="519557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26650"/>
              </a:buClr>
              <a:buSzPts val="3600"/>
              <a:buNone/>
            </a:pPr>
            <a:r>
              <a:rPr lang="en-GB">
                <a:solidFill>
                  <a:srgbClr val="F26650"/>
                </a:solidFill>
              </a:rPr>
              <a:t>WATCH: Was ist TensorFlow | TensorFlow erklärt in 3-Minuten </a:t>
            </a:r>
            <a:endParaRPr/>
          </a:p>
        </p:txBody>
      </p:sp>
      <p:sp>
        <p:nvSpPr>
          <p:cNvPr id="489" name="Google Shape;489;p32"/>
          <p:cNvSpPr txBox="1">
            <a:spLocks noGrp="1"/>
          </p:cNvSpPr>
          <p:nvPr>
            <p:ph type="body" idx="3"/>
          </p:nvPr>
        </p:nvSpPr>
        <p:spPr>
          <a:xfrm>
            <a:off x="6724645" y="3896627"/>
            <a:ext cx="4990998" cy="1538616"/>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en-GB"/>
              <a:t>Folgen Sie dem unten stehenden Link, um mehr zu erfahren:</a:t>
            </a:r>
            <a:endParaRPr/>
          </a:p>
          <a:p>
            <a:pPr marL="228600" lvl="0" indent="-228600" algn="l" rtl="0">
              <a:lnSpc>
                <a:spcPct val="103333"/>
              </a:lnSpc>
              <a:spcBef>
                <a:spcPts val="0"/>
              </a:spcBef>
              <a:spcAft>
                <a:spcPts val="0"/>
              </a:spcAft>
              <a:buClr>
                <a:srgbClr val="595959"/>
              </a:buClr>
              <a:buSzPts val="2400"/>
              <a:buNone/>
            </a:pPr>
            <a:endParaRPr u="sng">
              <a:solidFill>
                <a:schemeClr val="hlink"/>
              </a:solidFill>
              <a:hlinkClick r:id="rId3"/>
            </a:endParaRPr>
          </a:p>
          <a:p>
            <a:pPr marL="0" lvl="0" indent="0" algn="l" rtl="0">
              <a:lnSpc>
                <a:spcPct val="103333"/>
              </a:lnSpc>
              <a:spcBef>
                <a:spcPts val="0"/>
              </a:spcBef>
              <a:spcAft>
                <a:spcPts val="0"/>
              </a:spcAft>
              <a:buClr>
                <a:srgbClr val="595959"/>
              </a:buClr>
              <a:buSzPts val="2400"/>
              <a:buNone/>
            </a:pPr>
            <a:r>
              <a:rPr lang="en-GB" u="sng">
                <a:solidFill>
                  <a:schemeClr val="hlink"/>
                </a:solidFill>
                <a:hlinkClick r:id="rId4"/>
              </a:rPr>
              <a:t>https://www.youtube.com/watch?v=9NsfX9W80rw</a:t>
            </a:r>
            <a:r>
              <a:rPr lang="en-GB"/>
              <a:t> </a:t>
            </a:r>
            <a:endParaRPr/>
          </a:p>
        </p:txBody>
      </p:sp>
      <p:pic>
        <p:nvPicPr>
          <p:cNvPr id="490" name="Google Shape;490;p32"/>
          <p:cNvPicPr preferRelativeResize="0">
            <a:picLocks noGrp="1"/>
          </p:cNvPicPr>
          <p:nvPr>
            <p:ph type="pic" idx="2"/>
          </p:nvPr>
        </p:nvPicPr>
        <p:blipFill rotWithShape="1">
          <a:blip r:embed="rId5" cstate="screen">
            <a:alphaModFix/>
            <a:extLst>
              <a:ext uri="{28A0092B-C50C-407E-A947-70E740481C1C}">
                <a14:useLocalDpi xmlns:a14="http://schemas.microsoft.com/office/drawing/2010/main"/>
              </a:ext>
            </a:extLst>
          </a:blip>
          <a:srcRect/>
          <a:stretch/>
        </p:blipFill>
        <p:spPr>
          <a:xfrm>
            <a:off x="635271" y="2095585"/>
            <a:ext cx="5130800" cy="3913188"/>
          </a:xfrm>
          <a:prstGeom prst="rect">
            <a:avLst/>
          </a:prstGeom>
          <a:solidFill>
            <a:srgbClr val="D8D8D8"/>
          </a:solid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33"/>
          <p:cNvSpPr txBox="1">
            <a:spLocks noGrp="1"/>
          </p:cNvSpPr>
          <p:nvPr>
            <p:ph type="body" idx="1"/>
          </p:nvPr>
        </p:nvSpPr>
        <p:spPr>
          <a:xfrm>
            <a:off x="607554" y="1647749"/>
            <a:ext cx="5951301" cy="131002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26650"/>
              </a:buClr>
              <a:buSzPts val="3600"/>
              <a:buNone/>
            </a:pPr>
            <a:r>
              <a:rPr lang="en-GB">
                <a:solidFill>
                  <a:srgbClr val="F26650"/>
                </a:solidFill>
              </a:rPr>
              <a:t>WATCH:</a:t>
            </a:r>
            <a:endParaRPr/>
          </a:p>
          <a:p>
            <a:pPr marL="0" lvl="0" indent="0" algn="l" rtl="0">
              <a:lnSpc>
                <a:spcPct val="90000"/>
              </a:lnSpc>
              <a:spcBef>
                <a:spcPts val="0"/>
              </a:spcBef>
              <a:spcAft>
                <a:spcPts val="0"/>
              </a:spcAft>
              <a:buClr>
                <a:srgbClr val="F26650"/>
              </a:buClr>
              <a:buSzPts val="3600"/>
              <a:buNone/>
            </a:pPr>
            <a:r>
              <a:rPr lang="en-GB">
                <a:solidFill>
                  <a:srgbClr val="F26650"/>
                </a:solidFill>
              </a:rPr>
              <a:t>Das Microsoft 365 Copilot AI Event in weniger als 3 Minuten</a:t>
            </a:r>
            <a:endParaRPr/>
          </a:p>
        </p:txBody>
      </p:sp>
      <p:sp>
        <p:nvSpPr>
          <p:cNvPr id="496" name="Google Shape;496;p33"/>
          <p:cNvSpPr txBox="1">
            <a:spLocks noGrp="1"/>
          </p:cNvSpPr>
          <p:nvPr>
            <p:ph type="body" idx="3"/>
          </p:nvPr>
        </p:nvSpPr>
        <p:spPr>
          <a:xfrm>
            <a:off x="607554" y="3797884"/>
            <a:ext cx="5881763" cy="1412367"/>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en-GB"/>
              <a:t>Folgen Sie dem Link, um mehr zu erfahren:</a:t>
            </a:r>
            <a:endParaRPr/>
          </a:p>
          <a:p>
            <a:pPr marL="0" lvl="0" indent="0" algn="l" rtl="0">
              <a:lnSpc>
                <a:spcPct val="103333"/>
              </a:lnSpc>
              <a:spcBef>
                <a:spcPts val="0"/>
              </a:spcBef>
              <a:spcAft>
                <a:spcPts val="0"/>
              </a:spcAft>
              <a:buClr>
                <a:srgbClr val="595959"/>
              </a:buClr>
              <a:buSzPts val="2400"/>
              <a:buNone/>
            </a:pPr>
            <a:r>
              <a:rPr lang="en-GB" u="sng">
                <a:solidFill>
                  <a:schemeClr val="hlink"/>
                </a:solidFill>
                <a:hlinkClick r:id="rId3"/>
              </a:rPr>
              <a:t>https://youtu.be/hGb9UZ8DyDc?si=7S53yKO3R2f8kCZI</a:t>
            </a:r>
            <a:r>
              <a:rPr lang="en-GB"/>
              <a:t> </a:t>
            </a:r>
            <a:endParaRPr/>
          </a:p>
        </p:txBody>
      </p:sp>
      <p:pic>
        <p:nvPicPr>
          <p:cNvPr id="497" name="Google Shape;497;p33"/>
          <p:cNvPicPr preferRelativeResize="0">
            <a:picLocks noGrp="1"/>
          </p:cNvPicPr>
          <p:nvPr>
            <p:ph type="pic" idx="2"/>
          </p:nvPr>
        </p:nvPicPr>
        <p:blipFill rotWithShape="1">
          <a:blip r:embed="rId4" cstate="screen">
            <a:alphaModFix/>
            <a:extLst>
              <a:ext uri="{28A0092B-C50C-407E-A947-70E740481C1C}">
                <a14:useLocalDpi xmlns:a14="http://schemas.microsoft.com/office/drawing/2010/main"/>
              </a:ext>
            </a:extLst>
          </a:blip>
          <a:srcRect t="-1021"/>
          <a:stretch/>
        </p:blipFill>
        <p:spPr>
          <a:xfrm>
            <a:off x="7735037" y="1373925"/>
            <a:ext cx="2444127" cy="4336988"/>
          </a:xfrm>
          <a:prstGeom prst="rect">
            <a:avLst/>
          </a:prstGeom>
          <a:solidFill>
            <a:srgbClr val="D8D8D8"/>
          </a:solid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4"/>
          <p:cNvSpPr txBox="1">
            <a:spLocks noGrp="1"/>
          </p:cNvSpPr>
          <p:nvPr>
            <p:ph type="body" idx="1"/>
          </p:nvPr>
        </p:nvSpPr>
        <p:spPr>
          <a:xfrm>
            <a:off x="4676486" y="584478"/>
            <a:ext cx="6584100" cy="51663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73B64B"/>
              </a:buClr>
              <a:buSzPts val="2400"/>
              <a:buNone/>
            </a:pPr>
            <a:r>
              <a:rPr lang="en-GB" b="1">
                <a:solidFill>
                  <a:srgbClr val="73B64B"/>
                </a:solidFill>
              </a:rPr>
              <a:t>ANLEITUNGEN</a:t>
            </a:r>
            <a:endParaRPr b="1">
              <a:solidFill>
                <a:srgbClr val="73B64B"/>
              </a:solidFill>
            </a:endParaRPr>
          </a:p>
          <a:p>
            <a:pPr marL="0" lvl="0" indent="0" algn="just" rtl="0">
              <a:lnSpc>
                <a:spcPct val="103333"/>
              </a:lnSpc>
              <a:spcBef>
                <a:spcPts val="0"/>
              </a:spcBef>
              <a:spcAft>
                <a:spcPts val="0"/>
              </a:spcAft>
              <a:buClr>
                <a:srgbClr val="73B64B"/>
              </a:buClr>
              <a:buSzPts val="2400"/>
              <a:buNone/>
            </a:pPr>
            <a:endParaRPr b="1">
              <a:solidFill>
                <a:srgbClr val="73B64B"/>
              </a:solidFill>
            </a:endParaRPr>
          </a:p>
          <a:p>
            <a:pPr marL="457200" lvl="0" indent="-381000" algn="just" rtl="0">
              <a:lnSpc>
                <a:spcPct val="103333"/>
              </a:lnSpc>
              <a:spcBef>
                <a:spcPts val="0"/>
              </a:spcBef>
              <a:spcAft>
                <a:spcPts val="0"/>
              </a:spcAft>
              <a:buSzPts val="2400"/>
              <a:buChar char="●"/>
            </a:pPr>
            <a:r>
              <a:rPr lang="en-GB"/>
              <a:t> Richten Sie interaktive Stationen ein, an denen sich die Teilnehmer mit jeder Art von Technologie auseinandersetzen können.</a:t>
            </a:r>
            <a:endParaRPr/>
          </a:p>
          <a:p>
            <a:pPr marL="76200" lvl="0" indent="0" algn="just" rtl="0">
              <a:lnSpc>
                <a:spcPct val="103333"/>
              </a:lnSpc>
              <a:spcBef>
                <a:spcPts val="0"/>
              </a:spcBef>
              <a:spcAft>
                <a:spcPts val="0"/>
              </a:spcAft>
              <a:buSzPts val="2400"/>
              <a:buNone/>
            </a:pPr>
            <a:endParaRPr/>
          </a:p>
          <a:p>
            <a:pPr marL="457200" lvl="0" indent="-381000" algn="just" rtl="0">
              <a:lnSpc>
                <a:spcPct val="103333"/>
              </a:lnSpc>
              <a:spcBef>
                <a:spcPts val="0"/>
              </a:spcBef>
              <a:spcAft>
                <a:spcPts val="0"/>
              </a:spcAft>
              <a:buSzPts val="2400"/>
              <a:buChar char="●"/>
            </a:pPr>
            <a:r>
              <a:rPr lang="en-GB"/>
              <a:t>Die Moderatoren stellen für jedes Tool reale Szenarien zur Verfügung und leiten die Teilnehmer durch Simulationen oder Live-Demos an, wie sie diese Technologien in ihrem Unternehmen einsetzen können.</a:t>
            </a:r>
            <a:endParaRPr/>
          </a:p>
        </p:txBody>
      </p:sp>
      <p:sp>
        <p:nvSpPr>
          <p:cNvPr id="503" name="Google Shape;503;p34"/>
          <p:cNvSpPr txBox="1">
            <a:spLocks noGrp="1"/>
          </p:cNvSpPr>
          <p:nvPr>
            <p:ph type="body" idx="2"/>
          </p:nvPr>
        </p:nvSpPr>
        <p:spPr>
          <a:xfrm>
            <a:off x="600999" y="835090"/>
            <a:ext cx="3542376"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Aktivität: Interaktive Demonstrationen ausgewählter digitaler Tools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f058fc6587_0_20"/>
          <p:cNvSpPr txBox="1">
            <a:spLocks noGrp="1"/>
          </p:cNvSpPr>
          <p:nvPr>
            <p:ph type="body" idx="1"/>
          </p:nvPr>
        </p:nvSpPr>
        <p:spPr>
          <a:xfrm>
            <a:off x="4806243" y="573713"/>
            <a:ext cx="6341700" cy="51663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1E75B0"/>
              </a:buClr>
              <a:buSzPts val="2400"/>
              <a:buFont typeface="Arial"/>
              <a:buNone/>
            </a:pPr>
            <a:r>
              <a:rPr lang="en-GB" b="1">
                <a:solidFill>
                  <a:srgbClr val="1E75B0"/>
                </a:solidFill>
              </a:rPr>
              <a:t>PRAKTISCHE BEISPIELE</a:t>
            </a:r>
            <a:endParaRPr/>
          </a:p>
          <a:p>
            <a:pPr marL="342900" lvl="0" indent="-342900" algn="just" rtl="0">
              <a:lnSpc>
                <a:spcPct val="103333"/>
              </a:lnSpc>
              <a:spcBef>
                <a:spcPts val="0"/>
              </a:spcBef>
              <a:spcAft>
                <a:spcPts val="0"/>
              </a:spcAft>
              <a:buSzPts val="2400"/>
              <a:buChar char="•"/>
            </a:pPr>
            <a:r>
              <a:rPr lang="en-GB"/>
              <a:t>Cloud Computing-Station: Die Teilnehmer simulieren die Einrichtung eines virtuellen Büros in der Google Cloud und konzentrieren sich dabei auf Datensicherheit und Energieeffizienz.</a:t>
            </a:r>
            <a:endParaRPr/>
          </a:p>
          <a:p>
            <a:pPr marL="342900" lvl="0" indent="-342900" algn="just" rtl="0">
              <a:lnSpc>
                <a:spcPct val="103333"/>
              </a:lnSpc>
              <a:spcBef>
                <a:spcPts val="0"/>
              </a:spcBef>
              <a:spcAft>
                <a:spcPts val="0"/>
              </a:spcAft>
              <a:buSzPts val="2400"/>
              <a:buChar char="•"/>
            </a:pPr>
            <a:r>
              <a:rPr lang="en-GB"/>
              <a:t>IoT-Station: Verwenden Sie ein virtuelles Modell eines intelligenten Gebäudes, das mit IoT-Lösungen von Cisco ausgestattet ist, um den Energieverbrauch zu verwalten und zu reduzieren.</a:t>
            </a:r>
            <a:endParaRPr/>
          </a:p>
          <a:p>
            <a:pPr marL="342900" lvl="0" indent="-342900" algn="just" rtl="0">
              <a:lnSpc>
                <a:spcPct val="103333"/>
              </a:lnSpc>
              <a:spcBef>
                <a:spcPts val="0"/>
              </a:spcBef>
              <a:spcAft>
                <a:spcPts val="0"/>
              </a:spcAft>
              <a:buSzPts val="2400"/>
              <a:buChar char="•"/>
            </a:pPr>
            <a:r>
              <a:rPr lang="en-GB"/>
              <a:t>KI-Station: Die Teilnehmer nutzen TensorFlow, um Kundendaten aus einer simulierten Einzelhandelsumgebung zu analysieren, um Kauftrends vorherzusagen und den Bestand nachhaltig zu verwalten.</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35"/>
          <p:cNvSpPr txBox="1">
            <a:spLocks noGrp="1"/>
          </p:cNvSpPr>
          <p:nvPr>
            <p:ph type="body" idx="2"/>
          </p:nvPr>
        </p:nvSpPr>
        <p:spPr>
          <a:xfrm>
            <a:off x="558261" y="2501757"/>
            <a:ext cx="5166264" cy="18544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9.4 OPEN-SOURCE- ODER KOSTENGÜNSTIGE SOFTWARE-LÖSUNGEN</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3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Kundenbeziehungsmanagement </a:t>
            </a:r>
            <a:endParaRPr/>
          </a:p>
        </p:txBody>
      </p:sp>
      <p:sp>
        <p:nvSpPr>
          <p:cNvPr id="521" name="Google Shape;521;p36"/>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 SuiteCRM ist eine Open-Source-CRM-Lösung, die es Unternehmen ermöglicht, Kundensupport, Interaktionen und Verbindungen zu verwalten und so den Kundenservice und die Nachhaltigkeit der Kommunikation zu verbessern.</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b="1"/>
              <a:t>Besuchen Sie &gt; </a:t>
            </a:r>
            <a:r>
              <a:rPr lang="en-GB" b="1" u="sng">
                <a:solidFill>
                  <a:schemeClr val="hlink"/>
                </a:solidFill>
                <a:hlinkClick r:id="rId3"/>
              </a:rPr>
              <a:t>SuiteCRM</a:t>
            </a:r>
            <a:r>
              <a:rPr lang="en-GB" b="1"/>
              <a:t> </a:t>
            </a:r>
            <a:r>
              <a:rPr lang="en-GB"/>
              <a:t>Website</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b="1"/>
              <a:t>Ansehen &gt; </a:t>
            </a:r>
            <a:r>
              <a:rPr lang="en-GB" b="1" u="sng">
                <a:solidFill>
                  <a:schemeClr val="hlink"/>
                </a:solidFill>
                <a:hlinkClick r:id="rId4"/>
              </a:rPr>
              <a:t> Einführung in SuiteCRM</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3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Unternehmensressourcenplanung (ERP)</a:t>
            </a:r>
            <a:endParaRPr/>
          </a:p>
        </p:txBody>
      </p:sp>
      <p:sp>
        <p:nvSpPr>
          <p:cNvPr id="529" name="Google Shape;529;p37"/>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Odoo ist eine umfassende Suite von Geschäftsanwendungen mit ERP- und CRM-Funktionen, die sich durch Modularität und Anpassungsfähigkeit auszeichnet und für die nachhaltige Verwaltung verschiedener Geschäftsabläufe geeignet ist.</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b="1"/>
              <a:t>Besuchen &gt; </a:t>
            </a:r>
            <a:r>
              <a:rPr lang="en-GB" u="sng">
                <a:solidFill>
                  <a:schemeClr val="hlink"/>
                </a:solidFill>
                <a:hlinkClick r:id="rId3"/>
              </a:rPr>
              <a:t>Odoo Website</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b="1"/>
              <a:t>Ansehen &gt; </a:t>
            </a:r>
            <a:r>
              <a:rPr lang="en-GB" u="sng">
                <a:solidFill>
                  <a:schemeClr val="hlink"/>
                </a:solidFill>
                <a:hlinkClick r:id="rId4"/>
              </a:rPr>
              <a:t>What is Odoo? 95 seconds overview</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3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Projektleitung </a:t>
            </a:r>
            <a:endParaRPr/>
          </a:p>
        </p:txBody>
      </p:sp>
      <p:sp>
        <p:nvSpPr>
          <p:cNvPr id="537" name="Google Shape;537;p38"/>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Trello ist ein flexibles, kostengünstiges Tool zur Verwaltung von Projekten und Arbeitsabläufen mit Tafeln und Karten, die die Organisation und Effizienz in Teams fördern.</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b="1"/>
              <a:t>Besuchen &gt; </a:t>
            </a:r>
            <a:r>
              <a:rPr lang="en-GB" b="1" u="sng">
                <a:solidFill>
                  <a:schemeClr val="hlink"/>
                </a:solidFill>
                <a:hlinkClick r:id="rId3"/>
              </a:rPr>
              <a:t>Trello Website</a:t>
            </a:r>
            <a:endParaRPr b="1"/>
          </a:p>
          <a:p>
            <a:pPr marL="0" lvl="0" indent="0" algn="just" rtl="0">
              <a:lnSpc>
                <a:spcPct val="103333"/>
              </a:lnSpc>
              <a:spcBef>
                <a:spcPts val="0"/>
              </a:spcBef>
              <a:spcAft>
                <a:spcPts val="0"/>
              </a:spcAft>
              <a:buClr>
                <a:srgbClr val="595959"/>
              </a:buClr>
              <a:buSzPts val="2400"/>
              <a:buNone/>
            </a:pPr>
            <a:endParaRPr b="1"/>
          </a:p>
          <a:p>
            <a:pPr marL="0" lvl="0" indent="0" algn="just" rtl="0">
              <a:lnSpc>
                <a:spcPct val="103333"/>
              </a:lnSpc>
              <a:spcBef>
                <a:spcPts val="0"/>
              </a:spcBef>
              <a:spcAft>
                <a:spcPts val="0"/>
              </a:spcAft>
              <a:buClr>
                <a:srgbClr val="595959"/>
              </a:buClr>
              <a:buSzPts val="2400"/>
              <a:buNone/>
            </a:pPr>
            <a:r>
              <a:rPr lang="en-GB" b="1"/>
              <a:t>Anschauen &gt; </a:t>
            </a:r>
            <a:r>
              <a:rPr lang="en-GB" b="1" u="sng">
                <a:solidFill>
                  <a:schemeClr val="hlink"/>
                </a:solidFill>
                <a:hlinkClick r:id="rId4"/>
              </a:rPr>
              <a:t>How To Use TRELLO for Beginners + Workflow Examples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ÜBERBLICK ÜBER DAS THEMA</a:t>
            </a:r>
            <a:endParaRPr/>
          </a:p>
        </p:txBody>
      </p:sp>
      <p:sp>
        <p:nvSpPr>
          <p:cNvPr id="262" name="Google Shape;262;p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01</a:t>
            </a:r>
            <a:endParaRPr/>
          </a:p>
        </p:txBody>
      </p:sp>
      <p:sp>
        <p:nvSpPr>
          <p:cNvPr id="263" name="Google Shape;263;p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ZIELE</a:t>
            </a:r>
            <a:endParaRPr/>
          </a:p>
          <a:p>
            <a:pPr marL="0" lvl="0" indent="0" algn="l" rtl="0">
              <a:lnSpc>
                <a:spcPct val="100000"/>
              </a:lnSpc>
              <a:spcBef>
                <a:spcPts val="0"/>
              </a:spcBef>
              <a:spcAft>
                <a:spcPts val="0"/>
              </a:spcAft>
              <a:buClr>
                <a:srgbClr val="73B64B"/>
              </a:buClr>
              <a:buSzPts val="2400"/>
              <a:buNone/>
            </a:pPr>
            <a:endParaRPr/>
          </a:p>
        </p:txBody>
      </p:sp>
      <p:sp>
        <p:nvSpPr>
          <p:cNvPr id="264" name="Google Shape;264;p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LERNRESULTATE</a:t>
            </a:r>
            <a:endParaRPr/>
          </a:p>
          <a:p>
            <a:pPr marL="0" lvl="0" indent="0" algn="l" rtl="0">
              <a:lnSpc>
                <a:spcPct val="100000"/>
              </a:lnSpc>
              <a:spcBef>
                <a:spcPts val="0"/>
              </a:spcBef>
              <a:spcAft>
                <a:spcPts val="0"/>
              </a:spcAft>
              <a:buClr>
                <a:srgbClr val="73B64B"/>
              </a:buClr>
              <a:buSzPts val="2400"/>
              <a:buNone/>
            </a:pPr>
            <a:endParaRPr/>
          </a:p>
        </p:txBody>
      </p:sp>
      <p:sp>
        <p:nvSpPr>
          <p:cNvPr id="265" name="Google Shape;265;p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02</a:t>
            </a:r>
            <a:endParaRPr/>
          </a:p>
        </p:txBody>
      </p:sp>
      <p:sp>
        <p:nvSpPr>
          <p:cNvPr id="266" name="Google Shape;266;p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03</a:t>
            </a:r>
            <a:endParaRPr/>
          </a:p>
        </p:txBody>
      </p:sp>
      <p:sp>
        <p:nvSpPr>
          <p:cNvPr id="267" name="Google Shape;267;p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68" name="Google Shape;268;p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3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Datenanalyse</a:t>
            </a:r>
            <a:endParaRPr/>
          </a:p>
        </p:txBody>
      </p:sp>
      <p:sp>
        <p:nvSpPr>
          <p:cNvPr id="545" name="Google Shape;545;p39"/>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KNIME ist eine Open-Source-Plattform für Datenanalyse, Berichterstattung und Integration, die es Unternehmen ermöglicht, Daten zu nutzen, um nachhaltige Entscheidungen zu treffen.</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a:t>Besuchen Sie  &gt; </a:t>
            </a:r>
            <a:r>
              <a:rPr lang="en-GB" u="sng">
                <a:solidFill>
                  <a:schemeClr val="hlink"/>
                </a:solidFill>
                <a:hlinkClick r:id="rId3"/>
              </a:rPr>
              <a:t>KNIME Website</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a:t>Siehe &gt; </a:t>
            </a:r>
            <a:r>
              <a:rPr lang="en-GB" u="sng">
                <a:solidFill>
                  <a:schemeClr val="hlink"/>
                </a:solidFill>
                <a:hlinkClick r:id="rId4"/>
              </a:rPr>
              <a:t>What Is KNIME?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40"/>
          <p:cNvSpPr txBox="1">
            <a:spLocks noGrp="1"/>
          </p:cNvSpPr>
          <p:nvPr>
            <p:ph type="body" idx="1"/>
          </p:nvPr>
        </p:nvSpPr>
        <p:spPr>
          <a:xfrm>
            <a:off x="235670" y="1471781"/>
            <a:ext cx="5778631" cy="4741764"/>
          </a:xfrm>
          <a:prstGeom prst="rect">
            <a:avLst/>
          </a:prstGeom>
          <a:noFill/>
          <a:ln>
            <a:noFill/>
          </a:ln>
        </p:spPr>
        <p:txBody>
          <a:bodyPr spcFirstLastPara="1" wrap="square" lIns="91425" tIns="45700" rIns="91425" bIns="45700" anchor="t" anchorCtr="0">
            <a:noAutofit/>
          </a:bodyPr>
          <a:lstStyle/>
          <a:p>
            <a:pPr marL="457200" lvl="0" indent="-457200" algn="just" rtl="0">
              <a:lnSpc>
                <a:spcPct val="90000"/>
              </a:lnSpc>
              <a:spcBef>
                <a:spcPts val="0"/>
              </a:spcBef>
              <a:spcAft>
                <a:spcPts val="0"/>
              </a:spcAft>
              <a:buClr>
                <a:schemeClr val="lt1"/>
              </a:buClr>
              <a:buSzPts val="2400"/>
              <a:buFont typeface="Calibri"/>
              <a:buAutoNum type="arabicPeriod"/>
            </a:pPr>
            <a:r>
              <a:rPr lang="en-GB"/>
              <a:t>Besuchen Sie die offizielle Website der Software.</a:t>
            </a:r>
            <a:endParaRPr/>
          </a:p>
          <a:p>
            <a:pPr marL="457200" lvl="0" indent="-457200" algn="just" rtl="0">
              <a:lnSpc>
                <a:spcPct val="90000"/>
              </a:lnSpc>
              <a:spcBef>
                <a:spcPts val="0"/>
              </a:spcBef>
              <a:spcAft>
                <a:spcPts val="0"/>
              </a:spcAft>
              <a:buClr>
                <a:schemeClr val="lt1"/>
              </a:buClr>
              <a:buSzPts val="2400"/>
              <a:buFont typeface="Calibri"/>
              <a:buAutoNum type="arabicPeriod"/>
            </a:pPr>
            <a:r>
              <a:rPr lang="en-GB"/>
              <a:t>Melden Sie sich an oder registrieren Sie sich für ein kostenloses Konto, falls verfügbar, oder entscheiden Sie sich für einen Testzeitraum für Premium-Funktionen.</a:t>
            </a:r>
            <a:endParaRPr/>
          </a:p>
          <a:p>
            <a:pPr marL="457200" lvl="0" indent="-457200" algn="just" rtl="0">
              <a:lnSpc>
                <a:spcPct val="90000"/>
              </a:lnSpc>
              <a:spcBef>
                <a:spcPts val="0"/>
              </a:spcBef>
              <a:spcAft>
                <a:spcPts val="0"/>
              </a:spcAft>
              <a:buClr>
                <a:schemeClr val="lt1"/>
              </a:buClr>
              <a:buSzPts val="2400"/>
              <a:buFont typeface="Calibri"/>
              <a:buAutoNum type="arabicPeriod"/>
            </a:pPr>
            <a:r>
              <a:rPr lang="en-GB"/>
              <a:t>Laden Sie die erforderliche Software herunter oder greifen Sie online auf die Plattform zu.</a:t>
            </a:r>
            <a:endParaRPr/>
          </a:p>
          <a:p>
            <a:pPr marL="457200" lvl="0" indent="-457200" algn="just" rtl="0">
              <a:lnSpc>
                <a:spcPct val="90000"/>
              </a:lnSpc>
              <a:spcBef>
                <a:spcPts val="0"/>
              </a:spcBef>
              <a:spcAft>
                <a:spcPts val="0"/>
              </a:spcAft>
              <a:buClr>
                <a:schemeClr val="lt1"/>
              </a:buClr>
              <a:buSzPts val="2400"/>
              <a:buFont typeface="Calibri"/>
              <a:buAutoNum type="arabicPeriod"/>
            </a:pPr>
            <a:r>
              <a:rPr lang="en-GB"/>
              <a:t>Machen Sie sich mit den Benutzerhandbüchern oder Schnellstartanleitungen vertraut, die in der Regel auf der Hilfeseite der Software verfügbar sind.</a:t>
            </a:r>
            <a:endParaRPr/>
          </a:p>
          <a:p>
            <a:pPr marL="457200" lvl="0" indent="-457200" algn="just" rtl="0">
              <a:lnSpc>
                <a:spcPct val="90000"/>
              </a:lnSpc>
              <a:spcBef>
                <a:spcPts val="0"/>
              </a:spcBef>
              <a:spcAft>
                <a:spcPts val="0"/>
              </a:spcAft>
              <a:buClr>
                <a:schemeClr val="lt1"/>
              </a:buClr>
              <a:buSzPts val="2400"/>
              <a:buFont typeface="Calibri"/>
              <a:buAutoNum type="arabicPeriod"/>
            </a:pPr>
            <a:r>
              <a:rPr lang="en-GB"/>
              <a:t>Erkunden Sie die grundlegenden Funktionen anhand von Einführungsvideos oder interaktiven Anleitungen, die in der Software oder in Community-Foren zur Verfügung stehen.</a:t>
            </a:r>
            <a:endParaRPr/>
          </a:p>
        </p:txBody>
      </p:sp>
      <p:sp>
        <p:nvSpPr>
          <p:cNvPr id="553" name="Google Shape;553;p40"/>
          <p:cNvSpPr txBox="1">
            <a:spLocks noGrp="1"/>
          </p:cNvSpPr>
          <p:nvPr>
            <p:ph type="body" idx="2"/>
          </p:nvPr>
        </p:nvSpPr>
        <p:spPr>
          <a:xfrm>
            <a:off x="0" y="0"/>
            <a:ext cx="5910469"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Anweisungen für den Zugriff auf diese Tools und ihre Verwendung</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41"/>
          <p:cNvSpPr txBox="1">
            <a:spLocks noGrp="1"/>
          </p:cNvSpPr>
          <p:nvPr>
            <p:ph type="body" idx="1"/>
          </p:nvPr>
        </p:nvSpPr>
        <p:spPr>
          <a:xfrm>
            <a:off x="94999" y="1195003"/>
            <a:ext cx="5893678" cy="5099574"/>
          </a:xfrm>
          <a:prstGeom prst="rect">
            <a:avLst/>
          </a:prstGeom>
          <a:noFill/>
          <a:ln>
            <a:noFill/>
          </a:ln>
        </p:spPr>
        <p:txBody>
          <a:bodyPr spcFirstLastPara="1" wrap="square" lIns="91425" tIns="45700" rIns="91425" bIns="45700" anchor="t" anchorCtr="0">
            <a:noAutofit/>
          </a:bodyPr>
          <a:lstStyle/>
          <a:p>
            <a:pPr marL="457200" lvl="0" indent="-457200" algn="just" rtl="0">
              <a:lnSpc>
                <a:spcPct val="90000"/>
              </a:lnSpc>
              <a:spcBef>
                <a:spcPts val="0"/>
              </a:spcBef>
              <a:spcAft>
                <a:spcPts val="0"/>
              </a:spcAft>
              <a:buClr>
                <a:schemeClr val="lt1"/>
              </a:buClr>
              <a:buSzPts val="2400"/>
              <a:buFont typeface="Arial"/>
              <a:buChar char="•"/>
            </a:pPr>
            <a:r>
              <a:rPr lang="en-GB" b="1"/>
              <a:t>CRM (SuiteCRM) </a:t>
            </a:r>
            <a:r>
              <a:rPr lang="en-GB"/>
              <a:t>Nutzung von Kundendaten zur Verfolgung und Analyse von Kauftrends in Bezug auf nachhaltige Produkte oder Dienstleistungen.</a:t>
            </a:r>
            <a:endParaRPr/>
          </a:p>
          <a:p>
            <a:pPr marL="457200" lvl="0" indent="-457200" algn="just" rtl="0">
              <a:lnSpc>
                <a:spcPct val="90000"/>
              </a:lnSpc>
              <a:spcBef>
                <a:spcPts val="1000"/>
              </a:spcBef>
              <a:spcAft>
                <a:spcPts val="0"/>
              </a:spcAft>
              <a:buClr>
                <a:schemeClr val="lt1"/>
              </a:buClr>
              <a:buSzPts val="2400"/>
              <a:buFont typeface="Arial"/>
              <a:buChar char="•"/>
            </a:pPr>
            <a:r>
              <a:rPr lang="en-GB" b="1"/>
              <a:t>ERP (Odoo) </a:t>
            </a:r>
            <a:r>
              <a:rPr lang="en-GB"/>
              <a:t>Implementieren Sie Bestands- und Lieferkettenmodule, um die Ressourcennutzung zu optimieren und die Abfallmenge zu minimieren.</a:t>
            </a:r>
            <a:endParaRPr/>
          </a:p>
          <a:p>
            <a:pPr marL="457200" lvl="0" indent="-457200" algn="just" rtl="0">
              <a:lnSpc>
                <a:spcPct val="90000"/>
              </a:lnSpc>
              <a:spcBef>
                <a:spcPts val="1000"/>
              </a:spcBef>
              <a:spcAft>
                <a:spcPts val="0"/>
              </a:spcAft>
              <a:buClr>
                <a:schemeClr val="lt1"/>
              </a:buClr>
              <a:buSzPts val="2400"/>
              <a:buFont typeface="Arial"/>
              <a:buChar char="•"/>
            </a:pPr>
            <a:r>
              <a:rPr lang="en-GB" b="1"/>
              <a:t>Project Management (Trello) </a:t>
            </a:r>
            <a:r>
              <a:rPr lang="en-GB"/>
              <a:t>Richten Sie Tafeln zur Überwachung von Nachhaltigkeitszielen und -projekten ein, z. B. Initiativen zur Abfallreduzierung oder grüne Marketingkampagnen.</a:t>
            </a:r>
            <a:r>
              <a:rPr lang="en-GB" b="1"/>
              <a:t>Data Datenanalyse(KNIME) </a:t>
            </a:r>
            <a:r>
              <a:rPr lang="en-GB"/>
              <a:t>Nutzen Sie Analysen zur Bewertung von Umweltauswirkungen und Nachhaltigkeitskennzahlen.</a:t>
            </a:r>
            <a:endParaRPr/>
          </a:p>
        </p:txBody>
      </p:sp>
      <p:sp>
        <p:nvSpPr>
          <p:cNvPr id="560" name="Google Shape;560;p41"/>
          <p:cNvSpPr txBox="1">
            <a:spLocks noGrp="1"/>
          </p:cNvSpPr>
          <p:nvPr>
            <p:ph type="body" idx="2"/>
          </p:nvPr>
        </p:nvSpPr>
        <p:spPr>
          <a:xfrm>
            <a:off x="0" y="136363"/>
            <a:ext cx="6560920"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Spezifische Verwendungshinweise für  </a:t>
            </a:r>
            <a:r>
              <a:rPr lang="en-GB">
                <a:solidFill>
                  <a:srgbClr val="73B64B"/>
                </a:solidFill>
              </a:rPr>
              <a:t>SUSTAINABILITY</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42"/>
          <p:cNvSpPr txBox="1">
            <a:spLocks noGrp="1"/>
          </p:cNvSpPr>
          <p:nvPr>
            <p:ph type="body" idx="1"/>
          </p:nvPr>
        </p:nvSpPr>
        <p:spPr>
          <a:xfrm>
            <a:off x="4502217" y="412078"/>
            <a:ext cx="6677059" cy="51663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sz="2300"/>
              <a:t>Ermöglichung des praktischen Lernens und der Anwendung digitaler Tools, die zur Verbesserung der Nachhaltigkeitspraktiken in Kleinstunternehmen beitragen können.</a:t>
            </a:r>
            <a:endParaRPr sz="2300"/>
          </a:p>
          <a:p>
            <a:pPr marL="0" lvl="0" indent="0" algn="just" rtl="0">
              <a:lnSpc>
                <a:spcPct val="103333"/>
              </a:lnSpc>
              <a:spcBef>
                <a:spcPts val="0"/>
              </a:spcBef>
              <a:spcAft>
                <a:spcPts val="0"/>
              </a:spcAft>
              <a:buClr>
                <a:srgbClr val="595959"/>
              </a:buClr>
              <a:buSzPts val="2400"/>
              <a:buNone/>
            </a:pPr>
            <a:endParaRPr sz="2300"/>
          </a:p>
          <a:p>
            <a:pPr marL="0" lvl="0" indent="0" algn="just" rtl="0">
              <a:lnSpc>
                <a:spcPct val="103333"/>
              </a:lnSpc>
              <a:spcBef>
                <a:spcPts val="0"/>
              </a:spcBef>
              <a:spcAft>
                <a:spcPts val="0"/>
              </a:spcAft>
              <a:buClr>
                <a:srgbClr val="1E75B0"/>
              </a:buClr>
              <a:buSzPts val="2400"/>
              <a:buNone/>
            </a:pPr>
            <a:r>
              <a:rPr lang="en-GB" sz="2300" b="1">
                <a:solidFill>
                  <a:srgbClr val="1E75B0"/>
                </a:solidFill>
              </a:rPr>
              <a:t>Live-Demonstrationen</a:t>
            </a:r>
            <a:endParaRPr sz="2300"/>
          </a:p>
          <a:p>
            <a:pPr marL="342900" lvl="0" indent="-342900" algn="just" rtl="0">
              <a:lnSpc>
                <a:spcPct val="103333"/>
              </a:lnSpc>
              <a:spcBef>
                <a:spcPts val="0"/>
              </a:spcBef>
              <a:spcAft>
                <a:spcPts val="0"/>
              </a:spcAft>
              <a:buClr>
                <a:srgbClr val="595959"/>
              </a:buClr>
              <a:buSzPts val="2400"/>
              <a:buFont typeface="Arial"/>
              <a:buChar char="•"/>
            </a:pPr>
            <a:r>
              <a:rPr lang="en-GB" sz="2300"/>
              <a:t>Geplante Webinare, in denen Experten die Verwendung bestimmter Softwarelösungen demonstrieren. Diese Sitzungen beinhalten Echtzeit-Beispiele, die sich auf Funktionen konzentrieren, die zur Nachhaltigkeit beitragen.</a:t>
            </a:r>
            <a:endParaRPr sz="2300"/>
          </a:p>
          <a:p>
            <a:pPr marL="0" lvl="0" indent="0" algn="just" rtl="0">
              <a:lnSpc>
                <a:spcPct val="103333"/>
              </a:lnSpc>
              <a:spcBef>
                <a:spcPts val="0"/>
              </a:spcBef>
              <a:spcAft>
                <a:spcPts val="0"/>
              </a:spcAft>
              <a:buClr>
                <a:srgbClr val="595959"/>
              </a:buClr>
              <a:buSzPts val="2400"/>
              <a:buNone/>
            </a:pPr>
            <a:endParaRPr sz="2300"/>
          </a:p>
          <a:p>
            <a:pPr marL="0" lvl="0" indent="0" algn="just" rtl="0">
              <a:lnSpc>
                <a:spcPct val="103333"/>
              </a:lnSpc>
              <a:spcBef>
                <a:spcPts val="0"/>
              </a:spcBef>
              <a:spcAft>
                <a:spcPts val="0"/>
              </a:spcAft>
              <a:buClr>
                <a:srgbClr val="1E75B0"/>
              </a:buClr>
              <a:buSzPts val="2400"/>
              <a:buNone/>
            </a:pPr>
            <a:r>
              <a:rPr lang="en-GB" sz="2300" b="1">
                <a:solidFill>
                  <a:srgbClr val="1E75B0"/>
                </a:solidFill>
              </a:rPr>
              <a:t>Interaktive Tutorials</a:t>
            </a:r>
            <a:endParaRPr sz="2300"/>
          </a:p>
          <a:p>
            <a:pPr marL="342900" lvl="0" indent="-342900" algn="just" rtl="0">
              <a:lnSpc>
                <a:spcPct val="103333"/>
              </a:lnSpc>
              <a:spcBef>
                <a:spcPts val="0"/>
              </a:spcBef>
              <a:spcAft>
                <a:spcPts val="0"/>
              </a:spcAft>
              <a:buClr>
                <a:srgbClr val="595959"/>
              </a:buClr>
              <a:buSzPts val="2400"/>
              <a:buFont typeface="Arial"/>
              <a:buChar char="•"/>
            </a:pPr>
            <a:r>
              <a:rPr lang="en-GB" sz="2300"/>
              <a:t>Schritt-für-Schritt-Tutorials zur Einrichtung und Verwendung von Software für nachhaltigkeitsorientierte Prozesse.</a:t>
            </a:r>
            <a:endParaRPr/>
          </a:p>
          <a:p>
            <a:pPr marL="342900" lvl="0" indent="-342900" algn="just" rtl="0">
              <a:lnSpc>
                <a:spcPct val="103333"/>
              </a:lnSpc>
              <a:spcBef>
                <a:spcPts val="0"/>
              </a:spcBef>
              <a:spcAft>
                <a:spcPts val="0"/>
              </a:spcAft>
              <a:buClr>
                <a:srgbClr val="595959"/>
              </a:buClr>
              <a:buSzPts val="2400"/>
              <a:buFont typeface="Arial"/>
              <a:buChar char="•"/>
            </a:pPr>
            <a:r>
              <a:rPr lang="en-GB" sz="2300"/>
              <a:t>Die Teilnehmer können mit ihren eigenen Geräten folgen und in Echtzeit Fragen stellen.</a:t>
            </a:r>
            <a:endParaRPr sz="2300"/>
          </a:p>
        </p:txBody>
      </p:sp>
      <p:sp>
        <p:nvSpPr>
          <p:cNvPr id="567" name="Google Shape;567;p42"/>
          <p:cNvSpPr txBox="1">
            <a:spLocks noGrp="1"/>
          </p:cNvSpPr>
          <p:nvPr>
            <p:ph type="body" idx="2"/>
          </p:nvPr>
        </p:nvSpPr>
        <p:spPr>
          <a:xfrm>
            <a:off x="349207" y="397768"/>
            <a:ext cx="3401158" cy="44790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Aktivität: Live-Sitzungen oder Tutorien zur Verwendung bestimmter Software</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43"/>
          <p:cNvSpPr txBox="1">
            <a:spLocks noGrp="1"/>
          </p:cNvSpPr>
          <p:nvPr>
            <p:ph type="body" idx="1"/>
          </p:nvPr>
        </p:nvSpPr>
        <p:spPr>
          <a:xfrm>
            <a:off x="4685094" y="397768"/>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b="1"/>
              <a:t>DETAILS ZU DEN SITZUNGEN</a:t>
            </a:r>
            <a:endParaRPr/>
          </a:p>
          <a:p>
            <a:pPr marL="0" lvl="0" indent="0" algn="just" rtl="0">
              <a:lnSpc>
                <a:spcPct val="103333"/>
              </a:lnSpc>
              <a:spcBef>
                <a:spcPts val="0"/>
              </a:spcBef>
              <a:spcAft>
                <a:spcPts val="0"/>
              </a:spcAft>
              <a:buClr>
                <a:srgbClr val="595959"/>
              </a:buClr>
              <a:buSzPts val="2400"/>
              <a:buNone/>
            </a:pPr>
            <a:endParaRPr/>
          </a:p>
          <a:p>
            <a:pPr marL="342900" lvl="0" indent="-342900" algn="just" rtl="0">
              <a:lnSpc>
                <a:spcPct val="103333"/>
              </a:lnSpc>
              <a:spcBef>
                <a:spcPts val="0"/>
              </a:spcBef>
              <a:spcAft>
                <a:spcPts val="0"/>
              </a:spcAft>
              <a:buClr>
                <a:srgbClr val="1E75B0"/>
              </a:buClr>
              <a:buSzPts val="2400"/>
              <a:buFont typeface="Arial"/>
              <a:buChar char="•"/>
            </a:pPr>
            <a:r>
              <a:rPr lang="en-GB" b="1">
                <a:solidFill>
                  <a:srgbClr val="1E75B0"/>
                </a:solidFill>
              </a:rPr>
              <a:t>SuiteCRM: </a:t>
            </a:r>
            <a:r>
              <a:rPr lang="en-GB"/>
              <a:t>Verwaltung nachhaltiger Kundenbeziehungen und Integration umweltfreundlicher Initiativen in Marketingkampagnen.</a:t>
            </a:r>
            <a:endParaRPr/>
          </a:p>
          <a:p>
            <a:pPr marL="342900" lvl="0" indent="-342900" algn="just" rtl="0">
              <a:lnSpc>
                <a:spcPct val="103333"/>
              </a:lnSpc>
              <a:spcBef>
                <a:spcPts val="0"/>
              </a:spcBef>
              <a:spcAft>
                <a:spcPts val="0"/>
              </a:spcAft>
              <a:buClr>
                <a:srgbClr val="1E75B0"/>
              </a:buClr>
              <a:buSzPts val="2400"/>
              <a:buFont typeface="Arial"/>
              <a:buChar char="•"/>
            </a:pPr>
            <a:r>
              <a:rPr lang="en-GB" b="1">
                <a:solidFill>
                  <a:srgbClr val="1E75B0"/>
                </a:solidFill>
              </a:rPr>
              <a:t>Odoo: </a:t>
            </a:r>
            <a:r>
              <a:rPr lang="en-GB"/>
              <a:t>Rationalisierung von Abläufen zur Reduzierung von Abfällen und Verbesserung der Energieeffizienz in ERP-Modulen.</a:t>
            </a:r>
            <a:endParaRPr/>
          </a:p>
          <a:p>
            <a:pPr marL="342900" lvl="0" indent="-342900" algn="just" rtl="0">
              <a:lnSpc>
                <a:spcPct val="103333"/>
              </a:lnSpc>
              <a:spcBef>
                <a:spcPts val="0"/>
              </a:spcBef>
              <a:spcAft>
                <a:spcPts val="0"/>
              </a:spcAft>
              <a:buClr>
                <a:srgbClr val="1E75B0"/>
              </a:buClr>
              <a:buSzPts val="2400"/>
              <a:buFont typeface="Arial"/>
              <a:buChar char="•"/>
            </a:pPr>
            <a:r>
              <a:rPr lang="en-GB" b="1">
                <a:solidFill>
                  <a:srgbClr val="1E75B0"/>
                </a:solidFill>
              </a:rPr>
              <a:t>Trello: </a:t>
            </a:r>
            <a:r>
              <a:rPr lang="en-GB"/>
              <a:t>Organisation von Nachhaltigkeitsprojekten, Verfolgung des Fortschritts und teamübergreifende Zusammenarbeit.</a:t>
            </a:r>
            <a:endParaRPr/>
          </a:p>
          <a:p>
            <a:pPr marL="342900" lvl="0" indent="-342900" algn="just" rtl="0">
              <a:lnSpc>
                <a:spcPct val="103333"/>
              </a:lnSpc>
              <a:spcBef>
                <a:spcPts val="0"/>
              </a:spcBef>
              <a:spcAft>
                <a:spcPts val="0"/>
              </a:spcAft>
              <a:buClr>
                <a:srgbClr val="1E75B0"/>
              </a:buClr>
              <a:buSzPts val="2400"/>
              <a:buFont typeface="Arial"/>
              <a:buChar char="•"/>
            </a:pPr>
            <a:r>
              <a:rPr lang="en-GB" b="1">
                <a:solidFill>
                  <a:srgbClr val="1E75B0"/>
                </a:solidFill>
              </a:rPr>
              <a:t>KNIME: </a:t>
            </a:r>
            <a:r>
              <a:rPr lang="en-GB"/>
              <a:t>Analyse von Daten zur Förderung der Nachhaltigkeit bei Geschäftsentscheidungen und Erstellung von Berichten über Umweltauswirkungsmetriken.</a:t>
            </a:r>
            <a:endParaRPr/>
          </a:p>
        </p:txBody>
      </p:sp>
      <p:sp>
        <p:nvSpPr>
          <p:cNvPr id="573" name="Google Shape;573;p43"/>
          <p:cNvSpPr txBox="1">
            <a:spLocks noGrp="1"/>
          </p:cNvSpPr>
          <p:nvPr>
            <p:ph type="body" idx="2"/>
          </p:nvPr>
        </p:nvSpPr>
        <p:spPr>
          <a:xfrm>
            <a:off x="349206" y="397768"/>
            <a:ext cx="3986819" cy="44790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Aktivität: Live-Sitzungen oder Tutorien zur Verwendung bestimmter Software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44"/>
          <p:cNvSpPr txBox="1">
            <a:spLocks noGrp="1"/>
          </p:cNvSpPr>
          <p:nvPr>
            <p:ph type="body" idx="2"/>
          </p:nvPr>
        </p:nvSpPr>
        <p:spPr>
          <a:xfrm>
            <a:off x="558261" y="2501757"/>
            <a:ext cx="5166264" cy="18544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9.5 ENTWICKLUNG EINES DIGITALEN NACHHALTIGKEITSPLANS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45"/>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Vorlage für einen digitalen Nachhaltigkeitsplan</a:t>
            </a:r>
            <a:endParaRPr/>
          </a:p>
        </p:txBody>
      </p:sp>
      <p:sp>
        <p:nvSpPr>
          <p:cNvPr id="586" name="Google Shape;586;p45"/>
          <p:cNvSpPr txBox="1">
            <a:spLocks noGrp="1"/>
          </p:cNvSpPr>
          <p:nvPr>
            <p:ph type="body" idx="2"/>
          </p:nvPr>
        </p:nvSpPr>
        <p:spPr>
          <a:xfrm>
            <a:off x="904856" y="1498845"/>
            <a:ext cx="10052954" cy="4250335"/>
          </a:xfrm>
          <a:prstGeom prst="rect">
            <a:avLst/>
          </a:prstGeom>
          <a:noFill/>
          <a:ln>
            <a:noFill/>
          </a:ln>
        </p:spPr>
        <p:txBody>
          <a:bodyPr spcFirstLastPara="1" wrap="square" lIns="91425" tIns="45700" rIns="91425" bIns="45700" anchor="t" anchorCtr="0">
            <a:noAutofit/>
          </a:bodyPr>
          <a:lstStyle/>
          <a:p>
            <a:pPr marL="457200" lvl="0" indent="-457200" algn="just" rtl="0">
              <a:lnSpc>
                <a:spcPct val="103333"/>
              </a:lnSpc>
              <a:spcBef>
                <a:spcPts val="0"/>
              </a:spcBef>
              <a:spcAft>
                <a:spcPts val="0"/>
              </a:spcAft>
              <a:buClr>
                <a:srgbClr val="595959"/>
              </a:buClr>
              <a:buSzPts val="2400"/>
              <a:buFont typeface="Calibri"/>
              <a:buAutoNum type="arabicPeriod"/>
            </a:pPr>
            <a:r>
              <a:rPr lang="en-GB" b="1"/>
              <a:t>Einleitung: </a:t>
            </a:r>
            <a:r>
              <a:rPr lang="en-GB"/>
              <a:t>Überblick über die Unternehmensziele im Zusammenhang mit der Nachhaltigkeit.</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b="1"/>
              <a:t>Analyse des Ist-Zustands: </a:t>
            </a:r>
            <a:r>
              <a:rPr lang="en-GB"/>
              <a:t>Bewertung der aktuellen digitalen und nachhaltigen Praktiken.</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b="1"/>
              <a:t>Zielsetzungen: </a:t>
            </a:r>
            <a:r>
              <a:rPr lang="en-GB"/>
              <a:t>Spezifische Nachhaltigkeitsziele, die durch digitale Lösungen erreicht werden sollen.</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b="1"/>
              <a:t>Strategie und Maßnahmen: </a:t>
            </a:r>
            <a:r>
              <a:rPr lang="en-GB"/>
              <a:t>Detaillierte Maßnahmen zur Erreichung der einzelnen Ziele unter Angabe der zu verwendenden digitalen Werkzeuge und Verfahren.</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b="1"/>
              <a:t>Metriken und Überwachung: </a:t>
            </a:r>
            <a:r>
              <a:rPr lang="en-GB"/>
              <a:t>KPIs zur Verfolgung des Fortschritts und Instrumente zur Überwachung dieser Metriken.</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b="1"/>
              <a:t>Überprüfung und Anpassung: </a:t>
            </a:r>
            <a:r>
              <a:rPr lang="en-GB"/>
              <a:t>Schritte für regelmäßige Überprüfungen und Anpassungen auf der Grundlage von Leistungsindikatoren.</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4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Leitlinien für die Erstellung eines digitalen Nachhaltigkeitsplans</a:t>
            </a:r>
            <a:endParaRPr/>
          </a:p>
        </p:txBody>
      </p:sp>
      <p:sp>
        <p:nvSpPr>
          <p:cNvPr id="594" name="Google Shape;594;p46"/>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EB7339"/>
              </a:buClr>
              <a:buSzPts val="2400"/>
              <a:buFont typeface="Arial"/>
              <a:buChar char="•"/>
            </a:pPr>
            <a:r>
              <a:rPr lang="en-GB" sz="2300" b="1">
                <a:solidFill>
                  <a:srgbClr val="EB7339"/>
                </a:solidFill>
              </a:rPr>
              <a:t>Ermitteln Sie den Bedarf und die Möglichkeiten: </a:t>
            </a:r>
            <a:r>
              <a:rPr lang="en-GB" sz="2300"/>
              <a:t>Beginnen Sie damit, herauszufinden, wo digitale Tools die Nachhaltigkeit am effektivsten verbessern können (z. B. Energiemanagement, Ressourceneffizienz, Kundenbindung).</a:t>
            </a:r>
            <a:endParaRPr sz="2300"/>
          </a:p>
          <a:p>
            <a:pPr marL="342900" lvl="0" indent="-342900" algn="just" rtl="0">
              <a:lnSpc>
                <a:spcPct val="103333"/>
              </a:lnSpc>
              <a:spcBef>
                <a:spcPts val="0"/>
              </a:spcBef>
              <a:spcAft>
                <a:spcPts val="0"/>
              </a:spcAft>
              <a:buClr>
                <a:srgbClr val="73B64B"/>
              </a:buClr>
              <a:buSzPts val="2400"/>
              <a:buFont typeface="Arial"/>
              <a:buChar char="•"/>
            </a:pPr>
            <a:r>
              <a:rPr lang="en-GB" sz="2300" b="1">
                <a:solidFill>
                  <a:srgbClr val="73B64B"/>
                </a:solidFill>
              </a:rPr>
              <a:t>Setzen Sie realistische Ziele:</a:t>
            </a:r>
            <a:r>
              <a:rPr lang="en-GB" sz="2300"/>
              <a:t>Legen Sie auf der Grundlage der Fähigkeiten des Unternehmens und der Nachhaltigkeitsanforderungen erreichbare und messbare Ziele fest.</a:t>
            </a:r>
            <a:endParaRPr sz="2300"/>
          </a:p>
          <a:p>
            <a:pPr marL="342900" lvl="0" indent="-342900" algn="just" rtl="0">
              <a:lnSpc>
                <a:spcPct val="103333"/>
              </a:lnSpc>
              <a:spcBef>
                <a:spcPts val="0"/>
              </a:spcBef>
              <a:spcAft>
                <a:spcPts val="0"/>
              </a:spcAft>
              <a:buClr>
                <a:srgbClr val="1E75B0"/>
              </a:buClr>
              <a:buSzPts val="2400"/>
              <a:buFont typeface="Arial"/>
              <a:buChar char="•"/>
            </a:pPr>
            <a:r>
              <a:rPr lang="en-GB" sz="2300" b="1">
                <a:solidFill>
                  <a:srgbClr val="1E75B0"/>
                </a:solidFill>
              </a:rPr>
              <a:t>Planen Sie die Integration: </a:t>
            </a:r>
            <a:r>
              <a:rPr lang="en-GB" sz="2300"/>
              <a:t>Beschreiben Sie, wie digitale Werkzeuge in bestehende Geschäftsprozesse integriert werden sollen oder welche neuen Prozesse erforderlich sind. </a:t>
            </a:r>
            <a:endParaRPr/>
          </a:p>
          <a:p>
            <a:pPr marL="342900" lvl="0" indent="-342900" algn="just" rtl="0">
              <a:lnSpc>
                <a:spcPct val="103333"/>
              </a:lnSpc>
              <a:spcBef>
                <a:spcPts val="0"/>
              </a:spcBef>
              <a:spcAft>
                <a:spcPts val="0"/>
              </a:spcAft>
              <a:buClr>
                <a:srgbClr val="1E75B0"/>
              </a:buClr>
              <a:buSzPts val="2400"/>
              <a:buFont typeface="Arial"/>
              <a:buChar char="•"/>
            </a:pPr>
            <a:r>
              <a:rPr lang="en-GB" sz="2300" b="1">
                <a:solidFill>
                  <a:srgbClr val="EB7339"/>
                </a:solidFill>
              </a:rPr>
              <a:t>Definieren Sie den Erfolg: </a:t>
            </a:r>
            <a:r>
              <a:rPr lang="en-GB" sz="2300"/>
              <a:t>Legen Sie klare Metriken oder KPIs fest, um den Erfolg der umgesetzten digitalen Strategien im Hinblick auf die Nachhaltigkeit zu messen.</a:t>
            </a:r>
            <a:endParaRPr sz="23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4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Wichtige Überlegungen zur Entwicklung eines digitalen Nachhaltigkeitsplans</a:t>
            </a:r>
            <a:endParaRPr/>
          </a:p>
        </p:txBody>
      </p:sp>
      <p:sp>
        <p:nvSpPr>
          <p:cNvPr id="601" name="Google Shape;601;p47"/>
          <p:cNvSpPr/>
          <p:nvPr/>
        </p:nvSpPr>
        <p:spPr>
          <a:xfrm>
            <a:off x="39759" y="2113218"/>
            <a:ext cx="4015408" cy="4393601"/>
          </a:xfrm>
          <a:prstGeom prst="roundRect">
            <a:avLst>
              <a:gd name="adj" fmla="val 16667"/>
            </a:avLst>
          </a:prstGeom>
          <a:solidFill>
            <a:srgbClr val="EB7339"/>
          </a:solidFill>
          <a:ln w="12700" cap="flat" cmpd="sng">
            <a:solidFill>
              <a:srgbClr val="032E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2" name="Google Shape;602;p47"/>
          <p:cNvSpPr/>
          <p:nvPr/>
        </p:nvSpPr>
        <p:spPr>
          <a:xfrm>
            <a:off x="4081672" y="2099964"/>
            <a:ext cx="4015408" cy="4406855"/>
          </a:xfrm>
          <a:prstGeom prst="roundRect">
            <a:avLst>
              <a:gd name="adj" fmla="val 16667"/>
            </a:avLst>
          </a:prstGeom>
          <a:solidFill>
            <a:srgbClr val="1E75B0"/>
          </a:solidFill>
          <a:ln w="12700" cap="flat" cmpd="sng">
            <a:solidFill>
              <a:srgbClr val="032E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3" name="Google Shape;603;p47"/>
          <p:cNvSpPr/>
          <p:nvPr/>
        </p:nvSpPr>
        <p:spPr>
          <a:xfrm>
            <a:off x="8123585" y="2113218"/>
            <a:ext cx="4015408" cy="4406855"/>
          </a:xfrm>
          <a:prstGeom prst="roundRect">
            <a:avLst>
              <a:gd name="adj" fmla="val 16667"/>
            </a:avLst>
          </a:prstGeom>
          <a:solidFill>
            <a:srgbClr val="73B64B"/>
          </a:solidFill>
          <a:ln w="12700" cap="flat" cmpd="sng">
            <a:solidFill>
              <a:srgbClr val="032E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4" name="Google Shape;604;p47"/>
          <p:cNvSpPr txBox="1"/>
          <p:nvPr/>
        </p:nvSpPr>
        <p:spPr>
          <a:xfrm>
            <a:off x="396715" y="2202836"/>
            <a:ext cx="3392700" cy="420111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Calibri"/>
                <a:ea typeface="Calibri"/>
                <a:cs typeface="Calibri"/>
                <a:sym typeface="Calibri"/>
              </a:rPr>
              <a:t>BUDGET</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lt1"/>
              </a:buClr>
              <a:buSzPts val="2000"/>
              <a:buFont typeface="Arial"/>
              <a:buChar char="•"/>
            </a:pPr>
            <a:r>
              <a:rPr lang="en-GB" sz="1900" b="0" i="0" u="none" strike="noStrike" cap="none">
                <a:solidFill>
                  <a:schemeClr val="lt1"/>
                </a:solidFill>
                <a:latin typeface="Calibri"/>
                <a:ea typeface="Calibri"/>
                <a:cs typeface="Calibri"/>
                <a:sym typeface="Calibri"/>
              </a:rPr>
              <a:t>Planen Sie die Anfangskosten und die laufenden Ausgaben für die Einführung digitaler Tools ein, einschließlich Software-Abonnements, Hardware-Investitionen und Schulungen.</a:t>
            </a:r>
            <a:endParaRPr/>
          </a:p>
          <a:p>
            <a:pPr marL="342900" marR="0" lvl="0" indent="-342900" algn="just" rtl="0">
              <a:lnSpc>
                <a:spcPct val="100000"/>
              </a:lnSpc>
              <a:spcBef>
                <a:spcPts val="0"/>
              </a:spcBef>
              <a:spcAft>
                <a:spcPts val="0"/>
              </a:spcAft>
              <a:buClr>
                <a:schemeClr val="lt1"/>
              </a:buClr>
              <a:buSzPts val="2000"/>
              <a:buFont typeface="Arial"/>
              <a:buChar char="•"/>
            </a:pPr>
            <a:r>
              <a:rPr lang="en-GB" sz="1900" b="0" i="0" u="none" strike="noStrike" cap="none">
                <a:solidFill>
                  <a:schemeClr val="lt1"/>
                </a:solidFill>
                <a:latin typeface="Calibri"/>
                <a:ea typeface="Calibri"/>
                <a:cs typeface="Calibri"/>
                <a:sym typeface="Calibri"/>
              </a:rPr>
              <a:t>Berücksichtigen Sie mögliche Einsparungen und Erträge durch verbesserte Effizienz und Nachhaltigkeitsinitiativen.</a:t>
            </a:r>
            <a:endParaRPr sz="1900" b="0" i="0" u="none" strike="noStrike" cap="none">
              <a:solidFill>
                <a:srgbClr val="000000"/>
              </a:solidFill>
              <a:latin typeface="Arial"/>
              <a:ea typeface="Arial"/>
              <a:cs typeface="Arial"/>
              <a:sym typeface="Arial"/>
            </a:endParaRPr>
          </a:p>
        </p:txBody>
      </p:sp>
      <p:sp>
        <p:nvSpPr>
          <p:cNvPr id="605" name="Google Shape;605;p47"/>
          <p:cNvSpPr txBox="1"/>
          <p:nvPr/>
        </p:nvSpPr>
        <p:spPr>
          <a:xfrm>
            <a:off x="4366593" y="2179083"/>
            <a:ext cx="3392700" cy="44934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Calibri"/>
                <a:ea typeface="Calibri"/>
                <a:cs typeface="Calibri"/>
                <a:sym typeface="Calibri"/>
              </a:rPr>
              <a:t>UNTERNEHMEN &amp; UMFANG</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lt1"/>
              </a:buClr>
              <a:buSzPts val="2000"/>
              <a:buFont typeface="Arial"/>
              <a:buChar char="•"/>
            </a:pPr>
            <a:r>
              <a:rPr lang="en-GB" sz="1900" b="0" i="0" u="none" strike="noStrike" cap="none">
                <a:solidFill>
                  <a:schemeClr val="lt1"/>
                </a:solidFill>
                <a:latin typeface="Calibri"/>
                <a:ea typeface="Calibri"/>
                <a:cs typeface="Calibri"/>
                <a:sym typeface="Calibri"/>
              </a:rPr>
              <a:t>Passen Sie den Einsatz digitaler Tools an die Größe und den Umfang des Unternehmens an; kleinere Unternehmen benötigen möglicherweise skalierbarere und flexiblere Lösungen.</a:t>
            </a:r>
            <a:endParaRPr/>
          </a:p>
          <a:p>
            <a:pPr marL="342900" marR="0" lvl="0" indent="-342900" algn="just" rtl="0">
              <a:lnSpc>
                <a:spcPct val="100000"/>
              </a:lnSpc>
              <a:spcBef>
                <a:spcPts val="0"/>
              </a:spcBef>
              <a:spcAft>
                <a:spcPts val="0"/>
              </a:spcAft>
              <a:buClr>
                <a:schemeClr val="lt1"/>
              </a:buClr>
              <a:buSzPts val="2000"/>
              <a:buFont typeface="Arial"/>
              <a:buChar char="•"/>
            </a:pPr>
            <a:r>
              <a:rPr lang="en-GB" sz="1900" b="0" i="0" u="none" strike="noStrike" cap="none">
                <a:solidFill>
                  <a:schemeClr val="lt1"/>
                </a:solidFill>
                <a:latin typeface="Calibri"/>
                <a:ea typeface="Calibri"/>
                <a:cs typeface="Calibri"/>
                <a:sym typeface="Calibri"/>
              </a:rPr>
              <a:t>Berücksichtigen Sie die Auswirkungen digitaler Implementierungen auf alle Beteiligten, einschließlich Mitarbeiter, Kunden und Lieferanten.</a:t>
            </a:r>
            <a:endParaRPr sz="1900" b="0" i="0" u="none" strike="noStrike" cap="none">
              <a:solidFill>
                <a:srgbClr val="000000"/>
              </a:solidFill>
              <a:latin typeface="Arial"/>
              <a:ea typeface="Arial"/>
              <a:cs typeface="Arial"/>
              <a:sym typeface="Arial"/>
            </a:endParaRPr>
          </a:p>
        </p:txBody>
      </p:sp>
      <p:sp>
        <p:nvSpPr>
          <p:cNvPr id="606" name="Google Shape;606;p47"/>
          <p:cNvSpPr txBox="1"/>
          <p:nvPr/>
        </p:nvSpPr>
        <p:spPr>
          <a:xfrm>
            <a:off x="8461372" y="2113218"/>
            <a:ext cx="3392700" cy="44934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Calibri"/>
                <a:ea typeface="Calibri"/>
                <a:cs typeface="Calibri"/>
                <a:sym typeface="Calibri"/>
              </a:rPr>
              <a:t>BRANCHENSPEZIFIKA</a:t>
            </a:r>
            <a:endParaRPr sz="1400" b="1"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lt1"/>
              </a:buClr>
              <a:buSzPts val="2000"/>
              <a:buFont typeface="Arial"/>
              <a:buChar char="•"/>
            </a:pPr>
            <a:r>
              <a:rPr lang="en-GB" sz="1900" b="0" i="0" u="none" strike="noStrike" cap="none">
                <a:solidFill>
                  <a:schemeClr val="lt1"/>
                </a:solidFill>
                <a:latin typeface="Calibri"/>
                <a:ea typeface="Calibri"/>
                <a:cs typeface="Calibri"/>
                <a:sym typeface="Calibri"/>
              </a:rPr>
              <a:t>Überlegen Sie, welche branchenspezifischen Vorschriften und Standards für Nachhaltigkeit und die Nutzung digitaler Daten gelten.</a:t>
            </a:r>
            <a:endParaRPr/>
          </a:p>
          <a:p>
            <a:pPr marL="342900" marR="0" lvl="0" indent="-342900" algn="just" rtl="0">
              <a:lnSpc>
                <a:spcPct val="100000"/>
              </a:lnSpc>
              <a:spcBef>
                <a:spcPts val="0"/>
              </a:spcBef>
              <a:spcAft>
                <a:spcPts val="0"/>
              </a:spcAft>
              <a:buClr>
                <a:schemeClr val="lt1"/>
              </a:buClr>
              <a:buSzPts val="2000"/>
              <a:buFont typeface="Arial"/>
              <a:buChar char="•"/>
            </a:pPr>
            <a:r>
              <a:rPr lang="en-GB" sz="1900" b="0" i="0" u="none" strike="noStrike" cap="none">
                <a:solidFill>
                  <a:schemeClr val="lt1"/>
                </a:solidFill>
                <a:latin typeface="Calibri"/>
                <a:ea typeface="Calibri"/>
                <a:cs typeface="Calibri"/>
                <a:sym typeface="Calibri"/>
              </a:rPr>
              <a:t>Identifizieren Sie branchenspezifische digitale Tools, die die Nachhaltigkeit verbessern könnten (z. B. Präzisionslandwirtschaftstechnologien für landwirtschaftliche Betriebe).</a:t>
            </a:r>
            <a:endParaRPr sz="19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48"/>
          <p:cNvSpPr txBox="1">
            <a:spLocks noGrp="1"/>
          </p:cNvSpPr>
          <p:nvPr>
            <p:ph type="body" idx="1"/>
          </p:nvPr>
        </p:nvSpPr>
        <p:spPr>
          <a:xfrm>
            <a:off x="4629262" y="453268"/>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sz="2300"/>
              <a:t>Ziel ist es, die praktische Anwendung der Inhalte des Moduls zu erleichtern, indem die Teilnehmer ihre eigenen digitalen Nachhaltigkeitspläne entwerfen und diese Pläne dann auf der Grundlage der Erkenntnisse der anderen Teilnehmer verfeinern.</a:t>
            </a:r>
            <a:endParaRPr sz="2300"/>
          </a:p>
          <a:p>
            <a:pPr marL="342900" lvl="0" indent="-190500" algn="just" rtl="0">
              <a:lnSpc>
                <a:spcPct val="103333"/>
              </a:lnSpc>
              <a:spcBef>
                <a:spcPts val="0"/>
              </a:spcBef>
              <a:spcAft>
                <a:spcPts val="0"/>
              </a:spcAft>
              <a:buClr>
                <a:srgbClr val="595959"/>
              </a:buClr>
              <a:buSzPts val="2400"/>
              <a:buFont typeface="Arial"/>
              <a:buNone/>
            </a:pPr>
            <a:endParaRPr sz="2300" b="1">
              <a:solidFill>
                <a:srgbClr val="1E75B0"/>
              </a:solidFill>
            </a:endParaRPr>
          </a:p>
          <a:p>
            <a:pPr marL="0" lvl="0" indent="0" algn="just" rtl="0">
              <a:lnSpc>
                <a:spcPct val="103333"/>
              </a:lnSpc>
              <a:spcBef>
                <a:spcPts val="0"/>
              </a:spcBef>
              <a:spcAft>
                <a:spcPts val="0"/>
              </a:spcAft>
              <a:buClr>
                <a:srgbClr val="1E75B0"/>
              </a:buClr>
              <a:buSzPts val="2400"/>
              <a:buNone/>
            </a:pPr>
            <a:r>
              <a:rPr lang="en-GB" sz="2300" b="1">
                <a:solidFill>
                  <a:srgbClr val="1E75B0"/>
                </a:solidFill>
              </a:rPr>
              <a:t>Entwurfssitzung</a:t>
            </a:r>
            <a:endParaRPr sz="2300"/>
          </a:p>
          <a:p>
            <a:pPr marL="342900" lvl="0" indent="-342900" algn="just" rtl="0">
              <a:lnSpc>
                <a:spcPct val="103333"/>
              </a:lnSpc>
              <a:spcBef>
                <a:spcPts val="0"/>
              </a:spcBef>
              <a:spcAft>
                <a:spcPts val="0"/>
              </a:spcAft>
              <a:buClr>
                <a:srgbClr val="595959"/>
              </a:buClr>
              <a:buSzPts val="2400"/>
              <a:buFont typeface="Arial"/>
              <a:buChar char="•"/>
            </a:pPr>
            <a:r>
              <a:rPr lang="en-GB" sz="2300"/>
              <a:t>Die Teilnehmer verwenden die bereitgestellte Vorlage, um ihren digitalen Nachhaltigkeitsplan unter Berücksichtigung ihres spezifischen Geschäftskontextes zu entwerfen.</a:t>
            </a:r>
            <a:endParaRPr/>
          </a:p>
          <a:p>
            <a:pPr marL="342900" lvl="0" indent="-342900" algn="just" rtl="0">
              <a:lnSpc>
                <a:spcPct val="103333"/>
              </a:lnSpc>
              <a:spcBef>
                <a:spcPts val="0"/>
              </a:spcBef>
              <a:spcAft>
                <a:spcPts val="0"/>
              </a:spcAft>
              <a:buClr>
                <a:srgbClr val="595959"/>
              </a:buClr>
              <a:buSzPts val="2400"/>
              <a:buFont typeface="Arial"/>
              <a:buChar char="•"/>
            </a:pPr>
            <a:r>
              <a:rPr lang="en-GB" sz="2300"/>
              <a:t>Die Moderatoren stellen Unterstützung und Ressourcen zur Verfügung, z. B. Beispiele für erfolgreiche digitale Nachhaltigkeitsinitiativen und Zugang zu Planungssoftware.</a:t>
            </a:r>
            <a:endParaRPr sz="2300"/>
          </a:p>
        </p:txBody>
      </p:sp>
      <p:sp>
        <p:nvSpPr>
          <p:cNvPr id="612" name="Google Shape;612;p48"/>
          <p:cNvSpPr txBox="1">
            <a:spLocks noGrp="1"/>
          </p:cNvSpPr>
          <p:nvPr>
            <p:ph type="body" idx="2"/>
          </p:nvPr>
        </p:nvSpPr>
        <p:spPr>
          <a:xfrm>
            <a:off x="600998" y="835090"/>
            <a:ext cx="3679453"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Aktivität: Entwurf eines digitalen Nachhaltigkeitsplans, mit Peer Review und Feedback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6"/>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ÜBERBLICK</a:t>
            </a:r>
            <a:endParaRPr/>
          </a:p>
        </p:txBody>
      </p:sp>
      <p:sp>
        <p:nvSpPr>
          <p:cNvPr id="275" name="Google Shape;275;p6"/>
          <p:cNvSpPr txBox="1">
            <a:spLocks noGrp="1"/>
          </p:cNvSpPr>
          <p:nvPr>
            <p:ph type="body" idx="2"/>
          </p:nvPr>
        </p:nvSpPr>
        <p:spPr>
          <a:xfrm>
            <a:off x="904856" y="1630548"/>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In diesem Modul wird untersucht, wie digitale Werkzeuge die Nachhaltigkeitspraktiken in Kleinstunternehmen verbessern können. Es befasst sich mit der Schnittstelle zwischen digitaler Innovation und Nachhaltigkeit und zeigt auf, wie Technologie effiziente, umweltfreundliche Geschäftsabläufe fördern kann. Zu den wichtigsten Themen gehört die Rolle der digitalen Technologie bei der Verringerung der Umweltbelastung, der Verbesserung der sozialen Gerechtigkeit und der Steigerung der wirtschaftlichen Rentabilität. Praktische Beispiele und Fallstudien vermitteln ein klares Verständnis für die Umsetzung digitaler Lösungen für eine nachhaltige Entwicklung.</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49"/>
          <p:cNvSpPr txBox="1">
            <a:spLocks noGrp="1"/>
          </p:cNvSpPr>
          <p:nvPr>
            <p:ph type="body" idx="1"/>
          </p:nvPr>
        </p:nvSpPr>
        <p:spPr>
          <a:xfrm>
            <a:off x="4740668" y="590920"/>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1E75B0"/>
              </a:buClr>
              <a:buSzPts val="2400"/>
              <a:buNone/>
            </a:pPr>
            <a:r>
              <a:rPr lang="en-GB" sz="2000" b="1">
                <a:solidFill>
                  <a:srgbClr val="1E75B0"/>
                </a:solidFill>
              </a:rPr>
              <a:t>Peer-Review-</a:t>
            </a:r>
            <a:r>
              <a:rPr lang="en-GB" sz="2000" b="1" err="1">
                <a:solidFill>
                  <a:srgbClr val="1E75B0"/>
                </a:solidFill>
              </a:rPr>
              <a:t>Sitzung</a:t>
            </a:r>
            <a:endParaRPr sz="2000"/>
          </a:p>
          <a:p>
            <a:pPr marL="342900" lvl="0" indent="-342900" algn="just" rtl="0">
              <a:lnSpc>
                <a:spcPct val="103333"/>
              </a:lnSpc>
              <a:spcBef>
                <a:spcPts val="0"/>
              </a:spcBef>
              <a:spcAft>
                <a:spcPts val="0"/>
              </a:spcAft>
              <a:buSzPts val="2400"/>
              <a:buFont typeface="Arial"/>
              <a:buChar char="•"/>
            </a:pPr>
            <a:r>
              <a:rPr lang="en-GB" sz="2000"/>
              <a:t>Die </a:t>
            </a:r>
            <a:r>
              <a:rPr lang="en-GB" sz="2000" err="1"/>
              <a:t>Teilnehmer</a:t>
            </a:r>
            <a:r>
              <a:rPr lang="en-GB" sz="2000"/>
              <a:t> </a:t>
            </a:r>
            <a:r>
              <a:rPr lang="en-GB" sz="2000" err="1"/>
              <a:t>tauschen</a:t>
            </a:r>
            <a:r>
              <a:rPr lang="en-GB" sz="2000"/>
              <a:t> </a:t>
            </a:r>
            <a:r>
              <a:rPr lang="en-GB" sz="2000" err="1"/>
              <a:t>ihre</a:t>
            </a:r>
            <a:r>
              <a:rPr lang="en-GB" sz="2000"/>
              <a:t> </a:t>
            </a:r>
            <a:r>
              <a:rPr lang="en-GB" sz="2000" err="1"/>
              <a:t>Planentwürfe</a:t>
            </a:r>
            <a:r>
              <a:rPr lang="en-GB" sz="2000"/>
              <a:t> mit </a:t>
            </a:r>
            <a:r>
              <a:rPr lang="en-GB" sz="2000" err="1"/>
              <a:t>einem</a:t>
            </a:r>
            <a:r>
              <a:rPr lang="en-GB" sz="2000"/>
              <a:t> Peer </a:t>
            </a:r>
            <a:r>
              <a:rPr lang="en-GB" sz="2000" err="1"/>
              <a:t>zur</a:t>
            </a:r>
            <a:r>
              <a:rPr lang="en-GB" sz="2000"/>
              <a:t> </a:t>
            </a:r>
            <a:r>
              <a:rPr lang="en-GB" sz="2000" err="1"/>
              <a:t>Überprüfung</a:t>
            </a:r>
            <a:r>
              <a:rPr lang="en-GB" sz="2000"/>
              <a:t> </a:t>
            </a:r>
            <a:r>
              <a:rPr lang="en-GB" sz="2000" err="1"/>
              <a:t>aus.</a:t>
            </a:r>
            <a:r>
              <a:rPr lang="en-GB" sz="2000"/>
              <a:t> Die Peers </a:t>
            </a:r>
            <a:r>
              <a:rPr lang="en-GB" sz="2000" err="1"/>
              <a:t>geben</a:t>
            </a:r>
            <a:r>
              <a:rPr lang="en-GB" sz="2000"/>
              <a:t> </a:t>
            </a:r>
            <a:r>
              <a:rPr lang="en-GB" sz="2000" err="1"/>
              <a:t>konstruktives</a:t>
            </a:r>
            <a:r>
              <a:rPr lang="en-GB" sz="2000"/>
              <a:t> Feedback, das </a:t>
            </a:r>
            <a:r>
              <a:rPr lang="en-GB" sz="2000" err="1"/>
              <a:t>sich</a:t>
            </a:r>
            <a:r>
              <a:rPr lang="en-GB" sz="2000"/>
              <a:t> auf die Durchführbarkeit, die </a:t>
            </a:r>
            <a:r>
              <a:rPr lang="en-GB" sz="2000" err="1"/>
              <a:t>Vollständigkeit</a:t>
            </a:r>
            <a:r>
              <a:rPr lang="en-GB" sz="2000"/>
              <a:t> und die Integration </a:t>
            </a:r>
            <a:r>
              <a:rPr lang="en-GB" sz="2000" err="1"/>
              <a:t>digitaler</a:t>
            </a:r>
            <a:r>
              <a:rPr lang="en-GB" sz="2000"/>
              <a:t> Tools </a:t>
            </a:r>
            <a:r>
              <a:rPr lang="en-GB" sz="2000" err="1"/>
              <a:t>konzentriert</a:t>
            </a:r>
            <a:r>
              <a:rPr lang="en-GB" sz="2000"/>
              <a:t>.</a:t>
            </a:r>
            <a:endParaRPr sz="2000"/>
          </a:p>
          <a:p>
            <a:pPr marL="342900" lvl="0" indent="-342900" algn="just" rtl="0">
              <a:lnSpc>
                <a:spcPct val="103333"/>
              </a:lnSpc>
              <a:spcBef>
                <a:spcPts val="0"/>
              </a:spcBef>
              <a:spcAft>
                <a:spcPts val="0"/>
              </a:spcAft>
              <a:buSzPts val="2400"/>
              <a:buFont typeface="Arial"/>
              <a:buChar char="•"/>
            </a:pPr>
            <a:r>
              <a:rPr lang="en-GB" sz="2000"/>
              <a:t>Die </a:t>
            </a:r>
            <a:r>
              <a:rPr lang="en-GB" sz="2000" err="1"/>
              <a:t>Moderatoren</a:t>
            </a:r>
            <a:r>
              <a:rPr lang="en-GB" sz="2000"/>
              <a:t> </a:t>
            </a:r>
            <a:r>
              <a:rPr lang="en-GB" sz="2000" err="1"/>
              <a:t>beaufsichtigen</a:t>
            </a:r>
            <a:r>
              <a:rPr lang="en-GB" sz="2000"/>
              <a:t> den </a:t>
            </a:r>
            <a:r>
              <a:rPr lang="en-GB" sz="2000" err="1"/>
              <a:t>Austausch</a:t>
            </a:r>
            <a:r>
              <a:rPr lang="en-GB" sz="2000"/>
              <a:t>, um </a:t>
            </a:r>
            <a:r>
              <a:rPr lang="en-GB" sz="2000" err="1"/>
              <a:t>sicherzustellen</a:t>
            </a:r>
            <a:r>
              <a:rPr lang="en-GB" sz="2000"/>
              <a:t>, </a:t>
            </a:r>
            <a:r>
              <a:rPr lang="en-GB" sz="2000" err="1"/>
              <a:t>dass</a:t>
            </a:r>
            <a:r>
              <a:rPr lang="en-GB" sz="2000"/>
              <a:t> </a:t>
            </a:r>
            <a:r>
              <a:rPr lang="en-GB" sz="2000" err="1"/>
              <a:t>konstruktives</a:t>
            </a:r>
            <a:r>
              <a:rPr lang="en-GB" sz="2000"/>
              <a:t> und </a:t>
            </a:r>
            <a:r>
              <a:rPr lang="en-GB" sz="2000" err="1"/>
              <a:t>nützliches</a:t>
            </a:r>
            <a:r>
              <a:rPr lang="en-GB" sz="2000"/>
              <a:t> Feedback </a:t>
            </a:r>
            <a:r>
              <a:rPr lang="en-GB" sz="2000" err="1"/>
              <a:t>gegeben</a:t>
            </a:r>
            <a:r>
              <a:rPr lang="en-GB" sz="2000"/>
              <a:t> </a:t>
            </a:r>
            <a:r>
              <a:rPr lang="en-GB" sz="2000" err="1"/>
              <a:t>wird</a:t>
            </a:r>
            <a:r>
              <a:rPr lang="en-GB" sz="2000"/>
              <a:t>.</a:t>
            </a:r>
          </a:p>
          <a:p>
            <a:pPr marL="0" lvl="0" indent="0" algn="just" rtl="0">
              <a:lnSpc>
                <a:spcPct val="103333"/>
              </a:lnSpc>
              <a:spcBef>
                <a:spcPts val="0"/>
              </a:spcBef>
              <a:spcAft>
                <a:spcPts val="0"/>
              </a:spcAft>
              <a:buSzPts val="2400"/>
            </a:pPr>
            <a:endParaRPr sz="2000"/>
          </a:p>
          <a:p>
            <a:pPr marL="0" lvl="0" indent="0" algn="just" rtl="0">
              <a:lnSpc>
                <a:spcPct val="103333"/>
              </a:lnSpc>
              <a:spcBef>
                <a:spcPts val="0"/>
              </a:spcBef>
              <a:spcAft>
                <a:spcPts val="0"/>
              </a:spcAft>
              <a:buSzPts val="2400"/>
              <a:buNone/>
            </a:pPr>
            <a:r>
              <a:rPr lang="en-GB" sz="2000" b="1" err="1">
                <a:solidFill>
                  <a:srgbClr val="1E75B0"/>
                </a:solidFill>
              </a:rPr>
              <a:t>Überarbeitung</a:t>
            </a:r>
            <a:r>
              <a:rPr lang="en-GB" sz="2000" b="1">
                <a:solidFill>
                  <a:srgbClr val="1E75B0"/>
                </a:solidFill>
              </a:rPr>
              <a:t> und </a:t>
            </a:r>
            <a:r>
              <a:rPr lang="en-GB" sz="2000" b="1" err="1">
                <a:solidFill>
                  <a:srgbClr val="1E75B0"/>
                </a:solidFill>
              </a:rPr>
              <a:t>Fertigstellung</a:t>
            </a:r>
            <a:endParaRPr sz="2000"/>
          </a:p>
          <a:p>
            <a:pPr marL="342900" lvl="0" indent="-342900" algn="just" rtl="0">
              <a:lnSpc>
                <a:spcPct val="103333"/>
              </a:lnSpc>
              <a:spcBef>
                <a:spcPts val="0"/>
              </a:spcBef>
              <a:spcAft>
                <a:spcPts val="0"/>
              </a:spcAft>
              <a:buClr>
                <a:srgbClr val="595959"/>
              </a:buClr>
              <a:buSzPts val="2400"/>
              <a:buFont typeface="Arial"/>
              <a:buChar char="•"/>
            </a:pPr>
            <a:r>
              <a:rPr lang="en-GB" sz="2000"/>
              <a:t>Die </a:t>
            </a:r>
            <a:r>
              <a:rPr lang="en-GB" sz="2000" err="1"/>
              <a:t>Teilnehmer</a:t>
            </a:r>
            <a:r>
              <a:rPr lang="en-GB" sz="2000"/>
              <a:t> </a:t>
            </a:r>
            <a:r>
              <a:rPr lang="en-GB" sz="2000" err="1"/>
              <a:t>überarbeiten</a:t>
            </a:r>
            <a:r>
              <a:rPr lang="en-GB" sz="2000"/>
              <a:t> </a:t>
            </a:r>
            <a:r>
              <a:rPr lang="en-GB" sz="2000" err="1"/>
              <a:t>ihre</a:t>
            </a:r>
            <a:r>
              <a:rPr lang="en-GB" sz="2000"/>
              <a:t> </a:t>
            </a:r>
            <a:r>
              <a:rPr lang="en-GB" sz="2000" err="1"/>
              <a:t>Pläne</a:t>
            </a:r>
            <a:r>
              <a:rPr lang="en-GB" sz="2000"/>
              <a:t> auf der </a:t>
            </a:r>
            <a:r>
              <a:rPr lang="en-GB" sz="2000" err="1"/>
              <a:t>Grundlage</a:t>
            </a:r>
            <a:r>
              <a:rPr lang="en-GB" sz="2000"/>
              <a:t> des </a:t>
            </a:r>
            <a:r>
              <a:rPr lang="en-GB" sz="2000" err="1"/>
              <a:t>erhaltenen</a:t>
            </a:r>
            <a:r>
              <a:rPr lang="en-GB" sz="2000"/>
              <a:t> Feedbacks.</a:t>
            </a:r>
            <a:endParaRPr sz="2000"/>
          </a:p>
          <a:p>
            <a:pPr marL="342900" lvl="0" indent="-342900" algn="just" rtl="0">
              <a:lnSpc>
                <a:spcPct val="103333"/>
              </a:lnSpc>
              <a:spcBef>
                <a:spcPts val="0"/>
              </a:spcBef>
              <a:spcAft>
                <a:spcPts val="0"/>
              </a:spcAft>
              <a:buClr>
                <a:srgbClr val="595959"/>
              </a:buClr>
              <a:buSzPts val="2400"/>
              <a:buFont typeface="Arial"/>
              <a:buChar char="•"/>
            </a:pPr>
            <a:r>
              <a:rPr lang="en-GB" sz="2000"/>
              <a:t>Die </a:t>
            </a:r>
            <a:r>
              <a:rPr lang="en-GB" sz="2000" err="1"/>
              <a:t>endgültigen</a:t>
            </a:r>
            <a:r>
              <a:rPr lang="en-GB" sz="2000"/>
              <a:t> </a:t>
            </a:r>
            <a:r>
              <a:rPr lang="en-GB" sz="2000" err="1"/>
              <a:t>Pläne</a:t>
            </a:r>
            <a:r>
              <a:rPr lang="en-GB" sz="2000"/>
              <a:t> </a:t>
            </a:r>
            <a:r>
              <a:rPr lang="en-GB" sz="2000" err="1"/>
              <a:t>werden</a:t>
            </a:r>
            <a:r>
              <a:rPr lang="en-GB" sz="2000"/>
              <a:t> der Gruppe </a:t>
            </a:r>
            <a:r>
              <a:rPr lang="en-GB" sz="2000" err="1"/>
              <a:t>vorgestellt</a:t>
            </a:r>
            <a:r>
              <a:rPr lang="en-GB" sz="2000"/>
              <a:t>, um </a:t>
            </a:r>
            <a:r>
              <a:rPr lang="en-GB" sz="2000" err="1"/>
              <a:t>offenes</a:t>
            </a:r>
            <a:r>
              <a:rPr lang="en-GB" sz="2000"/>
              <a:t> Feedback und </a:t>
            </a:r>
            <a:r>
              <a:rPr lang="en-GB" sz="2000" err="1"/>
              <a:t>weitere</a:t>
            </a:r>
            <a:r>
              <a:rPr lang="en-GB" sz="2000"/>
              <a:t> </a:t>
            </a:r>
            <a:r>
              <a:rPr lang="en-GB" sz="2000" err="1"/>
              <a:t>Verbesserungsvorschläge</a:t>
            </a:r>
            <a:r>
              <a:rPr lang="en-GB" sz="2000"/>
              <a:t> </a:t>
            </a:r>
            <a:r>
              <a:rPr lang="en-GB" sz="2000" err="1"/>
              <a:t>zu</a:t>
            </a:r>
            <a:r>
              <a:rPr lang="en-GB" sz="2000"/>
              <a:t> </a:t>
            </a:r>
            <a:r>
              <a:rPr lang="en-GB" sz="2000" err="1"/>
              <a:t>erhalten</a:t>
            </a:r>
            <a:r>
              <a:rPr lang="en-GB" sz="2000"/>
              <a:t>.</a:t>
            </a:r>
            <a:endParaRPr sz="2000"/>
          </a:p>
        </p:txBody>
      </p:sp>
      <p:sp>
        <p:nvSpPr>
          <p:cNvPr id="618" name="Google Shape;618;p49"/>
          <p:cNvSpPr txBox="1">
            <a:spLocks noGrp="1"/>
          </p:cNvSpPr>
          <p:nvPr>
            <p:ph type="body" idx="2"/>
          </p:nvPr>
        </p:nvSpPr>
        <p:spPr>
          <a:xfrm>
            <a:off x="600998" y="835090"/>
            <a:ext cx="3679453"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Aktivität: Entwurf eines digitalen Nachhaltigkeitsplans, mit Peer Review und Feedback</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2" name="Google Shape;632;p51"/>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03</a:t>
            </a:r>
            <a:endParaRPr/>
          </a:p>
        </p:txBody>
      </p:sp>
      <p:sp>
        <p:nvSpPr>
          <p:cNvPr id="633" name="Google Shape;633;p51"/>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634" name="Google Shape;634;p51"/>
          <p:cNvSpPr txBox="1"/>
          <p:nvPr/>
        </p:nvSpPr>
        <p:spPr>
          <a:xfrm>
            <a:off x="5906320" y="4514232"/>
            <a:ext cx="56087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Fallstudie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52"/>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en-GB"/>
              <a:t>Die Österreichische Brauerei, einst eine traditionelle Familienbrauerei im Herzen Österreichs, sah sich einem wachsenden Druck durch Umweltvorschriften und umweltbewusste Verbraucher ausgesetzt.</a:t>
            </a:r>
            <a:endParaRPr/>
          </a:p>
          <a:p>
            <a:pPr marL="342900" lvl="0" indent="-342900" algn="just" rtl="0">
              <a:lnSpc>
                <a:spcPct val="103333"/>
              </a:lnSpc>
              <a:spcBef>
                <a:spcPts val="0"/>
              </a:spcBef>
              <a:spcAft>
                <a:spcPts val="0"/>
              </a:spcAft>
              <a:buClr>
                <a:srgbClr val="595959"/>
              </a:buClr>
              <a:buSzPts val="2400"/>
              <a:buFont typeface="Arial"/>
              <a:buChar char="•"/>
            </a:pPr>
            <a:r>
              <a:rPr lang="en-GB"/>
              <a:t>Die Geschäftsführung wusste, dass es Zeit für eine Veränderung war, und machte sich auf den Weg, Nachhaltigkeit in ihre Geschäftsabläufe zu integrieren.</a:t>
            </a:r>
            <a:endParaRPr/>
          </a:p>
          <a:p>
            <a:pPr marL="342900" lvl="0" indent="-342900" algn="just" rtl="0">
              <a:lnSpc>
                <a:spcPct val="103333"/>
              </a:lnSpc>
              <a:spcBef>
                <a:spcPts val="0"/>
              </a:spcBef>
              <a:spcAft>
                <a:spcPts val="0"/>
              </a:spcAft>
              <a:buClr>
                <a:srgbClr val="595959"/>
              </a:buClr>
              <a:buSzPts val="2400"/>
              <a:buFont typeface="Arial"/>
              <a:buChar char="•"/>
            </a:pPr>
            <a:r>
              <a:rPr lang="en-GB"/>
              <a:t>Die Wahl fiel auf die Sustainability Balanced Scorecard (SBSC), eine digitale Lösung, mit der die Nachhaltigkeitsziele mit der Unternehmensstrategie in Einklang gebracht werden können.</a:t>
            </a:r>
            <a:endParaRPr/>
          </a:p>
        </p:txBody>
      </p:sp>
      <p:sp>
        <p:nvSpPr>
          <p:cNvPr id="640" name="Google Shape;640;p52"/>
          <p:cNvSpPr txBox="1">
            <a:spLocks noGrp="1"/>
          </p:cNvSpPr>
          <p:nvPr>
            <p:ph type="body" idx="2"/>
          </p:nvPr>
        </p:nvSpPr>
        <p:spPr>
          <a:xfrm>
            <a:off x="453514" y="363142"/>
            <a:ext cx="3540077" cy="37579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Verbesserung der Nachhaltigkeit durch digitale Tools: Eine Fallstudie über eine österreichische Brauerei</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5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Die Herausforderung der Nachhaltigkeit</a:t>
            </a:r>
            <a:endParaRPr/>
          </a:p>
        </p:txBody>
      </p:sp>
      <p:sp>
        <p:nvSpPr>
          <p:cNvPr id="647" name="Google Shape;647;p53"/>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en-GB" sz="2300"/>
              <a:t>Die Brauerei arbeitete in einem zunehmend regulierten Umfeld, in dem die Verbraucher nachhaltigere Produkte forderten.</a:t>
            </a:r>
            <a:endParaRPr/>
          </a:p>
          <a:p>
            <a:pPr marL="342900" lvl="0" indent="-342900" algn="just" rtl="0">
              <a:lnSpc>
                <a:spcPct val="103333"/>
              </a:lnSpc>
              <a:spcBef>
                <a:spcPts val="0"/>
              </a:spcBef>
              <a:spcAft>
                <a:spcPts val="0"/>
              </a:spcAft>
              <a:buClr>
                <a:srgbClr val="595959"/>
              </a:buClr>
              <a:buSzPts val="2400"/>
              <a:buFont typeface="Arial"/>
              <a:buChar char="•"/>
            </a:pPr>
            <a:r>
              <a:rPr lang="en-GB" sz="2300"/>
              <a:t>Herkömmliche Methoden des Nachhaltigkeitsmanagements erwiesen sich als unzureichend, und die Brauerei hatte mit mehreren zentralen Problemen zu kämpfen.</a:t>
            </a:r>
            <a:endParaRPr sz="2300"/>
          </a:p>
          <a:p>
            <a:pPr marL="0" lvl="0" indent="0" algn="just" rtl="0">
              <a:lnSpc>
                <a:spcPct val="103333"/>
              </a:lnSpc>
              <a:spcBef>
                <a:spcPts val="0"/>
              </a:spcBef>
              <a:spcAft>
                <a:spcPts val="0"/>
              </a:spcAft>
              <a:buClr>
                <a:srgbClr val="595959"/>
              </a:buClr>
              <a:buSzPts val="2400"/>
              <a:buNone/>
            </a:pPr>
            <a:r>
              <a:rPr lang="en-GB" sz="2300" b="1"/>
              <a:t>Hauptprobleme:</a:t>
            </a:r>
            <a:endParaRPr/>
          </a:p>
          <a:p>
            <a:pPr marL="342900" lvl="0" indent="-342900" algn="just" rtl="0">
              <a:lnSpc>
                <a:spcPct val="103333"/>
              </a:lnSpc>
              <a:spcBef>
                <a:spcPts val="0"/>
              </a:spcBef>
              <a:spcAft>
                <a:spcPts val="0"/>
              </a:spcAft>
              <a:buClr>
                <a:srgbClr val="595959"/>
              </a:buClr>
              <a:buSzPts val="2400"/>
              <a:buFont typeface="Arial"/>
              <a:buChar char="•"/>
            </a:pPr>
            <a:r>
              <a:rPr lang="en-GB" sz="2300"/>
              <a:t>Das Fehlen von Echtzeitdaten zur Umweltleistung erschwerte die Messung und Steuerung der Auswirkungen.</a:t>
            </a:r>
            <a:endParaRPr/>
          </a:p>
          <a:p>
            <a:pPr marL="342900" lvl="0" indent="-342900" algn="just" rtl="0">
              <a:lnSpc>
                <a:spcPct val="103333"/>
              </a:lnSpc>
              <a:spcBef>
                <a:spcPts val="0"/>
              </a:spcBef>
              <a:spcAft>
                <a:spcPts val="0"/>
              </a:spcAft>
              <a:buClr>
                <a:srgbClr val="595959"/>
              </a:buClr>
              <a:buSzPts val="2400"/>
              <a:buFont typeface="Arial"/>
              <a:buChar char="•"/>
            </a:pPr>
            <a:r>
              <a:rPr lang="en-GB" sz="2300"/>
              <a:t>Die Integration von Nachhaltigkeitszielen in die allgemeine Unternehmensstrategie war eine Herausforderung</a:t>
            </a:r>
            <a:endParaRPr/>
          </a:p>
          <a:p>
            <a:pPr marL="342900" lvl="0" indent="-342900" algn="just" rtl="0">
              <a:lnSpc>
                <a:spcPct val="103333"/>
              </a:lnSpc>
              <a:spcBef>
                <a:spcPts val="0"/>
              </a:spcBef>
              <a:spcAft>
                <a:spcPts val="0"/>
              </a:spcAft>
              <a:buClr>
                <a:srgbClr val="595959"/>
              </a:buClr>
              <a:buSzPts val="2400"/>
              <a:buFont typeface="Arial"/>
              <a:buChar char="•"/>
            </a:pPr>
            <a:r>
              <a:rPr lang="en-GB" sz="2300"/>
              <a:t>Begrenzte Ressourcen und Fachkenntnisse für umfassende Nachhaltigkeitsinitiativen.</a:t>
            </a:r>
            <a:endParaRPr sz="23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54"/>
          <p:cNvSpPr txBox="1">
            <a:spLocks noGrp="1"/>
          </p:cNvSpPr>
          <p:nvPr>
            <p:ph type="body" idx="1"/>
          </p:nvPr>
        </p:nvSpPr>
        <p:spPr>
          <a:xfrm>
            <a:off x="904856" y="490914"/>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Einführung der Sustainability Balanced Scorecard (SBSC)</a:t>
            </a:r>
            <a:endParaRPr/>
          </a:p>
        </p:txBody>
      </p:sp>
      <p:sp>
        <p:nvSpPr>
          <p:cNvPr id="654" name="Google Shape;654;p54"/>
          <p:cNvSpPr txBox="1">
            <a:spLocks noGrp="1"/>
          </p:cNvSpPr>
          <p:nvPr>
            <p:ph type="body" idx="2"/>
          </p:nvPr>
        </p:nvSpPr>
        <p:spPr>
          <a:xfrm>
            <a:off x="904856" y="1491621"/>
            <a:ext cx="10053000" cy="4250400"/>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en-GB" b="1"/>
              <a:t>Der Wendepunkt</a:t>
            </a:r>
            <a:endParaRPr/>
          </a:p>
          <a:p>
            <a:pPr marL="342900" lvl="0" indent="-342900" algn="just" rtl="0">
              <a:lnSpc>
                <a:spcPct val="103333"/>
              </a:lnSpc>
              <a:spcBef>
                <a:spcPts val="0"/>
              </a:spcBef>
              <a:spcAft>
                <a:spcPts val="0"/>
              </a:spcAft>
              <a:buClr>
                <a:srgbClr val="595959"/>
              </a:buClr>
              <a:buSzPts val="2400"/>
              <a:buFont typeface="Arial"/>
              <a:buChar char="•"/>
            </a:pPr>
            <a:r>
              <a:rPr lang="en-GB"/>
              <a:t>Die Brauerei entschied sich für die Einführung von SBSC zur Verwaltung und Messung ihrer Nachhaltigkeitsbemühungen.</a:t>
            </a:r>
            <a:endParaRPr/>
          </a:p>
          <a:p>
            <a:pPr marL="342900" lvl="0" indent="-342900" algn="just" rtl="0">
              <a:lnSpc>
                <a:spcPct val="103333"/>
              </a:lnSpc>
              <a:spcBef>
                <a:spcPts val="0"/>
              </a:spcBef>
              <a:spcAft>
                <a:spcPts val="0"/>
              </a:spcAft>
              <a:buClr>
                <a:srgbClr val="595959"/>
              </a:buClr>
              <a:buSzPts val="2400"/>
              <a:buFont typeface="Arial"/>
              <a:buChar char="•"/>
            </a:pPr>
            <a:r>
              <a:rPr lang="en-GB"/>
              <a:t>Mit diesem digitalen Tool konnten sie ökologische, soziale und wirtschaftliche Leistungsindikatoren in ihre Abläufe integrieren.</a:t>
            </a:r>
            <a:endParaRPr/>
          </a:p>
          <a:p>
            <a:pPr marL="0" lvl="0" indent="0" algn="just" rtl="0">
              <a:lnSpc>
                <a:spcPct val="103333"/>
              </a:lnSpc>
              <a:spcBef>
                <a:spcPts val="0"/>
              </a:spcBef>
              <a:spcAft>
                <a:spcPts val="0"/>
              </a:spcAft>
              <a:buClr>
                <a:srgbClr val="595959"/>
              </a:buClr>
              <a:buSzPts val="2400"/>
              <a:buNone/>
            </a:pPr>
            <a:r>
              <a:rPr lang="en-GB" b="1"/>
              <a:t>Die wichtigsten Komponenten</a:t>
            </a:r>
            <a:endParaRPr/>
          </a:p>
          <a:p>
            <a:pPr marL="342900" lvl="0" indent="-342900" algn="just" rtl="0">
              <a:lnSpc>
                <a:spcPct val="103333"/>
              </a:lnSpc>
              <a:spcBef>
                <a:spcPts val="0"/>
              </a:spcBef>
              <a:spcAft>
                <a:spcPts val="0"/>
              </a:spcAft>
              <a:buClr>
                <a:srgbClr val="595959"/>
              </a:buClr>
              <a:buSzPts val="2400"/>
              <a:buFont typeface="Arial"/>
              <a:buChar char="•"/>
            </a:pPr>
            <a:r>
              <a:rPr lang="en-GB"/>
              <a:t>Es wurden Kennzahlen für den Energieverbrauch, die Abfallreduzierung und den CO2-Fußabdruck festgelegt.</a:t>
            </a:r>
            <a:endParaRPr/>
          </a:p>
          <a:p>
            <a:pPr marL="342900" lvl="0" indent="-342900" algn="just" rtl="0">
              <a:lnSpc>
                <a:spcPct val="103333"/>
              </a:lnSpc>
              <a:spcBef>
                <a:spcPts val="0"/>
              </a:spcBef>
              <a:spcAft>
                <a:spcPts val="0"/>
              </a:spcAft>
              <a:buClr>
                <a:srgbClr val="595959"/>
              </a:buClr>
              <a:buSzPts val="2400"/>
              <a:buFont typeface="Arial"/>
              <a:buChar char="•"/>
            </a:pPr>
            <a:r>
              <a:rPr lang="en-GB"/>
              <a:t>Leistungsziele und Benchmarks wurden festgelegt, um den Weg zur Nachhaltigkeit zu ebnen.</a:t>
            </a:r>
            <a:endParaRPr/>
          </a:p>
          <a:p>
            <a:pPr marL="342900" lvl="0" indent="-342900" algn="just" rtl="0">
              <a:lnSpc>
                <a:spcPct val="103333"/>
              </a:lnSpc>
              <a:spcBef>
                <a:spcPts val="0"/>
              </a:spcBef>
              <a:spcAft>
                <a:spcPts val="0"/>
              </a:spcAft>
              <a:buClr>
                <a:srgbClr val="595959"/>
              </a:buClr>
              <a:buSzPts val="2400"/>
              <a:buFont typeface="Arial"/>
              <a:buChar char="•"/>
            </a:pPr>
            <a:r>
              <a:rPr lang="en-GB"/>
              <a:t>Die regelmäßige Überwachung und Berichterstattung wurde durch digitale Dashboards erleichtert, die Daten und Erkenntnisse in Echtzeit liefern.</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55"/>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Umsetzungsprozess und digitale Tools</a:t>
            </a:r>
            <a:endParaRPr/>
          </a:p>
        </p:txBody>
      </p:sp>
      <p:sp>
        <p:nvSpPr>
          <p:cNvPr id="660" name="Google Shape;660;p55"/>
          <p:cNvSpPr txBox="1">
            <a:spLocks noGrp="1"/>
          </p:cNvSpPr>
          <p:nvPr>
            <p:ph type="body" idx="2"/>
          </p:nvPr>
        </p:nvSpPr>
        <p:spPr>
          <a:xfrm>
            <a:off x="417176" y="2175360"/>
            <a:ext cx="10966800" cy="42381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Die SBSC wurde in die bestehenden IT-Systeme der Brauerei integriert, was eine Datenerfassung und -analyse in Echtzeit ermöglicht. Mit Hilfe der Datenanalyse wurden Nachhaltigkeitskennzahlen verfolgt und analysiert, um Verbesserungsmöglichkeiten zu ermitteln. Die Mitarbeiter wurden durch Schulungsprogramme in den Prozess eingebunden, wodurch eine Kultur der Nachhaltigkeit gefördert wurde.</a:t>
            </a:r>
            <a:endParaRPr/>
          </a:p>
          <a:p>
            <a:pPr marL="0" lvl="0" indent="0" algn="just" rtl="0">
              <a:lnSpc>
                <a:spcPct val="103333"/>
              </a:lnSpc>
              <a:spcBef>
                <a:spcPts val="0"/>
              </a:spcBef>
              <a:spcAft>
                <a:spcPts val="0"/>
              </a:spcAft>
              <a:buClr>
                <a:srgbClr val="595959"/>
              </a:buClr>
              <a:buSzPts val="2400"/>
              <a:buNone/>
            </a:pPr>
            <a:r>
              <a:rPr lang="en-GB" b="1">
                <a:solidFill>
                  <a:srgbClr val="EB7339"/>
                </a:solidFill>
              </a:rPr>
              <a:t>Fallbeispiele</a:t>
            </a:r>
            <a:endParaRPr/>
          </a:p>
          <a:p>
            <a:pPr marL="342900" lvl="0" indent="-342900" algn="just" rtl="0">
              <a:lnSpc>
                <a:spcPct val="103333"/>
              </a:lnSpc>
              <a:spcBef>
                <a:spcPts val="0"/>
              </a:spcBef>
              <a:spcAft>
                <a:spcPts val="0"/>
              </a:spcAft>
              <a:buClr>
                <a:srgbClr val="595959"/>
              </a:buClr>
              <a:buSzPts val="2400"/>
              <a:buFont typeface="Arial"/>
              <a:buChar char="•"/>
            </a:pPr>
            <a:r>
              <a:rPr lang="en-GB"/>
              <a:t>Es wurden energieeffiziente Brauprozesse eingeführt, die den Gesamtenergieverbrauch senken.</a:t>
            </a:r>
            <a:endParaRPr/>
          </a:p>
          <a:p>
            <a:pPr marL="342900" lvl="0" indent="-342900" algn="just" rtl="0">
              <a:lnSpc>
                <a:spcPct val="103333"/>
              </a:lnSpc>
              <a:spcBef>
                <a:spcPts val="0"/>
              </a:spcBef>
              <a:spcAft>
                <a:spcPts val="0"/>
              </a:spcAft>
              <a:buClr>
                <a:srgbClr val="595959"/>
              </a:buClr>
              <a:buSzPts val="2400"/>
              <a:buFont typeface="Arial"/>
              <a:buChar char="•"/>
            </a:pPr>
            <a:r>
              <a:rPr lang="en-GB"/>
              <a:t>Es wurden Programme zur Abfallreduzierung eingeführt, die das Recycling verbessern und die Abfallmenge minimieren.</a:t>
            </a:r>
            <a:endParaRPr/>
          </a:p>
          <a:p>
            <a:pPr marL="342900" lvl="0" indent="-342900" algn="just" rtl="0">
              <a:lnSpc>
                <a:spcPct val="103333"/>
              </a:lnSpc>
              <a:spcBef>
                <a:spcPts val="0"/>
              </a:spcBef>
              <a:spcAft>
                <a:spcPts val="0"/>
              </a:spcAft>
              <a:buClr>
                <a:srgbClr val="595959"/>
              </a:buClr>
              <a:buSzPts val="2400"/>
              <a:buFont typeface="Arial"/>
              <a:buChar char="•"/>
            </a:pPr>
            <a:r>
              <a:rPr lang="en-GB"/>
              <a:t>Es wurde eine umfassende Analyse des CO2-Fußabdrucks durchgeführt, die zu gezielten Reduzierungsstrategien führte.</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56"/>
          <p:cNvSpPr txBox="1">
            <a:spLocks noGrp="1"/>
          </p:cNvSpPr>
          <p:nvPr>
            <p:ph type="body" idx="1"/>
          </p:nvPr>
        </p:nvSpPr>
        <p:spPr>
          <a:xfrm>
            <a:off x="904855" y="572894"/>
            <a:ext cx="1038231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Ergebnisse und Auswirkungen auf die Nachhaltigkeit</a:t>
            </a:r>
            <a:endParaRPr/>
          </a:p>
        </p:txBody>
      </p:sp>
      <p:sp>
        <p:nvSpPr>
          <p:cNvPr id="666" name="Google Shape;666;p56"/>
          <p:cNvSpPr txBox="1">
            <a:spLocks noGrp="1"/>
          </p:cNvSpPr>
          <p:nvPr>
            <p:ph type="body" idx="2"/>
          </p:nvPr>
        </p:nvSpPr>
        <p:spPr>
          <a:xfrm>
            <a:off x="904831" y="1167752"/>
            <a:ext cx="10053000" cy="4250400"/>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EB7339"/>
              </a:buClr>
              <a:buSzPts val="2400"/>
              <a:buNone/>
            </a:pPr>
            <a:r>
              <a:rPr lang="en-GB" b="1">
                <a:solidFill>
                  <a:srgbClr val="EB7339"/>
                </a:solidFill>
              </a:rPr>
              <a:t>Den Erfolg feiern</a:t>
            </a:r>
            <a:endParaRPr/>
          </a:p>
          <a:p>
            <a:pPr marL="342900" lvl="0" indent="-342900" algn="just" rtl="0">
              <a:lnSpc>
                <a:spcPct val="103333"/>
              </a:lnSpc>
              <a:spcBef>
                <a:spcPts val="0"/>
              </a:spcBef>
              <a:spcAft>
                <a:spcPts val="0"/>
              </a:spcAft>
              <a:buClr>
                <a:srgbClr val="595959"/>
              </a:buClr>
              <a:buSzPts val="2400"/>
              <a:buFont typeface="Arial"/>
              <a:buChar char="•"/>
            </a:pPr>
            <a:r>
              <a:rPr lang="en-GB"/>
              <a:t>Die Brauerei konnte erhebliche Verbesserungen bei der Überwachung und Verwaltung ihrer Umweltauswirkungen erzielen.</a:t>
            </a:r>
            <a:endParaRPr/>
          </a:p>
          <a:p>
            <a:pPr marL="342900" lvl="0" indent="-342900" algn="just" rtl="0">
              <a:lnSpc>
                <a:spcPct val="103333"/>
              </a:lnSpc>
              <a:spcBef>
                <a:spcPts val="0"/>
              </a:spcBef>
              <a:spcAft>
                <a:spcPts val="0"/>
              </a:spcAft>
              <a:buClr>
                <a:srgbClr val="595959"/>
              </a:buClr>
              <a:buSzPts val="2400"/>
              <a:buFont typeface="Arial"/>
              <a:buChar char="•"/>
            </a:pPr>
            <a:r>
              <a:rPr lang="en-GB"/>
              <a:t>Der Energieverbrauch und das Abfallaufkommen konnten deutlich gesenkt werden.</a:t>
            </a:r>
            <a:endParaRPr/>
          </a:p>
          <a:p>
            <a:pPr marL="342900" lvl="0" indent="-342900" algn="just" rtl="0">
              <a:lnSpc>
                <a:spcPct val="103333"/>
              </a:lnSpc>
              <a:spcBef>
                <a:spcPts val="0"/>
              </a:spcBef>
              <a:spcAft>
                <a:spcPts val="0"/>
              </a:spcAft>
              <a:buClr>
                <a:srgbClr val="595959"/>
              </a:buClr>
              <a:buSzPts val="2400"/>
              <a:buFont typeface="Arial"/>
              <a:buChar char="•"/>
            </a:pPr>
            <a:r>
              <a:rPr lang="en-GB"/>
              <a:t>Die Einhaltung von Umweltvorschriften wurde verbessert, was die Marktposition der Brauerei stärkt.</a:t>
            </a:r>
            <a:endParaRPr/>
          </a:p>
          <a:p>
            <a:pPr marL="0" lvl="0" indent="0" algn="just" rtl="0">
              <a:lnSpc>
                <a:spcPct val="103333"/>
              </a:lnSpc>
              <a:spcBef>
                <a:spcPts val="0"/>
              </a:spcBef>
              <a:spcAft>
                <a:spcPts val="0"/>
              </a:spcAft>
              <a:buClr>
                <a:srgbClr val="1E75B0"/>
              </a:buClr>
              <a:buSzPts val="2400"/>
              <a:buNone/>
            </a:pPr>
            <a:r>
              <a:rPr lang="en-GB" b="1">
                <a:solidFill>
                  <a:srgbClr val="1E75B0"/>
                </a:solidFill>
              </a:rPr>
              <a:t>Zukunftsaussichten</a:t>
            </a:r>
            <a:endParaRPr/>
          </a:p>
          <a:p>
            <a:pPr marL="342900" lvl="0" indent="-342900" algn="just" rtl="0">
              <a:lnSpc>
                <a:spcPct val="103333"/>
              </a:lnSpc>
              <a:spcBef>
                <a:spcPts val="0"/>
              </a:spcBef>
              <a:spcAft>
                <a:spcPts val="0"/>
              </a:spcAft>
              <a:buClr>
                <a:srgbClr val="595959"/>
              </a:buClr>
              <a:buSzPts val="2400"/>
              <a:buFont typeface="Arial"/>
              <a:buChar char="•"/>
            </a:pPr>
            <a:r>
              <a:rPr lang="en-GB"/>
              <a:t>Die Brauerei verfeinert ihren Ansatz weiter und aktualisiert die SBSC iterativ.</a:t>
            </a:r>
            <a:endParaRPr/>
          </a:p>
          <a:p>
            <a:pPr marL="342900" lvl="0" indent="-342900" algn="just" rtl="0">
              <a:lnSpc>
                <a:spcPct val="103333"/>
              </a:lnSpc>
              <a:spcBef>
                <a:spcPts val="0"/>
              </a:spcBef>
              <a:spcAft>
                <a:spcPts val="0"/>
              </a:spcAft>
              <a:buClr>
                <a:srgbClr val="595959"/>
              </a:buClr>
              <a:buSzPts val="2400"/>
              <a:buFont typeface="Arial"/>
              <a:buChar char="•"/>
            </a:pPr>
            <a:r>
              <a:rPr lang="en-GB"/>
              <a:t>Die langfristigen Vorteile eines integrierten Nachhaltigkeitsmanagements liegen auf der Hand, da Effizienz und Nachhaltigkeit kontinuierlich verbessert werden.</a:t>
            </a:r>
            <a:endParaRPr/>
          </a:p>
          <a:p>
            <a:pPr marL="342900" lvl="0" indent="-342900" algn="just" rtl="0">
              <a:lnSpc>
                <a:spcPct val="103333"/>
              </a:lnSpc>
              <a:spcBef>
                <a:spcPts val="0"/>
              </a:spcBef>
              <a:spcAft>
                <a:spcPts val="0"/>
              </a:spcAft>
              <a:buClr>
                <a:srgbClr val="595959"/>
              </a:buClr>
              <a:buSzPts val="2400"/>
              <a:buFont typeface="Arial"/>
              <a:buChar char="•"/>
            </a:pPr>
            <a:r>
              <a:rPr lang="en-GB"/>
              <a:t>Der Weg der Brauerei dient als Modell für andere KMU und zeigt das Potenzial digitaler Tools zur Förderung eines nachhaltigen Wachstums.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57"/>
          <p:cNvSpPr txBox="1">
            <a:spLocks noGrp="1"/>
          </p:cNvSpPr>
          <p:nvPr>
            <p:ph type="body" idx="1"/>
          </p:nvPr>
        </p:nvSpPr>
        <p:spPr>
          <a:xfrm>
            <a:off x="4737417" y="600752"/>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Lernen Sie WebWorks kennen, ein kleines Web-Design-Unternehmen im Herzen von Belfast, Nordirland. Mit nur fünf engagierten Mitarbeitern wollte dieses Kleinstunternehmen seinen ökologischen Fußabdruck minimieren, hatte aber mit Ineffizienz und Verschwendung zu kämpfen.</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a:t>Trotz aller Bemühungen war es für WebWorks eine Herausforderung, seine Nachhaltigkeitsinitiativen zu verfolgen. Der hohe Energieverbrauch, die schlechte Verwaltung der Ressourcen und die mangelnde Koordinierung zwischen den Teammitgliedern stellten ein großes Hindernis dar.</a:t>
            </a:r>
            <a:endParaRPr/>
          </a:p>
        </p:txBody>
      </p:sp>
      <p:sp>
        <p:nvSpPr>
          <p:cNvPr id="672" name="Google Shape;672;p57"/>
          <p:cNvSpPr txBox="1">
            <a:spLocks noGrp="1"/>
          </p:cNvSpPr>
          <p:nvPr>
            <p:ph type="body" idx="2"/>
          </p:nvPr>
        </p:nvSpPr>
        <p:spPr>
          <a:xfrm>
            <a:off x="294290" y="835090"/>
            <a:ext cx="3878317" cy="37053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WebWorks, Belfast, Nordirland: Wie Projektmanagement-Software die Nachhaltigkeit verbessert hat</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5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Die Kämpfe von WebWorks</a:t>
            </a:r>
            <a:endParaRPr/>
          </a:p>
        </p:txBody>
      </p:sp>
      <p:sp>
        <p:nvSpPr>
          <p:cNvPr id="679" name="Google Shape;679;p58"/>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457200" lvl="0" indent="-457200" algn="just" rtl="0">
              <a:lnSpc>
                <a:spcPct val="103333"/>
              </a:lnSpc>
              <a:spcBef>
                <a:spcPts val="0"/>
              </a:spcBef>
              <a:spcAft>
                <a:spcPts val="0"/>
              </a:spcAft>
              <a:buClr>
                <a:srgbClr val="595959"/>
              </a:buClr>
              <a:buSzPts val="2400"/>
              <a:buFont typeface="Calibri"/>
              <a:buAutoNum type="arabicPeriod"/>
            </a:pPr>
            <a:r>
              <a:rPr lang="en-GB" sz="2000" b="1" err="1"/>
              <a:t>Ressourcenverschwendung</a:t>
            </a:r>
            <a:r>
              <a:rPr lang="en-GB" sz="2000" b="1"/>
              <a:t>: </a:t>
            </a:r>
            <a:r>
              <a:rPr lang="en-GB" sz="2000" err="1"/>
              <a:t>Übermäßiger</a:t>
            </a:r>
            <a:r>
              <a:rPr lang="en-GB" sz="2000"/>
              <a:t> </a:t>
            </a:r>
            <a:r>
              <a:rPr lang="en-GB" sz="2000" err="1"/>
              <a:t>Verbrauch</a:t>
            </a:r>
            <a:r>
              <a:rPr lang="en-GB" sz="2000"/>
              <a:t> von Strom und </a:t>
            </a:r>
            <a:r>
              <a:rPr lang="en-GB" sz="2000" err="1"/>
              <a:t>Büromaterial</a:t>
            </a:r>
            <a:r>
              <a:rPr lang="en-GB" sz="2000"/>
              <a:t>.</a:t>
            </a:r>
            <a:endParaRPr sz="2000"/>
          </a:p>
          <a:p>
            <a:pPr marL="457200" lvl="0" indent="-457200" algn="just" rtl="0">
              <a:lnSpc>
                <a:spcPct val="103333"/>
              </a:lnSpc>
              <a:spcBef>
                <a:spcPts val="0"/>
              </a:spcBef>
              <a:spcAft>
                <a:spcPts val="0"/>
              </a:spcAft>
              <a:buClr>
                <a:srgbClr val="595959"/>
              </a:buClr>
              <a:buSzPts val="2400"/>
              <a:buFont typeface="Calibri"/>
              <a:buAutoNum type="arabicPeriod"/>
            </a:pPr>
            <a:r>
              <a:rPr lang="en-GB" sz="2000" b="1" err="1"/>
              <a:t>Energieineffizienz</a:t>
            </a:r>
            <a:r>
              <a:rPr lang="en-GB" sz="2000" b="1"/>
              <a:t>: </a:t>
            </a:r>
            <a:r>
              <a:rPr lang="en-GB" sz="2000"/>
              <a:t>Geräte, die </a:t>
            </a:r>
            <a:r>
              <a:rPr lang="en-GB" sz="2000" err="1"/>
              <a:t>eingeschaltet</a:t>
            </a:r>
            <a:r>
              <a:rPr lang="en-GB" sz="2000"/>
              <a:t> </a:t>
            </a:r>
            <a:r>
              <a:rPr lang="en-GB" sz="2000" err="1"/>
              <a:t>bleiben</a:t>
            </a:r>
            <a:r>
              <a:rPr lang="en-GB" sz="2000"/>
              <a:t> und </a:t>
            </a:r>
            <a:r>
              <a:rPr lang="en-GB" sz="2000" err="1"/>
              <a:t>unnötig</a:t>
            </a:r>
            <a:r>
              <a:rPr lang="en-GB" sz="2000"/>
              <a:t> Strom </a:t>
            </a:r>
            <a:r>
              <a:rPr lang="en-GB" sz="2000" err="1"/>
              <a:t>verbrauchen</a:t>
            </a:r>
            <a:r>
              <a:rPr lang="en-GB" sz="2000"/>
              <a:t>.</a:t>
            </a:r>
            <a:endParaRPr sz="2000"/>
          </a:p>
          <a:p>
            <a:pPr marL="457200" lvl="0" indent="-457200" algn="just" rtl="0">
              <a:lnSpc>
                <a:spcPct val="103333"/>
              </a:lnSpc>
              <a:spcBef>
                <a:spcPts val="0"/>
              </a:spcBef>
              <a:spcAft>
                <a:spcPts val="0"/>
              </a:spcAft>
              <a:buClr>
                <a:srgbClr val="595959"/>
              </a:buClr>
              <a:buSzPts val="2400"/>
              <a:buFont typeface="Calibri"/>
              <a:buAutoNum type="arabicPeriod"/>
            </a:pPr>
            <a:r>
              <a:rPr lang="en-GB" sz="2000" b="1" err="1"/>
              <a:t>Koordinationsprobleme</a:t>
            </a:r>
            <a:r>
              <a:rPr lang="en-GB" sz="2000" b="1"/>
              <a:t>: </a:t>
            </a:r>
            <a:r>
              <a:rPr lang="en-GB" sz="2000" err="1"/>
              <a:t>Unzusammenhängende</a:t>
            </a:r>
            <a:r>
              <a:rPr lang="en-GB" sz="2000"/>
              <a:t> </a:t>
            </a:r>
            <a:r>
              <a:rPr lang="en-GB" sz="2000" err="1"/>
              <a:t>Bemühungen</a:t>
            </a:r>
            <a:r>
              <a:rPr lang="en-GB" sz="2000"/>
              <a:t> bei </a:t>
            </a:r>
            <a:r>
              <a:rPr lang="en-GB" sz="2000" err="1"/>
              <a:t>Nachhaltigkeitsprojekten</a:t>
            </a:r>
            <a:r>
              <a:rPr lang="en-GB" sz="2000"/>
              <a:t>.</a:t>
            </a:r>
            <a:endParaRPr sz="2000"/>
          </a:p>
          <a:p>
            <a:pPr marL="457200" lvl="0" indent="-457200" algn="just" rtl="0">
              <a:lnSpc>
                <a:spcPct val="103333"/>
              </a:lnSpc>
              <a:spcBef>
                <a:spcPts val="0"/>
              </a:spcBef>
              <a:spcAft>
                <a:spcPts val="0"/>
              </a:spcAft>
              <a:buClr>
                <a:srgbClr val="595959"/>
              </a:buClr>
              <a:buSzPts val="2400"/>
              <a:buFont typeface="Calibri"/>
              <a:buAutoNum type="arabicPeriod"/>
            </a:pPr>
            <a:r>
              <a:rPr lang="en-GB" sz="2000" b="1"/>
              <a:t>Mangel an </a:t>
            </a:r>
            <a:r>
              <a:rPr lang="en-GB" sz="2000" b="1" err="1"/>
              <a:t>klaren</a:t>
            </a:r>
            <a:r>
              <a:rPr lang="en-GB" sz="2000" b="1"/>
              <a:t> Zielen: </a:t>
            </a:r>
            <a:r>
              <a:rPr lang="en-GB" sz="2000"/>
              <a:t>Keine </a:t>
            </a:r>
            <a:r>
              <a:rPr lang="en-GB" sz="2000" err="1"/>
              <a:t>konkreten</a:t>
            </a:r>
            <a:r>
              <a:rPr lang="en-GB" sz="2000"/>
              <a:t> </a:t>
            </a:r>
            <a:r>
              <a:rPr lang="en-GB" sz="2000" err="1"/>
              <a:t>Ziele</a:t>
            </a:r>
            <a:r>
              <a:rPr lang="en-GB" sz="2000"/>
              <a:t> für die </a:t>
            </a:r>
            <a:r>
              <a:rPr lang="en-GB" sz="2000" err="1"/>
              <a:t>Verringerung</a:t>
            </a:r>
            <a:r>
              <a:rPr lang="en-GB" sz="2000"/>
              <a:t> der </a:t>
            </a:r>
            <a:r>
              <a:rPr lang="en-GB" sz="2000" err="1"/>
              <a:t>Umweltauswirkungen</a:t>
            </a:r>
            <a:r>
              <a:rPr lang="en-GB" sz="2000"/>
              <a:t>.</a:t>
            </a:r>
            <a:endParaRPr sz="2000"/>
          </a:p>
          <a:p>
            <a:pPr marL="0" lvl="0" indent="0" algn="just" rtl="0">
              <a:lnSpc>
                <a:spcPct val="103333"/>
              </a:lnSpc>
              <a:spcBef>
                <a:spcPts val="0"/>
              </a:spcBef>
              <a:spcAft>
                <a:spcPts val="0"/>
              </a:spcAft>
              <a:buClr>
                <a:srgbClr val="595959"/>
              </a:buClr>
              <a:buSzPts val="2400"/>
              <a:buNone/>
            </a:pPr>
            <a:endParaRPr sz="2000"/>
          </a:p>
          <a:p>
            <a:pPr marL="0" lvl="0" indent="0" algn="just" rtl="0">
              <a:lnSpc>
                <a:spcPct val="103333"/>
              </a:lnSpc>
              <a:spcBef>
                <a:spcPts val="0"/>
              </a:spcBef>
              <a:spcAft>
                <a:spcPts val="0"/>
              </a:spcAft>
              <a:buClr>
                <a:srgbClr val="595959"/>
              </a:buClr>
              <a:buSzPts val="2400"/>
              <a:buNone/>
            </a:pPr>
            <a:r>
              <a:rPr lang="en-GB" sz="2000" b="1" err="1"/>
              <a:t>Alltägliche</a:t>
            </a:r>
            <a:r>
              <a:rPr lang="en-GB" sz="2000" b="1"/>
              <a:t> </a:t>
            </a:r>
            <a:r>
              <a:rPr lang="en-GB" sz="2000" b="1" err="1"/>
              <a:t>Probleme</a:t>
            </a:r>
            <a:endParaRPr sz="2000"/>
          </a:p>
          <a:p>
            <a:pPr marL="0" lvl="0" indent="0" algn="just" rtl="0">
              <a:lnSpc>
                <a:spcPct val="103333"/>
              </a:lnSpc>
              <a:spcBef>
                <a:spcPts val="0"/>
              </a:spcBef>
              <a:spcAft>
                <a:spcPts val="0"/>
              </a:spcAft>
              <a:buClr>
                <a:srgbClr val="595959"/>
              </a:buClr>
              <a:buSzPts val="2400"/>
              <a:buNone/>
            </a:pPr>
            <a:r>
              <a:rPr lang="en-GB" sz="2000"/>
              <a:t>Das Team fand </a:t>
            </a:r>
            <a:r>
              <a:rPr lang="en-GB" sz="2000" err="1"/>
              <a:t>sich</a:t>
            </a:r>
            <a:r>
              <a:rPr lang="en-GB" sz="2000"/>
              <a:t> oft </a:t>
            </a:r>
            <a:r>
              <a:rPr lang="en-GB" sz="2000" err="1"/>
              <a:t>unter</a:t>
            </a:r>
            <a:r>
              <a:rPr lang="en-GB" sz="2000"/>
              <a:t> </a:t>
            </a:r>
            <a:r>
              <a:rPr lang="en-GB" sz="2000" err="1"/>
              <a:t>Stapeln</a:t>
            </a:r>
            <a:r>
              <a:rPr lang="en-GB" sz="2000"/>
              <a:t> von </a:t>
            </a:r>
            <a:r>
              <a:rPr lang="en-GB" sz="2000" err="1"/>
              <a:t>Altpapier</a:t>
            </a:r>
            <a:r>
              <a:rPr lang="en-GB" sz="2000"/>
              <a:t> </a:t>
            </a:r>
            <a:r>
              <a:rPr lang="en-GB" sz="2000" err="1"/>
              <a:t>begraben</a:t>
            </a:r>
            <a:r>
              <a:rPr lang="en-GB" sz="2000"/>
              <a:t>, und die </a:t>
            </a:r>
            <a:r>
              <a:rPr lang="en-GB" sz="2000" err="1"/>
              <a:t>Bürobeleuchtung</a:t>
            </a:r>
            <a:r>
              <a:rPr lang="en-GB" sz="2000"/>
              <a:t> </a:t>
            </a:r>
            <a:r>
              <a:rPr lang="en-GB" sz="2000" err="1"/>
              <a:t>wurde</a:t>
            </a:r>
            <a:r>
              <a:rPr lang="en-GB" sz="2000"/>
              <a:t> </a:t>
            </a:r>
            <a:r>
              <a:rPr lang="en-GB" sz="2000" err="1"/>
              <a:t>häufig</a:t>
            </a:r>
            <a:r>
              <a:rPr lang="en-GB" sz="2000"/>
              <a:t> </a:t>
            </a:r>
            <a:r>
              <a:rPr lang="en-GB" sz="2000" err="1"/>
              <a:t>über</a:t>
            </a:r>
            <a:r>
              <a:rPr lang="en-GB" sz="2000"/>
              <a:t> Nacht </a:t>
            </a:r>
            <a:r>
              <a:rPr lang="en-GB" sz="2000" err="1"/>
              <a:t>angelassen</a:t>
            </a:r>
            <a:r>
              <a:rPr lang="en-GB" sz="2000"/>
              <a:t>. Das Fehlen </a:t>
            </a:r>
            <a:r>
              <a:rPr lang="en-GB" sz="2000" err="1"/>
              <a:t>eines</a:t>
            </a:r>
            <a:r>
              <a:rPr lang="en-GB" sz="2000"/>
              <a:t> </a:t>
            </a:r>
            <a:r>
              <a:rPr lang="en-GB" sz="2000" err="1"/>
              <a:t>einheitlichen</a:t>
            </a:r>
            <a:r>
              <a:rPr lang="en-GB" sz="2000"/>
              <a:t> Ansatzes </a:t>
            </a:r>
            <a:r>
              <a:rPr lang="en-GB" sz="2000" err="1"/>
              <a:t>bedeutete</a:t>
            </a:r>
            <a:r>
              <a:rPr lang="en-GB" sz="2000"/>
              <a:t>, </a:t>
            </a:r>
            <a:r>
              <a:rPr lang="en-GB" sz="2000" err="1"/>
              <a:t>dass</a:t>
            </a:r>
            <a:r>
              <a:rPr lang="en-GB" sz="2000"/>
              <a:t> </a:t>
            </a:r>
            <a:r>
              <a:rPr lang="en-GB" sz="2000" err="1"/>
              <a:t>ihre</a:t>
            </a:r>
            <a:r>
              <a:rPr lang="en-GB" sz="2000"/>
              <a:t> </a:t>
            </a:r>
            <a:r>
              <a:rPr lang="en-GB" sz="2000" err="1"/>
              <a:t>grünen</a:t>
            </a:r>
            <a:r>
              <a:rPr lang="en-GB" sz="2000"/>
              <a:t> </a:t>
            </a:r>
            <a:r>
              <a:rPr lang="en-GB" sz="2000" err="1"/>
              <a:t>Initiativen</a:t>
            </a:r>
            <a:r>
              <a:rPr lang="en-GB" sz="2000"/>
              <a:t> </a:t>
            </a:r>
            <a:r>
              <a:rPr lang="en-GB" sz="2000" err="1"/>
              <a:t>unzusammenhängend</a:t>
            </a:r>
            <a:r>
              <a:rPr lang="en-GB" sz="2000"/>
              <a:t> und </a:t>
            </a:r>
            <a:r>
              <a:rPr lang="en-GB" sz="2000" err="1"/>
              <a:t>wenig</a:t>
            </a:r>
            <a:r>
              <a:rPr lang="en-GB" sz="2000"/>
              <a:t> </a:t>
            </a:r>
            <a:r>
              <a:rPr lang="en-GB" sz="2000" err="1"/>
              <a:t>effektiv</a:t>
            </a:r>
            <a:r>
              <a:rPr lang="en-GB" sz="2000"/>
              <a:t> </a:t>
            </a:r>
            <a:r>
              <a:rPr lang="en-GB" sz="2000" err="1"/>
              <a:t>waren</a:t>
            </a:r>
            <a:r>
              <a:rPr lang="en-GB" sz="2000"/>
              <a:t>.</a:t>
            </a:r>
            <a:endParaRPr sz="20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5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Wendepunkt mit Projektmanagementsoftware</a:t>
            </a:r>
            <a:endParaRPr/>
          </a:p>
        </p:txBody>
      </p:sp>
      <p:sp>
        <p:nvSpPr>
          <p:cNvPr id="685" name="Google Shape;685;p59"/>
          <p:cNvSpPr txBox="1">
            <a:spLocks noGrp="1"/>
          </p:cNvSpPr>
          <p:nvPr>
            <p:ph type="body" idx="2"/>
          </p:nvPr>
        </p:nvSpPr>
        <p:spPr>
          <a:xfrm>
            <a:off x="904810" y="1511237"/>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sz="2000"/>
              <a:t> </a:t>
            </a:r>
            <a:r>
              <a:rPr lang="en-GB" sz="2000" err="1"/>
              <a:t>Frustriert</a:t>
            </a:r>
            <a:r>
              <a:rPr lang="en-GB" sz="2000"/>
              <a:t> und auf der </a:t>
            </a:r>
            <a:r>
              <a:rPr lang="en-GB" sz="2000" err="1"/>
              <a:t>Suche</a:t>
            </a:r>
            <a:r>
              <a:rPr lang="en-GB" sz="2000"/>
              <a:t> </a:t>
            </a:r>
            <a:r>
              <a:rPr lang="en-GB" sz="2000" err="1"/>
              <a:t>nach</a:t>
            </a:r>
            <a:r>
              <a:rPr lang="en-GB" sz="2000"/>
              <a:t> </a:t>
            </a:r>
            <a:r>
              <a:rPr lang="en-GB" sz="2000" err="1"/>
              <a:t>einer</a:t>
            </a:r>
            <a:r>
              <a:rPr lang="en-GB" sz="2000"/>
              <a:t> </a:t>
            </a:r>
            <a:r>
              <a:rPr lang="en-GB" sz="2000" err="1"/>
              <a:t>Lösung</a:t>
            </a:r>
            <a:r>
              <a:rPr lang="en-GB" sz="2000"/>
              <a:t> </a:t>
            </a:r>
            <a:r>
              <a:rPr lang="en-GB" sz="2000" err="1"/>
              <a:t>entdeckte</a:t>
            </a:r>
            <a:r>
              <a:rPr lang="en-GB" sz="2000"/>
              <a:t> das Team Trello, </a:t>
            </a:r>
            <a:r>
              <a:rPr lang="en-GB" sz="2000" err="1"/>
              <a:t>ein</a:t>
            </a:r>
            <a:r>
              <a:rPr lang="en-GB" sz="2000"/>
              <a:t> </a:t>
            </a:r>
            <a:r>
              <a:rPr lang="en-GB" sz="2000" err="1"/>
              <a:t>Projektmanagement</a:t>
            </a:r>
            <a:r>
              <a:rPr lang="en-GB" sz="2000"/>
              <a:t>-Tool, das für seine </a:t>
            </a:r>
            <a:r>
              <a:rPr lang="en-GB" sz="2000" err="1"/>
              <a:t>Einfachheit</a:t>
            </a:r>
            <a:r>
              <a:rPr lang="en-GB" sz="2000"/>
              <a:t> und </a:t>
            </a:r>
            <a:r>
              <a:rPr lang="en-GB" sz="2000" err="1"/>
              <a:t>Effizienz</a:t>
            </a:r>
            <a:r>
              <a:rPr lang="en-GB" sz="2000"/>
              <a:t> </a:t>
            </a:r>
            <a:r>
              <a:rPr lang="en-GB" sz="2000" err="1"/>
              <a:t>bekannt</a:t>
            </a:r>
            <a:r>
              <a:rPr lang="en-GB" sz="2000"/>
              <a:t> </a:t>
            </a:r>
            <a:r>
              <a:rPr lang="en-GB" sz="2000" err="1"/>
              <a:t>ist</a:t>
            </a:r>
            <a:r>
              <a:rPr lang="en-GB" sz="2000"/>
              <a:t>. </a:t>
            </a:r>
            <a:endParaRPr sz="2000"/>
          </a:p>
          <a:p>
            <a:pPr marL="0" lvl="0" indent="0" algn="just" rtl="0">
              <a:lnSpc>
                <a:spcPct val="103333"/>
              </a:lnSpc>
              <a:spcBef>
                <a:spcPts val="0"/>
              </a:spcBef>
              <a:spcAft>
                <a:spcPts val="0"/>
              </a:spcAft>
              <a:buClr>
                <a:srgbClr val="595959"/>
              </a:buClr>
              <a:buSzPts val="2400"/>
              <a:buNone/>
            </a:pPr>
            <a:endParaRPr sz="2000"/>
          </a:p>
          <a:p>
            <a:pPr marL="0" lvl="0" indent="0" algn="just" rtl="0">
              <a:lnSpc>
                <a:spcPct val="103333"/>
              </a:lnSpc>
              <a:spcBef>
                <a:spcPts val="0"/>
              </a:spcBef>
              <a:spcAft>
                <a:spcPts val="0"/>
              </a:spcAft>
              <a:buClr>
                <a:srgbClr val="595959"/>
              </a:buClr>
              <a:buSzPts val="2400"/>
              <a:buNone/>
            </a:pPr>
            <a:r>
              <a:rPr lang="en-GB" sz="2000" b="1" err="1"/>
              <a:t>Schritte</a:t>
            </a:r>
            <a:r>
              <a:rPr lang="en-GB" sz="2000" b="1"/>
              <a:t> </a:t>
            </a:r>
            <a:r>
              <a:rPr lang="en-GB" sz="2000" b="1" err="1"/>
              <a:t>zur</a:t>
            </a:r>
            <a:r>
              <a:rPr lang="en-GB" sz="2000" b="1"/>
              <a:t> </a:t>
            </a:r>
            <a:r>
              <a:rPr lang="en-GB" sz="2000" b="1" err="1"/>
              <a:t>Implementierung</a:t>
            </a:r>
            <a:endParaRPr sz="2000"/>
          </a:p>
          <a:p>
            <a:pPr marL="457200" lvl="0" indent="-457200" algn="just" rtl="0">
              <a:lnSpc>
                <a:spcPct val="103333"/>
              </a:lnSpc>
              <a:spcBef>
                <a:spcPts val="0"/>
              </a:spcBef>
              <a:spcAft>
                <a:spcPts val="0"/>
              </a:spcAft>
              <a:buClr>
                <a:srgbClr val="595959"/>
              </a:buClr>
              <a:buSzPts val="2400"/>
              <a:buFont typeface="Calibri"/>
              <a:buAutoNum type="arabicPeriod"/>
            </a:pPr>
            <a:r>
              <a:rPr lang="en-GB" sz="2000" err="1"/>
              <a:t>Ziele</a:t>
            </a:r>
            <a:r>
              <a:rPr lang="en-GB" sz="2000"/>
              <a:t> </a:t>
            </a:r>
            <a:r>
              <a:rPr lang="en-GB" sz="2000" err="1"/>
              <a:t>setzen</a:t>
            </a:r>
            <a:r>
              <a:rPr lang="en-GB" sz="2000"/>
              <a:t>: Die </a:t>
            </a:r>
            <a:r>
              <a:rPr lang="en-GB" sz="2000" err="1"/>
              <a:t>erste</a:t>
            </a:r>
            <a:r>
              <a:rPr lang="en-GB" sz="2000"/>
              <a:t> Aufgabe </a:t>
            </a:r>
            <a:r>
              <a:rPr lang="en-GB" sz="2000" err="1"/>
              <a:t>bestand</a:t>
            </a:r>
            <a:r>
              <a:rPr lang="en-GB" sz="2000"/>
              <a:t> </a:t>
            </a:r>
            <a:r>
              <a:rPr lang="en-GB" sz="2000" err="1"/>
              <a:t>darin</a:t>
            </a:r>
            <a:r>
              <a:rPr lang="en-GB" sz="2000"/>
              <a:t>, </a:t>
            </a:r>
            <a:r>
              <a:rPr lang="en-GB" sz="2000" err="1"/>
              <a:t>klare</a:t>
            </a:r>
            <a:r>
              <a:rPr lang="en-GB" sz="2000"/>
              <a:t>, </a:t>
            </a:r>
            <a:r>
              <a:rPr lang="en-GB" sz="2000" err="1"/>
              <a:t>erreichbare</a:t>
            </a:r>
            <a:r>
              <a:rPr lang="en-GB" sz="2000"/>
              <a:t> </a:t>
            </a:r>
            <a:r>
              <a:rPr lang="en-GB" sz="2000" err="1"/>
              <a:t>Nachhaltigkeitsziele</a:t>
            </a:r>
            <a:r>
              <a:rPr lang="en-GB" sz="2000"/>
              <a:t> </a:t>
            </a:r>
            <a:r>
              <a:rPr lang="en-GB" sz="2000" err="1"/>
              <a:t>festzulegen</a:t>
            </a:r>
            <a:r>
              <a:rPr lang="en-GB" sz="2000"/>
              <a:t>, </a:t>
            </a:r>
            <a:r>
              <a:rPr lang="en-GB" sz="2000" err="1"/>
              <a:t>wie</a:t>
            </a:r>
            <a:r>
              <a:rPr lang="en-GB" sz="2000"/>
              <a:t> z. B. die </a:t>
            </a:r>
            <a:r>
              <a:rPr lang="en-GB" sz="2000" err="1"/>
              <a:t>Reduzierung</a:t>
            </a:r>
            <a:r>
              <a:rPr lang="en-GB" sz="2000"/>
              <a:t> des </a:t>
            </a:r>
            <a:r>
              <a:rPr lang="en-GB" sz="2000" err="1"/>
              <a:t>Papierverbrauchs</a:t>
            </a:r>
            <a:r>
              <a:rPr lang="en-GB" sz="2000"/>
              <a:t> um 30 %.</a:t>
            </a:r>
            <a:endParaRPr sz="2000"/>
          </a:p>
          <a:p>
            <a:pPr marL="457200" lvl="0" indent="-457200" algn="just" rtl="0">
              <a:lnSpc>
                <a:spcPct val="103333"/>
              </a:lnSpc>
              <a:spcBef>
                <a:spcPts val="0"/>
              </a:spcBef>
              <a:spcAft>
                <a:spcPts val="0"/>
              </a:spcAft>
              <a:buClr>
                <a:srgbClr val="595959"/>
              </a:buClr>
              <a:buSzPts val="2400"/>
              <a:buFont typeface="Calibri"/>
              <a:buAutoNum type="arabicPeriod"/>
            </a:pPr>
            <a:r>
              <a:rPr lang="en-GB" sz="2000"/>
              <a:t>Projekte </a:t>
            </a:r>
            <a:r>
              <a:rPr lang="en-GB" sz="2000" err="1"/>
              <a:t>erstellen</a:t>
            </a:r>
            <a:r>
              <a:rPr lang="en-GB" sz="2000"/>
              <a:t>: Für </a:t>
            </a:r>
            <a:r>
              <a:rPr lang="en-GB" sz="2000" err="1"/>
              <a:t>jede</a:t>
            </a:r>
            <a:r>
              <a:rPr lang="en-GB" sz="2000"/>
              <a:t> </a:t>
            </a:r>
            <a:r>
              <a:rPr lang="en-GB" sz="2000" err="1"/>
              <a:t>grüne</a:t>
            </a:r>
            <a:r>
              <a:rPr lang="en-GB" sz="2000"/>
              <a:t> Initiative </a:t>
            </a:r>
            <a:r>
              <a:rPr lang="en-GB" sz="2000" err="1"/>
              <a:t>wurden</a:t>
            </a:r>
            <a:r>
              <a:rPr lang="en-GB" sz="2000"/>
              <a:t> in Trello </a:t>
            </a:r>
            <a:r>
              <a:rPr lang="en-GB" sz="2000" err="1"/>
              <a:t>spezifische</a:t>
            </a:r>
            <a:r>
              <a:rPr lang="en-GB" sz="2000"/>
              <a:t> Projekte </a:t>
            </a:r>
            <a:r>
              <a:rPr lang="en-GB" sz="2000" err="1"/>
              <a:t>eingerichtet</a:t>
            </a:r>
            <a:r>
              <a:rPr lang="en-GB" sz="2000"/>
              <a:t>, z. B. „</a:t>
            </a:r>
            <a:r>
              <a:rPr lang="en-GB" sz="2000" err="1"/>
              <a:t>Energieeinsparung</a:t>
            </a:r>
            <a:r>
              <a:rPr lang="en-GB" sz="2000"/>
              <a:t>“ und „</a:t>
            </a:r>
            <a:r>
              <a:rPr lang="en-GB" sz="2000" err="1"/>
              <a:t>Abfallreduzierung</a:t>
            </a:r>
            <a:r>
              <a:rPr lang="en-GB" sz="2000"/>
              <a:t>“.</a:t>
            </a:r>
            <a:endParaRPr sz="2000"/>
          </a:p>
          <a:p>
            <a:pPr marL="457200" lvl="0" indent="-457200" algn="just" rtl="0">
              <a:lnSpc>
                <a:spcPct val="103333"/>
              </a:lnSpc>
              <a:spcBef>
                <a:spcPts val="0"/>
              </a:spcBef>
              <a:spcAft>
                <a:spcPts val="0"/>
              </a:spcAft>
              <a:buClr>
                <a:srgbClr val="595959"/>
              </a:buClr>
              <a:buSzPts val="2400"/>
              <a:buFont typeface="Calibri"/>
              <a:buAutoNum type="arabicPeriod"/>
            </a:pPr>
            <a:r>
              <a:rPr lang="en-GB" sz="2000" err="1"/>
              <a:t>Aufgaben</a:t>
            </a:r>
            <a:r>
              <a:rPr lang="en-GB" sz="2000"/>
              <a:t> </a:t>
            </a:r>
            <a:r>
              <a:rPr lang="en-GB" sz="2000" err="1"/>
              <a:t>zuweisen</a:t>
            </a:r>
            <a:r>
              <a:rPr lang="en-GB" sz="2000"/>
              <a:t>: Die </a:t>
            </a:r>
            <a:r>
              <a:rPr lang="en-GB" sz="2000" err="1"/>
              <a:t>Aufgaben</a:t>
            </a:r>
            <a:r>
              <a:rPr lang="en-GB" sz="2000"/>
              <a:t> </a:t>
            </a:r>
            <a:r>
              <a:rPr lang="en-GB" sz="2000" err="1"/>
              <a:t>wurden</a:t>
            </a:r>
            <a:r>
              <a:rPr lang="en-GB" sz="2000"/>
              <a:t> den </a:t>
            </a:r>
            <a:r>
              <a:rPr lang="en-GB" sz="2000" err="1"/>
              <a:t>Teammitgliedern</a:t>
            </a:r>
            <a:r>
              <a:rPr lang="en-GB" sz="2000"/>
              <a:t> </a:t>
            </a:r>
            <a:r>
              <a:rPr lang="en-GB" sz="2000" err="1"/>
              <a:t>zugewiesen</a:t>
            </a:r>
            <a:r>
              <a:rPr lang="en-GB" sz="2000"/>
              <a:t>, mit </a:t>
            </a:r>
            <a:r>
              <a:rPr lang="en-GB" sz="2000" err="1"/>
              <a:t>Fristen</a:t>
            </a:r>
            <a:r>
              <a:rPr lang="en-GB" sz="2000"/>
              <a:t> und </a:t>
            </a:r>
            <a:r>
              <a:rPr lang="en-GB" sz="2000" err="1"/>
              <a:t>detaillierten</a:t>
            </a:r>
            <a:r>
              <a:rPr lang="en-GB" sz="2000"/>
              <a:t> </a:t>
            </a:r>
            <a:r>
              <a:rPr lang="en-GB" sz="2000" err="1"/>
              <a:t>Beschreibungen</a:t>
            </a:r>
            <a:r>
              <a:rPr lang="en-GB" sz="2000"/>
              <a:t>, um die </a:t>
            </a:r>
            <a:r>
              <a:rPr lang="en-GB" sz="2000" err="1"/>
              <a:t>Verantwortlichkeit</a:t>
            </a:r>
            <a:r>
              <a:rPr lang="en-GB" sz="2000"/>
              <a:t> </a:t>
            </a:r>
            <a:r>
              <a:rPr lang="en-GB" sz="2000" err="1"/>
              <a:t>sicherzustellen</a:t>
            </a:r>
            <a:r>
              <a:rPr lang="en-GB" sz="2000"/>
              <a:t>.</a:t>
            </a:r>
            <a:endParaRPr sz="2000"/>
          </a:p>
          <a:p>
            <a:pPr marL="457200" lvl="0" indent="-457200" algn="just" rtl="0">
              <a:lnSpc>
                <a:spcPct val="103333"/>
              </a:lnSpc>
              <a:spcBef>
                <a:spcPts val="0"/>
              </a:spcBef>
              <a:spcAft>
                <a:spcPts val="0"/>
              </a:spcAft>
              <a:buClr>
                <a:srgbClr val="595959"/>
              </a:buClr>
              <a:buSzPts val="2400"/>
              <a:buFont typeface="Calibri"/>
              <a:buAutoNum type="arabicPeriod"/>
            </a:pPr>
            <a:r>
              <a:rPr lang="en-GB" sz="2000" err="1"/>
              <a:t>Überwachung</a:t>
            </a:r>
            <a:r>
              <a:rPr lang="en-GB" sz="2000"/>
              <a:t> des </a:t>
            </a:r>
            <a:r>
              <a:rPr lang="en-GB" sz="2000" err="1"/>
              <a:t>Fortschritts</a:t>
            </a:r>
            <a:r>
              <a:rPr lang="en-GB" sz="2000"/>
              <a:t>: </a:t>
            </a:r>
            <a:r>
              <a:rPr lang="en-GB" sz="2000" err="1"/>
              <a:t>Regelmäßige</a:t>
            </a:r>
            <a:r>
              <a:rPr lang="en-GB" sz="2000"/>
              <a:t> </a:t>
            </a:r>
            <a:r>
              <a:rPr lang="en-GB" sz="2000" err="1"/>
              <a:t>Besprechungen</a:t>
            </a:r>
            <a:r>
              <a:rPr lang="en-GB" sz="2000"/>
              <a:t> und </a:t>
            </a:r>
            <a:r>
              <a:rPr lang="en-GB" sz="2000" err="1"/>
              <a:t>Fortschrittskontrollen</a:t>
            </a:r>
            <a:r>
              <a:rPr lang="en-GB" sz="2000"/>
              <a:t> </a:t>
            </a:r>
            <a:r>
              <a:rPr lang="en-GB" sz="2000" err="1"/>
              <a:t>wurden</a:t>
            </a:r>
            <a:r>
              <a:rPr lang="en-GB" sz="2000"/>
              <a:t> </a:t>
            </a:r>
            <a:r>
              <a:rPr lang="en-GB" sz="2000" err="1"/>
              <a:t>zur</a:t>
            </a:r>
            <a:r>
              <a:rPr lang="en-GB" sz="2000"/>
              <a:t> Routine, um </a:t>
            </a:r>
            <a:r>
              <a:rPr lang="en-GB" sz="2000" err="1"/>
              <a:t>sicherzustellen</a:t>
            </a:r>
            <a:r>
              <a:rPr lang="en-GB" sz="2000"/>
              <a:t>, </a:t>
            </a:r>
            <a:r>
              <a:rPr lang="en-GB" sz="2000" err="1"/>
              <a:t>dass</a:t>
            </a:r>
            <a:r>
              <a:rPr lang="en-GB" sz="2000"/>
              <a:t> alle auf Kurs </a:t>
            </a:r>
            <a:r>
              <a:rPr lang="en-GB" sz="2000" err="1"/>
              <a:t>blieben</a:t>
            </a:r>
            <a:r>
              <a:rPr lang="en-GB" sz="2000"/>
              <a:t>.</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ZIELE</a:t>
            </a:r>
            <a:endParaRPr/>
          </a:p>
          <a:p>
            <a:pPr marL="0" lvl="0" indent="0" algn="l" rtl="0">
              <a:lnSpc>
                <a:spcPct val="90000"/>
              </a:lnSpc>
              <a:spcBef>
                <a:spcPts val="1000"/>
              </a:spcBef>
              <a:spcAft>
                <a:spcPts val="0"/>
              </a:spcAft>
              <a:buClr>
                <a:srgbClr val="73B64B"/>
              </a:buClr>
              <a:buSzPts val="3600"/>
              <a:buNone/>
            </a:pPr>
            <a:endParaRPr/>
          </a:p>
        </p:txBody>
      </p:sp>
      <p:sp>
        <p:nvSpPr>
          <p:cNvPr id="282" name="Google Shape;282;p7"/>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en-GB" sz="2300" b="1"/>
              <a:t>Verstehen Sie digitale Technologien: </a:t>
            </a:r>
            <a:r>
              <a:rPr lang="en-GB" sz="2300"/>
              <a:t>Gewinnen Sie ein umfassendes Verständnis der verschiedenen digitalen Technologien und ihrer Anwendungen im Bereich der Nachhaltigkeit.</a:t>
            </a:r>
            <a:endParaRPr sz="2300"/>
          </a:p>
          <a:p>
            <a:pPr marL="342900" lvl="0" indent="-342900" algn="just" rtl="0">
              <a:lnSpc>
                <a:spcPct val="103333"/>
              </a:lnSpc>
              <a:spcBef>
                <a:spcPts val="0"/>
              </a:spcBef>
              <a:spcAft>
                <a:spcPts val="0"/>
              </a:spcAft>
              <a:buClr>
                <a:srgbClr val="595959"/>
              </a:buClr>
              <a:buSzPts val="2400"/>
              <a:buFont typeface="Arial"/>
              <a:buChar char="•"/>
            </a:pPr>
            <a:r>
              <a:rPr lang="en-GB" sz="2300" b="1"/>
              <a:t>Digitale Innovation erforschen: </a:t>
            </a:r>
            <a:r>
              <a:rPr lang="en-GB" sz="2300"/>
              <a:t>Learn Erfahren Sie, wie digitale Innovationen Geschäftsmodelle verändern, die Effizienz steigern und nachhaltige Praktiken fördern können.</a:t>
            </a:r>
            <a:endParaRPr sz="2300"/>
          </a:p>
          <a:p>
            <a:pPr marL="342900" lvl="0" indent="-342900" algn="just" rtl="0">
              <a:lnSpc>
                <a:spcPct val="103333"/>
              </a:lnSpc>
              <a:spcBef>
                <a:spcPts val="0"/>
              </a:spcBef>
              <a:spcAft>
                <a:spcPts val="0"/>
              </a:spcAft>
              <a:buClr>
                <a:srgbClr val="595959"/>
              </a:buClr>
              <a:buSzPts val="2400"/>
              <a:buFont typeface="Arial"/>
              <a:buChar char="•"/>
            </a:pPr>
            <a:r>
              <a:rPr lang="en-GB" sz="2300" b="1"/>
              <a:t>Digitale Werkzeuge einsetzen: </a:t>
            </a:r>
            <a:r>
              <a:rPr lang="en-GB" sz="2300"/>
              <a:t> Identifizieren und nutzen Sie digitale Werkzeuge zur Unterstützung nachhaltiger Geschäftsabläufe.</a:t>
            </a:r>
            <a:endParaRPr/>
          </a:p>
          <a:p>
            <a:pPr marL="342900" lvl="0" indent="-342900" algn="just" rtl="0">
              <a:lnSpc>
                <a:spcPct val="103333"/>
              </a:lnSpc>
              <a:spcBef>
                <a:spcPts val="0"/>
              </a:spcBef>
              <a:spcAft>
                <a:spcPts val="0"/>
              </a:spcAft>
              <a:buClr>
                <a:srgbClr val="595959"/>
              </a:buClr>
              <a:buSzPts val="2400"/>
              <a:buFont typeface="Arial"/>
              <a:buChar char="•"/>
            </a:pPr>
            <a:r>
              <a:rPr lang="en-GB" sz="2300" b="1"/>
              <a:t>Analyse von Fallstudien: </a:t>
            </a:r>
            <a:r>
              <a:rPr lang="en-GB" sz="2300"/>
              <a:t>Analyse von Beispielen aus der Praxis, in denen Unternehmen erfolgreich digitale Tools für die Nachhaltigkeit einsetzen.</a:t>
            </a:r>
            <a:endParaRPr/>
          </a:p>
          <a:p>
            <a:pPr marL="342900" lvl="0" indent="-342900" algn="just" rtl="0">
              <a:lnSpc>
                <a:spcPct val="103333"/>
              </a:lnSpc>
              <a:spcBef>
                <a:spcPts val="0"/>
              </a:spcBef>
              <a:spcAft>
                <a:spcPts val="0"/>
              </a:spcAft>
              <a:buClr>
                <a:srgbClr val="595959"/>
              </a:buClr>
              <a:buSzPts val="2400"/>
              <a:buFont typeface="Arial"/>
              <a:buChar char="•"/>
            </a:pPr>
            <a:r>
              <a:rPr lang="en-GB" sz="2300" b="1"/>
              <a:t>Entwicklung von Nachhaltigkeitsplänen</a:t>
            </a:r>
            <a:r>
              <a:rPr lang="en-GB" sz="2300"/>
              <a:t>: Erstellen Sie umsetzbare digitale Nachhaltigkeitspläne, die auf Kleinstunternehmen zugeschnitten sind.</a:t>
            </a:r>
            <a:endParaRPr sz="23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60"/>
          <p:cNvSpPr txBox="1">
            <a:spLocks noGrp="1"/>
          </p:cNvSpPr>
          <p:nvPr>
            <p:ph type="body" idx="1"/>
          </p:nvPr>
        </p:nvSpPr>
        <p:spPr>
          <a:xfrm>
            <a:off x="4776746" y="394275"/>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EcoFresh Organics, ein Kleinstunternehmen mit Sitz in Kopenhagen, Dänemark, hat sich auf die Lieferung von Bio-Lebensmitteln spezialisiert. Mit einem Team von sechs engagierten Mitarbeitern setzte sich EcoFresh für Nachhaltigkeit ein, benötigte aber eine Effizienzsteigerung, um seinen ökologischen Fußabdruck weiter zu verringern.</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a:t>EcoFresh stand vor der Herausforderung, seine Lieferkette zu verwalten, Lebensmittelabfälle zu reduzieren und die Lieferwege zu optimieren. Sie wussten, dass sie innovative Technologien einsetzen mussten, um ihre grünen Ziele zu erreichen.</a:t>
            </a:r>
            <a:endParaRPr/>
          </a:p>
        </p:txBody>
      </p:sp>
      <p:sp>
        <p:nvSpPr>
          <p:cNvPr id="691" name="Google Shape;691;p6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AI-gestützte Nachhaltigkeit: Die Umwandlung von EcoFresh Organics</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6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Die Kämpfe von EcoFresh Organics</a:t>
            </a:r>
            <a:endParaRPr/>
          </a:p>
        </p:txBody>
      </p:sp>
      <p:sp>
        <p:nvSpPr>
          <p:cNvPr id="698" name="Google Shape;698;p61"/>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en-GB" sz="2300" b="1"/>
              <a:t>Lebensmittelverschwendung: </a:t>
            </a:r>
            <a:r>
              <a:rPr lang="en-GB" sz="2300"/>
              <a:t>Die Überbevorratung führte zu erheblichen Mengen an verdorbenen Produkten.</a:t>
            </a:r>
            <a:endParaRPr sz="2300"/>
          </a:p>
          <a:p>
            <a:pPr marL="342900" lvl="0" indent="-342900" algn="just" rtl="0">
              <a:lnSpc>
                <a:spcPct val="103333"/>
              </a:lnSpc>
              <a:spcBef>
                <a:spcPts val="0"/>
              </a:spcBef>
              <a:spcAft>
                <a:spcPts val="0"/>
              </a:spcAft>
              <a:buClr>
                <a:srgbClr val="595959"/>
              </a:buClr>
              <a:buSzPts val="2400"/>
              <a:buFont typeface="Arial"/>
              <a:buChar char="•"/>
            </a:pPr>
            <a:r>
              <a:rPr lang="en-GB" sz="2300" b="1"/>
              <a:t>Ineffiziente Lieferrouten: </a:t>
            </a:r>
            <a:r>
              <a:rPr lang="en-GB" sz="2300"/>
              <a:t>Die Lieferfahrzeuge fuhren oft längere Strecken und verbrauchten dadurch mehr Kraftstoff.</a:t>
            </a:r>
            <a:endParaRPr sz="2300"/>
          </a:p>
          <a:p>
            <a:pPr marL="342900" lvl="0" indent="-342900" algn="just" rtl="0">
              <a:lnSpc>
                <a:spcPct val="103333"/>
              </a:lnSpc>
              <a:spcBef>
                <a:spcPts val="0"/>
              </a:spcBef>
              <a:spcAft>
                <a:spcPts val="0"/>
              </a:spcAft>
              <a:buClr>
                <a:srgbClr val="595959"/>
              </a:buClr>
              <a:buSzPts val="2400"/>
              <a:buFont typeface="Arial"/>
              <a:buChar char="•"/>
            </a:pPr>
            <a:r>
              <a:rPr lang="en-GB" sz="2300" b="1"/>
              <a:t>Management der Lieferkette:</a:t>
            </a:r>
            <a:r>
              <a:rPr lang="en-GB" sz="2300"/>
              <a:t> Schwierigkeiten bei der Vorhersage der Nachfrage führten entweder zu Engpässen oder Überschüssen.</a:t>
            </a:r>
            <a:endParaRPr sz="2300"/>
          </a:p>
          <a:p>
            <a:pPr marL="342900" lvl="0" indent="-342900" algn="just" rtl="0">
              <a:lnSpc>
                <a:spcPct val="103333"/>
              </a:lnSpc>
              <a:spcBef>
                <a:spcPts val="0"/>
              </a:spcBef>
              <a:spcAft>
                <a:spcPts val="0"/>
              </a:spcAft>
              <a:buClr>
                <a:srgbClr val="595959"/>
              </a:buClr>
              <a:buSzPts val="2400"/>
              <a:buFont typeface="Arial"/>
              <a:buChar char="•"/>
            </a:pPr>
            <a:r>
              <a:rPr lang="en-GB" sz="2300" b="1"/>
              <a:t>Manuelle Prozesse: </a:t>
            </a:r>
            <a:r>
              <a:rPr lang="en-GB" sz="2300"/>
              <a:t>Viele Vorgänge wurden manuell abgewickelt, was zu Fehlern und Ineffizienzen führte.</a:t>
            </a:r>
            <a:endParaRPr sz="2300"/>
          </a:p>
          <a:p>
            <a:pPr marL="0" lvl="0" indent="0" algn="just" rtl="0">
              <a:lnSpc>
                <a:spcPct val="103333"/>
              </a:lnSpc>
              <a:spcBef>
                <a:spcPts val="0"/>
              </a:spcBef>
              <a:spcAft>
                <a:spcPts val="0"/>
              </a:spcAft>
              <a:buClr>
                <a:srgbClr val="595959"/>
              </a:buClr>
              <a:buSzPts val="2400"/>
              <a:buNone/>
            </a:pPr>
            <a:r>
              <a:rPr lang="en-GB" sz="2300"/>
              <a:t>Das Lager von </a:t>
            </a:r>
            <a:r>
              <a:rPr lang="en-GB" sz="2300" b="1"/>
              <a:t>EcoFresh</a:t>
            </a:r>
            <a:r>
              <a:rPr lang="en-GB" sz="2300"/>
              <a:t> war oft mit unverkauften Produkten gefüllt, und die Auslieferungsfahrer verbrachten zu viel Zeit auf der Straße. Das Team verbrachte Stunden mit der manuellen Verfolgung von Beständen und Bestellungen, was zu Fehlern und Verschwendung führte.</a:t>
            </a:r>
            <a:endParaRPr sz="23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62"/>
          <p:cNvSpPr txBox="1">
            <a:spLocks noGrp="1"/>
          </p:cNvSpPr>
          <p:nvPr>
            <p:ph type="body" idx="1"/>
          </p:nvPr>
        </p:nvSpPr>
        <p:spPr>
          <a:xfrm>
            <a:off x="904856" y="572371"/>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Wendepunkt mit künstlicher Intelligenz</a:t>
            </a:r>
            <a:endParaRPr/>
          </a:p>
        </p:txBody>
      </p:sp>
      <p:sp>
        <p:nvSpPr>
          <p:cNvPr id="704" name="Google Shape;704;p62"/>
          <p:cNvSpPr txBox="1">
            <a:spLocks noGrp="1"/>
          </p:cNvSpPr>
          <p:nvPr>
            <p:ph type="body" idx="2"/>
          </p:nvPr>
        </p:nvSpPr>
        <p:spPr>
          <a:xfrm>
            <a:off x="904810" y="1303800"/>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sz="2000"/>
              <a:t>Auf der </a:t>
            </a:r>
            <a:r>
              <a:rPr lang="en-GB" sz="2000" err="1"/>
              <a:t>Suche</a:t>
            </a:r>
            <a:r>
              <a:rPr lang="en-GB" sz="2000"/>
              <a:t> </a:t>
            </a:r>
            <a:r>
              <a:rPr lang="en-GB" sz="2000" err="1"/>
              <a:t>nach</a:t>
            </a:r>
            <a:r>
              <a:rPr lang="en-GB" sz="2000"/>
              <a:t> </a:t>
            </a:r>
            <a:r>
              <a:rPr lang="en-GB" sz="2000" err="1"/>
              <a:t>einer</a:t>
            </a:r>
            <a:r>
              <a:rPr lang="en-GB" sz="2000"/>
              <a:t> </a:t>
            </a:r>
            <a:r>
              <a:rPr lang="en-GB" sz="2000" err="1"/>
              <a:t>Lösung</a:t>
            </a:r>
            <a:r>
              <a:rPr lang="en-GB" sz="2000"/>
              <a:t> </a:t>
            </a:r>
            <a:r>
              <a:rPr lang="en-GB" sz="2000" err="1"/>
              <a:t>wandte</a:t>
            </a:r>
            <a:r>
              <a:rPr lang="en-GB" sz="2000"/>
              <a:t> </a:t>
            </a:r>
            <a:r>
              <a:rPr lang="en-GB" sz="2000" err="1"/>
              <a:t>sich</a:t>
            </a:r>
            <a:r>
              <a:rPr lang="en-GB" sz="2000"/>
              <a:t> </a:t>
            </a:r>
            <a:r>
              <a:rPr lang="en-GB" sz="2000" err="1"/>
              <a:t>EcoFresh</a:t>
            </a:r>
            <a:r>
              <a:rPr lang="en-GB" sz="2000"/>
              <a:t> der </a:t>
            </a:r>
            <a:r>
              <a:rPr lang="en-GB" sz="2000" err="1"/>
              <a:t>künstlichen</a:t>
            </a:r>
            <a:r>
              <a:rPr lang="en-GB" sz="2000"/>
              <a:t> </a:t>
            </a:r>
            <a:r>
              <a:rPr lang="en-GB" sz="2000" err="1"/>
              <a:t>Intelligenz</a:t>
            </a:r>
            <a:r>
              <a:rPr lang="en-GB" sz="2000"/>
              <a:t> </a:t>
            </a:r>
            <a:r>
              <a:rPr lang="en-GB" sz="2000" err="1"/>
              <a:t>zu</a:t>
            </a:r>
            <a:r>
              <a:rPr lang="en-GB" sz="2000"/>
              <a:t> und </a:t>
            </a:r>
            <a:r>
              <a:rPr lang="en-GB" sz="2000" err="1"/>
              <a:t>implementierte</a:t>
            </a:r>
            <a:r>
              <a:rPr lang="en-GB" sz="2000"/>
              <a:t> </a:t>
            </a:r>
            <a:r>
              <a:rPr lang="en-GB" sz="2000" err="1"/>
              <a:t>ein</a:t>
            </a:r>
            <a:r>
              <a:rPr lang="en-GB" sz="2000"/>
              <a:t> KI-</a:t>
            </a:r>
            <a:r>
              <a:rPr lang="en-GB" sz="2000" err="1"/>
              <a:t>gesteuertes</a:t>
            </a:r>
            <a:r>
              <a:rPr lang="en-GB" sz="2000"/>
              <a:t> System, um seine </a:t>
            </a:r>
            <a:r>
              <a:rPr lang="en-GB" sz="2000" err="1"/>
              <a:t>Abläufe</a:t>
            </a:r>
            <a:r>
              <a:rPr lang="en-GB" sz="2000"/>
              <a:t> </a:t>
            </a:r>
            <a:r>
              <a:rPr lang="en-GB" sz="2000" err="1"/>
              <a:t>zu</a:t>
            </a:r>
            <a:r>
              <a:rPr lang="en-GB" sz="2000"/>
              <a:t> </a:t>
            </a:r>
            <a:r>
              <a:rPr lang="en-GB" sz="2000" err="1"/>
              <a:t>rationalisieren</a:t>
            </a:r>
            <a:r>
              <a:rPr lang="en-GB" sz="2000"/>
              <a:t>.</a:t>
            </a:r>
            <a:endParaRPr sz="2000"/>
          </a:p>
          <a:p>
            <a:pPr marL="0" lvl="0" indent="0" algn="just" rtl="0">
              <a:lnSpc>
                <a:spcPct val="103333"/>
              </a:lnSpc>
              <a:spcBef>
                <a:spcPts val="0"/>
              </a:spcBef>
              <a:spcAft>
                <a:spcPts val="0"/>
              </a:spcAft>
              <a:buClr>
                <a:srgbClr val="595959"/>
              </a:buClr>
              <a:buSzPts val="2400"/>
              <a:buNone/>
            </a:pPr>
            <a:endParaRPr sz="2000"/>
          </a:p>
          <a:p>
            <a:pPr marL="0" lvl="0" indent="0" algn="just" rtl="0">
              <a:lnSpc>
                <a:spcPct val="103333"/>
              </a:lnSpc>
              <a:spcBef>
                <a:spcPts val="0"/>
              </a:spcBef>
              <a:spcAft>
                <a:spcPts val="0"/>
              </a:spcAft>
              <a:buClr>
                <a:srgbClr val="595959"/>
              </a:buClr>
              <a:buSzPts val="2400"/>
              <a:buNone/>
            </a:pPr>
            <a:r>
              <a:rPr lang="en-GB" sz="2000" err="1"/>
              <a:t>Schritte</a:t>
            </a:r>
            <a:r>
              <a:rPr lang="en-GB" sz="2000"/>
              <a:t> </a:t>
            </a:r>
            <a:r>
              <a:rPr lang="en-GB" sz="2000" err="1"/>
              <a:t>zur</a:t>
            </a:r>
            <a:r>
              <a:rPr lang="en-GB" sz="2000"/>
              <a:t> </a:t>
            </a:r>
            <a:r>
              <a:rPr lang="en-GB" sz="2000" err="1"/>
              <a:t>Implementierung</a:t>
            </a:r>
            <a:r>
              <a:rPr lang="en-GB" sz="2000"/>
              <a:t>:</a:t>
            </a:r>
            <a:endParaRPr sz="2000"/>
          </a:p>
          <a:p>
            <a:pPr marL="457200" lvl="0" indent="-457200" algn="just" rtl="0">
              <a:lnSpc>
                <a:spcPct val="103333"/>
              </a:lnSpc>
              <a:spcBef>
                <a:spcPts val="0"/>
              </a:spcBef>
              <a:spcAft>
                <a:spcPts val="0"/>
              </a:spcAft>
              <a:buClr>
                <a:srgbClr val="595959"/>
              </a:buClr>
              <a:buSzPts val="2400"/>
              <a:buFont typeface="Calibri"/>
              <a:buAutoNum type="arabicPeriod"/>
            </a:pPr>
            <a:r>
              <a:rPr lang="en-GB" sz="2000"/>
              <a:t>KI-</a:t>
            </a:r>
            <a:r>
              <a:rPr lang="en-GB" sz="2000" err="1"/>
              <a:t>gestützte</a:t>
            </a:r>
            <a:r>
              <a:rPr lang="en-GB" sz="2000"/>
              <a:t> </a:t>
            </a:r>
            <a:r>
              <a:rPr lang="en-GB" sz="2000" err="1"/>
              <a:t>Bestandsverwaltung</a:t>
            </a:r>
            <a:r>
              <a:rPr lang="en-GB" sz="2000"/>
              <a:t>: KI-Algorithmen </a:t>
            </a:r>
            <a:r>
              <a:rPr lang="en-GB" sz="2000" err="1"/>
              <a:t>prognostizieren</a:t>
            </a:r>
            <a:r>
              <a:rPr lang="en-GB" sz="2000"/>
              <a:t> die </a:t>
            </a:r>
            <a:r>
              <a:rPr lang="en-GB" sz="2000" err="1"/>
              <a:t>Nachfrage</a:t>
            </a:r>
            <a:r>
              <a:rPr lang="en-GB" sz="2000"/>
              <a:t> auf der </a:t>
            </a:r>
            <a:r>
              <a:rPr lang="en-GB" sz="2000" err="1"/>
              <a:t>Grundlage</a:t>
            </a:r>
            <a:r>
              <a:rPr lang="en-GB" sz="2000"/>
              <a:t> </a:t>
            </a:r>
            <a:r>
              <a:rPr lang="en-GB" sz="2000" err="1"/>
              <a:t>historischer</a:t>
            </a:r>
            <a:r>
              <a:rPr lang="en-GB" sz="2000"/>
              <a:t> </a:t>
            </a:r>
            <a:r>
              <a:rPr lang="en-GB" sz="2000" err="1"/>
              <a:t>Daten</a:t>
            </a:r>
            <a:r>
              <a:rPr lang="en-GB" sz="2000"/>
              <a:t> und Trends und </a:t>
            </a:r>
            <a:r>
              <a:rPr lang="en-GB" sz="2000" err="1"/>
              <a:t>sorgen</a:t>
            </a:r>
            <a:r>
              <a:rPr lang="en-GB" sz="2000"/>
              <a:t> so für </a:t>
            </a:r>
            <a:r>
              <a:rPr lang="en-GB" sz="2000" err="1"/>
              <a:t>optimale</a:t>
            </a:r>
            <a:r>
              <a:rPr lang="en-GB" sz="2000"/>
              <a:t> </a:t>
            </a:r>
            <a:r>
              <a:rPr lang="en-GB" sz="2000" err="1"/>
              <a:t>Lagerbestände</a:t>
            </a:r>
            <a:r>
              <a:rPr lang="en-GB" sz="2000"/>
              <a:t>.</a:t>
            </a:r>
            <a:endParaRPr sz="2000"/>
          </a:p>
          <a:p>
            <a:pPr marL="457200" lvl="0" indent="-457200" algn="just" rtl="0">
              <a:lnSpc>
                <a:spcPct val="103333"/>
              </a:lnSpc>
              <a:spcBef>
                <a:spcPts val="0"/>
              </a:spcBef>
              <a:spcAft>
                <a:spcPts val="0"/>
              </a:spcAft>
              <a:buClr>
                <a:srgbClr val="595959"/>
              </a:buClr>
              <a:buSzPts val="2400"/>
              <a:buFont typeface="Calibri"/>
              <a:buAutoNum type="arabicPeriod"/>
            </a:pPr>
            <a:r>
              <a:rPr lang="en-GB" sz="2000"/>
              <a:t>Routen-</a:t>
            </a:r>
            <a:r>
              <a:rPr lang="en-GB" sz="2000" err="1"/>
              <a:t>Optimierung</a:t>
            </a:r>
            <a:r>
              <a:rPr lang="en-GB" sz="2000"/>
              <a:t>: Die KI-Software </a:t>
            </a:r>
            <a:r>
              <a:rPr lang="en-GB" sz="2000" err="1"/>
              <a:t>berechnet</a:t>
            </a:r>
            <a:r>
              <a:rPr lang="en-GB" sz="2000"/>
              <a:t> die </a:t>
            </a:r>
            <a:r>
              <a:rPr lang="en-GB" sz="2000" err="1"/>
              <a:t>effizientesten</a:t>
            </a:r>
            <a:r>
              <a:rPr lang="en-GB" sz="2000"/>
              <a:t> </a:t>
            </a:r>
            <a:r>
              <a:rPr lang="en-GB" sz="2000" err="1"/>
              <a:t>Lieferrouten</a:t>
            </a:r>
            <a:r>
              <a:rPr lang="en-GB" sz="2000"/>
              <a:t> und spart so Zeit und </a:t>
            </a:r>
            <a:r>
              <a:rPr lang="en-GB" sz="2000" err="1"/>
              <a:t>Kraftstoff</a:t>
            </a:r>
            <a:r>
              <a:rPr lang="en-GB" sz="2000"/>
              <a:t>.</a:t>
            </a:r>
            <a:endParaRPr sz="2000"/>
          </a:p>
          <a:p>
            <a:pPr marL="457200" lvl="0" indent="-457200" algn="just" rtl="0">
              <a:lnSpc>
                <a:spcPct val="103333"/>
              </a:lnSpc>
              <a:spcBef>
                <a:spcPts val="0"/>
              </a:spcBef>
              <a:spcAft>
                <a:spcPts val="0"/>
              </a:spcAft>
              <a:buClr>
                <a:srgbClr val="595959"/>
              </a:buClr>
              <a:buSzPts val="2400"/>
              <a:buFont typeface="Calibri"/>
              <a:buAutoNum type="arabicPeriod"/>
            </a:pPr>
            <a:r>
              <a:rPr lang="en-GB" sz="2000" err="1"/>
              <a:t>Automatisiertes</a:t>
            </a:r>
            <a:r>
              <a:rPr lang="en-GB" sz="2000"/>
              <a:t> </a:t>
            </a:r>
            <a:r>
              <a:rPr lang="en-GB" sz="2000" err="1"/>
              <a:t>Bestellsystem</a:t>
            </a:r>
            <a:r>
              <a:rPr lang="en-GB" sz="2000"/>
              <a:t>: Das KI-System </a:t>
            </a:r>
            <a:r>
              <a:rPr lang="en-GB" sz="2000" err="1"/>
              <a:t>platzierte</a:t>
            </a:r>
            <a:r>
              <a:rPr lang="en-GB" sz="2000"/>
              <a:t> </a:t>
            </a:r>
            <a:r>
              <a:rPr lang="en-GB" sz="2000" err="1"/>
              <a:t>automatisch</a:t>
            </a:r>
            <a:r>
              <a:rPr lang="en-GB" sz="2000"/>
              <a:t> </a:t>
            </a:r>
            <a:r>
              <a:rPr lang="en-GB" sz="2000" err="1"/>
              <a:t>Bestellungen</a:t>
            </a:r>
            <a:r>
              <a:rPr lang="en-GB" sz="2000"/>
              <a:t> bei </a:t>
            </a:r>
            <a:r>
              <a:rPr lang="en-GB" sz="2000" err="1"/>
              <a:t>Lieferanten</a:t>
            </a:r>
            <a:r>
              <a:rPr lang="en-GB" sz="2000"/>
              <a:t> auf der </a:t>
            </a:r>
            <a:r>
              <a:rPr lang="en-GB" sz="2000" err="1"/>
              <a:t>Grundlage</a:t>
            </a:r>
            <a:r>
              <a:rPr lang="en-GB" sz="2000"/>
              <a:t> der </a:t>
            </a:r>
            <a:r>
              <a:rPr lang="en-GB" sz="2000" err="1"/>
              <a:t>vorhergesagten</a:t>
            </a:r>
            <a:r>
              <a:rPr lang="en-GB" sz="2000"/>
              <a:t> </a:t>
            </a:r>
            <a:r>
              <a:rPr lang="en-GB" sz="2000" err="1"/>
              <a:t>Nachfrage</a:t>
            </a:r>
            <a:r>
              <a:rPr lang="en-GB" sz="2000"/>
              <a:t>.</a:t>
            </a:r>
            <a:endParaRPr sz="2000"/>
          </a:p>
          <a:p>
            <a:pPr marL="457200" lvl="0" indent="-457200" algn="just" rtl="0">
              <a:lnSpc>
                <a:spcPct val="103333"/>
              </a:lnSpc>
              <a:spcBef>
                <a:spcPts val="0"/>
              </a:spcBef>
              <a:spcAft>
                <a:spcPts val="0"/>
              </a:spcAft>
              <a:buClr>
                <a:srgbClr val="595959"/>
              </a:buClr>
              <a:buSzPts val="2400"/>
              <a:buFont typeface="Calibri"/>
              <a:buAutoNum type="arabicPeriod"/>
            </a:pPr>
            <a:r>
              <a:rPr lang="en-GB" sz="2000" err="1"/>
              <a:t>Überwachung</a:t>
            </a:r>
            <a:r>
              <a:rPr lang="en-GB" sz="2000"/>
              <a:t> in </a:t>
            </a:r>
            <a:r>
              <a:rPr lang="en-GB" sz="2000" err="1"/>
              <a:t>Echtzeit</a:t>
            </a:r>
            <a:r>
              <a:rPr lang="en-GB" sz="2000"/>
              <a:t>: Die KI </a:t>
            </a:r>
            <a:r>
              <a:rPr lang="en-GB" sz="2000" err="1"/>
              <a:t>ermöglichte</a:t>
            </a:r>
            <a:r>
              <a:rPr lang="en-GB" sz="2000"/>
              <a:t> </a:t>
            </a:r>
            <a:r>
              <a:rPr lang="en-GB" sz="2000" err="1"/>
              <a:t>Echtzeit-Einblicke</a:t>
            </a:r>
            <a:r>
              <a:rPr lang="en-GB" sz="2000"/>
              <a:t> in die </a:t>
            </a:r>
            <a:r>
              <a:rPr lang="en-GB" sz="2000" err="1"/>
              <a:t>Lagerbestände</a:t>
            </a:r>
            <a:r>
              <a:rPr lang="en-GB" sz="2000"/>
              <a:t>, den </a:t>
            </a:r>
            <a:r>
              <a:rPr lang="en-GB" sz="2000" err="1"/>
              <a:t>Lieferstatus</a:t>
            </a:r>
            <a:r>
              <a:rPr lang="en-GB" sz="2000"/>
              <a:t> und den </a:t>
            </a:r>
            <a:r>
              <a:rPr lang="en-GB" sz="2000" err="1"/>
              <a:t>Gesamtbetrieb</a:t>
            </a:r>
            <a:r>
              <a:rPr lang="en-GB" sz="2000"/>
              <a:t>.</a:t>
            </a:r>
            <a:endParaRPr sz="20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6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Unmittelbare Vorteile</a:t>
            </a:r>
            <a:endParaRPr/>
          </a:p>
        </p:txBody>
      </p:sp>
      <p:sp>
        <p:nvSpPr>
          <p:cNvPr id="711" name="Google Shape;711;p63"/>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en-GB" b="1"/>
              <a:t>Geringere Lebensmittelverschwendung: </a:t>
            </a:r>
            <a:r>
              <a:rPr lang="en-GB"/>
              <a:t>Genaue Bedarfsprognosen reduzieren die Lebensmittelverschwendung um 50 %.</a:t>
            </a:r>
            <a:endParaRPr/>
          </a:p>
          <a:p>
            <a:pPr marL="342900" lvl="0" indent="-342900" algn="just" rtl="0">
              <a:lnSpc>
                <a:spcPct val="103333"/>
              </a:lnSpc>
              <a:spcBef>
                <a:spcPts val="0"/>
              </a:spcBef>
              <a:spcAft>
                <a:spcPts val="0"/>
              </a:spcAft>
              <a:buClr>
                <a:srgbClr val="595959"/>
              </a:buClr>
              <a:buSzPts val="2400"/>
              <a:buFont typeface="Arial"/>
              <a:buChar char="•"/>
            </a:pPr>
            <a:r>
              <a:rPr lang="en-GB" b="1"/>
              <a:t>Treibstoffeffizienz: </a:t>
            </a:r>
            <a:r>
              <a:rPr lang="en-GB"/>
              <a:t>Durch optimierte Routen wurde der Kraftstoffverbrauch um 30 % gesenkt.</a:t>
            </a:r>
            <a:endParaRPr/>
          </a:p>
          <a:p>
            <a:pPr marL="342900" lvl="0" indent="-342900" algn="just" rtl="0">
              <a:lnSpc>
                <a:spcPct val="103333"/>
              </a:lnSpc>
              <a:spcBef>
                <a:spcPts val="0"/>
              </a:spcBef>
              <a:spcAft>
                <a:spcPts val="0"/>
              </a:spcAft>
              <a:buClr>
                <a:srgbClr val="595959"/>
              </a:buClr>
              <a:buSzPts val="2400"/>
              <a:buFont typeface="Arial"/>
              <a:buChar char="•"/>
            </a:pPr>
            <a:r>
              <a:rPr lang="en-GB" b="1"/>
              <a:t>Rationalisierte Abläufe: </a:t>
            </a:r>
            <a:r>
              <a:rPr lang="en-GB"/>
              <a:t>Automatisierte Systeme verringerten den manuellen Arbeitsaufwand und Fehler.</a:t>
            </a:r>
            <a:endParaRPr/>
          </a:p>
          <a:p>
            <a:pPr marL="342900" lvl="0" indent="-342900" algn="just" rtl="0">
              <a:lnSpc>
                <a:spcPct val="103333"/>
              </a:lnSpc>
              <a:spcBef>
                <a:spcPts val="0"/>
              </a:spcBef>
              <a:spcAft>
                <a:spcPts val="0"/>
              </a:spcAft>
              <a:buClr>
                <a:srgbClr val="595959"/>
              </a:buClr>
              <a:buSzPts val="2400"/>
              <a:buFont typeface="Arial"/>
              <a:buChar char="•"/>
            </a:pPr>
            <a:r>
              <a:rPr lang="en-GB" b="1"/>
              <a:t>Verbesserte Nachhaltigkeit: </a:t>
            </a:r>
            <a:r>
              <a:rPr lang="en-GB"/>
              <a:t>Insgesamt wurde der CO2-Fußabdruck des Unternehmens erheblich reduziert.</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64"/>
          <p:cNvSpPr txBox="1">
            <a:spLocks noGrp="1"/>
          </p:cNvSpPr>
          <p:nvPr>
            <p:ph type="body" idx="1"/>
          </p:nvPr>
        </p:nvSpPr>
        <p:spPr>
          <a:xfrm>
            <a:off x="309600" y="1388150"/>
            <a:ext cx="5430300" cy="3666600"/>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Clr>
                <a:schemeClr val="lt1"/>
              </a:buClr>
              <a:buSzPts val="2400"/>
              <a:buFont typeface="Arial"/>
              <a:buChar char="•"/>
            </a:pPr>
            <a:r>
              <a:rPr lang="en-GB" b="1"/>
              <a:t>Kosteneinsparungen: </a:t>
            </a:r>
            <a:r>
              <a:rPr lang="en-GB"/>
              <a:t>EcoFresh spart jährlich ca. 2.000 € an Treibstoff und reduziert abfallbezogene Kosten.</a:t>
            </a:r>
            <a:endParaRPr/>
          </a:p>
          <a:p>
            <a:pPr marL="342900" lvl="0" indent="-342900" algn="just" rtl="0">
              <a:lnSpc>
                <a:spcPct val="90000"/>
              </a:lnSpc>
              <a:spcBef>
                <a:spcPts val="1000"/>
              </a:spcBef>
              <a:spcAft>
                <a:spcPts val="0"/>
              </a:spcAft>
              <a:buClr>
                <a:schemeClr val="lt1"/>
              </a:buClr>
              <a:buSzPts val="2400"/>
              <a:buFont typeface="Arial"/>
              <a:buChar char="•"/>
            </a:pPr>
            <a:r>
              <a:rPr lang="en-GB" b="1"/>
              <a:t>Effizienzgewinne:</a:t>
            </a:r>
            <a:r>
              <a:rPr lang="en-GB"/>
              <a:t>Die Lieferzeiten verbesserten sich um 25 %, was die Kundenzufriedenheit erhöhte.</a:t>
            </a:r>
            <a:endParaRPr/>
          </a:p>
          <a:p>
            <a:pPr marL="342900" lvl="0" indent="-342900" algn="just" rtl="0">
              <a:lnSpc>
                <a:spcPct val="90000"/>
              </a:lnSpc>
              <a:spcBef>
                <a:spcPts val="1000"/>
              </a:spcBef>
              <a:spcAft>
                <a:spcPts val="0"/>
              </a:spcAft>
              <a:buClr>
                <a:schemeClr val="lt1"/>
              </a:buClr>
              <a:buSzPts val="2400"/>
              <a:buFont typeface="Arial"/>
              <a:buChar char="•"/>
            </a:pPr>
            <a:r>
              <a:rPr lang="en-GB" b="1"/>
              <a:t>Kohlenstoff-Fußabdruck: </a:t>
            </a:r>
            <a:r>
              <a:rPr lang="en-GB"/>
              <a:t>Der CO2-Fußabdruck wurde innerhalb von sechs Monaten um 35 % reduziert.</a:t>
            </a:r>
            <a:endParaRPr/>
          </a:p>
          <a:p>
            <a:pPr marL="0" lvl="0" indent="0" algn="just" rtl="0">
              <a:lnSpc>
                <a:spcPct val="90000"/>
              </a:lnSpc>
              <a:spcBef>
                <a:spcPts val="1000"/>
              </a:spcBef>
              <a:spcAft>
                <a:spcPts val="0"/>
              </a:spcAft>
              <a:buClr>
                <a:schemeClr val="lt1"/>
              </a:buClr>
              <a:buSzPts val="2400"/>
              <a:buNone/>
            </a:pPr>
            <a:r>
              <a:rPr lang="en-GB"/>
              <a:t>Durch die Integration von KI konnte EcoFresh Organics seine Effizienz und Nachhaltigkeit drastisch verbessern. Die Technologie rationalisierte nicht nur die Abläufe, sondern förderte auch ein umweltfreundlicheres Geschäftsmodell.</a:t>
            </a:r>
            <a:endParaRPr/>
          </a:p>
        </p:txBody>
      </p:sp>
      <p:sp>
        <p:nvSpPr>
          <p:cNvPr id="717" name="Google Shape;717;p64"/>
          <p:cNvSpPr txBox="1">
            <a:spLocks noGrp="1"/>
          </p:cNvSpPr>
          <p:nvPr>
            <p:ph type="body" idx="2"/>
          </p:nvPr>
        </p:nvSpPr>
        <p:spPr>
          <a:xfrm>
            <a:off x="474369" y="427116"/>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Quantifizierbare Ergebnisse</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5" name="Google Shape;725;p65"/>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04</a:t>
            </a:r>
            <a:endParaRPr/>
          </a:p>
        </p:txBody>
      </p:sp>
      <p:sp>
        <p:nvSpPr>
          <p:cNvPr id="726" name="Google Shape;726;p65"/>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27" name="Google Shape;727;p65"/>
          <p:cNvSpPr txBox="1"/>
          <p:nvPr/>
        </p:nvSpPr>
        <p:spPr>
          <a:xfrm>
            <a:off x="5859907" y="4646807"/>
            <a:ext cx="56087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BEWERTUNG</a:t>
            </a:r>
            <a:endParaRPr sz="1400" b="0" i="0" u="none" strike="noStrike" cap="none">
              <a:solidFill>
                <a:srgbClr val="000000"/>
              </a:solidFill>
              <a:latin typeface="Arial"/>
              <a:ea typeface="Arial"/>
              <a:cs typeface="Arial"/>
              <a:sym typeface="Arial"/>
            </a:endParaRPr>
          </a:p>
        </p:txBody>
      </p:sp>
      <p:sp>
        <p:nvSpPr>
          <p:cNvPr id="728" name="Google Shape;728;p65"/>
          <p:cNvSpPr/>
          <p:nvPr/>
        </p:nvSpPr>
        <p:spPr>
          <a:xfrm>
            <a:off x="3023674" y="6023651"/>
            <a:ext cx="3409024" cy="83434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71"/>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Frage 1 </a:t>
            </a:r>
            <a:endParaRPr/>
          </a:p>
        </p:txBody>
      </p:sp>
      <p:sp>
        <p:nvSpPr>
          <p:cNvPr id="734" name="Google Shape;734;p71"/>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en-GB" b="1">
                <a:solidFill>
                  <a:srgbClr val="000000"/>
                </a:solidFill>
              </a:rPr>
              <a:t>Was ist der Hauptnutzen des Einsatzes digitaler Technologien in der Nachhaltigkeitspraxis von Kleinstunternehmen?</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Erhöhung des manuellen Arbeitsaufwands</a:t>
            </a:r>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Verbesserung der betrieblichen Effizienz</a:t>
            </a:r>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Verringerung der Kundenbindung</a:t>
            </a:r>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 Förderung traditioneller Geschäftsmodelle</a:t>
            </a:r>
            <a:endParaRPr>
              <a:solidFill>
                <a:srgbClr val="00000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76"/>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 Frage 2 </a:t>
            </a:r>
            <a:endParaRPr/>
          </a:p>
        </p:txBody>
      </p:sp>
      <p:sp>
        <p:nvSpPr>
          <p:cNvPr id="740" name="Google Shape;740;p76"/>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en-GB" b="1">
                <a:solidFill>
                  <a:srgbClr val="000000"/>
                </a:solidFill>
              </a:rPr>
              <a:t>Worauf sollten sich Unternehmen im Rahmen der Triple Bottom Line konzentrieren?</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Nur auf die finanzielle Leistung</a:t>
            </a:r>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Umweltschutz und nur wirtschaftlicher Gewinn</a:t>
            </a:r>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Soziale Gerechtigkeit, Umweltschutz und wirtschaftlicher Gewinn</a:t>
            </a:r>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Nur Kundenzufriedenheit</a:t>
            </a:r>
            <a:endParaRPr>
              <a:solidFill>
                <a:srgbClr val="0000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81"/>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 Frage 3 </a:t>
            </a:r>
            <a:endParaRPr/>
          </a:p>
        </p:txBody>
      </p:sp>
      <p:sp>
        <p:nvSpPr>
          <p:cNvPr id="746" name="Google Shape;746;p81"/>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en-GB" b="1">
                <a:solidFill>
                  <a:srgbClr val="000000"/>
                </a:solidFill>
              </a:rPr>
              <a:t>Welches digitale Tool kann dazu beitragen, den CO2-Fußabdruck der IT eines Unternehmens durch den Einsatz einer energieeffizienten globalen Infrastruktur zu verringern?</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Manuelle Dateneingabe</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Cloud-Computing</a:t>
            </a:r>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Papierbasierte Ablagesysteme</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Traditionelle Desktop-Anwendungen</a:t>
            </a:r>
            <a:endParaRPr>
              <a:solidFill>
                <a:srgbClr val="000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101"/>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 Frage 4 </a:t>
            </a:r>
            <a:endParaRPr/>
          </a:p>
        </p:txBody>
      </p:sp>
      <p:sp>
        <p:nvSpPr>
          <p:cNvPr id="752" name="Google Shape;752;p101"/>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en-GB" b="1">
                <a:solidFill>
                  <a:srgbClr val="000000"/>
                </a:solidFill>
              </a:rPr>
              <a:t>Welche Open-Source-Plattform wird für Datenanalysen verwendet, um nachhaltige Geschäftsentscheidungen zu treffen?</a:t>
            </a:r>
            <a:endParaRPr b="1">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Trello</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Odoo</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SuiteCRM</a:t>
            </a:r>
            <a:endParaRPr>
              <a:solidFill>
                <a:srgbClr val="000000"/>
              </a:solidFill>
            </a:endParaRPr>
          </a:p>
          <a:p>
            <a:pPr marL="457200" lvl="0" indent="-457200" algn="just" rtl="0">
              <a:lnSpc>
                <a:spcPct val="150000"/>
              </a:lnSpc>
              <a:spcBef>
                <a:spcPts val="0"/>
              </a:spcBef>
              <a:spcAft>
                <a:spcPts val="0"/>
              </a:spcAft>
              <a:buClr>
                <a:srgbClr val="595959"/>
              </a:buClr>
              <a:buSzPts val="2400"/>
              <a:buAutoNum type="alphaUcPeriod"/>
            </a:pPr>
            <a:r>
              <a:rPr lang="en-GB">
                <a:solidFill>
                  <a:srgbClr val="000000"/>
                </a:solidFill>
              </a:rPr>
              <a:t>KNIME</a:t>
            </a:r>
            <a:endParaRPr>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8"/>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LERNRESULTATE</a:t>
            </a:r>
            <a:endParaRPr/>
          </a:p>
        </p:txBody>
      </p:sp>
      <p:sp>
        <p:nvSpPr>
          <p:cNvPr id="289" name="Google Shape;289;p8"/>
          <p:cNvSpPr txBox="1">
            <a:spLocks noGrp="1"/>
          </p:cNvSpPr>
          <p:nvPr>
            <p:ph type="body" idx="2"/>
          </p:nvPr>
        </p:nvSpPr>
        <p:spPr>
          <a:xfrm>
            <a:off x="904856" y="1535674"/>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Am Ende dieses Moduls werden die Teilnehmer in der Lage sein:</a:t>
            </a:r>
            <a:endParaRPr/>
          </a:p>
          <a:p>
            <a:pPr marL="0" lvl="0" indent="0" algn="just" rtl="0">
              <a:lnSpc>
                <a:spcPct val="103333"/>
              </a:lnSpc>
              <a:spcBef>
                <a:spcPts val="0"/>
              </a:spcBef>
              <a:spcAft>
                <a:spcPts val="0"/>
              </a:spcAft>
              <a:buClr>
                <a:srgbClr val="595959"/>
              </a:buClr>
              <a:buSzPts val="2400"/>
              <a:buNone/>
            </a:pPr>
            <a:endParaRPr/>
          </a:p>
          <a:p>
            <a:pPr marL="342900" lvl="0" indent="-342900" algn="just" rtl="0">
              <a:lnSpc>
                <a:spcPct val="103333"/>
              </a:lnSpc>
              <a:spcBef>
                <a:spcPts val="0"/>
              </a:spcBef>
              <a:spcAft>
                <a:spcPts val="0"/>
              </a:spcAft>
              <a:buClr>
                <a:srgbClr val="595959"/>
              </a:buClr>
              <a:buSzPts val="2400"/>
              <a:buFont typeface="Arial"/>
              <a:buChar char="•"/>
            </a:pPr>
            <a:r>
              <a:rPr lang="en-GB" i="1"/>
              <a:t>Beschreiben, wie digitale Technologien zur Nachhaltigkeit in der Wirtschaft beitragen.</a:t>
            </a:r>
            <a:endParaRPr/>
          </a:p>
          <a:p>
            <a:pPr marL="342900" lvl="0" indent="-342900" algn="just" rtl="0">
              <a:lnSpc>
                <a:spcPct val="103333"/>
              </a:lnSpc>
              <a:spcBef>
                <a:spcPts val="0"/>
              </a:spcBef>
              <a:spcAft>
                <a:spcPts val="0"/>
              </a:spcAft>
              <a:buClr>
                <a:srgbClr val="595959"/>
              </a:buClr>
              <a:buSzPts val="2400"/>
              <a:buFont typeface="Arial"/>
              <a:buChar char="•"/>
            </a:pPr>
            <a:r>
              <a:rPr lang="en-GB" i="1"/>
              <a:t>Geeignete digitale Werkzeuge auswählen, um spezifische Herausforderungen im Bereich der Nachhaltigkeit anzugehen.</a:t>
            </a:r>
            <a:endParaRPr/>
          </a:p>
          <a:p>
            <a:pPr marL="342900" lvl="0" indent="-342900" algn="just" rtl="0">
              <a:lnSpc>
                <a:spcPct val="103333"/>
              </a:lnSpc>
              <a:spcBef>
                <a:spcPts val="0"/>
              </a:spcBef>
              <a:spcAft>
                <a:spcPts val="0"/>
              </a:spcAft>
              <a:buClr>
                <a:srgbClr val="595959"/>
              </a:buClr>
              <a:buSzPts val="2400"/>
              <a:buFont typeface="Arial"/>
              <a:buChar char="•"/>
            </a:pPr>
            <a:r>
              <a:rPr lang="en-GB" i="1"/>
              <a:t>Digitale Lösungen zu implementieren, um die ökologische, soziale und wirtschaftliche Nachhaltigkeit in Kleinstunternehmen zu verbessern.</a:t>
            </a:r>
            <a:endParaRPr/>
          </a:p>
          <a:p>
            <a:pPr marL="342900" lvl="0" indent="-342900" algn="just" rtl="0">
              <a:lnSpc>
                <a:spcPct val="103333"/>
              </a:lnSpc>
              <a:spcBef>
                <a:spcPts val="0"/>
              </a:spcBef>
              <a:spcAft>
                <a:spcPts val="0"/>
              </a:spcAft>
              <a:buClr>
                <a:srgbClr val="595959"/>
              </a:buClr>
              <a:buSzPts val="2400"/>
              <a:buFont typeface="Arial"/>
              <a:buChar char="•"/>
            </a:pPr>
            <a:r>
              <a:rPr lang="en-GB" i="1"/>
              <a:t>Fallstudien kritisch zu bewerten, um Erkenntnisse und Best Practices für digitale Nachhaltigkeit zu gewinnen.</a:t>
            </a:r>
            <a:endParaRPr/>
          </a:p>
          <a:p>
            <a:pPr marL="342900" lvl="0" indent="-342900" algn="just" rtl="0">
              <a:lnSpc>
                <a:spcPct val="103333"/>
              </a:lnSpc>
              <a:spcBef>
                <a:spcPts val="0"/>
              </a:spcBef>
              <a:spcAft>
                <a:spcPts val="0"/>
              </a:spcAft>
              <a:buClr>
                <a:srgbClr val="595959"/>
              </a:buClr>
              <a:buSzPts val="2400"/>
              <a:buFont typeface="Arial"/>
              <a:buChar char="•"/>
            </a:pPr>
            <a:r>
              <a:rPr lang="en-GB" i="1"/>
              <a:t>Formulierung und Verfeinerung eines digitalen Nachhaltigkeitsplans unter Einbeziehung von Peer-Feedback und praktischen Beispielen.</a:t>
            </a:r>
            <a:endParaRPr i="1"/>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102"/>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Frage 5 </a:t>
            </a:r>
            <a:endParaRPr/>
          </a:p>
        </p:txBody>
      </p:sp>
      <p:sp>
        <p:nvSpPr>
          <p:cNvPr id="758" name="Google Shape;758;p102"/>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595959"/>
              </a:buClr>
              <a:buSzPts val="2400"/>
              <a:buNone/>
            </a:pPr>
            <a:r>
              <a:rPr lang="en-GB" b="1">
                <a:solidFill>
                  <a:srgbClr val="000000"/>
                </a:solidFill>
              </a:rPr>
              <a:t>Was ist ein wichtiger erster Schritt bei der Erstellung eines digitalen Nachhaltigkeitsplans?</a:t>
            </a:r>
            <a:endParaRPr>
              <a:solidFill>
                <a:srgbClr val="000000"/>
              </a:solidFill>
            </a:endParaRPr>
          </a:p>
          <a:p>
            <a:pPr marL="457200" lvl="0" indent="-457200" algn="l" rtl="0">
              <a:lnSpc>
                <a:spcPct val="150000"/>
              </a:lnSpc>
              <a:spcBef>
                <a:spcPts val="0"/>
              </a:spcBef>
              <a:spcAft>
                <a:spcPts val="0"/>
              </a:spcAft>
              <a:buClr>
                <a:srgbClr val="595959"/>
              </a:buClr>
              <a:buSzPts val="2400"/>
              <a:buAutoNum type="alphaUcPeriod"/>
            </a:pPr>
            <a:r>
              <a:rPr lang="en-GB">
                <a:solidFill>
                  <a:srgbClr val="000000"/>
                </a:solidFill>
              </a:rPr>
              <a:t>Implementierung beliebiger digitaler Werkzeuge</a:t>
            </a:r>
            <a:endParaRPr/>
          </a:p>
          <a:p>
            <a:pPr marL="457200" lvl="0" indent="-457200" algn="l" rtl="0">
              <a:lnSpc>
                <a:spcPct val="150000"/>
              </a:lnSpc>
              <a:spcBef>
                <a:spcPts val="0"/>
              </a:spcBef>
              <a:spcAft>
                <a:spcPts val="0"/>
              </a:spcAft>
              <a:buClr>
                <a:srgbClr val="595959"/>
              </a:buClr>
              <a:buSzPts val="2400"/>
              <a:buAutoNum type="alphaUcPeriod"/>
            </a:pPr>
            <a:r>
              <a:rPr lang="en-GB">
                <a:solidFill>
                  <a:srgbClr val="000000"/>
                </a:solidFill>
              </a:rPr>
              <a:t>Bewertung der aktuellen digitalen und nachhaltigen Praktiken</a:t>
            </a:r>
            <a:endParaRPr/>
          </a:p>
          <a:p>
            <a:pPr marL="457200" lvl="0" indent="-457200" algn="l" rtl="0">
              <a:lnSpc>
                <a:spcPct val="150000"/>
              </a:lnSpc>
              <a:spcBef>
                <a:spcPts val="0"/>
              </a:spcBef>
              <a:spcAft>
                <a:spcPts val="0"/>
              </a:spcAft>
              <a:buClr>
                <a:srgbClr val="595959"/>
              </a:buClr>
              <a:buSzPts val="2400"/>
              <a:buAutoNum type="alphaUcPeriod"/>
            </a:pPr>
            <a:r>
              <a:rPr lang="en-GB">
                <a:solidFill>
                  <a:srgbClr val="000000"/>
                </a:solidFill>
              </a:rPr>
              <a:t>Budgetüberlegungen ignorieren</a:t>
            </a:r>
            <a:endParaRPr/>
          </a:p>
          <a:p>
            <a:pPr marL="457200" lvl="0" indent="-457200" algn="l" rtl="0">
              <a:lnSpc>
                <a:spcPct val="150000"/>
              </a:lnSpc>
              <a:spcBef>
                <a:spcPts val="0"/>
              </a:spcBef>
              <a:spcAft>
                <a:spcPts val="0"/>
              </a:spcAft>
              <a:buClr>
                <a:srgbClr val="595959"/>
              </a:buClr>
              <a:buSzPts val="2400"/>
              <a:buAutoNum type="alphaUcPeriod"/>
            </a:pPr>
            <a:r>
              <a:rPr lang="en-GB">
                <a:solidFill>
                  <a:srgbClr val="000000"/>
                </a:solidFill>
              </a:rPr>
              <a:t>Den Input von Interessengruppen vermeiden</a:t>
            </a:r>
            <a:endParaRPr>
              <a:solidFill>
                <a:srgbClr val="0000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10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Antwortschlüssel</a:t>
            </a:r>
            <a:endParaRPr/>
          </a:p>
        </p:txBody>
      </p:sp>
      <p:sp>
        <p:nvSpPr>
          <p:cNvPr id="764" name="Google Shape;764;p103"/>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GB">
                <a:solidFill>
                  <a:srgbClr val="000000"/>
                </a:solidFill>
              </a:rPr>
              <a:t>Q1: B</a:t>
            </a:r>
            <a:endParaRPr/>
          </a:p>
          <a:p>
            <a:pPr marL="228600" lvl="0" indent="-228600" algn="just" rtl="0">
              <a:lnSpc>
                <a:spcPct val="150000"/>
              </a:lnSpc>
              <a:spcBef>
                <a:spcPts val="0"/>
              </a:spcBef>
              <a:spcAft>
                <a:spcPts val="0"/>
              </a:spcAft>
              <a:buClr>
                <a:srgbClr val="595959"/>
              </a:buClr>
              <a:buSzPts val="2400"/>
              <a:buNone/>
            </a:pPr>
            <a:r>
              <a:rPr lang="en-GB">
                <a:solidFill>
                  <a:srgbClr val="000000"/>
                </a:solidFill>
              </a:rPr>
              <a:t>Q2: C </a:t>
            </a:r>
            <a:endParaRPr/>
          </a:p>
          <a:p>
            <a:pPr marL="228600" lvl="0" indent="-228600" algn="just" rtl="0">
              <a:lnSpc>
                <a:spcPct val="150000"/>
              </a:lnSpc>
              <a:spcBef>
                <a:spcPts val="0"/>
              </a:spcBef>
              <a:spcAft>
                <a:spcPts val="0"/>
              </a:spcAft>
              <a:buClr>
                <a:srgbClr val="595959"/>
              </a:buClr>
              <a:buSzPts val="2400"/>
              <a:buNone/>
            </a:pPr>
            <a:r>
              <a:rPr lang="en-GB">
                <a:solidFill>
                  <a:srgbClr val="000000"/>
                </a:solidFill>
              </a:rPr>
              <a:t>Q3: B</a:t>
            </a:r>
            <a:endParaRPr/>
          </a:p>
          <a:p>
            <a:pPr marL="228600" lvl="0" indent="-228600" algn="just" rtl="0">
              <a:lnSpc>
                <a:spcPct val="150000"/>
              </a:lnSpc>
              <a:spcBef>
                <a:spcPts val="0"/>
              </a:spcBef>
              <a:spcAft>
                <a:spcPts val="0"/>
              </a:spcAft>
              <a:buClr>
                <a:srgbClr val="595959"/>
              </a:buClr>
              <a:buSzPts val="2400"/>
              <a:buNone/>
            </a:pPr>
            <a:r>
              <a:rPr lang="en-GB">
                <a:solidFill>
                  <a:srgbClr val="000000"/>
                </a:solidFill>
              </a:rPr>
              <a:t>Q4: D</a:t>
            </a:r>
            <a:endParaRPr/>
          </a:p>
          <a:p>
            <a:pPr marL="228600" lvl="0" indent="-228600" algn="just" rtl="0">
              <a:lnSpc>
                <a:spcPct val="150000"/>
              </a:lnSpc>
              <a:spcBef>
                <a:spcPts val="0"/>
              </a:spcBef>
              <a:spcAft>
                <a:spcPts val="0"/>
              </a:spcAft>
              <a:buClr>
                <a:srgbClr val="595959"/>
              </a:buClr>
              <a:buSzPts val="2400"/>
              <a:buNone/>
            </a:pPr>
            <a:r>
              <a:rPr lang="en-GB">
                <a:solidFill>
                  <a:srgbClr val="000000"/>
                </a:solidFill>
              </a:rPr>
              <a:t>Q5: B</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1" name="Google Shape;771;p7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05</a:t>
            </a:r>
            <a:endParaRPr/>
          </a:p>
        </p:txBody>
      </p:sp>
      <p:sp>
        <p:nvSpPr>
          <p:cNvPr id="772" name="Google Shape;772;p72"/>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73" name="Google Shape;773;p72"/>
          <p:cNvSpPr txBox="1"/>
          <p:nvPr/>
        </p:nvSpPr>
        <p:spPr>
          <a:xfrm>
            <a:off x="6025679" y="4642627"/>
            <a:ext cx="4630545"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SCHLÜSSELBEGRIFFE UND DEFINITIONEN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73"/>
          <p:cNvSpPr txBox="1">
            <a:spLocks noGrp="1"/>
          </p:cNvSpPr>
          <p:nvPr>
            <p:ph type="body" idx="2"/>
          </p:nvPr>
        </p:nvSpPr>
        <p:spPr>
          <a:xfrm>
            <a:off x="772881" y="452569"/>
            <a:ext cx="10416736" cy="48198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73B64B"/>
              </a:buClr>
              <a:buSzPts val="2400"/>
              <a:buNone/>
            </a:pPr>
            <a:r>
              <a:rPr lang="en-GB" b="1">
                <a:solidFill>
                  <a:srgbClr val="73B64B"/>
                </a:solidFill>
              </a:rPr>
              <a:t>Digitale Technologie: </a:t>
            </a:r>
            <a:r>
              <a:rPr lang="en-GB"/>
              <a:t>Ein breites Spektrum elektronischer Fähigkeiten - Werkzeuge, Systeme und Geräte -, die Daten erzeugen, speichern und verarbeiten können.</a:t>
            </a:r>
            <a:endParaRPr/>
          </a:p>
          <a:p>
            <a:pPr marL="0" lvl="0" indent="0" algn="l" rtl="0">
              <a:lnSpc>
                <a:spcPct val="103333"/>
              </a:lnSpc>
              <a:spcBef>
                <a:spcPts val="0"/>
              </a:spcBef>
              <a:spcAft>
                <a:spcPts val="0"/>
              </a:spcAft>
              <a:buClr>
                <a:srgbClr val="595959"/>
              </a:buClr>
              <a:buSzPts val="2400"/>
              <a:buNone/>
            </a:pPr>
            <a:endParaRPr/>
          </a:p>
          <a:p>
            <a:pPr marL="0" lvl="0" indent="0" algn="l" rtl="0">
              <a:lnSpc>
                <a:spcPct val="103333"/>
              </a:lnSpc>
              <a:spcBef>
                <a:spcPts val="0"/>
              </a:spcBef>
              <a:spcAft>
                <a:spcPts val="0"/>
              </a:spcAft>
              <a:buClr>
                <a:srgbClr val="73B64B"/>
              </a:buClr>
              <a:buSzPts val="2400"/>
              <a:buNone/>
            </a:pPr>
            <a:r>
              <a:rPr lang="en-GB" b="1">
                <a:solidFill>
                  <a:srgbClr val="73B64B"/>
                </a:solidFill>
              </a:rPr>
              <a:t>Digital Innovation: </a:t>
            </a:r>
            <a:r>
              <a:rPr lang="en-GB"/>
              <a:t>Die Anwendung digitaler Technologien, um Geschäftspraktiken, -modelle und -produkte erheblich zu verändern.</a:t>
            </a:r>
            <a:endParaRPr/>
          </a:p>
          <a:p>
            <a:pPr marL="0" lvl="0" indent="0" algn="l" rtl="0">
              <a:lnSpc>
                <a:spcPct val="103333"/>
              </a:lnSpc>
              <a:spcBef>
                <a:spcPts val="0"/>
              </a:spcBef>
              <a:spcAft>
                <a:spcPts val="0"/>
              </a:spcAft>
              <a:buClr>
                <a:srgbClr val="595959"/>
              </a:buClr>
              <a:buSzPts val="2400"/>
              <a:buNone/>
            </a:pPr>
            <a:endParaRPr/>
          </a:p>
          <a:p>
            <a:pPr marL="0" lvl="0" indent="0" algn="l" rtl="0">
              <a:lnSpc>
                <a:spcPct val="103333"/>
              </a:lnSpc>
              <a:spcBef>
                <a:spcPts val="0"/>
              </a:spcBef>
              <a:spcAft>
                <a:spcPts val="0"/>
              </a:spcAft>
              <a:buClr>
                <a:srgbClr val="73B64B"/>
              </a:buClr>
              <a:buSzPts val="2400"/>
              <a:buNone/>
            </a:pPr>
            <a:r>
              <a:rPr lang="en-GB" b="1">
                <a:solidFill>
                  <a:srgbClr val="73B64B"/>
                </a:solidFill>
              </a:rPr>
              <a:t>Nachhaltigkeit: </a:t>
            </a:r>
            <a:r>
              <a:rPr lang="en-GB"/>
              <a:t>Die Entwicklung von Praktiken, die langfristige ökologische, soziale und wirtschaftliche Vorteile haben.</a:t>
            </a:r>
            <a:endParaRPr/>
          </a:p>
          <a:p>
            <a:pPr marL="0" lvl="0" indent="0" algn="l" rtl="0">
              <a:lnSpc>
                <a:spcPct val="103333"/>
              </a:lnSpc>
              <a:spcBef>
                <a:spcPts val="0"/>
              </a:spcBef>
              <a:spcAft>
                <a:spcPts val="0"/>
              </a:spcAft>
              <a:buClr>
                <a:srgbClr val="595959"/>
              </a:buClr>
              <a:buSzPts val="2400"/>
              <a:buNone/>
            </a:pPr>
            <a:endParaRPr/>
          </a:p>
          <a:p>
            <a:pPr marL="0" lvl="0" indent="0" algn="l" rtl="0">
              <a:lnSpc>
                <a:spcPct val="103333"/>
              </a:lnSpc>
              <a:spcBef>
                <a:spcPts val="0"/>
              </a:spcBef>
              <a:spcAft>
                <a:spcPts val="0"/>
              </a:spcAft>
              <a:buClr>
                <a:srgbClr val="73B64B"/>
              </a:buClr>
              <a:buSzPts val="2400"/>
              <a:buNone/>
            </a:pPr>
            <a:r>
              <a:rPr lang="en-GB" b="1">
                <a:solidFill>
                  <a:srgbClr val="73B64B"/>
                </a:solidFill>
              </a:rPr>
              <a:t>Triple Bottom Line (TBL): </a:t>
            </a:r>
            <a:r>
              <a:rPr lang="en-GB"/>
              <a:t>Ein Nachhaltigkeitsrahmen, der sich gleichermaßen auf soziale Gerechtigkeit (Menschen), Umweltschutz (Planet) und wirtschaftlichen Gewinn (Profit) konzentriert.</a:t>
            </a:r>
            <a:endParaRPr/>
          </a:p>
          <a:p>
            <a:pPr marL="0" lvl="0" indent="0" algn="l" rtl="0">
              <a:lnSpc>
                <a:spcPct val="103333"/>
              </a:lnSpc>
              <a:spcBef>
                <a:spcPts val="0"/>
              </a:spcBef>
              <a:spcAft>
                <a:spcPts val="0"/>
              </a:spcAft>
              <a:buClr>
                <a:srgbClr val="595959"/>
              </a:buClr>
              <a:buSzPts val="2400"/>
              <a:buNone/>
            </a:pPr>
            <a:endParaRPr/>
          </a:p>
          <a:p>
            <a:pPr marL="0" lvl="0" indent="0" algn="l" rtl="0">
              <a:lnSpc>
                <a:spcPct val="103333"/>
              </a:lnSpc>
              <a:spcBef>
                <a:spcPts val="0"/>
              </a:spcBef>
              <a:spcAft>
                <a:spcPts val="0"/>
              </a:spcAft>
              <a:buClr>
                <a:srgbClr val="73B64B"/>
              </a:buClr>
              <a:buSzPts val="2400"/>
              <a:buNone/>
            </a:pPr>
            <a:r>
              <a:rPr lang="en-GB" b="1">
                <a:solidFill>
                  <a:srgbClr val="73B64B"/>
                </a:solidFill>
              </a:rPr>
              <a:t>Kreislaufwirtschaft: </a:t>
            </a:r>
            <a:r>
              <a:rPr lang="en-GB"/>
              <a:t>Ein Wirtschaftssystem, das darauf abzielt, Abfälle und die kontinuierliche Nutzung von Ressourcen durch die Umgestaltung von Abläufen zur Wiederverwendung von Ressourcen zu beseitigen.</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74"/>
          <p:cNvSpPr txBox="1">
            <a:spLocks noGrp="1"/>
          </p:cNvSpPr>
          <p:nvPr>
            <p:ph type="body" idx="2"/>
          </p:nvPr>
        </p:nvSpPr>
        <p:spPr>
          <a:xfrm>
            <a:off x="904856" y="933962"/>
            <a:ext cx="10052954" cy="4819724"/>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73B64B"/>
              </a:buClr>
              <a:buSzPts val="2400"/>
              <a:buNone/>
            </a:pPr>
            <a:r>
              <a:rPr lang="en-GB" b="1">
                <a:solidFill>
                  <a:srgbClr val="73B64B"/>
                </a:solidFill>
              </a:rPr>
              <a:t>Cloud Computing: </a:t>
            </a:r>
            <a:r>
              <a:rPr lang="en-GB"/>
              <a:t>Nutzung vernetzter Online-Ressourcen anstelle von physischer Hardware und lokalen Servern.</a:t>
            </a:r>
            <a:endParaRPr/>
          </a:p>
          <a:p>
            <a:pPr marL="0" lvl="0" indent="0" algn="l" rtl="0">
              <a:lnSpc>
                <a:spcPct val="103333"/>
              </a:lnSpc>
              <a:spcBef>
                <a:spcPts val="0"/>
              </a:spcBef>
              <a:spcAft>
                <a:spcPts val="0"/>
              </a:spcAft>
              <a:buClr>
                <a:srgbClr val="595959"/>
              </a:buClr>
              <a:buSzPts val="2400"/>
              <a:buNone/>
            </a:pPr>
            <a:endParaRPr/>
          </a:p>
          <a:p>
            <a:pPr marL="0" lvl="0" indent="0" algn="l" rtl="0">
              <a:lnSpc>
                <a:spcPct val="103333"/>
              </a:lnSpc>
              <a:spcBef>
                <a:spcPts val="0"/>
              </a:spcBef>
              <a:spcAft>
                <a:spcPts val="0"/>
              </a:spcAft>
              <a:buClr>
                <a:srgbClr val="73B64B"/>
              </a:buClr>
              <a:buSzPts val="2400"/>
              <a:buNone/>
            </a:pPr>
            <a:r>
              <a:rPr lang="en-GB" b="1">
                <a:solidFill>
                  <a:srgbClr val="73B64B"/>
                </a:solidFill>
              </a:rPr>
              <a:t>Internet der Dinge (IoT):</a:t>
            </a:r>
            <a:r>
              <a:rPr lang="en-GB"/>
              <a:t> Verbindung physischer Geräte über das Internet, um Daten zu sammeln und auszutauschen.</a:t>
            </a:r>
            <a:endParaRPr/>
          </a:p>
          <a:p>
            <a:pPr marL="0" lvl="0" indent="0" algn="l" rtl="0">
              <a:lnSpc>
                <a:spcPct val="103333"/>
              </a:lnSpc>
              <a:spcBef>
                <a:spcPts val="0"/>
              </a:spcBef>
              <a:spcAft>
                <a:spcPts val="0"/>
              </a:spcAft>
              <a:buClr>
                <a:srgbClr val="595959"/>
              </a:buClr>
              <a:buSzPts val="2400"/>
              <a:buNone/>
            </a:pPr>
            <a:endParaRPr/>
          </a:p>
          <a:p>
            <a:pPr marL="0" lvl="0" indent="0" algn="l" rtl="0">
              <a:lnSpc>
                <a:spcPct val="103333"/>
              </a:lnSpc>
              <a:spcBef>
                <a:spcPts val="0"/>
              </a:spcBef>
              <a:spcAft>
                <a:spcPts val="0"/>
              </a:spcAft>
              <a:buClr>
                <a:srgbClr val="73B64B"/>
              </a:buClr>
              <a:buSzPts val="2400"/>
              <a:buNone/>
            </a:pPr>
            <a:r>
              <a:rPr lang="en-GB" b="1">
                <a:solidFill>
                  <a:srgbClr val="73B64B"/>
                </a:solidFill>
              </a:rPr>
              <a:t>Künstliche Intelligenz (KI): </a:t>
            </a:r>
            <a:r>
              <a:rPr lang="en-GB"/>
              <a:t>Nutzt Algorithmen und maschinelles Lernen, um Informationen zu analysieren, Entscheidungen zu treffen und Aufgaben effizienter auszuführen.</a:t>
            </a:r>
            <a:endParaRPr/>
          </a:p>
          <a:p>
            <a:pPr marL="0" lvl="0" indent="0" algn="l" rtl="0">
              <a:lnSpc>
                <a:spcPct val="103333"/>
              </a:lnSpc>
              <a:spcBef>
                <a:spcPts val="0"/>
              </a:spcBef>
              <a:spcAft>
                <a:spcPts val="0"/>
              </a:spcAft>
              <a:buClr>
                <a:srgbClr val="73B64B"/>
              </a:buClr>
              <a:buSzPts val="2400"/>
              <a:buNone/>
            </a:pPr>
            <a:endParaRPr/>
          </a:p>
          <a:p>
            <a:pPr marL="0" lvl="0" indent="0" algn="l" rtl="0">
              <a:lnSpc>
                <a:spcPct val="103333"/>
              </a:lnSpc>
              <a:spcBef>
                <a:spcPts val="0"/>
              </a:spcBef>
              <a:spcAft>
                <a:spcPts val="0"/>
              </a:spcAft>
              <a:buClr>
                <a:srgbClr val="73B64B"/>
              </a:buClr>
              <a:buSzPts val="2400"/>
              <a:buNone/>
            </a:pPr>
            <a:r>
              <a:rPr lang="en-GB" b="1">
                <a:solidFill>
                  <a:srgbClr val="73B64B"/>
                </a:solidFill>
              </a:rPr>
              <a:t>Kundenbeziehungsmanagement (CRM): </a:t>
            </a:r>
            <a:r>
              <a:rPr lang="en-GB"/>
              <a:t>Systeme, die zur Verwaltung der Interaktionen eines Unternehmens mit aktuellen und potenziellen Kunden eingesetzt werden.</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75"/>
          <p:cNvSpPr txBox="1">
            <a:spLocks noGrp="1"/>
          </p:cNvSpPr>
          <p:nvPr>
            <p:ph type="body" idx="2"/>
          </p:nvPr>
        </p:nvSpPr>
        <p:spPr>
          <a:xfrm>
            <a:off x="904856" y="933962"/>
            <a:ext cx="10052954" cy="4819724"/>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73B64B"/>
              </a:buClr>
              <a:buSzPts val="2400"/>
              <a:buNone/>
            </a:pPr>
            <a:r>
              <a:rPr lang="en-GB" b="1">
                <a:solidFill>
                  <a:srgbClr val="73B64B"/>
                </a:solidFill>
              </a:rPr>
              <a:t>Enterprise Resource Planning (ERP): </a:t>
            </a:r>
            <a:r>
              <a:rPr lang="en-GB"/>
              <a:t>Eine Art von Software, die von Organisationen zur Verwaltung von Geschäftsaktivitäten verwendet wird.</a:t>
            </a:r>
            <a:endParaRPr/>
          </a:p>
          <a:p>
            <a:pPr marL="0" lvl="0" indent="0" algn="l" rtl="0">
              <a:lnSpc>
                <a:spcPct val="103333"/>
              </a:lnSpc>
              <a:spcBef>
                <a:spcPts val="0"/>
              </a:spcBef>
              <a:spcAft>
                <a:spcPts val="0"/>
              </a:spcAft>
              <a:buClr>
                <a:srgbClr val="73B64B"/>
              </a:buClr>
              <a:buSzPts val="2400"/>
              <a:buNone/>
            </a:pPr>
            <a:endParaRPr/>
          </a:p>
          <a:p>
            <a:pPr marL="0" lvl="0" indent="0" algn="l" rtl="0">
              <a:lnSpc>
                <a:spcPct val="103333"/>
              </a:lnSpc>
              <a:spcBef>
                <a:spcPts val="0"/>
              </a:spcBef>
              <a:spcAft>
                <a:spcPts val="0"/>
              </a:spcAft>
              <a:buClr>
                <a:srgbClr val="73B64B"/>
              </a:buClr>
              <a:buSzPts val="2400"/>
              <a:buNone/>
            </a:pPr>
            <a:r>
              <a:rPr lang="en-GB" b="1">
                <a:solidFill>
                  <a:srgbClr val="73B64B"/>
                </a:solidFill>
              </a:rPr>
              <a:t>Verordnung über die Offenlegung nachhaltiger Finanzen (SFDR): </a:t>
            </a:r>
            <a:r>
              <a:rPr lang="en-GB"/>
              <a:t>Eine EU-Verordnung, die Unternehmen dazu verpflichtet, offenzulegen, wie ihre Praktiken mit nachhaltigen Investitionen in Einklang stehen.</a:t>
            </a:r>
            <a:endParaRPr/>
          </a:p>
          <a:p>
            <a:pPr marL="0" lvl="0" indent="0" algn="l" rtl="0">
              <a:lnSpc>
                <a:spcPct val="103333"/>
              </a:lnSpc>
              <a:spcBef>
                <a:spcPts val="0"/>
              </a:spcBef>
              <a:spcAft>
                <a:spcPts val="0"/>
              </a:spcAft>
              <a:buClr>
                <a:srgbClr val="73B64B"/>
              </a:buClr>
              <a:buSzPts val="2400"/>
              <a:buNone/>
            </a:pPr>
            <a:endParaRPr/>
          </a:p>
          <a:p>
            <a:pPr marL="0" lvl="0" indent="0" algn="l" rtl="0">
              <a:lnSpc>
                <a:spcPct val="103333"/>
              </a:lnSpc>
              <a:spcBef>
                <a:spcPts val="0"/>
              </a:spcBef>
              <a:spcAft>
                <a:spcPts val="0"/>
              </a:spcAft>
              <a:buClr>
                <a:srgbClr val="73B64B"/>
              </a:buClr>
              <a:buSzPts val="2400"/>
              <a:buNone/>
            </a:pPr>
            <a:r>
              <a:rPr lang="en-GB" b="1">
                <a:solidFill>
                  <a:srgbClr val="73B64B"/>
                </a:solidFill>
              </a:rPr>
              <a:t>Sustainability Balanced Scorecard (SBSC): </a:t>
            </a:r>
            <a:r>
              <a:rPr lang="en-GB"/>
              <a:t>Ein digitales Instrument, das dazu dient, Nachhaltigkeitsziele mit der Unternehmensstrategie in Einklang zu bringen.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3" name="Google Shape;303;p1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02</a:t>
            </a:r>
            <a:endParaRPr/>
          </a:p>
        </p:txBody>
      </p:sp>
      <p:sp>
        <p:nvSpPr>
          <p:cNvPr id="304" name="Google Shape;304;p10"/>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05" name="Google Shape;305;p10"/>
          <p:cNvSpPr txBox="1"/>
          <p:nvPr/>
        </p:nvSpPr>
        <p:spPr>
          <a:xfrm>
            <a:off x="5844230" y="4514232"/>
            <a:ext cx="560874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Digitale Tools für Nachhaltigkeit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1"/>
          <p:cNvSpPr txBox="1">
            <a:spLocks noGrp="1"/>
          </p:cNvSpPr>
          <p:nvPr>
            <p:ph type="body" idx="1"/>
          </p:nvPr>
        </p:nvSpPr>
        <p:spPr>
          <a:xfrm>
            <a:off x="4912291" y="1278667"/>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EINFÜHRUNG IN DIGITALE INNOVATION UND NACHHALTIGKEIT</a:t>
            </a:r>
            <a:endParaRPr/>
          </a:p>
        </p:txBody>
      </p:sp>
      <p:sp>
        <p:nvSpPr>
          <p:cNvPr id="311" name="Google Shape;311;p11"/>
          <p:cNvSpPr txBox="1">
            <a:spLocks noGrp="1"/>
          </p:cNvSpPr>
          <p:nvPr>
            <p:ph type="body" idx="3"/>
          </p:nvPr>
        </p:nvSpPr>
        <p:spPr>
          <a:xfrm>
            <a:off x="3880331" y="1061613"/>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01</a:t>
            </a:r>
            <a:endParaRPr/>
          </a:p>
        </p:txBody>
      </p:sp>
      <p:sp>
        <p:nvSpPr>
          <p:cNvPr id="312" name="Google Shape;312;p11"/>
          <p:cNvSpPr txBox="1">
            <a:spLocks noGrp="1"/>
          </p:cNvSpPr>
          <p:nvPr>
            <p:ph type="body" idx="4"/>
          </p:nvPr>
        </p:nvSpPr>
        <p:spPr>
          <a:xfrm>
            <a:off x="4912292" y="2436275"/>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THEORETISCHE GRUNDLAGEN DER NACHHALTIGKEIT</a:t>
            </a:r>
            <a:endParaRPr/>
          </a:p>
        </p:txBody>
      </p:sp>
      <p:sp>
        <p:nvSpPr>
          <p:cNvPr id="313" name="Google Shape;313;p11"/>
          <p:cNvSpPr txBox="1">
            <a:spLocks noGrp="1"/>
          </p:cNvSpPr>
          <p:nvPr>
            <p:ph type="body" idx="6"/>
          </p:nvPr>
        </p:nvSpPr>
        <p:spPr>
          <a:xfrm>
            <a:off x="4912293" y="3513240"/>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DIGITALE WERKZEUGE UND TECHNOLOGIEN</a:t>
            </a:r>
            <a:endParaRPr/>
          </a:p>
        </p:txBody>
      </p:sp>
      <p:sp>
        <p:nvSpPr>
          <p:cNvPr id="314" name="Google Shape;314;p11"/>
          <p:cNvSpPr txBox="1">
            <a:spLocks noGrp="1"/>
          </p:cNvSpPr>
          <p:nvPr>
            <p:ph type="body" idx="9"/>
          </p:nvPr>
        </p:nvSpPr>
        <p:spPr>
          <a:xfrm>
            <a:off x="3918849" y="2168414"/>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02</a:t>
            </a:r>
            <a:endParaRPr/>
          </a:p>
        </p:txBody>
      </p:sp>
      <p:sp>
        <p:nvSpPr>
          <p:cNvPr id="315" name="Google Shape;315;p11"/>
          <p:cNvSpPr txBox="1">
            <a:spLocks noGrp="1"/>
          </p:cNvSpPr>
          <p:nvPr>
            <p:ph type="body" idx="13"/>
          </p:nvPr>
        </p:nvSpPr>
        <p:spPr>
          <a:xfrm>
            <a:off x="3918849" y="320817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03</a:t>
            </a:r>
            <a:endParaRPr/>
          </a:p>
        </p:txBody>
      </p:sp>
      <p:sp>
        <p:nvSpPr>
          <p:cNvPr id="316" name="Google Shape;316;p11"/>
          <p:cNvSpPr/>
          <p:nvPr/>
        </p:nvSpPr>
        <p:spPr>
          <a:xfrm>
            <a:off x="3880331" y="2189023"/>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17" name="Google Shape;317;p11"/>
          <p:cNvSpPr/>
          <p:nvPr/>
        </p:nvSpPr>
        <p:spPr>
          <a:xfrm>
            <a:off x="3880331" y="3252194"/>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19" name="Google Shape;319;p11"/>
          <p:cNvSpPr/>
          <p:nvPr/>
        </p:nvSpPr>
        <p:spPr>
          <a:xfrm>
            <a:off x="3880331" y="4260958"/>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0" name="Google Shape;320;p11"/>
          <p:cNvSpPr txBox="1"/>
          <p:nvPr/>
        </p:nvSpPr>
        <p:spPr>
          <a:xfrm>
            <a:off x="4958705" y="4363199"/>
            <a:ext cx="6562677" cy="3394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en-GB" sz="2400" b="1" i="0" u="none" strike="noStrike" cap="none">
                <a:solidFill>
                  <a:srgbClr val="73B64B"/>
                </a:solidFill>
                <a:latin typeface="Calibri"/>
                <a:ea typeface="Calibri"/>
                <a:cs typeface="Calibri"/>
                <a:sym typeface="Calibri"/>
              </a:rPr>
              <a:t>OPEN-SOURCE- ODER KOSTENGÜNSTIGE SOFTWARE-LÖSUNGEN</a:t>
            </a:r>
            <a:endParaRPr sz="2400" b="1" i="0" u="none" strike="noStrike" cap="none">
              <a:solidFill>
                <a:srgbClr val="73B64B"/>
              </a:solidFill>
              <a:latin typeface="Calibri"/>
              <a:ea typeface="Calibri"/>
              <a:cs typeface="Calibri"/>
              <a:sym typeface="Calibri"/>
            </a:endParaRPr>
          </a:p>
        </p:txBody>
      </p:sp>
      <p:sp>
        <p:nvSpPr>
          <p:cNvPr id="321" name="Google Shape;321;p11"/>
          <p:cNvSpPr txBox="1"/>
          <p:nvPr/>
        </p:nvSpPr>
        <p:spPr>
          <a:xfrm>
            <a:off x="3914990" y="4148032"/>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GB" sz="4400" b="1" i="0" u="none" strike="noStrike" cap="none">
                <a:solidFill>
                  <a:schemeClr val="lt1"/>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22" name="Google Shape;322;p11"/>
          <p:cNvSpPr txBox="1"/>
          <p:nvPr/>
        </p:nvSpPr>
        <p:spPr>
          <a:xfrm>
            <a:off x="4912290" y="5409625"/>
            <a:ext cx="6562677" cy="3394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en-GB" sz="2400" b="1" i="0" u="none" strike="noStrike" cap="none">
                <a:solidFill>
                  <a:srgbClr val="73B64B"/>
                </a:solidFill>
                <a:latin typeface="Calibri"/>
                <a:ea typeface="Calibri"/>
                <a:cs typeface="Calibri"/>
                <a:sym typeface="Calibri"/>
              </a:rPr>
              <a:t>ENTWICKLUNG EINES DIGITALEN NACHHALTIGKEITSPLANS</a:t>
            </a:r>
            <a:endParaRPr sz="2400" b="1" i="0" u="none" strike="noStrike" cap="none">
              <a:solidFill>
                <a:srgbClr val="73B64B"/>
              </a:solidFill>
              <a:latin typeface="Calibri"/>
              <a:ea typeface="Calibri"/>
              <a:cs typeface="Calibri"/>
              <a:sym typeface="Calibri"/>
            </a:endParaRPr>
          </a:p>
        </p:txBody>
      </p:sp>
      <p:sp>
        <p:nvSpPr>
          <p:cNvPr id="323" name="Google Shape;323;p11"/>
          <p:cNvSpPr txBox="1"/>
          <p:nvPr/>
        </p:nvSpPr>
        <p:spPr>
          <a:xfrm>
            <a:off x="3918849" y="5166342"/>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GB" sz="4400" b="1" i="0" u="none" strike="noStrike" cap="none">
                <a:solidFill>
                  <a:schemeClr val="lt1"/>
                </a:solidFill>
                <a:latin typeface="Calibri"/>
                <a:ea typeface="Calibri"/>
                <a:cs typeface="Calibri"/>
                <a:sym typeface="Calibri"/>
              </a:rPr>
              <a:t>05</a:t>
            </a:r>
            <a:endParaRPr sz="1400" b="0" i="0" u="none" strike="noStrike" cap="none">
              <a:solidFill>
                <a:srgbClr val="000000"/>
              </a:solidFill>
              <a:latin typeface="Arial"/>
              <a:ea typeface="Arial"/>
              <a:cs typeface="Arial"/>
              <a:sym typeface="Arial"/>
            </a:endParaRPr>
          </a:p>
        </p:txBody>
      </p:sp>
      <p:sp>
        <p:nvSpPr>
          <p:cNvPr id="324" name="Google Shape;324;p11"/>
          <p:cNvSpPr/>
          <p:nvPr/>
        </p:nvSpPr>
        <p:spPr>
          <a:xfrm>
            <a:off x="3880331" y="5271358"/>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5" name="Google Shape;325;p11"/>
          <p:cNvSpPr/>
          <p:nvPr/>
        </p:nvSpPr>
        <p:spPr>
          <a:xfrm>
            <a:off x="3880331" y="6179782"/>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75</Slides>
  <Notes>75</Notes>
  <HiddenSlides>0</HiddenSlide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revision>1</cp:revision>
  <dcterms:created xsi:type="dcterms:W3CDTF">2020-10-14T13:32:04Z</dcterms:created>
  <dcterms:modified xsi:type="dcterms:W3CDTF">2025-11-17T11:08:55Z</dcterms:modified>
</cp:coreProperties>
</file>