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6858000" cy="9144000"/>
  <p:embeddedFontLst>
    <p:embeddedFont>
      <p:font typeface="Montserrat" panose="00000500000000000000" pitchFamily="2" charset="0"/>
      <p:regular r:id="rId36"/>
      <p:bold r:id="rId37"/>
      <p:italic r:id="rId38"/>
      <p:boldItalic r:id="rId39"/>
    </p:embeddedFont>
    <p:embeddedFont>
      <p:font typeface="Montserrat Light" panose="000004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dG+rjb4XtC6tjIZlH2kvhvsaa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3D556F-89D4-43A5-A3AD-49BC6212A7E6}">
  <a:tblStyle styleId="{323D556F-89D4-43A5-A3AD-49BC6212A7E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1c089a3e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21c089a3e3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g21c089a3e3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d1a56627bd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2d1a56627bd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2d1a56627bd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1c089a3e3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21c089a3e3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21c089a3e33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1c089a3e33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21c089a3e33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g21c089a3e33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1c089a3e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21c089a3e33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g21c089a3e33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d1a56627bd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2d1a56627bd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g2d1a56627bd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d1a56627bd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2d1a56627bd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2d1a56627bd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3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3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3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34"/>
          <p:cNvGrpSpPr/>
          <p:nvPr/>
        </p:nvGrpSpPr>
        <p:grpSpPr>
          <a:xfrm>
            <a:off x="-695010" y="4529052"/>
            <a:ext cx="2530502" cy="2045219"/>
            <a:chOff x="5816064" y="9435173"/>
            <a:chExt cx="798029" cy="644988"/>
          </a:xfrm>
        </p:grpSpPr>
        <p:sp>
          <p:nvSpPr>
            <p:cNvPr id="17" name="Google Shape;17;p3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3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3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3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3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3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3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3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3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3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3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3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3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3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3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3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3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3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3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3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3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3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36"/>
          <p:cNvGrpSpPr/>
          <p:nvPr/>
        </p:nvGrpSpPr>
        <p:grpSpPr>
          <a:xfrm>
            <a:off x="-692770" y="4423334"/>
            <a:ext cx="3029570" cy="2448579"/>
            <a:chOff x="5816064" y="9435173"/>
            <a:chExt cx="798029" cy="644988"/>
          </a:xfrm>
        </p:grpSpPr>
        <p:sp>
          <p:nvSpPr>
            <p:cNvPr id="61" name="Google Shape;61;p3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3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3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3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3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3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3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3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3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3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3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3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37"/>
          <p:cNvGrpSpPr/>
          <p:nvPr/>
        </p:nvGrpSpPr>
        <p:grpSpPr>
          <a:xfrm>
            <a:off x="6966447" y="3406884"/>
            <a:ext cx="3616885" cy="2923263"/>
            <a:chOff x="5816064" y="9435173"/>
            <a:chExt cx="798029" cy="644988"/>
          </a:xfrm>
        </p:grpSpPr>
        <p:sp>
          <p:nvSpPr>
            <p:cNvPr id="82" name="Google Shape;82;p3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3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3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3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3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3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3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3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3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3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3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37"/>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3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99"/>
        <p:cNvGrpSpPr/>
        <p:nvPr/>
      </p:nvGrpSpPr>
      <p:grpSpPr>
        <a:xfrm>
          <a:off x="0" y="0"/>
          <a:ext cx="0" cy="0"/>
          <a:chOff x="0" y="0"/>
          <a:chExt cx="0" cy="0"/>
        </a:xfrm>
      </p:grpSpPr>
      <p:sp>
        <p:nvSpPr>
          <p:cNvPr id="100" name="Google Shape;100;p4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4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03"/>
        <p:cNvGrpSpPr/>
        <p:nvPr/>
      </p:nvGrpSpPr>
      <p:grpSpPr>
        <a:xfrm>
          <a:off x="0" y="0"/>
          <a:ext cx="0" cy="0"/>
          <a:chOff x="0" y="0"/>
          <a:chExt cx="0" cy="0"/>
        </a:xfrm>
      </p:grpSpPr>
      <p:sp>
        <p:nvSpPr>
          <p:cNvPr id="104" name="Google Shape;104;p43"/>
          <p:cNvSpPr txBox="1">
            <a:spLocks noGrp="1"/>
          </p:cNvSpPr>
          <p:nvPr>
            <p:ph type="body" idx="1"/>
          </p:nvPr>
        </p:nvSpPr>
        <p:spPr>
          <a:xfrm>
            <a:off x="607554" y="587575"/>
            <a:ext cx="7793495"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43"/>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6" name="Google Shape;106;p43"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49281" y="354148"/>
            <a:ext cx="4094254" cy="6404164"/>
          </a:xfrm>
          <a:prstGeom prst="rect">
            <a:avLst/>
          </a:prstGeom>
          <a:noFill/>
          <a:ln>
            <a:noFill/>
          </a:ln>
        </p:spPr>
      </p:pic>
      <p:sp>
        <p:nvSpPr>
          <p:cNvPr id="107" name="Google Shape;107;p43"/>
          <p:cNvSpPr>
            <a:spLocks noGrp="1"/>
          </p:cNvSpPr>
          <p:nvPr>
            <p:ph type="pic" idx="2"/>
          </p:nvPr>
        </p:nvSpPr>
        <p:spPr>
          <a:xfrm>
            <a:off x="8745769" y="1387736"/>
            <a:ext cx="2444127" cy="4336988"/>
          </a:xfrm>
          <a:prstGeom prst="rect">
            <a:avLst/>
          </a:prstGeom>
          <a:solidFill>
            <a:srgbClr val="D8D8D8"/>
          </a:solidFill>
          <a:ln>
            <a:noFill/>
          </a:ln>
        </p:spPr>
      </p:sp>
      <p:sp>
        <p:nvSpPr>
          <p:cNvPr id="108" name="Google Shape;108;p43"/>
          <p:cNvSpPr txBox="1">
            <a:spLocks noGrp="1"/>
          </p:cNvSpPr>
          <p:nvPr>
            <p:ph type="body" idx="3"/>
          </p:nvPr>
        </p:nvSpPr>
        <p:spPr>
          <a:xfrm>
            <a:off x="607553" y="2016633"/>
            <a:ext cx="7793494"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43"/>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0"/>
        <p:cNvGrpSpPr/>
        <p:nvPr/>
      </p:nvGrpSpPr>
      <p:grpSpPr>
        <a:xfrm>
          <a:off x="0" y="0"/>
          <a:ext cx="0" cy="0"/>
          <a:chOff x="0" y="0"/>
          <a:chExt cx="0" cy="0"/>
        </a:xfrm>
      </p:grpSpPr>
      <p:sp>
        <p:nvSpPr>
          <p:cNvPr id="111" name="Google Shape;111;p4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45"/>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3" name="Google Shape;113;p4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4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4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6" name="Google Shape;116;p45"/>
          <p:cNvGrpSpPr/>
          <p:nvPr/>
        </p:nvGrpSpPr>
        <p:grpSpPr>
          <a:xfrm>
            <a:off x="-848733" y="3847224"/>
            <a:ext cx="3746119" cy="3027714"/>
            <a:chOff x="5816064" y="9435173"/>
            <a:chExt cx="798029" cy="644988"/>
          </a:xfrm>
        </p:grpSpPr>
        <p:sp>
          <p:nvSpPr>
            <p:cNvPr id="117" name="Google Shape;117;p4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4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4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4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4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4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4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4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4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4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2" name="Google Shape;132;p45"/>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133"/>
        <p:cNvGrpSpPr/>
        <p:nvPr/>
      </p:nvGrpSpPr>
      <p:grpSpPr>
        <a:xfrm>
          <a:off x="0" y="0"/>
          <a:ext cx="0" cy="0"/>
          <a:chOff x="0" y="0"/>
          <a:chExt cx="0" cy="0"/>
        </a:xfrm>
      </p:grpSpPr>
      <p:sp>
        <p:nvSpPr>
          <p:cNvPr id="134" name="Google Shape;134;p3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3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3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3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3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3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38"/>
          <p:cNvSpPr>
            <a:spLocks noGrp="1"/>
          </p:cNvSpPr>
          <p:nvPr>
            <p:ph type="pic" idx="8"/>
          </p:nvPr>
        </p:nvSpPr>
        <p:spPr>
          <a:xfrm>
            <a:off x="-48344" y="0"/>
            <a:ext cx="3570477" cy="6858000"/>
          </a:xfrm>
          <a:prstGeom prst="rect">
            <a:avLst/>
          </a:prstGeom>
          <a:solidFill>
            <a:srgbClr val="D8D8D8"/>
          </a:solidFill>
          <a:ln>
            <a:noFill/>
          </a:ln>
        </p:spPr>
      </p:sp>
      <p:sp>
        <p:nvSpPr>
          <p:cNvPr id="143" name="Google Shape;143;p3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3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45"/>
        <p:cNvGrpSpPr/>
        <p:nvPr/>
      </p:nvGrpSpPr>
      <p:grpSpPr>
        <a:xfrm>
          <a:off x="0" y="0"/>
          <a:ext cx="0" cy="0"/>
          <a:chOff x="0" y="0"/>
          <a:chExt cx="0" cy="0"/>
        </a:xfrm>
      </p:grpSpPr>
      <p:sp>
        <p:nvSpPr>
          <p:cNvPr id="146" name="Google Shape;146;p48"/>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48"/>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48"/>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48"/>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32"/>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156" name="Google Shape;156;p2"/>
          <p:cNvSpPr txBox="1"/>
          <p:nvPr/>
        </p:nvSpPr>
        <p:spPr>
          <a:xfrm>
            <a:off x="-116114" y="-246743"/>
            <a:ext cx="6819333" cy="2507762"/>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de-DE" sz="4800" b="0" i="0" u="none" strike="noStrike" cap="none" dirty="0">
                <a:solidFill>
                  <a:srgbClr val="000000"/>
                </a:solidFill>
                <a:latin typeface="Arial"/>
                <a:ea typeface="Arial"/>
                <a:cs typeface="Arial"/>
                <a:sym typeface="Arial"/>
              </a:rPr>
              <a:t>Start in die Nachhaltigkeit</a:t>
            </a:r>
          </a:p>
          <a:p>
            <a:pPr marL="12700" marR="5080" lvl="0" indent="0" algn="l" rtl="0">
              <a:lnSpc>
                <a:spcPct val="109130"/>
              </a:lnSpc>
              <a:spcBef>
                <a:spcPts val="0"/>
              </a:spcBef>
              <a:spcAft>
                <a:spcPts val="0"/>
              </a:spcAft>
              <a:buClr>
                <a:schemeClr val="lt1"/>
              </a:buClr>
              <a:buSzPts val="4800"/>
              <a:buFont typeface="Calibri"/>
              <a:buNone/>
            </a:pPr>
            <a:r>
              <a:rPr lang="de-DE" sz="4800" b="0" i="0" u="none" strike="noStrike" cap="none" dirty="0">
                <a:solidFill>
                  <a:srgbClr val="000000"/>
                </a:solidFill>
                <a:latin typeface="Arial"/>
                <a:ea typeface="Arial"/>
                <a:cs typeface="Arial"/>
                <a:sym typeface="Arial"/>
              </a:rPr>
              <a:t>Starter Kit</a:t>
            </a:r>
            <a:endParaRPr sz="4800" b="0" i="0" u="none" strike="noStrike" cap="none" dirty="0">
              <a:solidFill>
                <a:srgbClr val="000000"/>
              </a:solidFill>
              <a:latin typeface="Arial"/>
              <a:ea typeface="Arial"/>
              <a:cs typeface="Arial"/>
              <a:sym typeface="Arial"/>
            </a:endParaRPr>
          </a:p>
        </p:txBody>
      </p:sp>
      <p:sp>
        <p:nvSpPr>
          <p:cNvPr id="157" name="Google Shape;157;p2"/>
          <p:cNvSpPr txBox="1"/>
          <p:nvPr/>
        </p:nvSpPr>
        <p:spPr>
          <a:xfrm>
            <a:off x="116114" y="430556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solidFill>
                  <a:schemeClr val="lt1"/>
                </a:solidFill>
                <a:latin typeface="Calibri"/>
                <a:ea typeface="Calibri"/>
                <a:cs typeface="Calibri"/>
                <a:sym typeface="Calibri"/>
              </a:rPr>
              <a:t>8. BENCHMARK-PRAKTIKEN</a:t>
            </a:r>
            <a:endParaRPr sz="1400" b="0" i="0" u="none" strike="noStrike" cap="none" dirty="0">
              <a:solidFill>
                <a:srgbClr val="000000"/>
              </a:solidFill>
              <a:latin typeface="Arial"/>
              <a:ea typeface="Arial"/>
              <a:cs typeface="Arial"/>
              <a:sym typeface="Arial"/>
            </a:endParaRPr>
          </a:p>
        </p:txBody>
      </p:sp>
      <p:sp>
        <p:nvSpPr>
          <p:cNvPr id="158" name="Google Shape;158;p2"/>
          <p:cNvSpPr txBox="1"/>
          <p:nvPr/>
        </p:nvSpPr>
        <p:spPr>
          <a:xfrm>
            <a:off x="4873901" y="5682625"/>
            <a:ext cx="4628700" cy="930984"/>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rgbClr val="FFFFFF"/>
              </a:buClr>
              <a:buSzPts val="4800"/>
              <a:buFont typeface="Calibri"/>
              <a:buNone/>
            </a:pPr>
            <a:r>
              <a:rPr lang="de-DE" sz="1000" b="1" dirty="0">
                <a:solidFill>
                  <a:srgbClr val="010101"/>
                </a:solidFill>
                <a:latin typeface="Calibri"/>
                <a:ea typeface="Calibri"/>
                <a:cs typeface="Calibri"/>
                <a:sym typeface="Calibri"/>
              </a:rPr>
              <a:t>Haftungsausschluss: 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1000" b="1" dirty="0">
              <a:solidFill>
                <a:srgbClr val="010101"/>
              </a:solidFill>
              <a:latin typeface="Calibri"/>
              <a:ea typeface="Calibri"/>
              <a:cs typeface="Calibri"/>
              <a:sym typeface="Calibri"/>
            </a:endParaRPr>
          </a:p>
        </p:txBody>
      </p:sp>
      <p:pic>
        <p:nvPicPr>
          <p:cNvPr id="2" name="Picture 1" descr="A grey and black sign with a person in a circle&#10;&#10;AI-generated content may be incorrect.">
            <a:extLst>
              <a:ext uri="{FF2B5EF4-FFF2-40B4-BE49-F238E27FC236}">
                <a16:creationId xmlns:a16="http://schemas.microsoft.com/office/drawing/2014/main" id="{DA7A5E43-AF41-A255-25DD-F56D9A4F4D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9114" y="5866417"/>
            <a:ext cx="1064955" cy="372602"/>
          </a:xfrm>
          <a:prstGeom prst="rect">
            <a:avLst/>
          </a:prstGeom>
        </p:spPr>
      </p:pic>
      <p:sp>
        <p:nvSpPr>
          <p:cNvPr id="3" name="TextBox 2">
            <a:extLst>
              <a:ext uri="{FF2B5EF4-FFF2-40B4-BE49-F238E27FC236}">
                <a16:creationId xmlns:a16="http://schemas.microsoft.com/office/drawing/2014/main" id="{9574C9F3-0AA9-B5BF-F6D0-B02515A4352A}"/>
              </a:ext>
            </a:extLst>
          </p:cNvPr>
          <p:cNvSpPr txBox="1"/>
          <p:nvPr/>
        </p:nvSpPr>
        <p:spPr>
          <a:xfrm>
            <a:off x="1877785" y="5772107"/>
            <a:ext cx="1921329" cy="553998"/>
          </a:xfrm>
          <a:prstGeom prst="rect">
            <a:avLst/>
          </a:prstGeom>
          <a:noFill/>
        </p:spPr>
        <p:txBody>
          <a:bodyPr wrap="square">
            <a:spAutoFit/>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0"/>
          <p:cNvSpPr txBox="1">
            <a:spLocks noGrp="1"/>
          </p:cNvSpPr>
          <p:nvPr>
            <p:ph type="body" idx="1"/>
          </p:nvPr>
        </p:nvSpPr>
        <p:spPr>
          <a:xfrm>
            <a:off x="334737" y="0"/>
            <a:ext cx="6492000" cy="68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BENCHMARKING-PROZESS</a:t>
            </a:r>
            <a:endParaRPr dirty="0"/>
          </a:p>
        </p:txBody>
      </p:sp>
      <p:sp>
        <p:nvSpPr>
          <p:cNvPr id="246" name="Google Shape;246;p50"/>
          <p:cNvSpPr txBox="1">
            <a:spLocks noGrp="1"/>
          </p:cNvSpPr>
          <p:nvPr>
            <p:ph type="body" idx="3"/>
          </p:nvPr>
        </p:nvSpPr>
        <p:spPr>
          <a:xfrm>
            <a:off x="334737" y="433246"/>
            <a:ext cx="8226300" cy="545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600"/>
              </a:spcBef>
              <a:spcAft>
                <a:spcPts val="0"/>
              </a:spcAft>
              <a:buSzPts val="2400"/>
              <a:buFont typeface="Arial"/>
              <a:buChar char="•"/>
            </a:pPr>
            <a:r>
              <a:rPr lang="de-DE" dirty="0">
                <a:solidFill>
                  <a:srgbClr val="222222"/>
                </a:solidFill>
              </a:rPr>
              <a:t>Bestimmen Sie den Inhalt des Benchmarks.</a:t>
            </a:r>
          </a:p>
          <a:p>
            <a:pPr marL="342900" lvl="0" indent="-342900" algn="just" rtl="0">
              <a:lnSpc>
                <a:spcPct val="100000"/>
              </a:lnSpc>
              <a:spcBef>
                <a:spcPts val="600"/>
              </a:spcBef>
              <a:spcAft>
                <a:spcPts val="0"/>
              </a:spcAft>
              <a:buSzPts val="2400"/>
              <a:buFont typeface="Arial"/>
              <a:buChar char="•"/>
            </a:pPr>
            <a:r>
              <a:rPr lang="de-DE" dirty="0">
                <a:solidFill>
                  <a:srgbClr val="222222"/>
                </a:solidFill>
              </a:rPr>
              <a:t>Berücksichtigen Sie Kernelemente für das Benchmarking von Nachhaltigkeitsstandards.</a:t>
            </a:r>
          </a:p>
          <a:p>
            <a:pPr marL="342900" lvl="0" indent="-342900" algn="just" rtl="0">
              <a:lnSpc>
                <a:spcPct val="100000"/>
              </a:lnSpc>
              <a:spcBef>
                <a:spcPts val="600"/>
              </a:spcBef>
              <a:spcAft>
                <a:spcPts val="0"/>
              </a:spcAft>
              <a:buSzPts val="2400"/>
              <a:buFont typeface="Arial"/>
              <a:buChar char="•"/>
            </a:pPr>
            <a:r>
              <a:rPr lang="de-DE" dirty="0">
                <a:solidFill>
                  <a:srgbClr val="222222"/>
                </a:solidFill>
              </a:rPr>
              <a:t>Orientierung an internationalen Normen und Leitfäden.</a:t>
            </a:r>
          </a:p>
          <a:p>
            <a:pPr marL="342900" lvl="0" indent="-342900" algn="just" rtl="0">
              <a:lnSpc>
                <a:spcPct val="100000"/>
              </a:lnSpc>
              <a:spcBef>
                <a:spcPts val="600"/>
              </a:spcBef>
              <a:spcAft>
                <a:spcPts val="0"/>
              </a:spcAft>
              <a:buSzPts val="2400"/>
              <a:buFont typeface="Arial"/>
              <a:buChar char="•"/>
            </a:pPr>
            <a:r>
              <a:rPr lang="de-DE" dirty="0">
                <a:solidFill>
                  <a:srgbClr val="222222"/>
                </a:solidFill>
              </a:rPr>
              <a:t>Berücksichtigen Sie verschiedene Ansätze in einem Benchmark.</a:t>
            </a:r>
          </a:p>
          <a:p>
            <a:pPr marL="342900" lvl="0" indent="-342900" algn="just" rtl="0">
              <a:lnSpc>
                <a:spcPct val="100000"/>
              </a:lnSpc>
              <a:spcBef>
                <a:spcPts val="600"/>
              </a:spcBef>
              <a:spcAft>
                <a:spcPts val="0"/>
              </a:spcAft>
              <a:buSzPts val="2400"/>
              <a:buFont typeface="Arial"/>
              <a:buChar char="•"/>
            </a:pPr>
            <a:r>
              <a:rPr lang="de-DE" dirty="0">
                <a:solidFill>
                  <a:srgbClr val="222222"/>
                </a:solidFill>
              </a:rPr>
              <a:t>Bestimmen Sie die Bewertungsstruktur des Benchmarks.</a:t>
            </a:r>
          </a:p>
          <a:p>
            <a:pPr marL="342900" lvl="0" indent="-342900" algn="just" rtl="0">
              <a:lnSpc>
                <a:spcPct val="100000"/>
              </a:lnSpc>
              <a:spcBef>
                <a:spcPts val="600"/>
              </a:spcBef>
              <a:spcAft>
                <a:spcPts val="0"/>
              </a:spcAft>
              <a:buSzPts val="2400"/>
              <a:buFont typeface="Arial"/>
              <a:buChar char="•"/>
            </a:pPr>
            <a:r>
              <a:rPr lang="de-DE" dirty="0">
                <a:solidFill>
                  <a:srgbClr val="222222"/>
                </a:solidFill>
              </a:rPr>
              <a:t>Festlegung der Benchmarking-Methodik.</a:t>
            </a:r>
          </a:p>
          <a:p>
            <a:pPr marL="342900" lvl="0" indent="-342900" algn="just" rtl="0">
              <a:lnSpc>
                <a:spcPct val="100000"/>
              </a:lnSpc>
              <a:spcBef>
                <a:spcPts val="600"/>
              </a:spcBef>
              <a:spcAft>
                <a:spcPts val="0"/>
              </a:spcAft>
              <a:buSzPts val="2400"/>
              <a:buFont typeface="Arial"/>
              <a:buChar char="•"/>
            </a:pPr>
            <a:r>
              <a:rPr lang="de-DE" dirty="0">
                <a:solidFill>
                  <a:srgbClr val="222222"/>
                </a:solidFill>
              </a:rPr>
              <a:t>Schritte zur Durchführung des Benchmarking-Prozesses.</a:t>
            </a:r>
          </a:p>
          <a:p>
            <a:pPr marL="342900" lvl="0" indent="-342900" algn="just" rtl="0">
              <a:lnSpc>
                <a:spcPct val="100000"/>
              </a:lnSpc>
              <a:spcBef>
                <a:spcPts val="600"/>
              </a:spcBef>
              <a:spcAft>
                <a:spcPts val="0"/>
              </a:spcAft>
              <a:buSzPts val="2400"/>
              <a:buFont typeface="Arial"/>
              <a:buChar char="•"/>
            </a:pPr>
            <a:r>
              <a:rPr lang="de-DE" dirty="0">
                <a:solidFill>
                  <a:srgbClr val="222222"/>
                </a:solidFill>
              </a:rPr>
              <a:t>Legen Sie fest, wie die Ergebnisse kommuniziert werden sollen.</a:t>
            </a:r>
          </a:p>
          <a:p>
            <a:pPr marL="342900" lvl="0" indent="-342900" algn="just" rtl="0">
              <a:lnSpc>
                <a:spcPct val="100000"/>
              </a:lnSpc>
              <a:spcBef>
                <a:spcPts val="600"/>
              </a:spcBef>
              <a:spcAft>
                <a:spcPts val="0"/>
              </a:spcAft>
              <a:buSzPts val="2400"/>
              <a:buFont typeface="Arial"/>
              <a:buChar char="•"/>
            </a:pPr>
            <a:r>
              <a:rPr lang="de-DE" dirty="0">
                <a:solidFill>
                  <a:srgbClr val="222222"/>
                </a:solidFill>
              </a:rPr>
              <a:t>Berücksichtigung weiterer Aspekte wie Kompetenz, Kosten und Komplexität.</a:t>
            </a:r>
          </a:p>
          <a:p>
            <a:pPr marL="342900" lvl="0" indent="-342900" algn="just" rtl="0">
              <a:lnSpc>
                <a:spcPct val="100000"/>
              </a:lnSpc>
              <a:spcBef>
                <a:spcPts val="600"/>
              </a:spcBef>
              <a:spcAft>
                <a:spcPts val="0"/>
              </a:spcAft>
              <a:buSzPts val="2400"/>
              <a:buFont typeface="Arial"/>
              <a:buChar char="•"/>
            </a:pPr>
            <a:r>
              <a:rPr lang="de-DE" dirty="0">
                <a:solidFill>
                  <a:srgbClr val="222222"/>
                </a:solidFill>
              </a:rPr>
              <a:t>Verbesserung des Benchmarks und des Prozesses.</a:t>
            </a:r>
          </a:p>
          <a:p>
            <a:pPr marL="342900" lvl="0" indent="-342900" algn="just" rtl="0">
              <a:lnSpc>
                <a:spcPct val="100000"/>
              </a:lnSpc>
              <a:spcBef>
                <a:spcPts val="600"/>
              </a:spcBef>
              <a:spcAft>
                <a:spcPts val="0"/>
              </a:spcAft>
              <a:buSzPts val="2400"/>
              <a:buFont typeface="Arial"/>
              <a:buChar char="•"/>
            </a:pPr>
            <a:r>
              <a:rPr lang="de-DE" dirty="0">
                <a:solidFill>
                  <a:srgbClr val="222222"/>
                </a:solidFill>
              </a:rPr>
              <a:t>Staatliche Nutzung von Benchmarks</a:t>
            </a:r>
            <a:r>
              <a:rPr lang="en-US" dirty="0">
                <a:solidFill>
                  <a:srgbClr val="222222"/>
                </a:solidFill>
              </a:rPr>
              <a:t>.</a:t>
            </a:r>
            <a:endParaRPr dirty="0"/>
          </a:p>
        </p:txBody>
      </p:sp>
      <p:pic>
        <p:nvPicPr>
          <p:cNvPr id="247" name="Google Shape;247;p5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745769" y="1387736"/>
            <a:ext cx="2444127" cy="4336988"/>
          </a:xfrm>
          <a:prstGeom prst="rect">
            <a:avLst/>
          </a:prstGeom>
          <a:solidFill>
            <a:srgbClr val="D8D8D8"/>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1"/>
          <p:cNvSpPr txBox="1">
            <a:spLocks noGrp="1"/>
          </p:cNvSpPr>
          <p:nvPr>
            <p:ph type="body" idx="1"/>
          </p:nvPr>
        </p:nvSpPr>
        <p:spPr>
          <a:xfrm>
            <a:off x="4479534" y="364561"/>
            <a:ext cx="6904232" cy="5871854"/>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pPr>
            <a:r>
              <a:rPr lang="de-DE" dirty="0">
                <a:solidFill>
                  <a:srgbClr val="222222"/>
                </a:solidFill>
                <a:highlight>
                  <a:srgbClr val="FFFFFF"/>
                </a:highlight>
              </a:rPr>
              <a:t>Ein Leitfaden für die gute Praxis des Nachhaltigkeits-Benchmarking</a:t>
            </a:r>
          </a:p>
          <a:p>
            <a:pPr marL="342900" lvl="0" indent="-342900" algn="just" rtl="0">
              <a:lnSpc>
                <a:spcPct val="150000"/>
              </a:lnSpc>
              <a:spcBef>
                <a:spcPts val="0"/>
              </a:spcBef>
              <a:spcAft>
                <a:spcPts val="0"/>
              </a:spcAft>
              <a:buClr>
                <a:srgbClr val="595959"/>
              </a:buClr>
              <a:buSzPts val="2400"/>
              <a:buFont typeface="Arial"/>
              <a:buChar char="•"/>
            </a:pPr>
            <a:r>
              <a:rPr lang="de-DE" dirty="0">
                <a:solidFill>
                  <a:srgbClr val="222222"/>
                </a:solidFill>
                <a:highlight>
                  <a:srgbClr val="FFFFFF"/>
                </a:highlight>
              </a:rPr>
              <a:t>Ein Praxisleitfaden für Nachhaltigkeits-Benchmarking kann Organisationen und Initiativen, die ein Benchmarking oder die Entwicklung eines Benchmarking-Programms in Erwägung ziehen, einen Rahmen und eine Reihe bewährter Praktiken und Überlegungen an die Hand geben.</a:t>
            </a:r>
          </a:p>
          <a:p>
            <a:pPr marL="342900" lvl="0" indent="-342900" algn="just" rtl="0">
              <a:lnSpc>
                <a:spcPct val="150000"/>
              </a:lnSpc>
              <a:spcBef>
                <a:spcPts val="0"/>
              </a:spcBef>
              <a:spcAft>
                <a:spcPts val="0"/>
              </a:spcAft>
              <a:buClr>
                <a:srgbClr val="595959"/>
              </a:buClr>
              <a:buSzPts val="2400"/>
              <a:buFont typeface="Arial"/>
              <a:buChar char="•"/>
            </a:pPr>
            <a:r>
              <a:rPr lang="de-DE" dirty="0">
                <a:solidFill>
                  <a:srgbClr val="222222"/>
                </a:solidFill>
                <a:highlight>
                  <a:srgbClr val="FFFFFF"/>
                </a:highlight>
              </a:rPr>
              <a:t>Dies kann Benchmarks umfassen, die von jeder Art von Organisation entwickelt werden, einschließlich Unternehmen, Regierungen, NGOs, Nachhaltigkeitsstandards und anderen</a:t>
            </a:r>
            <a:r>
              <a:rPr lang="en-US" dirty="0">
                <a:solidFill>
                  <a:srgbClr val="222222"/>
                </a:solidFill>
                <a:highlight>
                  <a:srgbClr val="FFFFFF"/>
                </a:highlight>
              </a:rPr>
              <a:t>.</a:t>
            </a:r>
            <a:endParaRPr dirty="0"/>
          </a:p>
        </p:txBody>
      </p:sp>
      <p:sp>
        <p:nvSpPr>
          <p:cNvPr id="253" name="Google Shape;253;p51"/>
          <p:cNvSpPr txBox="1">
            <a:spLocks noGrp="1"/>
          </p:cNvSpPr>
          <p:nvPr>
            <p:ph type="body" idx="2"/>
          </p:nvPr>
        </p:nvSpPr>
        <p:spPr>
          <a:xfrm>
            <a:off x="621547" y="352204"/>
            <a:ext cx="3125818" cy="4168425"/>
          </a:xfrm>
          <a:prstGeom prst="rect">
            <a:avLst/>
          </a:prstGeom>
          <a:noFill/>
          <a:ln>
            <a:noFill/>
          </a:ln>
        </p:spPr>
        <p:txBody>
          <a:bodyPr spcFirstLastPara="1" wrap="square" lIns="91425" tIns="45700" rIns="91425" bIns="45700" anchor="t" anchorCtr="0">
            <a:noAutofit/>
          </a:bodyPr>
          <a:lstStyle/>
          <a:p>
            <a:pPr marL="0" indent="0"/>
            <a:r>
              <a:rPr lang="de-DE" dirty="0"/>
              <a:t>METHODEN ZUR LEISTUNGSMESSUNG ANHAND VON INDUSTRIESTANDARDS UND BEWÄHRTEN VERFAHREN</a:t>
            </a:r>
          </a:p>
          <a:p>
            <a:pPr marL="0" lvl="0" indent="0" algn="l" rtl="0">
              <a:lnSpc>
                <a:spcPct val="90000"/>
              </a:lnSpc>
              <a:spcBef>
                <a:spcPts val="1000"/>
              </a:spcBef>
              <a:spcAft>
                <a:spcPts val="0"/>
              </a:spcAft>
              <a:buSzPts val="36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2"/>
          <p:cNvSpPr txBox="1">
            <a:spLocks noGrp="1"/>
          </p:cNvSpPr>
          <p:nvPr>
            <p:ph type="body" idx="1"/>
          </p:nvPr>
        </p:nvSpPr>
        <p:spPr>
          <a:xfrm>
            <a:off x="4458984" y="467302"/>
            <a:ext cx="6914508" cy="5902676"/>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2400"/>
              <a:buFont typeface="Arial"/>
              <a:buChar char="•"/>
            </a:pPr>
            <a:r>
              <a:rPr lang="de-DE" dirty="0">
                <a:solidFill>
                  <a:srgbClr val="222222"/>
                </a:solidFill>
                <a:highlight>
                  <a:srgbClr val="FFFFFF"/>
                </a:highlight>
              </a:rPr>
              <a:t>Der Leitfaden soll Organisationen und Initiativen, die die Durchführung eines Benchmarking oder die Entwicklung eines Benchmarking-Programms in Erwägung ziehen, einen Rahmen und eine Reihe bewährter Verfahren und Überlegungen an die Hand geben.</a:t>
            </a:r>
          </a:p>
          <a:p>
            <a:pPr marL="342900" lvl="0" indent="-342900" algn="just" rtl="0">
              <a:lnSpc>
                <a:spcPct val="150000"/>
              </a:lnSpc>
              <a:spcBef>
                <a:spcPts val="0"/>
              </a:spcBef>
              <a:spcAft>
                <a:spcPts val="0"/>
              </a:spcAft>
              <a:buSzPts val="2400"/>
              <a:buFont typeface="Arial"/>
              <a:buChar char="•"/>
            </a:pPr>
            <a:r>
              <a:rPr lang="de-DE" dirty="0">
                <a:solidFill>
                  <a:srgbClr val="222222"/>
                </a:solidFill>
                <a:highlight>
                  <a:srgbClr val="FFFFFF"/>
                </a:highlight>
              </a:rPr>
              <a:t>Er sollte keine Kriterien oder Anforderungen für ein Benchmarking vorschlagen, sondern einige Überlegungen zur Entwicklung dieser Anforderungen darlegen</a:t>
            </a:r>
            <a:r>
              <a:rPr lang="en-US" dirty="0">
                <a:solidFill>
                  <a:srgbClr val="222222"/>
                </a:solidFill>
                <a:highlight>
                  <a:srgbClr val="FFFFFF"/>
                </a:highlight>
              </a:rPr>
              <a:t>. </a:t>
            </a:r>
            <a:endParaRPr dirty="0"/>
          </a:p>
        </p:txBody>
      </p:sp>
      <p:sp>
        <p:nvSpPr>
          <p:cNvPr id="259" name="Google Shape;259;p52"/>
          <p:cNvSpPr txBox="1">
            <a:spLocks noGrp="1"/>
          </p:cNvSpPr>
          <p:nvPr>
            <p:ph type="body" idx="2"/>
          </p:nvPr>
        </p:nvSpPr>
        <p:spPr>
          <a:xfrm>
            <a:off x="621547" y="352204"/>
            <a:ext cx="3125818" cy="4168425"/>
          </a:xfrm>
          <a:prstGeom prst="rect">
            <a:avLst/>
          </a:prstGeom>
          <a:noFill/>
          <a:ln>
            <a:noFill/>
          </a:ln>
        </p:spPr>
        <p:txBody>
          <a:bodyPr spcFirstLastPara="1" wrap="square" lIns="91425" tIns="45700" rIns="91425" bIns="45700" anchor="t" anchorCtr="0">
            <a:noAutofit/>
          </a:bodyPr>
          <a:lstStyle/>
          <a:p>
            <a:pPr marL="0" indent="0"/>
            <a:r>
              <a:rPr lang="de-DE" dirty="0"/>
              <a:t>METHODEN ZUR LEISTUNGSMESSUNG ANHAND VON INDUSTRIESTANDARDS UND BEWÄHRTEN VERFAHREN</a:t>
            </a:r>
          </a:p>
          <a:p>
            <a:pPr marL="0" lvl="0" indent="0" algn="l" rtl="0">
              <a:lnSpc>
                <a:spcPct val="90000"/>
              </a:lnSpc>
              <a:spcBef>
                <a:spcPts val="1000"/>
              </a:spcBef>
              <a:spcAft>
                <a:spcPts val="0"/>
              </a:spcAft>
              <a:buSzPts val="36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3"/>
          <p:cNvSpPr txBox="1">
            <a:spLocks noGrp="1"/>
          </p:cNvSpPr>
          <p:nvPr>
            <p:ph type="body" idx="1"/>
          </p:nvPr>
        </p:nvSpPr>
        <p:spPr>
          <a:xfrm>
            <a:off x="4458984" y="364562"/>
            <a:ext cx="6914508" cy="5902676"/>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2400"/>
              <a:buFont typeface="Arial"/>
              <a:buChar char="•"/>
            </a:pPr>
            <a:r>
              <a:rPr lang="de-DE" dirty="0">
                <a:solidFill>
                  <a:srgbClr val="222222"/>
                </a:solidFill>
                <a:highlight>
                  <a:srgbClr val="FFFFFF"/>
                </a:highlight>
              </a:rPr>
              <a:t>Es sollte sowohl für alle laufenden Benchmarking-Programme zur Analyse oder Bewertung von Nachhaltigkeitsinitiativen oder -leistungen als auch für einmalige Benchmarking-Aktionen anwendbar sein.</a:t>
            </a:r>
          </a:p>
          <a:p>
            <a:pPr marL="342900" lvl="0" indent="-342900" algn="just" rtl="0">
              <a:lnSpc>
                <a:spcPct val="150000"/>
              </a:lnSpc>
              <a:spcBef>
                <a:spcPts val="0"/>
              </a:spcBef>
              <a:spcAft>
                <a:spcPts val="0"/>
              </a:spcAft>
              <a:buSzPts val="2400"/>
              <a:buFont typeface="Arial"/>
              <a:buChar char="•"/>
            </a:pPr>
            <a:r>
              <a:rPr lang="de-DE" dirty="0">
                <a:solidFill>
                  <a:srgbClr val="222222"/>
                </a:solidFill>
                <a:highlight>
                  <a:srgbClr val="FFFFFF"/>
                </a:highlight>
              </a:rPr>
              <a:t>Es sollte auch die Bedeutung der Angleichung an internationale Normen und Leitfäden erörtern, verschiedene Ansätze in einem Benchmarking abdecken, die Bewertungsstruktur des Benchmarking festlegen, die Benchmarking-Methodik bestimmen, Schritte bei der Umsetzung des Benchmarking-Prozesses festlegen und bestimmen, wie die Ergebnisse kommuniziert werden</a:t>
            </a:r>
            <a:r>
              <a:rPr lang="en-US" dirty="0">
                <a:solidFill>
                  <a:srgbClr val="222222"/>
                </a:solidFill>
                <a:highlight>
                  <a:srgbClr val="FFFFFF"/>
                </a:highlight>
              </a:rPr>
              <a:t>.</a:t>
            </a:r>
            <a:endParaRPr dirty="0"/>
          </a:p>
        </p:txBody>
      </p:sp>
      <p:sp>
        <p:nvSpPr>
          <p:cNvPr id="265" name="Google Shape;265;p53"/>
          <p:cNvSpPr txBox="1">
            <a:spLocks noGrp="1"/>
          </p:cNvSpPr>
          <p:nvPr>
            <p:ph type="body" idx="2"/>
          </p:nvPr>
        </p:nvSpPr>
        <p:spPr>
          <a:xfrm>
            <a:off x="807009" y="364562"/>
            <a:ext cx="3125818" cy="4168425"/>
          </a:xfrm>
          <a:prstGeom prst="rect">
            <a:avLst/>
          </a:prstGeom>
          <a:noFill/>
          <a:ln>
            <a:noFill/>
          </a:ln>
        </p:spPr>
        <p:txBody>
          <a:bodyPr spcFirstLastPara="1" wrap="square" lIns="91425" tIns="45700" rIns="91425" bIns="45700" anchor="t" anchorCtr="0">
            <a:noAutofit/>
          </a:bodyPr>
          <a:lstStyle/>
          <a:p>
            <a:pPr marL="0" indent="0"/>
            <a:r>
              <a:rPr lang="de-DE" dirty="0"/>
              <a:t>METHODEN ZUR LEISTUNGSMESSUNG ANHAND VON INDUSTRIESTANDARDS UND BEWÄHRTEN VERFAHREN</a:t>
            </a:r>
          </a:p>
          <a:p>
            <a:pPr marL="0" lvl="0" indent="0" algn="l" rtl="0">
              <a:lnSpc>
                <a:spcPct val="90000"/>
              </a:lnSpc>
              <a:spcBef>
                <a:spcPts val="1000"/>
              </a:spcBef>
              <a:spcAft>
                <a:spcPts val="0"/>
              </a:spcAft>
              <a:buSzPts val="36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4"/>
          <p:cNvSpPr txBox="1">
            <a:spLocks noGrp="1"/>
          </p:cNvSpPr>
          <p:nvPr>
            <p:ph type="body" idx="1"/>
          </p:nvPr>
        </p:nvSpPr>
        <p:spPr>
          <a:xfrm>
            <a:off x="4458984" y="364562"/>
            <a:ext cx="6914508" cy="5902676"/>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pPr>
            <a:r>
              <a:rPr lang="de-DE" dirty="0">
                <a:solidFill>
                  <a:srgbClr val="222222"/>
                </a:solidFill>
                <a:highlight>
                  <a:srgbClr val="FFFFFF"/>
                </a:highlight>
              </a:rPr>
              <a:t>Die Herausforderung</a:t>
            </a:r>
          </a:p>
          <a:p>
            <a:pPr marL="342900" lvl="0" indent="-342900" algn="just" rtl="0">
              <a:lnSpc>
                <a:spcPct val="150000"/>
              </a:lnSpc>
              <a:spcBef>
                <a:spcPts val="0"/>
              </a:spcBef>
              <a:spcAft>
                <a:spcPts val="0"/>
              </a:spcAft>
              <a:buSzPts val="2400"/>
              <a:buFont typeface="Arial"/>
              <a:buChar char="•"/>
            </a:pPr>
            <a:r>
              <a:rPr lang="de-DE" dirty="0">
                <a:solidFill>
                  <a:srgbClr val="222222"/>
                </a:solidFill>
                <a:highlight>
                  <a:srgbClr val="FFFFFF"/>
                </a:highlight>
              </a:rPr>
              <a:t>Bisher gibt es nur wenige Anleitungen für die Entwicklung und Umsetzung eines glaubwürdigen Benchmarking-Programms.</a:t>
            </a:r>
          </a:p>
          <a:p>
            <a:pPr marL="342900" lvl="0" indent="-342900" algn="just" rtl="0">
              <a:lnSpc>
                <a:spcPct val="150000"/>
              </a:lnSpc>
              <a:spcBef>
                <a:spcPts val="0"/>
              </a:spcBef>
              <a:spcAft>
                <a:spcPts val="0"/>
              </a:spcAft>
              <a:buSzPts val="2400"/>
              <a:buFont typeface="Arial"/>
              <a:buChar char="•"/>
            </a:pPr>
            <a:r>
              <a:rPr lang="de-DE" dirty="0">
                <a:solidFill>
                  <a:srgbClr val="222222"/>
                </a:solidFill>
                <a:highlight>
                  <a:srgbClr val="FFFFFF"/>
                </a:highlight>
              </a:rPr>
              <a:t>Dies ist insofern von Bedeutung, als dass diese Programme das Potenzial haben, schlechte Leistungen anzuerkennen und zu belohnen, was die Wirksamkeit kollektiver Maßnahmen zur Bewältigung der heutigen Nachhaltigkeitsherausforderungen möglicherweise einschränkt</a:t>
            </a:r>
            <a:r>
              <a:rPr lang="en-US" dirty="0">
                <a:solidFill>
                  <a:srgbClr val="222222"/>
                </a:solidFill>
                <a:highlight>
                  <a:srgbClr val="FFFFFF"/>
                </a:highlight>
              </a:rPr>
              <a:t>.</a:t>
            </a:r>
            <a:endParaRPr dirty="0"/>
          </a:p>
        </p:txBody>
      </p:sp>
      <p:sp>
        <p:nvSpPr>
          <p:cNvPr id="271" name="Google Shape;271;p54"/>
          <p:cNvSpPr txBox="1">
            <a:spLocks noGrp="1"/>
          </p:cNvSpPr>
          <p:nvPr>
            <p:ph type="body" idx="2"/>
          </p:nvPr>
        </p:nvSpPr>
        <p:spPr>
          <a:xfrm>
            <a:off x="621547" y="352204"/>
            <a:ext cx="3125818" cy="41684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de-DE" dirty="0"/>
              <a:t>METHODEN ZUR LEISTUNGSMESSUNG ANHAND VON INDUSTRIESTANDARDS UND BEWÄHRTEN VERFAHREN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278" name="Google Shape;278;p1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279" name="Google Shape;279;p1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80" name="Google Shape;280;p12"/>
          <p:cNvSpPr txBox="1"/>
          <p:nvPr/>
        </p:nvSpPr>
        <p:spPr>
          <a:xfrm>
            <a:off x="5906320" y="4514232"/>
            <a:ext cx="560874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FALLSTUDIEN</a:t>
            </a:r>
            <a:endParaRPr sz="36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err="1"/>
              <a:t>Fallstudie</a:t>
            </a:r>
            <a:r>
              <a:rPr lang="en-US" dirty="0"/>
              <a:t> 1: </a:t>
            </a:r>
            <a:r>
              <a:rPr lang="en-US" dirty="0" err="1"/>
              <a:t>Lyfth</a:t>
            </a:r>
            <a:endParaRPr dirty="0"/>
          </a:p>
        </p:txBody>
      </p:sp>
      <p:sp>
        <p:nvSpPr>
          <p:cNvPr id="286" name="Google Shape;286;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287" name="Google Shape;287;p17"/>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err="1"/>
              <a:t>Fallstudie</a:t>
            </a:r>
            <a:r>
              <a:rPr lang="en-US" dirty="0"/>
              <a:t> 2: </a:t>
            </a:r>
            <a:r>
              <a:rPr lang="en-US" dirty="0" err="1"/>
              <a:t>Patagonien</a:t>
            </a:r>
            <a:endParaRPr dirty="0"/>
          </a:p>
        </p:txBody>
      </p:sp>
      <p:sp>
        <p:nvSpPr>
          <p:cNvPr id="288" name="Google Shape;288;p17"/>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err="1"/>
              <a:t>Fallstudie</a:t>
            </a:r>
            <a:r>
              <a:rPr lang="en-US" dirty="0"/>
              <a:t> 3: Danone</a:t>
            </a:r>
            <a:endParaRPr dirty="0"/>
          </a:p>
        </p:txBody>
      </p:sp>
      <p:sp>
        <p:nvSpPr>
          <p:cNvPr id="289" name="Google Shape;289;p17"/>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290" name="Google Shape;290;p17"/>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291" name="Google Shape;291;p17"/>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92" name="Google Shape;292;p17"/>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93" name="Google Shape;293;p17"/>
          <p:cNvPicPr preferRelativeResize="0">
            <a:picLocks noGrp="1"/>
          </p:cNvPicPr>
          <p:nvPr>
            <p:ph type="pic" idx="8"/>
          </p:nvPr>
        </p:nvPicPr>
        <p:blipFill rotWithShape="1">
          <a:blip r:embed="rId3" cstate="screen">
            <a:alphaModFix/>
            <a:extLst>
              <a:ext uri="{28A0092B-C50C-407E-A947-70E740481C1C}">
                <a14:useLocalDpi xmlns:a14="http://schemas.microsoft.com/office/drawing/2010/main"/>
              </a:ext>
            </a:extLst>
          </a:blip>
          <a:srcRect/>
          <a:stretch/>
        </p:blipFill>
        <p:spPr>
          <a:xfrm>
            <a:off x="-48344" y="0"/>
            <a:ext cx="3570477" cy="6858000"/>
          </a:xfrm>
          <a:prstGeom prst="rect">
            <a:avLst/>
          </a:prstGeom>
          <a:solidFill>
            <a:srgbClr val="D8D8D8"/>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1c089a3e33_0_0"/>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dirty="0"/>
              <a:t>FALLSTUDIE 1</a:t>
            </a:r>
            <a:endParaRPr dirty="0"/>
          </a:p>
        </p:txBody>
      </p:sp>
      <p:sp>
        <p:nvSpPr>
          <p:cNvPr id="300" name="Google Shape;300;g21c089a3e33_0_0"/>
          <p:cNvSpPr txBox="1">
            <a:spLocks noGrp="1"/>
          </p:cNvSpPr>
          <p:nvPr>
            <p:ph type="body" idx="2"/>
          </p:nvPr>
        </p:nvSpPr>
        <p:spPr>
          <a:xfrm>
            <a:off x="904856" y="1780706"/>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de-DE" dirty="0">
                <a:solidFill>
                  <a:srgbClr val="000000"/>
                </a:solidFill>
                <a:highlight>
                  <a:schemeClr val="lt1"/>
                </a:highlight>
              </a:rPr>
              <a:t>Lyft, ein 11-Milliarden-Dollar-Ride-Hailing-Unternehmen, wurde dafür kritisiert, dass es zu den Emissionen beiträgt und die Verkehrsüberlastung verstärkt. Im Jahr 2017 teilte Lyft seine Klimaziele für 2025 mit, zu denen die Umstellung auf autonome Elektrofahrzeuge, die mit erneuerbaren Energien betrieben werden, und die Reduzierung der gesamten CO2-Emissionen im Verkehrssektor gehören. Das Unternehmen hat auch in die Kohlenstoffneutralität all seiner Fahrten investiert und finanziert direkt Emissionsminderungsmaßnahmen wie die Verringerung von Emissionen im Automobilherstellungsprozess, Programme für erneuerbare Energien, Forstwirtschaftsprojekte und die Abscheidung von Deponieemissionen. Im Jahr 2019 hat Lyft mehr als 2 Millionen US-Dollar für Emissionszertifikate ausgegeben, was 2.062.500 Tonnen Kohlenstoff entspricht.</a:t>
            </a:r>
            <a:r>
              <a:rPr lang="en-US" dirty="0">
                <a:solidFill>
                  <a:srgbClr val="000000"/>
                </a:solidFill>
                <a:highlight>
                  <a:schemeClr val="lt1"/>
                </a:highlight>
              </a:rPr>
              <a: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d1a56627bd_0_42"/>
          <p:cNvSpPr txBox="1">
            <a:spLocks noGrp="1"/>
          </p:cNvSpPr>
          <p:nvPr>
            <p:ph type="body" idx="2"/>
          </p:nvPr>
        </p:nvSpPr>
        <p:spPr>
          <a:xfrm>
            <a:off x="904850" y="721903"/>
            <a:ext cx="10053000" cy="5517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de-DE" dirty="0">
                <a:solidFill>
                  <a:srgbClr val="222222"/>
                </a:solidFill>
                <a:highlight>
                  <a:srgbClr val="FFFFFF"/>
                </a:highlight>
              </a:rPr>
              <a:t>Die Bemühungen des Unternehmens, klimaneutral zu werden, stehen im Einklang mit seiner übergeordneten Marketingstrategie, die sich auf freundliche, unkomplizierte und gemeinschaftsorientierte Botschaften konzentriert. Dieser Marketingansatz hat zum Erfolg des Unternehmens beigetragen, da Lyft im Jahr 2017 ein Drittel des US-Marktes für Mitfahrgelegenheiten kontrollierte, während Uber einen Teil seines Marktes verlor. Diese Initiative schafft eine starke Assoziation in den Köpfen der Verbraucher und zeigt das Engagement von Lyft, die bestmögliche Option anzubieten, was wiederum zu einer höheren Kundenbindung und -gewinnung führt.</a:t>
            </a:r>
            <a:r>
              <a:rPr lang="en-US" dirty="0">
                <a:solidFill>
                  <a:srgbClr val="222222"/>
                </a:solidFill>
                <a:highlight>
                  <a:srgbClr val="FFFFFF"/>
                </a:highlight>
              </a:rPr>
              <a: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1c089a3e33_0_6"/>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dirty="0"/>
              <a:t>FALLSTUDIE 2</a:t>
            </a:r>
            <a:endParaRPr dirty="0"/>
          </a:p>
        </p:txBody>
      </p:sp>
      <p:sp>
        <p:nvSpPr>
          <p:cNvPr id="313" name="Google Shape;313;g21c089a3e33_0_6"/>
          <p:cNvSpPr txBox="1">
            <a:spLocks noGrp="1"/>
          </p:cNvSpPr>
          <p:nvPr>
            <p:ph type="body" idx="2"/>
          </p:nvPr>
        </p:nvSpPr>
        <p:spPr>
          <a:xfrm>
            <a:off x="904856" y="1989039"/>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de-DE" dirty="0">
                <a:solidFill>
                  <a:srgbClr val="000000"/>
                </a:solidFill>
                <a:highlight>
                  <a:schemeClr val="lt1"/>
                </a:highlight>
              </a:rPr>
              <a:t>Patagonia, gegründet von Yvon Chouinard, ist eine Marke für Outdoor-Bekleidung, die sich für den Schutz der Natur einsetzt. Das Unternehmen hat erhebliche Anstrengungen unternommen, um seine Auswirkungen auf die Umwelt zu verringern, z. B. spendet es seine Gewinne an Umweltorganisationen, stellt auf Bio-Baumwolle um und führt Initiativen wie das Common Threads Garment Recycling Program durch. Das Unternehmen hat außerdem die Common Threads Initiative (2011) ins Leben gerufen, die Verbraucher dazu ermutigt, ihre Kleidung zu reparieren und wiederzuverwenden, anstatt sie zu entsorgen. Die Initiative zielte darauf ab, qualitativ hochwertigere Produkte mit längerer Haltbarkeit gegenüber solchen zu fördern, die sich schneller abnutzen könnten. Patagonia bot außerdem einen kostenlosen Reparaturservice für abgenutzte Kleidungsstücke an.</a:t>
            </a:r>
            <a:r>
              <a:rPr lang="en-US" dirty="0">
                <a:solidFill>
                  <a:srgbClr val="000000"/>
                </a:solidFill>
                <a:highlight>
                  <a:schemeClr val="lt1"/>
                </a:highlight>
              </a:rPr>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txBox="1">
            <a:spLocks noGrp="1"/>
          </p:cNvSpPr>
          <p:nvPr>
            <p:ph type="body" idx="2"/>
          </p:nvPr>
        </p:nvSpPr>
        <p:spPr>
          <a:xfrm>
            <a:off x="5200387" y="933073"/>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dirty="0" err="1"/>
              <a:t>Einführung</a:t>
            </a:r>
            <a:r>
              <a:rPr lang="en-US" dirty="0"/>
              <a:t> in die Benchmark-Praxis</a:t>
            </a:r>
            <a:endParaRPr dirty="0"/>
          </a:p>
        </p:txBody>
      </p:sp>
      <p:sp>
        <p:nvSpPr>
          <p:cNvPr id="180" name="Google Shape;180;p4"/>
          <p:cNvSpPr txBox="1">
            <a:spLocks noGrp="1"/>
          </p:cNvSpPr>
          <p:nvPr>
            <p:ph type="body" idx="4"/>
          </p:nvPr>
        </p:nvSpPr>
        <p:spPr>
          <a:xfrm>
            <a:off x="5252811" y="1490670"/>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Fallstudien</a:t>
            </a:r>
            <a:endParaRPr sz="2400" dirty="0"/>
          </a:p>
        </p:txBody>
      </p:sp>
      <p:sp>
        <p:nvSpPr>
          <p:cNvPr id="181" name="Google Shape;181;p4"/>
          <p:cNvSpPr txBox="1">
            <a:spLocks noGrp="1"/>
          </p:cNvSpPr>
          <p:nvPr>
            <p:ph type="body" idx="6"/>
          </p:nvPr>
        </p:nvSpPr>
        <p:spPr>
          <a:xfrm>
            <a:off x="5267776" y="23452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a:t>Bewertung</a:t>
            </a:r>
            <a:endParaRPr dirty="0"/>
          </a:p>
        </p:txBody>
      </p:sp>
      <p:sp>
        <p:nvSpPr>
          <p:cNvPr id="182" name="Google Shape;182;p4"/>
          <p:cNvSpPr txBox="1">
            <a:spLocks noGrp="1"/>
          </p:cNvSpPr>
          <p:nvPr>
            <p:ph type="body" idx="8"/>
          </p:nvPr>
        </p:nvSpPr>
        <p:spPr>
          <a:xfrm>
            <a:off x="5306883" y="3051424"/>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endParaRPr sz="2400" dirty="0"/>
          </a:p>
          <a:p>
            <a:pPr marL="0" lvl="0" indent="0" algn="l" rtl="0">
              <a:lnSpc>
                <a:spcPct val="100000"/>
              </a:lnSpc>
              <a:spcBef>
                <a:spcPts val="0"/>
              </a:spcBef>
              <a:spcAft>
                <a:spcPts val="0"/>
              </a:spcAft>
              <a:buClr>
                <a:srgbClr val="595959"/>
              </a:buClr>
              <a:buSzPts val="2400"/>
              <a:buNone/>
            </a:pPr>
            <a:r>
              <a:rPr lang="en-US" dirty="0" err="1"/>
              <a:t>Wichtige</a:t>
            </a:r>
            <a:r>
              <a:rPr lang="en-US" dirty="0"/>
              <a:t> </a:t>
            </a:r>
            <a:r>
              <a:rPr lang="en-US" dirty="0" err="1"/>
              <a:t>Begriffe</a:t>
            </a:r>
            <a:r>
              <a:rPr lang="en-US" dirty="0"/>
              <a:t> und </a:t>
            </a:r>
            <a:r>
              <a:rPr lang="en-US" dirty="0" err="1"/>
              <a:t>Definitionen</a:t>
            </a:r>
            <a:endParaRPr dirty="0"/>
          </a:p>
        </p:txBody>
      </p:sp>
      <p:sp>
        <p:nvSpPr>
          <p:cNvPr id="183" name="Google Shape;183;p4"/>
          <p:cNvSpPr txBox="1">
            <a:spLocks noGrp="1"/>
          </p:cNvSpPr>
          <p:nvPr>
            <p:ph type="body" idx="13"/>
          </p:nvPr>
        </p:nvSpPr>
        <p:spPr>
          <a:xfrm>
            <a:off x="5306883" y="3839599"/>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Referenzen</a:t>
            </a:r>
            <a:endParaRPr sz="2400" dirty="0"/>
          </a:p>
        </p:txBody>
      </p:sp>
      <p:sp>
        <p:nvSpPr>
          <p:cNvPr id="184" name="Google Shape;184;p4"/>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INHALTSVERZEICHNIS</a:t>
            </a:r>
            <a:endParaRPr dirty="0"/>
          </a:p>
        </p:txBody>
      </p:sp>
      <p:sp>
        <p:nvSpPr>
          <p:cNvPr id="185" name="Google Shape;185;p4"/>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186" name="Google Shape;186;p4"/>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187" name="Google Shape;187;p4"/>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dirty="0"/>
              <a:t>03</a:t>
            </a:r>
            <a:endParaRPr dirty="0"/>
          </a:p>
        </p:txBody>
      </p:sp>
      <p:sp>
        <p:nvSpPr>
          <p:cNvPr id="188" name="Google Shape;188;p4"/>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189" name="Google Shape;189;p4"/>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190" name="Google Shape;190;p4"/>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1c089a3e33_0_18"/>
          <p:cNvSpPr txBox="1">
            <a:spLocks noGrp="1"/>
          </p:cNvSpPr>
          <p:nvPr>
            <p:ph type="body" idx="2"/>
          </p:nvPr>
        </p:nvSpPr>
        <p:spPr>
          <a:xfrm>
            <a:off x="989306" y="857314"/>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de-DE" dirty="0">
                <a:solidFill>
                  <a:srgbClr val="000000"/>
                </a:solidFill>
                <a:highlight>
                  <a:schemeClr val="lt1"/>
                </a:highlight>
              </a:rPr>
              <a:t>Die „Don't Buy This Jacket“-Werbung der Marke wurde als riskanter, aber erfrischender Marketingansatz angesehen, von dem man erwartete, dass er zu einem Umsatzrückgang führen würde. Die Kampagne war jedoch das Herzstück des größten Erfolgs der Marke seit zwei Jahren. Durch die Initiative wurden innerhalb von 18 Monaten mehr als 30.000 Artikel repariert, was zu einem Umsatzanstieg von 30 % auf 540 Millionen Dollar im folgenden Jahr führte. Rob BonDurant, Vizepräsident für globales Marketing, erklärte, dass der anspruchsvolle Verbraucher, auf den Patagonia abzielt, eher dazu neigt, die teuren Fleeces zu kaufen, die jahrelang halten und nicht ersetzt werden müssen. Der kostenlose Reparaturservice von Patagonia hält die Kunden auch davon ab, ihre Produkte wegzuwerfen, wenn sie ausgefranst oder zerrissen sind.</a:t>
            </a:r>
            <a:r>
              <a:rPr lang="en-US" dirty="0">
                <a:solidFill>
                  <a:srgbClr val="000000"/>
                </a:solidFill>
                <a:highlight>
                  <a:schemeClr val="lt1"/>
                </a:highlight>
              </a:rPr>
              <a: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1c089a3e33_0_12"/>
          <p:cNvSpPr txBox="1">
            <a:spLocks noGrp="1"/>
          </p:cNvSpPr>
          <p:nvPr>
            <p:ph type="body" idx="1"/>
          </p:nvPr>
        </p:nvSpPr>
        <p:spPr>
          <a:xfrm>
            <a:off x="786606" y="500089"/>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dirty="0"/>
              <a:t>FALLSTUDIE 3</a:t>
            </a:r>
            <a:endParaRPr dirty="0"/>
          </a:p>
        </p:txBody>
      </p:sp>
      <p:sp>
        <p:nvSpPr>
          <p:cNvPr id="326" name="Google Shape;326;g21c089a3e33_0_12"/>
          <p:cNvSpPr txBox="1">
            <a:spLocks noGrp="1"/>
          </p:cNvSpPr>
          <p:nvPr>
            <p:ph type="body" idx="2"/>
          </p:nvPr>
        </p:nvSpPr>
        <p:spPr>
          <a:xfrm>
            <a:off x="786606" y="1096256"/>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de-DE" dirty="0">
                <a:solidFill>
                  <a:srgbClr val="000000"/>
                </a:solidFill>
                <a:highlight>
                  <a:schemeClr val="lt1"/>
                </a:highlight>
              </a:rPr>
              <a:t>Danone, ein weltweit führendes Unternehmen der Lebensmittel- und Getränkeindustrie, hat durch sein Engagement für nachhaltige Lebensmittel erhebliche Fortschritte in Sachen Nachhaltigkeit gemacht. Das Unternehmen hat neue Produkte auf pflanzlicher Basis eingeführt, drastische Änderungen an seinen Verpackungen vorgenommen und seine Nachhaltigkeitsziele für 2030 angekündigt, um seine Produkte noch umweltfreundlicher zu gestalten. Im Jahr 2018 waren 87 % der gesamten Verpackungen von Danone (und 77 % der Kunststoffverpackungen) wiederverwendbar, recycelbar oder kompostierbar. Mindestens 50 % der Wassermengen werden in wiederverwendbaren Krügen verkauft.</a:t>
            </a:r>
          </a:p>
          <a:p>
            <a:pPr marL="0" lvl="0" indent="0" algn="just" rtl="0">
              <a:lnSpc>
                <a:spcPct val="100000"/>
              </a:lnSpc>
              <a:spcBef>
                <a:spcPts val="0"/>
              </a:spcBef>
              <a:spcAft>
                <a:spcPts val="0"/>
              </a:spcAft>
              <a:buClr>
                <a:srgbClr val="000000"/>
              </a:buClr>
              <a:buSzPts val="2400"/>
              <a:buFont typeface="Arial"/>
              <a:buNone/>
            </a:pPr>
            <a:endParaRPr lang="de-DE" dirty="0">
              <a:solidFill>
                <a:srgbClr val="000000"/>
              </a:solidFill>
              <a:highlight>
                <a:schemeClr val="lt1"/>
              </a:highlight>
            </a:endParaRPr>
          </a:p>
          <a:p>
            <a:pPr marL="0" lvl="0" indent="0" algn="just" rtl="0">
              <a:lnSpc>
                <a:spcPct val="100000"/>
              </a:lnSpc>
              <a:spcBef>
                <a:spcPts val="0"/>
              </a:spcBef>
              <a:spcAft>
                <a:spcPts val="0"/>
              </a:spcAft>
              <a:buClr>
                <a:srgbClr val="000000"/>
              </a:buClr>
              <a:buSzPts val="2400"/>
              <a:buFont typeface="Arial"/>
              <a:buNone/>
            </a:pPr>
            <a:r>
              <a:rPr lang="de-DE" dirty="0">
                <a:solidFill>
                  <a:srgbClr val="000000"/>
                </a:solidFill>
                <a:highlight>
                  <a:schemeClr val="lt1"/>
                </a:highlight>
              </a:rPr>
              <a:t>Danone unternimmt auch größere Schritte in Richtung eines kreislauforientierten Verpackungsmodells mit dem Ziel, bis 2021 zu 100 % recycelte PET-Flaschen in den wichtigsten Wassermärkten einzuführen, bis 2025 durchschnittlich 25 % recyceltes Material in Kunststoffverpackungen zu verwenden, durchschnittlich 50 % für Wasser- und Getränkeflaschen und 100 % für Evian-Flaschen bis 2025, und den Verbrauchern Flaschen aus 100 % Biokunststoff anzubieten</a:t>
            </a:r>
            <a:r>
              <a:rPr lang="en-US" dirty="0">
                <a:solidFill>
                  <a:srgbClr val="000000"/>
                </a:solidFill>
                <a:highlight>
                  <a:schemeClr val="lt1"/>
                </a:highlight>
              </a:rPr>
              <a: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d1a56627bd_0_66"/>
          <p:cNvSpPr txBox="1">
            <a:spLocks noGrp="1"/>
          </p:cNvSpPr>
          <p:nvPr>
            <p:ph type="body" idx="2"/>
          </p:nvPr>
        </p:nvSpPr>
        <p:spPr>
          <a:xfrm>
            <a:off x="1069500" y="754220"/>
            <a:ext cx="10053000" cy="5597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de-DE" dirty="0">
                <a:solidFill>
                  <a:srgbClr val="000000"/>
                </a:solidFill>
                <a:highlight>
                  <a:srgbClr val="FFFFFF"/>
                </a:highlight>
              </a:rPr>
              <a:t>Neben der Einführung einer Kreislaufwirtschaft hat Danone die Bedeutung von Investitionen in die Infrastruktur der Abfallbewirtschaftungssysteme hervorgehoben. Das Unternehmen hat Projekte zur Unterstützung von Müllsammlern in sieben Ländern ins Leben gerufen, um sichere Arbeitsbedingungen, angemessene Löhne und sozialen Schutz zu gewährleisten. Bis 2018 wurden fast 6.000 Müllsammlerinnen und -sammler beruflich befähigt, und es wurden jährlich mehr als 45.000 Tonnen Abfall recycelt. Um seine Unterstützung für das Modell der Kreislaufwirtschaft weiter zum Ausdruck zu bringen, investierte Danone 5 Millionen Dollar in den Closed Loop Fund, um die Infrastruktur für Recycling und Kreislaufwirtschaft in ganz Nordamerika zu finanzieren.</a:t>
            </a:r>
          </a:p>
          <a:p>
            <a:pPr marL="0" lvl="0" indent="0" algn="just" rtl="0">
              <a:lnSpc>
                <a:spcPct val="100000"/>
              </a:lnSpc>
              <a:spcBef>
                <a:spcPts val="0"/>
              </a:spcBef>
              <a:spcAft>
                <a:spcPts val="0"/>
              </a:spcAft>
              <a:buSzPts val="2400"/>
              <a:buNone/>
            </a:pPr>
            <a:endParaRPr lang="de-DE" dirty="0">
              <a:solidFill>
                <a:srgbClr val="000000"/>
              </a:solidFill>
              <a:highlight>
                <a:srgbClr val="FFFFFF"/>
              </a:highlight>
            </a:endParaRPr>
          </a:p>
          <a:p>
            <a:pPr marL="0" lvl="0" indent="0" algn="just" rtl="0">
              <a:lnSpc>
                <a:spcPct val="100000"/>
              </a:lnSpc>
              <a:spcBef>
                <a:spcPts val="0"/>
              </a:spcBef>
              <a:spcAft>
                <a:spcPts val="0"/>
              </a:spcAft>
              <a:buSzPts val="2400"/>
              <a:buNone/>
            </a:pPr>
            <a:r>
              <a:rPr lang="de-DE" dirty="0">
                <a:solidFill>
                  <a:srgbClr val="000000"/>
                </a:solidFill>
                <a:highlight>
                  <a:srgbClr val="FFFFFF"/>
                </a:highlight>
              </a:rPr>
              <a:t>Die Transparenz, mit der Danone seine Lieferkette neu ausrichtet und neue Umweltverpflichtungen eingeht, zeigt, dass das Unternehmen bestrebt ist, seinen Kunden die bestmögliche Erfahrung zu bieten. Die konsequente Kommunikation über die Initiativen, die Danone ergreift, um den Verbrauchern zu helfen, ein nachhaltigeres Leben zu führen, trägt dazu bei, dass die Assoziation des Kunden mit Danone wächst.</a:t>
            </a:r>
            <a:r>
              <a:rPr lang="en-US" dirty="0">
                <a:solidFill>
                  <a:srgbClr val="000000"/>
                </a:solidFill>
                <a:highlight>
                  <a:srgbClr val="FFFFFF"/>
                </a:highlight>
              </a:rPr>
              <a: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d1a56627bd_0_72"/>
          <p:cNvSpPr txBox="1">
            <a:spLocks noGrp="1"/>
          </p:cNvSpPr>
          <p:nvPr>
            <p:ph type="body" idx="2"/>
          </p:nvPr>
        </p:nvSpPr>
        <p:spPr>
          <a:xfrm>
            <a:off x="904850" y="721903"/>
            <a:ext cx="10053000" cy="5517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de-DE" dirty="0">
                <a:solidFill>
                  <a:srgbClr val="000000"/>
                </a:solidFill>
                <a:highlight>
                  <a:srgbClr val="FFFFFF"/>
                </a:highlight>
              </a:rPr>
              <a:t>Je mehr Danone mit umweltfreundlichen Innovationen experimentiert und dies den Verbrauchern mitteilt, desto mehr gewinnt die Marke an Attraktivität.</a:t>
            </a:r>
          </a:p>
          <a:p>
            <a:pPr marL="0" lvl="0" indent="0" algn="just" rtl="0">
              <a:lnSpc>
                <a:spcPct val="100000"/>
              </a:lnSpc>
              <a:spcBef>
                <a:spcPts val="0"/>
              </a:spcBef>
              <a:spcAft>
                <a:spcPts val="0"/>
              </a:spcAft>
              <a:buSzPts val="2400"/>
              <a:buNone/>
            </a:pPr>
            <a:endParaRPr lang="de-DE" dirty="0">
              <a:solidFill>
                <a:srgbClr val="000000"/>
              </a:solidFill>
              <a:highlight>
                <a:srgbClr val="FFFFFF"/>
              </a:highlight>
            </a:endParaRPr>
          </a:p>
          <a:p>
            <a:pPr marL="0" lvl="0" indent="0" algn="just" rtl="0">
              <a:lnSpc>
                <a:spcPct val="100000"/>
              </a:lnSpc>
              <a:spcBef>
                <a:spcPts val="0"/>
              </a:spcBef>
              <a:spcAft>
                <a:spcPts val="0"/>
              </a:spcAft>
              <a:buSzPts val="2400"/>
              <a:buNone/>
            </a:pPr>
            <a:r>
              <a:rPr lang="de-DE" dirty="0">
                <a:solidFill>
                  <a:srgbClr val="000000"/>
                </a:solidFill>
                <a:highlight>
                  <a:srgbClr val="FFFFFF"/>
                </a:highlight>
              </a:rPr>
              <a:t>Auch kleine Unternehmen können Nachhaltigkeit in ihre Praktiken einbeziehen, indem sie über ihre Plattform Plastic Neutral eine Lösung entwickeln. Für jedes Kilogramm Kunststoff, das im Betrieb und in der Verpackung verwendet wird, wird eine entsprechende Menge von Partnern mit nachgewiesenen Auswirkungen zurückgewonnen und recycelt</a:t>
            </a:r>
          </a:p>
          <a:p>
            <a:pPr marL="0" lvl="0" indent="0" algn="just" rtl="0">
              <a:lnSpc>
                <a:spcPct val="100000"/>
              </a:lnSpc>
              <a:spcBef>
                <a:spcPts val="0"/>
              </a:spcBef>
              <a:spcAft>
                <a:spcPts val="0"/>
              </a:spcAft>
              <a:buSzPts val="2400"/>
              <a:buNone/>
            </a:pPr>
            <a:endParaRPr lang="de-DE" dirty="0">
              <a:solidFill>
                <a:srgbClr val="000000"/>
              </a:solidFill>
              <a:highlight>
                <a:srgbClr val="FFFFFF"/>
              </a:highlight>
            </a:endParaRPr>
          </a:p>
          <a:p>
            <a:pPr marL="0" lvl="0" indent="0" algn="just" rtl="0">
              <a:lnSpc>
                <a:spcPct val="100000"/>
              </a:lnSpc>
              <a:spcBef>
                <a:spcPts val="0"/>
              </a:spcBef>
              <a:spcAft>
                <a:spcPts val="0"/>
              </a:spcAft>
              <a:buSzPts val="2400"/>
              <a:buNone/>
            </a:pPr>
            <a:r>
              <a:rPr lang="de-DE" dirty="0">
                <a:solidFill>
                  <a:srgbClr val="000000"/>
                </a:solidFill>
                <a:highlight>
                  <a:srgbClr val="FFFFFF"/>
                </a:highlight>
              </a:rPr>
              <a:t>Übersetzt mit DeepL.com (kostenlose Version)</a:t>
            </a:r>
            <a:r>
              <a:rPr lang="en-US" dirty="0">
                <a:solidFill>
                  <a:srgbClr val="000000"/>
                </a:solidFill>
                <a:highlight>
                  <a:srgbClr val="FFFFFF"/>
                </a:highlight>
              </a:rPr>
              <a:t>.</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2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345" name="Google Shape;345;p2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346" name="Google Shape;346;p2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47" name="Google Shape;347;p21"/>
          <p:cNvSpPr txBox="1"/>
          <p:nvPr/>
        </p:nvSpPr>
        <p:spPr>
          <a:xfrm>
            <a:off x="5990726" y="4612706"/>
            <a:ext cx="560874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800" b="0" i="0" u="none" strike="noStrike" cap="none" dirty="0">
                <a:solidFill>
                  <a:srgbClr val="000000"/>
                </a:solidFill>
                <a:latin typeface="Arial"/>
                <a:ea typeface="Arial"/>
                <a:cs typeface="Arial"/>
                <a:sym typeface="Arial"/>
              </a:rPr>
              <a:t>BEWERTUNG</a:t>
            </a:r>
            <a:endParaRPr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
          <p:cNvSpPr txBox="1">
            <a:spLocks noGrp="1"/>
          </p:cNvSpPr>
          <p:nvPr>
            <p:ph type="body" idx="1"/>
          </p:nvPr>
        </p:nvSpPr>
        <p:spPr>
          <a:xfrm>
            <a:off x="4686300" y="826894"/>
            <a:ext cx="6481373"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dirty="0">
                <a:solidFill>
                  <a:srgbClr val="000000"/>
                </a:solidFill>
              </a:rPr>
              <a:t>Was ist der Zweck von Benchmarking im Kontext der Nachhaltigkeit?</a:t>
            </a:r>
          </a:p>
          <a:p>
            <a:pPr marL="0" lvl="0" indent="0" algn="just" rtl="0">
              <a:lnSpc>
                <a:spcPct val="150000"/>
              </a:lnSpc>
              <a:spcBef>
                <a:spcPts val="0"/>
              </a:spcBef>
              <a:spcAft>
                <a:spcPts val="0"/>
              </a:spcAft>
              <a:buSzPts val="2400"/>
              <a:buNone/>
            </a:pPr>
            <a:r>
              <a:rPr lang="de-DE" dirty="0">
                <a:solidFill>
                  <a:srgbClr val="000000"/>
                </a:solidFill>
              </a:rPr>
              <a:t>A.Informationen von Stakeholdern zu verbergen</a:t>
            </a:r>
          </a:p>
          <a:p>
            <a:pPr marL="0" lvl="0" indent="0" algn="just" rtl="0">
              <a:lnSpc>
                <a:spcPct val="150000"/>
              </a:lnSpc>
              <a:spcBef>
                <a:spcPts val="0"/>
              </a:spcBef>
              <a:spcAft>
                <a:spcPts val="0"/>
              </a:spcAft>
              <a:buSzPts val="2400"/>
              <a:buNone/>
            </a:pPr>
            <a:r>
              <a:rPr lang="de-DE" dirty="0">
                <a:solidFill>
                  <a:srgbClr val="000000"/>
                </a:solidFill>
              </a:rPr>
              <a:t>B.Vergleich der Nachhaltigkeitsbemühungen verschiedener Unternehmen</a:t>
            </a:r>
          </a:p>
          <a:p>
            <a:pPr marL="0" lvl="0" indent="0" algn="just" rtl="0">
              <a:lnSpc>
                <a:spcPct val="150000"/>
              </a:lnSpc>
              <a:spcBef>
                <a:spcPts val="0"/>
              </a:spcBef>
              <a:spcAft>
                <a:spcPts val="0"/>
              </a:spcAft>
              <a:buSzPts val="2400"/>
              <a:buNone/>
            </a:pPr>
            <a:r>
              <a:rPr lang="de-DE" dirty="0">
                <a:solidFill>
                  <a:srgbClr val="000000"/>
                </a:solidFill>
              </a:rPr>
              <a:t>C.Komplexität in der Nachhaltigkeitspraxis zu schaffen</a:t>
            </a:r>
          </a:p>
          <a:p>
            <a:pPr marL="0" lvl="0" indent="0" algn="just" rtl="0">
              <a:lnSpc>
                <a:spcPct val="150000"/>
              </a:lnSpc>
              <a:spcBef>
                <a:spcPts val="0"/>
              </a:spcBef>
              <a:spcAft>
                <a:spcPts val="0"/>
              </a:spcAft>
              <a:buSzPts val="2400"/>
              <a:buNone/>
            </a:pPr>
            <a:r>
              <a:rPr lang="de-DE" dirty="0">
                <a:solidFill>
                  <a:srgbClr val="000000"/>
                </a:solidFill>
              </a:rPr>
              <a:t>D.Transparenz in den Geschäftspraktiken zu erschweren</a:t>
            </a:r>
            <a:endParaRPr dirty="0">
              <a:solidFill>
                <a:srgbClr val="000000"/>
              </a:solidFill>
            </a:endParaRPr>
          </a:p>
        </p:txBody>
      </p:sp>
      <p:sp>
        <p:nvSpPr>
          <p:cNvPr id="353" name="Google Shape;353;p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
          <p:cNvSpPr txBox="1">
            <a:spLocks noGrp="1"/>
          </p:cNvSpPr>
          <p:nvPr>
            <p:ph type="body" idx="1"/>
          </p:nvPr>
        </p:nvSpPr>
        <p:spPr>
          <a:xfrm>
            <a:off x="4676775" y="826894"/>
            <a:ext cx="6490898"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dirty="0"/>
              <a:t>Welcher der folgenden Punkte ist KEIN Schlüsselprinzip des Benchmarking im Bereich der Nachhaltigkeit?</a:t>
            </a:r>
          </a:p>
          <a:p>
            <a:pPr marL="0" lvl="0" indent="0" algn="just" rtl="0">
              <a:lnSpc>
                <a:spcPct val="150000"/>
              </a:lnSpc>
              <a:spcBef>
                <a:spcPts val="0"/>
              </a:spcBef>
              <a:spcAft>
                <a:spcPts val="0"/>
              </a:spcAft>
              <a:buSzPts val="2400"/>
              <a:buNone/>
            </a:pPr>
            <a:r>
              <a:rPr lang="de-DE" dirty="0"/>
              <a:t>A.Transparenz</a:t>
            </a:r>
          </a:p>
          <a:p>
            <a:pPr marL="0" lvl="0" indent="0" algn="just" rtl="0">
              <a:lnSpc>
                <a:spcPct val="150000"/>
              </a:lnSpc>
              <a:spcBef>
                <a:spcPts val="0"/>
              </a:spcBef>
              <a:spcAft>
                <a:spcPts val="0"/>
              </a:spcAft>
              <a:buSzPts val="2400"/>
              <a:buNone/>
            </a:pPr>
            <a:r>
              <a:rPr lang="de-DE" dirty="0"/>
              <a:t>B.Strenge</a:t>
            </a:r>
          </a:p>
          <a:p>
            <a:pPr marL="0" lvl="0" indent="0" algn="just" rtl="0">
              <a:lnSpc>
                <a:spcPct val="150000"/>
              </a:lnSpc>
              <a:spcBef>
                <a:spcPts val="0"/>
              </a:spcBef>
              <a:spcAft>
                <a:spcPts val="0"/>
              </a:spcAft>
              <a:buSzPts val="2400"/>
              <a:buNone/>
            </a:pPr>
            <a:r>
              <a:rPr lang="de-DE" dirty="0"/>
              <a:t>C.Ausschließlichkeit</a:t>
            </a:r>
          </a:p>
          <a:p>
            <a:pPr marL="0" lvl="0" indent="0" algn="just" rtl="0">
              <a:lnSpc>
                <a:spcPct val="150000"/>
              </a:lnSpc>
              <a:spcBef>
                <a:spcPts val="0"/>
              </a:spcBef>
              <a:spcAft>
                <a:spcPts val="0"/>
              </a:spcAft>
              <a:buSzPts val="2400"/>
              <a:buNone/>
            </a:pPr>
            <a:r>
              <a:rPr lang="de-DE" dirty="0"/>
              <a:t>D.Einbeziehung von Stakeholdern</a:t>
            </a:r>
            <a:endParaRPr dirty="0"/>
          </a:p>
        </p:txBody>
      </p:sp>
      <p:sp>
        <p:nvSpPr>
          <p:cNvPr id="359" name="Google Shape;359;p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9"/>
          <p:cNvSpPr txBox="1">
            <a:spLocks noGrp="1"/>
          </p:cNvSpPr>
          <p:nvPr>
            <p:ph type="body" idx="1"/>
          </p:nvPr>
        </p:nvSpPr>
        <p:spPr>
          <a:xfrm>
            <a:off x="4788329" y="50121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dirty="0"/>
              <a:t>Was ist ein Benchmarking im Kontext der Nachhaltigkeit?</a:t>
            </a:r>
          </a:p>
          <a:p>
            <a:pPr marL="0" lvl="0" indent="0" algn="just" rtl="0">
              <a:lnSpc>
                <a:spcPct val="150000"/>
              </a:lnSpc>
              <a:spcBef>
                <a:spcPts val="0"/>
              </a:spcBef>
              <a:spcAft>
                <a:spcPts val="0"/>
              </a:spcAft>
              <a:buSzPts val="2400"/>
              <a:buNone/>
            </a:pPr>
            <a:r>
              <a:rPr lang="de-DE" dirty="0"/>
              <a:t>A.Eine einmalige Bewertung anhand eines Benchmarks</a:t>
            </a:r>
          </a:p>
          <a:p>
            <a:pPr marL="0" lvl="0" indent="0" algn="just" rtl="0">
              <a:lnSpc>
                <a:spcPct val="150000"/>
              </a:lnSpc>
              <a:spcBef>
                <a:spcPts val="0"/>
              </a:spcBef>
              <a:spcAft>
                <a:spcPts val="0"/>
              </a:spcAft>
              <a:buSzPts val="2400"/>
              <a:buNone/>
            </a:pPr>
            <a:r>
              <a:rPr lang="de-DE" dirty="0"/>
              <a:t>B.Ein kontinuierliches Programm zur Verbesserung der Nachhaltigkeit</a:t>
            </a:r>
          </a:p>
          <a:p>
            <a:pPr marL="0" lvl="0" indent="0" algn="just" rtl="0">
              <a:lnSpc>
                <a:spcPct val="150000"/>
              </a:lnSpc>
              <a:spcBef>
                <a:spcPts val="0"/>
              </a:spcBef>
              <a:spcAft>
                <a:spcPts val="0"/>
              </a:spcAft>
              <a:buSzPts val="2400"/>
              <a:buNone/>
            </a:pPr>
            <a:r>
              <a:rPr lang="de-DE" dirty="0"/>
              <a:t>C.Ein Mittel, um Transparenz in den Geschäftspraktiken zu vermeiden</a:t>
            </a:r>
          </a:p>
          <a:p>
            <a:pPr marL="0" lvl="0" indent="0" algn="just" rtl="0">
              <a:lnSpc>
                <a:spcPct val="150000"/>
              </a:lnSpc>
              <a:spcBef>
                <a:spcPts val="0"/>
              </a:spcBef>
              <a:spcAft>
                <a:spcPts val="0"/>
              </a:spcAft>
              <a:buSzPts val="2400"/>
              <a:buNone/>
            </a:pPr>
            <a:r>
              <a:rPr lang="de-DE" dirty="0"/>
              <a:t>D.Eine Methode, um Nachhaltigkeitsdaten vor Stakeholdern zu verbergen</a:t>
            </a:r>
            <a:endParaRPr dirty="0"/>
          </a:p>
        </p:txBody>
      </p:sp>
      <p:sp>
        <p:nvSpPr>
          <p:cNvPr id="365" name="Google Shape;365;p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dirty="0"/>
              <a:t>Wie kann Benchmarking bei der Nachhaltigkeit helfen?</a:t>
            </a:r>
          </a:p>
          <a:p>
            <a:pPr marL="0" lvl="0" indent="0" algn="just" rtl="0">
              <a:lnSpc>
                <a:spcPct val="150000"/>
              </a:lnSpc>
              <a:spcBef>
                <a:spcPts val="0"/>
              </a:spcBef>
              <a:spcAft>
                <a:spcPts val="0"/>
              </a:spcAft>
              <a:buSzPts val="2400"/>
              <a:buNone/>
            </a:pPr>
            <a:r>
              <a:rPr lang="de-DE" dirty="0"/>
              <a:t>A.Durch die Erhöhung der Komplexität der Abläufe</a:t>
            </a:r>
          </a:p>
          <a:p>
            <a:pPr marL="0" lvl="0" indent="0" algn="just" rtl="0">
              <a:lnSpc>
                <a:spcPct val="150000"/>
              </a:lnSpc>
              <a:spcBef>
                <a:spcPts val="0"/>
              </a:spcBef>
              <a:spcAft>
                <a:spcPts val="0"/>
              </a:spcAft>
              <a:buSzPts val="2400"/>
              <a:buNone/>
            </a:pPr>
            <a:r>
              <a:rPr lang="de-DE" dirty="0"/>
              <a:t>B.Durch Belohnung von Unternehmen, die unterdurchschnittliche Leistungen erbringen</a:t>
            </a:r>
          </a:p>
          <a:p>
            <a:pPr marL="0" lvl="0" indent="0" algn="just" rtl="0">
              <a:lnSpc>
                <a:spcPct val="150000"/>
              </a:lnSpc>
              <a:spcBef>
                <a:spcPts val="0"/>
              </a:spcBef>
              <a:spcAft>
                <a:spcPts val="0"/>
              </a:spcAft>
              <a:buSzPts val="2400"/>
              <a:buNone/>
            </a:pPr>
            <a:r>
              <a:rPr lang="de-DE" dirty="0"/>
              <a:t>C.Durch den Vergleich von Nachhaltigkeitsleistungen und -standards</a:t>
            </a:r>
          </a:p>
          <a:p>
            <a:pPr marL="0" lvl="0" indent="0" algn="just" rtl="0">
              <a:lnSpc>
                <a:spcPct val="150000"/>
              </a:lnSpc>
              <a:spcBef>
                <a:spcPts val="0"/>
              </a:spcBef>
              <a:spcAft>
                <a:spcPts val="0"/>
              </a:spcAft>
              <a:buSzPts val="2400"/>
              <a:buNone/>
            </a:pPr>
            <a:r>
              <a:rPr lang="de-DE" dirty="0"/>
              <a:t>D.Durch die Vermeidung von Stakeholder-Engagement</a:t>
            </a:r>
            <a:endParaRPr dirty="0"/>
          </a:p>
        </p:txBody>
      </p:sp>
      <p:sp>
        <p:nvSpPr>
          <p:cNvPr id="371" name="Google Shape;371;p2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dirty="0"/>
              <a:t>Was ist die Rolle eines Convenors beim Benchmarking?</a:t>
            </a:r>
          </a:p>
          <a:p>
            <a:pPr marL="0" lvl="0" indent="0" algn="just" rtl="0">
              <a:lnSpc>
                <a:spcPct val="150000"/>
              </a:lnSpc>
              <a:spcBef>
                <a:spcPts val="0"/>
              </a:spcBef>
              <a:spcAft>
                <a:spcPts val="0"/>
              </a:spcAft>
              <a:buSzPts val="2400"/>
              <a:buNone/>
            </a:pPr>
            <a:r>
              <a:rPr lang="de-DE" dirty="0"/>
              <a:t>A.Interessenkonflikte zu verbergen</a:t>
            </a:r>
          </a:p>
          <a:p>
            <a:pPr marL="0" lvl="0" indent="0" algn="just" rtl="0">
              <a:lnSpc>
                <a:spcPct val="150000"/>
              </a:lnSpc>
              <a:spcBef>
                <a:spcPts val="0"/>
              </a:spcBef>
              <a:spcAft>
                <a:spcPts val="0"/>
              </a:spcAft>
              <a:buSzPts val="2400"/>
              <a:buNone/>
            </a:pPr>
            <a:r>
              <a:rPr lang="de-DE" dirty="0"/>
              <a:t>B.Er leitet die Entwicklung von Benchmarking-Projekten</a:t>
            </a:r>
          </a:p>
          <a:p>
            <a:pPr marL="0" lvl="0" indent="0" algn="just" rtl="0">
              <a:lnSpc>
                <a:spcPct val="150000"/>
              </a:lnSpc>
              <a:spcBef>
                <a:spcPts val="0"/>
              </a:spcBef>
              <a:spcAft>
                <a:spcPts val="0"/>
              </a:spcAft>
              <a:buSzPts val="2400"/>
              <a:buNone/>
            </a:pPr>
            <a:r>
              <a:rPr lang="de-DE" dirty="0"/>
              <a:t>C.Entmutigung von Stakeholder-Engagement</a:t>
            </a:r>
          </a:p>
          <a:p>
            <a:pPr marL="0" lvl="0" indent="0" algn="just" rtl="0">
              <a:lnSpc>
                <a:spcPct val="150000"/>
              </a:lnSpc>
              <a:spcBef>
                <a:spcPts val="0"/>
              </a:spcBef>
              <a:spcAft>
                <a:spcPts val="0"/>
              </a:spcAft>
              <a:buSzPts val="2400"/>
              <a:buNone/>
            </a:pPr>
            <a:r>
              <a:rPr lang="de-DE" dirty="0"/>
              <a:t>D.Er schränkt die Transparenz des Benchmarking-Prozesses ein.</a:t>
            </a:r>
            <a:endParaRPr dirty="0"/>
          </a:p>
        </p:txBody>
      </p:sp>
      <p:sp>
        <p:nvSpPr>
          <p:cNvPr id="377" name="Google Shape;377;p2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0"/>
          <a:stretch/>
        </p:blipFill>
        <p:spPr>
          <a:xfrm>
            <a:off x="238772" y="2626822"/>
            <a:ext cx="7708195" cy="3396829"/>
          </a:xfrm>
          <a:prstGeom prst="rect">
            <a:avLst/>
          </a:prstGeom>
          <a:solidFill>
            <a:srgbClr val="BFBFBF"/>
          </a:solidFill>
          <a:ln>
            <a:noFill/>
          </a:ln>
        </p:spPr>
      </p:pic>
      <p:sp>
        <p:nvSpPr>
          <p:cNvPr id="197" name="Google Shape;197;p1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198" name="Google Shape;198;p16"/>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99" name="Google Shape;199;p16"/>
          <p:cNvSpPr txBox="1"/>
          <p:nvPr/>
        </p:nvSpPr>
        <p:spPr>
          <a:xfrm>
            <a:off x="5874010" y="4642492"/>
            <a:ext cx="46305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73B64B"/>
                </a:solidFill>
                <a:latin typeface="Calibri"/>
                <a:ea typeface="Calibri"/>
                <a:cs typeface="Calibri"/>
                <a:sym typeface="Calibri"/>
              </a:rPr>
              <a:t>BENCHMARK-PRAKTIKEN</a:t>
            </a:r>
            <a:endParaRPr sz="3600" b="1" i="0" u="none" strike="noStrike" cap="none" dirty="0">
              <a:solidFill>
                <a:srgbClr val="73B64B"/>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dirty="0"/>
              <a:t>Was ist der Zweck von Lobbyarbeit und Aktivismus im Bereich der Nachhaltigkeit?</a:t>
            </a:r>
          </a:p>
          <a:p>
            <a:pPr marL="0" lvl="0" indent="0" algn="just" rtl="0">
              <a:lnSpc>
                <a:spcPct val="150000"/>
              </a:lnSpc>
              <a:spcBef>
                <a:spcPts val="0"/>
              </a:spcBef>
              <a:spcAft>
                <a:spcPts val="0"/>
              </a:spcAft>
              <a:buSzPts val="2400"/>
              <a:buNone/>
            </a:pPr>
            <a:r>
              <a:rPr lang="de-DE" dirty="0"/>
              <a:t>A.Den Status quo nicht nachhaltiger Praktiken aufrechtzuerhalten</a:t>
            </a:r>
          </a:p>
          <a:p>
            <a:pPr marL="0" lvl="0" indent="0" algn="just" rtl="0">
              <a:lnSpc>
                <a:spcPct val="150000"/>
              </a:lnSpc>
              <a:spcBef>
                <a:spcPts val="0"/>
              </a:spcBef>
              <a:spcAft>
                <a:spcPts val="0"/>
              </a:spcAft>
              <a:buSzPts val="2400"/>
              <a:buNone/>
            </a:pPr>
            <a:r>
              <a:rPr lang="de-DE" dirty="0"/>
              <a:t>B.Einzelpersonen davon abzuhalten, nachhaltige Verhaltensweisen anzunehmen</a:t>
            </a:r>
          </a:p>
          <a:p>
            <a:pPr marL="0" lvl="0" indent="0" algn="just" rtl="0">
              <a:lnSpc>
                <a:spcPct val="150000"/>
              </a:lnSpc>
              <a:spcBef>
                <a:spcPts val="0"/>
              </a:spcBef>
              <a:spcAft>
                <a:spcPts val="0"/>
              </a:spcAft>
              <a:buSzPts val="2400"/>
              <a:buNone/>
            </a:pPr>
            <a:r>
              <a:rPr lang="de-DE" dirty="0"/>
              <a:t>C.Maßnahmen zu ergreifen, um Nachhaltigkeit auf breiterer Ebene zu fördern</a:t>
            </a:r>
          </a:p>
          <a:p>
            <a:pPr marL="0" lvl="0" indent="0" algn="just" rtl="0">
              <a:lnSpc>
                <a:spcPct val="150000"/>
              </a:lnSpc>
              <a:spcBef>
                <a:spcPts val="0"/>
              </a:spcBef>
              <a:spcAft>
                <a:spcPts val="0"/>
              </a:spcAft>
              <a:buSzPts val="2400"/>
              <a:buNone/>
            </a:pPr>
            <a:r>
              <a:rPr lang="de-DE" dirty="0"/>
              <a:t>D.Umweltverschmutzung zu unterstützen</a:t>
            </a:r>
            <a:endParaRPr dirty="0"/>
          </a:p>
        </p:txBody>
      </p:sp>
      <p:sp>
        <p:nvSpPr>
          <p:cNvPr id="383" name="Google Shape;383;p2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Q6</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Antwortschlüssel</a:t>
            </a:r>
            <a:endParaRPr dirty="0"/>
          </a:p>
        </p:txBody>
      </p:sp>
      <p:sp>
        <p:nvSpPr>
          <p:cNvPr id="389" name="Google Shape;389;p29"/>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Q3: A</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Q4: C</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Q5: B</a:t>
            </a:r>
            <a:endParaRPr/>
          </a:p>
          <a:p>
            <a:pPr marL="228600" lvl="0" indent="-228600" algn="just" rtl="0">
              <a:lnSpc>
                <a:spcPct val="150000"/>
              </a:lnSpc>
              <a:spcBef>
                <a:spcPts val="0"/>
              </a:spcBef>
              <a:spcAft>
                <a:spcPts val="0"/>
              </a:spcAft>
              <a:buClr>
                <a:srgbClr val="595959"/>
              </a:buClr>
              <a:buSzPts val="2400"/>
              <a:buNone/>
            </a:pPr>
            <a:r>
              <a:rPr lang="en-US">
                <a:solidFill>
                  <a:srgbClr val="000000"/>
                </a:solidFill>
              </a:rPr>
              <a:t>Q6: C</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2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396" name="Google Shape;396;p2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397" name="Google Shape;397;p2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98" name="Google Shape;398;p22"/>
          <p:cNvSpPr txBox="1"/>
          <p:nvPr/>
        </p:nvSpPr>
        <p:spPr>
          <a:xfrm>
            <a:off x="5906320" y="4514232"/>
            <a:ext cx="560874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SCHLÜSSELBEGRIFFE UND DEFINITIONEN</a:t>
            </a:r>
            <a:endParaRPr sz="36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3"/>
          <p:cNvSpPr txBox="1">
            <a:spLocks noGrp="1"/>
          </p:cNvSpPr>
          <p:nvPr>
            <p:ph type="body" idx="2"/>
          </p:nvPr>
        </p:nvSpPr>
        <p:spPr>
          <a:xfrm>
            <a:off x="917048" y="1172175"/>
            <a:ext cx="10052954" cy="4250335"/>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222222"/>
                </a:solidFill>
              </a:rPr>
              <a:t>Ein Benchmark ist ein Standard, der zur Bewertung herangezogen wird.</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Nachhaltigkeits-Benchmarks werden verwendet, um die Nachhaltigkeitsleistung von Unternehmen sowie die Qualität von Nachhaltigkeitsstandards und -zertifizierungen zu bewerten.</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Benchmark: Der Bezugspunkt, anhand dessen etwas bewertet wird.</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Industriestandards und bewährte Verfahren</a:t>
            </a:r>
            <a:r>
              <a:rPr lang="en-US" dirty="0">
                <a:solidFill>
                  <a:srgbClr val="222222"/>
                </a:solidFill>
              </a:rPr>
              <a:t>.</a:t>
            </a:r>
            <a:endParaRPr dirty="0"/>
          </a:p>
          <a:p>
            <a:pPr marL="342900" lvl="0" indent="-190500" algn="just" rtl="0">
              <a:lnSpc>
                <a:spcPct val="150000"/>
              </a:lnSpc>
              <a:spcBef>
                <a:spcPts val="600"/>
              </a:spcBef>
              <a:spcAft>
                <a:spcPts val="0"/>
              </a:spcAft>
              <a:buSzPts val="2400"/>
              <a:buFont typeface="Arial"/>
              <a:buNone/>
            </a:pPr>
            <a:endParaRPr dirty="0">
              <a:solidFill>
                <a:srgbClr val="222222"/>
              </a:solidFill>
            </a:endParaRPr>
          </a:p>
          <a:p>
            <a:pPr marL="457200" marR="0" lvl="0" indent="-228600" algn="l"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VERSTÄNDNIS DER BENCHMARK-PRAKTIKEN </a:t>
            </a:r>
            <a:endParaRPr dirty="0"/>
          </a:p>
        </p:txBody>
      </p:sp>
      <p:sp>
        <p:nvSpPr>
          <p:cNvPr id="205" name="Google Shape;205;p1"/>
          <p:cNvSpPr txBox="1">
            <a:spLocks noGrp="1"/>
          </p:cNvSpPr>
          <p:nvPr>
            <p:ph type="body" idx="2"/>
          </p:nvPr>
        </p:nvSpPr>
        <p:spPr>
          <a:xfrm>
            <a:off x="482885" y="2015655"/>
            <a:ext cx="11229654"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222222"/>
                </a:solidFill>
              </a:rPr>
              <a:t>Nachhaltigkeit ist in den heutigen Unternehmen nicht mehr nur ein wünschenswerter, sondern ein entscheidender Aspekt.</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Die Unternehmen stehen zunehmend unter dem Druck, transparent zu sein und ihre Nachhaltigkeitspraktiken zu verbessern.</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Diese Bemühungen fallen unter den Begriff der Umwelt-, Sozial- und Governance-Praktiken (ESG). </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Die Anpassung an diese Veränderungen ist komplex, da sich die Anforderungen und Erwartungen ständig weiterentwickeln</a:t>
            </a:r>
            <a:r>
              <a:rPr lang="en-US" dirty="0">
                <a:solidFill>
                  <a:srgbClr val="222222"/>
                </a:solidFill>
              </a:rPr>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VERSTÄNDNIS DER BENCHMARK-PRAKTIKEN </a:t>
            </a:r>
            <a:endParaRPr dirty="0"/>
          </a:p>
        </p:txBody>
      </p:sp>
      <p:sp>
        <p:nvSpPr>
          <p:cNvPr id="211" name="Google Shape;211;p7"/>
          <p:cNvSpPr txBox="1">
            <a:spLocks noGrp="1"/>
          </p:cNvSpPr>
          <p:nvPr>
            <p:ph type="body" idx="2"/>
          </p:nvPr>
        </p:nvSpPr>
        <p:spPr>
          <a:xfrm>
            <a:off x="482885" y="2015655"/>
            <a:ext cx="11229654"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222222"/>
                </a:solidFill>
              </a:rPr>
              <a:t>Während einige Regionen öffentliche Transparenz über ESG- und Nachhaltigkeitsbemühungen erwarten und schätzen, können andere dies als störend oder problematisch empfinden.</a:t>
            </a:r>
          </a:p>
          <a:p>
            <a:pPr marL="342900" lvl="0" indent="-342900" algn="just" rtl="0">
              <a:lnSpc>
                <a:spcPct val="150000"/>
              </a:lnSpc>
              <a:spcBef>
                <a:spcPts val="1200"/>
              </a:spcBef>
              <a:spcAft>
                <a:spcPts val="0"/>
              </a:spcAft>
              <a:buSzPts val="2400"/>
              <a:buFont typeface="Arial"/>
              <a:buChar char="•"/>
            </a:pPr>
            <a:r>
              <a:rPr lang="de-DE" dirty="0">
                <a:solidFill>
                  <a:srgbClr val="222222"/>
                </a:solidFill>
              </a:rPr>
              <a:t>Diese Komplexität stellt Chief Sustainability Officers (CSOs), ESG-Manager und Mitglieder von Verwaltungsratsausschüssen vor Herausforderungen, wenn sie sich bemühen, Strategien zu entwickeln, die ihre ESG-Ziele erfüllen und gleichzeitig Wert für die Aktionäre schaffen</a:t>
            </a:r>
            <a:r>
              <a:rPr lang="en-US" dirty="0">
                <a:solidFill>
                  <a:srgbClr val="222222"/>
                </a:solidFill>
              </a:rPr>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VERSTÄNDNIS DER BENCHMARK-PRAKTIKEN </a:t>
            </a:r>
            <a:endParaRPr dirty="0"/>
          </a:p>
        </p:txBody>
      </p:sp>
      <p:sp>
        <p:nvSpPr>
          <p:cNvPr id="217" name="Google Shape;217;p8"/>
          <p:cNvSpPr txBox="1">
            <a:spLocks noGrp="1"/>
          </p:cNvSpPr>
          <p:nvPr>
            <p:ph type="body" idx="2"/>
          </p:nvPr>
        </p:nvSpPr>
        <p:spPr>
          <a:xfrm>
            <a:off x="482885" y="2015655"/>
            <a:ext cx="11229654"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222222"/>
                </a:solidFill>
              </a:rPr>
              <a:t>Eine Möglichkeit, diesen Prozess zu vereinfachen, ist das ESG-Benchmarking.</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Obwohl Benchmarking seit vielen Jahren ein wertvolles Instrument in der Unternehmensstrategie ist, kann seine effektive Anwendung auf ESG eine Herausforderung sein.</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Ein Benchmark ist ein Standard, der zur Bewertung verwendet wird.</a:t>
            </a:r>
          </a:p>
          <a:p>
            <a:pPr marL="342900" lvl="0" indent="-342900" algn="just" rtl="0">
              <a:lnSpc>
                <a:spcPct val="150000"/>
              </a:lnSpc>
              <a:spcBef>
                <a:spcPts val="600"/>
              </a:spcBef>
              <a:spcAft>
                <a:spcPts val="0"/>
              </a:spcAft>
              <a:buSzPts val="2400"/>
              <a:buFont typeface="Arial"/>
              <a:buChar char="•"/>
            </a:pPr>
            <a:r>
              <a:rPr lang="de-DE" dirty="0">
                <a:solidFill>
                  <a:srgbClr val="222222"/>
                </a:solidFill>
              </a:rPr>
              <a:t>Nachhaltigkeits-Benchmarks werden verwendet, um die Nachhaltigkeitsleistung von Unternehmen und die Qualität von Nachhaltigkeitsstandards und -zertifizierungen zu bewerten.</a:t>
            </a:r>
            <a:r>
              <a:rPr lang="en-US" dirty="0">
                <a:solidFill>
                  <a:srgbClr val="222222"/>
                </a:solidFill>
              </a:rPr>
              <a:t>.</a:t>
            </a:r>
            <a:endParaRPr dirty="0">
              <a:solidFill>
                <a:srgbClr val="22222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VERSTÄNDNIS DER BENCHMARK-PRAKTIKEN </a:t>
            </a:r>
            <a:endParaRPr dirty="0"/>
          </a:p>
        </p:txBody>
      </p:sp>
      <p:sp>
        <p:nvSpPr>
          <p:cNvPr id="223" name="Google Shape;223;p11"/>
          <p:cNvSpPr txBox="1">
            <a:spLocks noGrp="1"/>
          </p:cNvSpPr>
          <p:nvPr>
            <p:ph type="body" idx="2"/>
          </p:nvPr>
        </p:nvSpPr>
        <p:spPr>
          <a:xfrm>
            <a:off x="481200" y="1807271"/>
            <a:ext cx="11229600" cy="49503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222222"/>
                </a:solidFill>
              </a:rPr>
              <a:t>Benchmarking-Programme legen einen bestimmten Standard fest und bewerten Nachhaltigkeitsstrategien, -praktiken und -instrumente anhand dieses Standards.</a:t>
            </a:r>
          </a:p>
          <a:p>
            <a:pPr marL="342900" lvl="0" indent="-342900" algn="just" rtl="0">
              <a:lnSpc>
                <a:spcPct val="150000"/>
              </a:lnSpc>
              <a:spcBef>
                <a:spcPts val="1200"/>
              </a:spcBef>
              <a:spcAft>
                <a:spcPts val="0"/>
              </a:spcAft>
              <a:buSzPts val="2400"/>
              <a:buFont typeface="Arial"/>
              <a:buChar char="•"/>
            </a:pPr>
            <a:r>
              <a:rPr lang="de-DE" dirty="0">
                <a:solidFill>
                  <a:srgbClr val="222222"/>
                </a:solidFill>
              </a:rPr>
              <a:t>Diese Programme helfen den Nutzern, Informationen über verschiedene Unternehmen zu vergleichen und fundierte Entscheidungen zu treffen.</a:t>
            </a:r>
          </a:p>
          <a:p>
            <a:pPr marL="342900" lvl="0" indent="-342900" algn="just" rtl="0">
              <a:lnSpc>
                <a:spcPct val="150000"/>
              </a:lnSpc>
              <a:spcBef>
                <a:spcPts val="1200"/>
              </a:spcBef>
              <a:spcAft>
                <a:spcPts val="0"/>
              </a:spcAft>
              <a:buSzPts val="2400"/>
              <a:buFont typeface="Arial"/>
              <a:buChar char="•"/>
            </a:pPr>
            <a:r>
              <a:rPr lang="de-DE" dirty="0">
                <a:solidFill>
                  <a:srgbClr val="222222"/>
                </a:solidFill>
              </a:rPr>
              <a:t>Es mangelt an Leitlinien für die Entwicklung und Umsetzung glaubwürdiger Benchmarking-Programme, was zu einem unterschiedlichen Grad an Strenge, Transparenz und Wirksamkeit führt.</a:t>
            </a:r>
          </a:p>
          <a:p>
            <a:pPr marL="342900" lvl="0" indent="-342900" algn="just" rtl="0">
              <a:lnSpc>
                <a:spcPct val="150000"/>
              </a:lnSpc>
              <a:spcBef>
                <a:spcPts val="1200"/>
              </a:spcBef>
              <a:spcAft>
                <a:spcPts val="0"/>
              </a:spcAft>
              <a:buSzPts val="2400"/>
              <a:buFont typeface="Arial"/>
              <a:buChar char="•"/>
            </a:pPr>
            <a:r>
              <a:rPr lang="de-DE" dirty="0">
                <a:solidFill>
                  <a:srgbClr val="222222"/>
                </a:solidFill>
              </a:rPr>
              <a:t>Dies stellt eine Herausforderung dar, da es ungewollt leistungsschwache Unternehmen belohnt und unsere Fähigkeit behindert, Nachhaltigkeitsprobleme effektiv anzugehen.</a:t>
            </a:r>
            <a:r>
              <a:rPr lang="en-US" dirty="0">
                <a:solidFill>
                  <a:srgbClr val="222222"/>
                </a:solidFill>
              </a:rPr>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body" idx="1"/>
          </p:nvPr>
        </p:nvSpPr>
        <p:spPr>
          <a:xfrm>
            <a:off x="607555" y="320451"/>
            <a:ext cx="5881764" cy="6864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DEFINITIONEN</a:t>
            </a:r>
            <a:endParaRPr dirty="0"/>
          </a:p>
        </p:txBody>
      </p:sp>
      <p:sp>
        <p:nvSpPr>
          <p:cNvPr id="230" name="Google Shape;230;p33"/>
          <p:cNvSpPr txBox="1">
            <a:spLocks noGrp="1"/>
          </p:cNvSpPr>
          <p:nvPr>
            <p:ph type="body" idx="3"/>
          </p:nvPr>
        </p:nvSpPr>
        <p:spPr>
          <a:xfrm>
            <a:off x="607556" y="968672"/>
            <a:ext cx="7591222" cy="410293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de-DE" dirty="0">
                <a:solidFill>
                  <a:srgbClr val="222222"/>
                </a:solidFill>
              </a:rPr>
              <a:t>Benchmark: Der Bezugspunkt, anhand dessen etwas bewertet wird.</a:t>
            </a:r>
          </a:p>
          <a:p>
            <a:pPr marL="0" lvl="0" indent="0" algn="just" rtl="0">
              <a:lnSpc>
                <a:spcPct val="100000"/>
              </a:lnSpc>
              <a:spcBef>
                <a:spcPts val="1200"/>
              </a:spcBef>
              <a:spcAft>
                <a:spcPts val="0"/>
              </a:spcAft>
              <a:buSzPts val="2400"/>
              <a:buNone/>
            </a:pPr>
            <a:r>
              <a:rPr lang="de-DE" dirty="0">
                <a:solidFill>
                  <a:srgbClr val="222222"/>
                </a:solidFill>
              </a:rPr>
              <a:t>Benchmarking-Übung: Ein einmaliges Benchmarking, das nicht Teil eines langfristigen Programms, einer Politik oder Strategie ist.</a:t>
            </a:r>
          </a:p>
          <a:p>
            <a:pPr marL="0" lvl="0" indent="0" algn="just" rtl="0">
              <a:lnSpc>
                <a:spcPct val="100000"/>
              </a:lnSpc>
              <a:spcBef>
                <a:spcPts val="1200"/>
              </a:spcBef>
              <a:spcAft>
                <a:spcPts val="0"/>
              </a:spcAft>
              <a:buSzPts val="2400"/>
              <a:buNone/>
            </a:pPr>
            <a:r>
              <a:rPr lang="de-DE" dirty="0">
                <a:solidFill>
                  <a:srgbClr val="222222"/>
                </a:solidFill>
              </a:rPr>
              <a:t>Benchmarking-Programm: Eine strukturierte und systematische Methode zur Durchführung von Evaluierungen anhand von Benchmarks, die oft an bestimmte organisatorische oder politische Ziele gebunden sind.</a:t>
            </a:r>
          </a:p>
          <a:p>
            <a:pPr marL="0" lvl="0" indent="0" algn="just" rtl="0">
              <a:lnSpc>
                <a:spcPct val="100000"/>
              </a:lnSpc>
              <a:spcBef>
                <a:spcPts val="1200"/>
              </a:spcBef>
              <a:spcAft>
                <a:spcPts val="0"/>
              </a:spcAft>
              <a:buSzPts val="2400"/>
              <a:buNone/>
            </a:pPr>
            <a:r>
              <a:rPr lang="de-DE" dirty="0">
                <a:solidFill>
                  <a:srgbClr val="222222"/>
                </a:solidFill>
              </a:rPr>
              <a:t>Entität: Der Gegenstand eines Benchmarks, z. B. ein Nachhaltigkeitsstandard, ein Unternehmen, eine NRO oder andere Interessengruppen.</a:t>
            </a:r>
          </a:p>
          <a:p>
            <a:pPr marL="0" lvl="0" indent="0" algn="just" rtl="0">
              <a:lnSpc>
                <a:spcPct val="100000"/>
              </a:lnSpc>
              <a:spcBef>
                <a:spcPts val="1200"/>
              </a:spcBef>
              <a:spcAft>
                <a:spcPts val="0"/>
              </a:spcAft>
              <a:buSzPts val="2400"/>
              <a:buNone/>
            </a:pPr>
            <a:r>
              <a:rPr lang="de-DE" dirty="0">
                <a:solidFill>
                  <a:srgbClr val="222222"/>
                </a:solidFill>
              </a:rPr>
              <a:t>Projektträger: Die Organisation, die bei der Entwicklung eines Benchmarking-Verfahrens oder -Programms federführend ist und wichtige Entscheidungen über dessen Zweck, Struktur und Prozess trifft.</a:t>
            </a:r>
            <a:r>
              <a:rPr lang="en-US" dirty="0">
                <a:solidFill>
                  <a:srgbClr val="222222"/>
                </a:solidFill>
              </a:rPr>
              <a:t>.</a:t>
            </a:r>
            <a:endParaRPr dirty="0"/>
          </a:p>
        </p:txBody>
      </p:sp>
      <p:pic>
        <p:nvPicPr>
          <p:cNvPr id="231" name="Google Shape;231;p3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745769" y="1387736"/>
            <a:ext cx="2444127" cy="4336988"/>
          </a:xfrm>
          <a:prstGeom prst="rect">
            <a:avLst/>
          </a:prstGeom>
          <a:solidFill>
            <a:srgbClr val="D8D8D8"/>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9"/>
          <p:cNvSpPr txBox="1">
            <a:spLocks noGrp="1"/>
          </p:cNvSpPr>
          <p:nvPr>
            <p:ph type="body" idx="1"/>
          </p:nvPr>
        </p:nvSpPr>
        <p:spPr>
          <a:xfrm>
            <a:off x="509081" y="282256"/>
            <a:ext cx="6491888" cy="6864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sz="3200" dirty="0"/>
              <a:t>GRUNDSÄTZE DES BENCHMARKING</a:t>
            </a:r>
            <a:endParaRPr sz="3200" dirty="0"/>
          </a:p>
        </p:txBody>
      </p:sp>
      <p:sp>
        <p:nvSpPr>
          <p:cNvPr id="238" name="Google Shape;238;p49"/>
          <p:cNvSpPr txBox="1">
            <a:spLocks noGrp="1"/>
          </p:cNvSpPr>
          <p:nvPr>
            <p:ph type="body" idx="3"/>
          </p:nvPr>
        </p:nvSpPr>
        <p:spPr>
          <a:xfrm>
            <a:off x="607556" y="968672"/>
            <a:ext cx="7591222"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1200"/>
              </a:spcBef>
              <a:spcAft>
                <a:spcPts val="0"/>
              </a:spcAft>
              <a:buSzPts val="2400"/>
              <a:buFont typeface="Arial"/>
              <a:buChar char="•"/>
            </a:pPr>
            <a:r>
              <a:rPr lang="de-DE" dirty="0">
                <a:solidFill>
                  <a:srgbClr val="222222"/>
                </a:solidFill>
              </a:rPr>
              <a:t>Transparenz: Bereitstellung relevanter Informationen in einer frei zugänglichen Weise.</a:t>
            </a:r>
          </a:p>
          <a:p>
            <a:pPr marL="342900" lvl="0" indent="-342900" algn="just" rtl="0">
              <a:lnSpc>
                <a:spcPct val="100000"/>
              </a:lnSpc>
              <a:spcBef>
                <a:spcPts val="1200"/>
              </a:spcBef>
              <a:spcAft>
                <a:spcPts val="0"/>
              </a:spcAft>
              <a:buSzPts val="2400"/>
              <a:buFont typeface="Arial"/>
              <a:buChar char="•"/>
            </a:pPr>
            <a:r>
              <a:rPr lang="de-DE" dirty="0">
                <a:solidFill>
                  <a:srgbClr val="222222"/>
                </a:solidFill>
              </a:rPr>
              <a:t>Strenge: Strukturierung und Umsetzung in einer Weise, die zu qualitativ hochwertigen Ergebnissen führt.</a:t>
            </a:r>
          </a:p>
          <a:p>
            <a:pPr marL="342900" lvl="0" indent="-342900" algn="just" rtl="0">
              <a:lnSpc>
                <a:spcPct val="100000"/>
              </a:lnSpc>
              <a:spcBef>
                <a:spcPts val="1200"/>
              </a:spcBef>
              <a:spcAft>
                <a:spcPts val="0"/>
              </a:spcAft>
              <a:buSzPts val="2400"/>
              <a:buFont typeface="Arial"/>
              <a:buChar char="•"/>
            </a:pPr>
            <a:r>
              <a:rPr lang="de-DE" dirty="0">
                <a:solidFill>
                  <a:srgbClr val="222222"/>
                </a:solidFill>
              </a:rPr>
              <a:t>Einbeziehung von Interessengruppen: Geeignete Möglichkeiten für die Beteiligten, sich an dem Prozess zu beteiligen und Beiträge zu leisten.</a:t>
            </a:r>
          </a:p>
          <a:p>
            <a:pPr marL="342900" lvl="0" indent="-342900" algn="just" rtl="0">
              <a:lnSpc>
                <a:spcPct val="100000"/>
              </a:lnSpc>
              <a:spcBef>
                <a:spcPts val="1200"/>
              </a:spcBef>
              <a:spcAft>
                <a:spcPts val="0"/>
              </a:spcAft>
              <a:buSzPts val="2400"/>
              <a:buFont typeface="Arial"/>
              <a:buChar char="•"/>
            </a:pPr>
            <a:r>
              <a:rPr lang="de-DE" dirty="0">
                <a:solidFill>
                  <a:srgbClr val="222222"/>
                </a:solidFill>
              </a:rPr>
              <a:t>Unparteilichkeit: Identifizierung und Abschwächung von Interessenkonflikten während des gesamten Prozesses.</a:t>
            </a:r>
          </a:p>
          <a:p>
            <a:pPr marL="342900" lvl="0" indent="-342900" algn="just" rtl="0">
              <a:lnSpc>
                <a:spcPct val="100000"/>
              </a:lnSpc>
              <a:spcBef>
                <a:spcPts val="1200"/>
              </a:spcBef>
              <a:spcAft>
                <a:spcPts val="0"/>
              </a:spcAft>
              <a:buSzPts val="2400"/>
              <a:buFont typeface="Arial"/>
              <a:buChar char="•"/>
            </a:pPr>
            <a:r>
              <a:rPr lang="de-DE" dirty="0">
                <a:solidFill>
                  <a:srgbClr val="222222"/>
                </a:solidFill>
              </a:rPr>
              <a:t>Wichtige Punkte, die bei der Erstellung von Benchmarks zu beachten sind:</a:t>
            </a:r>
          </a:p>
          <a:p>
            <a:pPr marL="342900" lvl="0" indent="-342900" algn="just" rtl="0">
              <a:lnSpc>
                <a:spcPct val="100000"/>
              </a:lnSpc>
              <a:spcBef>
                <a:spcPts val="1200"/>
              </a:spcBef>
              <a:spcAft>
                <a:spcPts val="0"/>
              </a:spcAft>
              <a:buSzPts val="2400"/>
              <a:buFont typeface="Arial"/>
              <a:buChar char="•"/>
            </a:pPr>
            <a:r>
              <a:rPr lang="de-DE" dirty="0">
                <a:solidFill>
                  <a:srgbClr val="222222"/>
                </a:solidFill>
              </a:rPr>
              <a:t>Bestimmen Sie den Zweck des Benchmarking und für wen es bestimmt ist.</a:t>
            </a:r>
          </a:p>
          <a:p>
            <a:pPr marL="342900" lvl="0" indent="-342900" algn="just" rtl="0">
              <a:lnSpc>
                <a:spcPct val="100000"/>
              </a:lnSpc>
              <a:spcBef>
                <a:spcPts val="1200"/>
              </a:spcBef>
              <a:spcAft>
                <a:spcPts val="0"/>
              </a:spcAft>
              <a:buSzPts val="2400"/>
              <a:buFont typeface="Arial"/>
              <a:buChar char="•"/>
            </a:pPr>
            <a:r>
              <a:rPr lang="de-DE" dirty="0">
                <a:solidFill>
                  <a:srgbClr val="222222"/>
                </a:solidFill>
              </a:rPr>
              <a:t>Bestimmen Sie, wer oder was Gegenstand des Benchmarking ist.</a:t>
            </a:r>
            <a:r>
              <a:rPr lang="en-US" dirty="0">
                <a:solidFill>
                  <a:srgbClr val="222222"/>
                </a:solidFill>
              </a:rPr>
              <a:t>.</a:t>
            </a:r>
            <a:endParaRPr dirty="0"/>
          </a:p>
        </p:txBody>
      </p:sp>
      <p:pic>
        <p:nvPicPr>
          <p:cNvPr id="239" name="Google Shape;239;p49"/>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745769" y="1387736"/>
            <a:ext cx="2444127" cy="4336988"/>
          </a:xfrm>
          <a:prstGeom prst="rect">
            <a:avLst/>
          </a:prstGeom>
          <a:solidFill>
            <a:srgbClr val="D8D8D8"/>
          </a:solidFill>
          <a:ln>
            <a:noFill/>
          </a:ln>
        </p:spPr>
      </p:pic>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2215</Words>
  <Application>Microsoft Office PowerPoint</Application>
  <PresentationFormat>Widescreen</PresentationFormat>
  <Paragraphs>170</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Arial</vt:lpstr>
      <vt:lpstr>Aptos</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GV Vadivan</cp:lastModifiedBy>
  <cp:revision>5</cp:revision>
  <dcterms:created xsi:type="dcterms:W3CDTF">2020-10-14T13:32:04Z</dcterms:created>
  <dcterms:modified xsi:type="dcterms:W3CDTF">2025-11-17T10:23:32Z</dcterms:modified>
</cp:coreProperties>
</file>