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6"/>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4" r:id="rId27"/>
    <p:sldId id="285" r:id="rId28"/>
    <p:sldId id="286" r:id="rId29"/>
    <p:sldId id="287" r:id="rId30"/>
    <p:sldId id="288" r:id="rId31"/>
    <p:sldId id="289" r:id="rId32"/>
    <p:sldId id="290" r:id="rId33"/>
    <p:sldId id="291" r:id="rId34"/>
    <p:sldId id="293" r:id="rId35"/>
    <p:sldId id="294" r:id="rId36"/>
    <p:sldId id="295" r:id="rId37"/>
    <p:sldId id="296" r:id="rId38"/>
    <p:sldId id="297" r:id="rId39"/>
    <p:sldId id="298" r:id="rId40"/>
    <p:sldId id="299" r:id="rId41"/>
    <p:sldId id="301" r:id="rId42"/>
    <p:sldId id="302" r:id="rId43"/>
    <p:sldId id="303" r:id="rId44"/>
    <p:sldId id="304" r:id="rId45"/>
  </p:sldIdLst>
  <p:sldSz cx="12192000" cy="6858000"/>
  <p:notesSz cx="6858000" cy="9144000"/>
  <p:embeddedFontLst>
    <p:embeddedFont>
      <p:font typeface="Montserrat" panose="00000500000000000000" pitchFamily="2" charset="0"/>
      <p:regular r:id="rId47"/>
      <p:bold r:id="rId48"/>
      <p:italic r:id="rId49"/>
      <p:boldItalic r:id="rId50"/>
    </p:embeddedFont>
    <p:embeddedFont>
      <p:font typeface="Montserrat Light" panose="00000400000000000000" pitchFamily="2" charset="0"/>
      <p:regular r:id="rId51"/>
      <p:bold r:id="rId52"/>
      <p:italic r:id="rId53"/>
      <p:boldItalic r:id="rId54"/>
    </p:embeddedFont>
    <p:embeddedFont>
      <p:font typeface="Roboto" panose="02000000000000000000" pitchFamily="2" charset="0"/>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1" roundtripDataSignature="AMtx7micgbZzM6jDXIuDnN1ThBr795t/0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B9A0271-C1EA-4031-9A80-6116C34EF0DA}">
  <a:tblStyle styleId="{BB9A0271-C1EA-4031-9A80-6116C34EF0DA}"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104" y="2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76" Type="http://schemas.microsoft.com/office/2016/11/relationships/changesInfo" Target="changesInfos/changesInfo1.xml"/><Relationship Id="rId7" Type="http://schemas.openxmlformats.org/officeDocument/2006/relationships/slide" Target="slides/slide6.xml"/><Relationship Id="rId71"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7.fntdata"/><Relationship Id="rId58" Type="http://schemas.openxmlformats.org/officeDocument/2006/relationships/font" Target="fonts/font12.fntdata"/><Relationship Id="rId74"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font" Target="fonts/font5.fntdata"/><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8.fntdata"/><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font" Target="fonts/font1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V Vadivan" userId="7c1f3fdc556de7c5" providerId="LiveId" clId="{8D0BCD1F-A3D6-4EA0-BA6B-124C712E6D9B}"/>
    <pc:docChg chg="custSel modSld">
      <pc:chgData name="GV Vadivan" userId="7c1f3fdc556de7c5" providerId="LiveId" clId="{8D0BCD1F-A3D6-4EA0-BA6B-124C712E6D9B}" dt="2025-11-17T10:21:06.893" v="16" actId="478"/>
      <pc:docMkLst>
        <pc:docMk/>
      </pc:docMkLst>
      <pc:sldChg chg="addSp delSp modSp mod">
        <pc:chgData name="GV Vadivan" userId="7c1f3fdc556de7c5" providerId="LiveId" clId="{8D0BCD1F-A3D6-4EA0-BA6B-124C712E6D9B}" dt="2025-11-17T10:20:09.634" v="1" actId="478"/>
        <pc:sldMkLst>
          <pc:docMk/>
          <pc:sldMk cId="0" sldId="260"/>
        </pc:sldMkLst>
        <pc:spChg chg="add del mod">
          <ac:chgData name="GV Vadivan" userId="7c1f3fdc556de7c5" providerId="LiveId" clId="{8D0BCD1F-A3D6-4EA0-BA6B-124C712E6D9B}" dt="2025-11-17T10:20:09.634" v="1" actId="478"/>
          <ac:spMkLst>
            <pc:docMk/>
            <pc:sldMk cId="0" sldId="260"/>
            <ac:spMk id="3" creationId="{BF7CD5AF-8DC5-D302-86AE-2DA6C7DFB354}"/>
          </ac:spMkLst>
        </pc:spChg>
        <pc:picChg chg="del">
          <ac:chgData name="GV Vadivan" userId="7c1f3fdc556de7c5" providerId="LiveId" clId="{8D0BCD1F-A3D6-4EA0-BA6B-124C712E6D9B}" dt="2025-11-17T10:20:09.108" v="0" actId="478"/>
          <ac:picMkLst>
            <pc:docMk/>
            <pc:sldMk cId="0" sldId="260"/>
            <ac:picMk id="244" creationId="{00000000-0000-0000-0000-000000000000}"/>
          </ac:picMkLst>
        </pc:picChg>
      </pc:sldChg>
      <pc:sldChg chg="addSp delSp modSp mod">
        <pc:chgData name="GV Vadivan" userId="7c1f3fdc556de7c5" providerId="LiveId" clId="{8D0BCD1F-A3D6-4EA0-BA6B-124C712E6D9B}" dt="2025-11-17T10:20:14.245" v="3" actId="478"/>
        <pc:sldMkLst>
          <pc:docMk/>
          <pc:sldMk cId="0" sldId="261"/>
        </pc:sldMkLst>
        <pc:spChg chg="add del mod">
          <ac:chgData name="GV Vadivan" userId="7c1f3fdc556de7c5" providerId="LiveId" clId="{8D0BCD1F-A3D6-4EA0-BA6B-124C712E6D9B}" dt="2025-11-17T10:20:14.245" v="3" actId="478"/>
          <ac:spMkLst>
            <pc:docMk/>
            <pc:sldMk cId="0" sldId="261"/>
            <ac:spMk id="3" creationId="{51F5B4C1-1D5B-23B6-997F-77B16384A2CE}"/>
          </ac:spMkLst>
        </pc:spChg>
        <pc:picChg chg="del">
          <ac:chgData name="GV Vadivan" userId="7c1f3fdc556de7c5" providerId="LiveId" clId="{8D0BCD1F-A3D6-4EA0-BA6B-124C712E6D9B}" dt="2025-11-17T10:20:13.458" v="2" actId="478"/>
          <ac:picMkLst>
            <pc:docMk/>
            <pc:sldMk cId="0" sldId="261"/>
            <ac:picMk id="260" creationId="{00000000-0000-0000-0000-000000000000}"/>
          </ac:picMkLst>
        </pc:picChg>
      </pc:sldChg>
      <pc:sldChg chg="delSp modSp mod modClrScheme chgLayout">
        <pc:chgData name="GV Vadivan" userId="7c1f3fdc556de7c5" providerId="LiveId" clId="{8D0BCD1F-A3D6-4EA0-BA6B-124C712E6D9B}" dt="2025-11-17T10:20:21.229" v="5" actId="478"/>
        <pc:sldMkLst>
          <pc:docMk/>
          <pc:sldMk cId="0" sldId="263"/>
        </pc:sldMkLst>
        <pc:spChg chg="mod ord">
          <ac:chgData name="GV Vadivan" userId="7c1f3fdc556de7c5" providerId="LiveId" clId="{8D0BCD1F-A3D6-4EA0-BA6B-124C712E6D9B}" dt="2025-11-17T10:20:19.917" v="4" actId="700"/>
          <ac:spMkLst>
            <pc:docMk/>
            <pc:sldMk cId="0" sldId="263"/>
            <ac:spMk id="273" creationId="{00000000-0000-0000-0000-000000000000}"/>
          </ac:spMkLst>
        </pc:spChg>
        <pc:spChg chg="mod ord">
          <ac:chgData name="GV Vadivan" userId="7c1f3fdc556de7c5" providerId="LiveId" clId="{8D0BCD1F-A3D6-4EA0-BA6B-124C712E6D9B}" dt="2025-11-17T10:20:19.917" v="4" actId="700"/>
          <ac:spMkLst>
            <pc:docMk/>
            <pc:sldMk cId="0" sldId="263"/>
            <ac:spMk id="274" creationId="{00000000-0000-0000-0000-000000000000}"/>
          </ac:spMkLst>
        </pc:spChg>
        <pc:spChg chg="del">
          <ac:chgData name="GV Vadivan" userId="7c1f3fdc556de7c5" providerId="LiveId" clId="{8D0BCD1F-A3D6-4EA0-BA6B-124C712E6D9B}" dt="2025-11-17T10:20:19.917" v="4" actId="700"/>
          <ac:spMkLst>
            <pc:docMk/>
            <pc:sldMk cId="0" sldId="263"/>
            <ac:spMk id="275" creationId="{00000000-0000-0000-0000-000000000000}"/>
          </ac:spMkLst>
        </pc:spChg>
        <pc:picChg chg="del">
          <ac:chgData name="GV Vadivan" userId="7c1f3fdc556de7c5" providerId="LiveId" clId="{8D0BCD1F-A3D6-4EA0-BA6B-124C712E6D9B}" dt="2025-11-17T10:20:21.229" v="5" actId="478"/>
          <ac:picMkLst>
            <pc:docMk/>
            <pc:sldMk cId="0" sldId="263"/>
            <ac:picMk id="276" creationId="{00000000-0000-0000-0000-000000000000}"/>
          </ac:picMkLst>
        </pc:picChg>
      </pc:sldChg>
      <pc:sldChg chg="addSp delSp modSp mod">
        <pc:chgData name="GV Vadivan" userId="7c1f3fdc556de7c5" providerId="LiveId" clId="{8D0BCD1F-A3D6-4EA0-BA6B-124C712E6D9B}" dt="2025-11-17T10:20:25.577" v="7" actId="478"/>
        <pc:sldMkLst>
          <pc:docMk/>
          <pc:sldMk cId="0" sldId="266"/>
        </pc:sldMkLst>
        <pc:spChg chg="add del mod">
          <ac:chgData name="GV Vadivan" userId="7c1f3fdc556de7c5" providerId="LiveId" clId="{8D0BCD1F-A3D6-4EA0-BA6B-124C712E6D9B}" dt="2025-11-17T10:20:25.577" v="7" actId="478"/>
          <ac:spMkLst>
            <pc:docMk/>
            <pc:sldMk cId="0" sldId="266"/>
            <ac:spMk id="3" creationId="{79E5F938-F9C5-7342-1367-14793F84B096}"/>
          </ac:spMkLst>
        </pc:spChg>
        <pc:picChg chg="del">
          <ac:chgData name="GV Vadivan" userId="7c1f3fdc556de7c5" providerId="LiveId" clId="{8D0BCD1F-A3D6-4EA0-BA6B-124C712E6D9B}" dt="2025-11-17T10:20:25.049" v="6" actId="478"/>
          <ac:picMkLst>
            <pc:docMk/>
            <pc:sldMk cId="0" sldId="266"/>
            <ac:picMk id="294" creationId="{00000000-0000-0000-0000-000000000000}"/>
          </ac:picMkLst>
        </pc:picChg>
      </pc:sldChg>
      <pc:sldChg chg="delSp mod delAnim">
        <pc:chgData name="GV Vadivan" userId="7c1f3fdc556de7c5" providerId="LiveId" clId="{8D0BCD1F-A3D6-4EA0-BA6B-124C712E6D9B}" dt="2025-11-17T10:20:32.370" v="8" actId="478"/>
        <pc:sldMkLst>
          <pc:docMk/>
          <pc:sldMk cId="0" sldId="273"/>
        </pc:sldMkLst>
        <pc:picChg chg="del">
          <ac:chgData name="GV Vadivan" userId="7c1f3fdc556de7c5" providerId="LiveId" clId="{8D0BCD1F-A3D6-4EA0-BA6B-124C712E6D9B}" dt="2025-11-17T10:20:32.370" v="8" actId="478"/>
          <ac:picMkLst>
            <pc:docMk/>
            <pc:sldMk cId="0" sldId="273"/>
            <ac:picMk id="358" creationId="{00000000-0000-0000-0000-000000000000}"/>
          </ac:picMkLst>
        </pc:picChg>
      </pc:sldChg>
      <pc:sldChg chg="addSp delSp modSp mod">
        <pc:chgData name="GV Vadivan" userId="7c1f3fdc556de7c5" providerId="LiveId" clId="{8D0BCD1F-A3D6-4EA0-BA6B-124C712E6D9B}" dt="2025-11-17T10:20:39.903" v="10" actId="478"/>
        <pc:sldMkLst>
          <pc:docMk/>
          <pc:sldMk cId="0" sldId="284"/>
        </pc:sldMkLst>
        <pc:spChg chg="add del mod">
          <ac:chgData name="GV Vadivan" userId="7c1f3fdc556de7c5" providerId="LiveId" clId="{8D0BCD1F-A3D6-4EA0-BA6B-124C712E6D9B}" dt="2025-11-17T10:20:39.903" v="10" actId="478"/>
          <ac:spMkLst>
            <pc:docMk/>
            <pc:sldMk cId="0" sldId="284"/>
            <ac:spMk id="3" creationId="{8D327278-7C0F-7781-0FA9-25A61304C3D5}"/>
          </ac:spMkLst>
        </pc:spChg>
        <pc:picChg chg="del">
          <ac:chgData name="GV Vadivan" userId="7c1f3fdc556de7c5" providerId="LiveId" clId="{8D0BCD1F-A3D6-4EA0-BA6B-124C712E6D9B}" dt="2025-11-17T10:20:38.615" v="9" actId="478"/>
          <ac:picMkLst>
            <pc:docMk/>
            <pc:sldMk cId="0" sldId="284"/>
            <ac:picMk id="433" creationId="{00000000-0000-0000-0000-000000000000}"/>
          </ac:picMkLst>
        </pc:picChg>
      </pc:sldChg>
      <pc:sldChg chg="delSp mod">
        <pc:chgData name="GV Vadivan" userId="7c1f3fdc556de7c5" providerId="LiveId" clId="{8D0BCD1F-A3D6-4EA0-BA6B-124C712E6D9B}" dt="2025-11-17T10:20:53.508" v="11" actId="478"/>
        <pc:sldMkLst>
          <pc:docMk/>
          <pc:sldMk cId="0" sldId="287"/>
        </pc:sldMkLst>
        <pc:picChg chg="del">
          <ac:chgData name="GV Vadivan" userId="7c1f3fdc556de7c5" providerId="LiveId" clId="{8D0BCD1F-A3D6-4EA0-BA6B-124C712E6D9B}" dt="2025-11-17T10:20:53.508" v="11" actId="478"/>
          <ac:picMkLst>
            <pc:docMk/>
            <pc:sldMk cId="0" sldId="287"/>
            <ac:picMk id="461" creationId="{00000000-0000-0000-0000-000000000000}"/>
          </ac:picMkLst>
        </pc:picChg>
      </pc:sldChg>
      <pc:sldChg chg="delSp mod">
        <pc:chgData name="GV Vadivan" userId="7c1f3fdc556de7c5" providerId="LiveId" clId="{8D0BCD1F-A3D6-4EA0-BA6B-124C712E6D9B}" dt="2025-11-17T10:20:59.293" v="12" actId="478"/>
        <pc:sldMkLst>
          <pc:docMk/>
          <pc:sldMk cId="0" sldId="291"/>
        </pc:sldMkLst>
        <pc:picChg chg="del">
          <ac:chgData name="GV Vadivan" userId="7c1f3fdc556de7c5" providerId="LiveId" clId="{8D0BCD1F-A3D6-4EA0-BA6B-124C712E6D9B}" dt="2025-11-17T10:20:59.293" v="12" actId="478"/>
          <ac:picMkLst>
            <pc:docMk/>
            <pc:sldMk cId="0" sldId="291"/>
            <ac:picMk id="484" creationId="{00000000-0000-0000-0000-000000000000}"/>
          </ac:picMkLst>
        </pc:picChg>
      </pc:sldChg>
      <pc:sldChg chg="addSp delSp modSp mod">
        <pc:chgData name="GV Vadivan" userId="7c1f3fdc556de7c5" providerId="LiveId" clId="{8D0BCD1F-A3D6-4EA0-BA6B-124C712E6D9B}" dt="2025-11-17T10:21:02.433" v="14" actId="478"/>
        <pc:sldMkLst>
          <pc:docMk/>
          <pc:sldMk cId="0" sldId="293"/>
        </pc:sldMkLst>
        <pc:spChg chg="add del mod">
          <ac:chgData name="GV Vadivan" userId="7c1f3fdc556de7c5" providerId="LiveId" clId="{8D0BCD1F-A3D6-4EA0-BA6B-124C712E6D9B}" dt="2025-11-17T10:21:02.433" v="14" actId="478"/>
          <ac:spMkLst>
            <pc:docMk/>
            <pc:sldMk cId="0" sldId="293"/>
            <ac:spMk id="3" creationId="{621EE713-C7C8-CE1E-7414-E0436DFE765B}"/>
          </ac:spMkLst>
        </pc:spChg>
        <pc:picChg chg="del">
          <ac:chgData name="GV Vadivan" userId="7c1f3fdc556de7c5" providerId="LiveId" clId="{8D0BCD1F-A3D6-4EA0-BA6B-124C712E6D9B}" dt="2025-11-17T10:21:01.556" v="13" actId="478"/>
          <ac:picMkLst>
            <pc:docMk/>
            <pc:sldMk cId="0" sldId="293"/>
            <ac:picMk id="497" creationId="{00000000-0000-0000-0000-000000000000}"/>
          </ac:picMkLst>
        </pc:picChg>
      </pc:sldChg>
      <pc:sldChg chg="addSp delSp modSp mod">
        <pc:chgData name="GV Vadivan" userId="7c1f3fdc556de7c5" providerId="LiveId" clId="{8D0BCD1F-A3D6-4EA0-BA6B-124C712E6D9B}" dt="2025-11-17T10:21:06.893" v="16" actId="478"/>
        <pc:sldMkLst>
          <pc:docMk/>
          <pc:sldMk cId="0" sldId="301"/>
        </pc:sldMkLst>
        <pc:spChg chg="add del mod">
          <ac:chgData name="GV Vadivan" userId="7c1f3fdc556de7c5" providerId="LiveId" clId="{8D0BCD1F-A3D6-4EA0-BA6B-124C712E6D9B}" dt="2025-11-17T10:21:06.893" v="16" actId="478"/>
          <ac:spMkLst>
            <pc:docMk/>
            <pc:sldMk cId="0" sldId="301"/>
            <ac:spMk id="3" creationId="{A72E8941-16DC-2FF1-2075-F45E9EB339B7}"/>
          </ac:spMkLst>
        </pc:spChg>
        <pc:picChg chg="del">
          <ac:chgData name="GV Vadivan" userId="7c1f3fdc556de7c5" providerId="LiveId" clId="{8D0BCD1F-A3D6-4EA0-BA6B-124C712E6D9B}" dt="2025-11-17T10:21:06.214" v="15" actId="478"/>
          <ac:picMkLst>
            <pc:docMk/>
            <pc:sldMk cId="0" sldId="301"/>
            <ac:picMk id="551"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2f0240af1f0_0_7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g2f0240af1f0_0_7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0" name="Google Shape;200;g2f0240af1f0_0_7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2f0240af1f0_0_80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0" name="Google Shape;300;g2f0240af1f0_0_8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2f0240af1f0_0_8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g2f0240af1f0_0_8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8" name="Google Shape;318;g2f0240af1f0_0_8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2f0240af1f0_0_8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g2f0240af1f0_0_8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6" name="Google Shape;326;g2f0240af1f0_0_8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2f0240af1f0_0_8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g2f0240af1f0_0_8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3" name="Google Shape;333;g2f0240af1f0_0_8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2f0240af1f0_0_8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g2f0240af1f0_0_8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3" name="Google Shape;343;g2f0240af1f0_0_83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2f0240af1f0_0_8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g2f0240af1f0_0_8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0" name="Google Shape;350;g2f0240af1f0_0_84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2f0240af1f0_0_8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6" name="Google Shape;356;g2f0240af1f0_0_8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2f0240af1f0_0_8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3" name="Google Shape;363;g2f0240af1f0_0_85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4" name="Google Shape;364;g2f0240af1f0_0_85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2f0240af1f0_0_8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g2f0240af1f0_0_8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1" name="Google Shape;371;g2f0240af1f0_0_86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2f0240af1f0_0_8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7" name="Google Shape;377;g2f0240af1f0_0_8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8" name="Google Shape;378;g2f0240af1f0_0_86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f0240af1f0_0_7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g2f0240af1f0_0_7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4" name="Google Shape;224;g2f0240af1f0_0_7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2f0240af1f0_0_8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4" name="Google Shape;384;g2f0240af1f0_0_87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5" name="Google Shape;385;g2f0240af1f0_0_87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2f0240af1f0_0_8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1" name="Google Shape;391;g2f0240af1f0_0_8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2" name="Google Shape;392;g2f0240af1f0_0_88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2f0240af1f0_0_8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8" name="Google Shape;398;g2f0240af1f0_0_8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2f0240af1f0_0_8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4" name="Google Shape;404;g2f0240af1f0_0_8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2f0240af1f0_0_8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0" name="Google Shape;410;g2f0240af1f0_0_8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2f0240af1f0_0_90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6" name="Google Shape;416;g2f0240af1f0_0_9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2f0240af1f0_0_9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0" name="Google Shape;430;g2f0240af1f0_0_9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1" name="Google Shape;431;g2f0240af1f0_0_9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2f0240af1f0_0_9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9" name="Google Shape;439;g2f0240af1f0_0_9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2f0240af1f0_0_9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2" name="Google Shape;452;g2f0240af1f0_0_9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2f0240af1f0_0_9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8" name="Google Shape;458;g2f0240af1f0_0_9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2f0240af1f0_0_7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g2f0240af1f0_0_7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2" name="Google Shape;242;g2f0240af1f0_0_7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2f0240af1f0_0_9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4" name="Google Shape;464;g2f0240af1f0_0_9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2f0240af1f0_0_9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9" name="Google Shape;469;g2f0240af1f0_0_9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2f0240af1f0_0_9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4" name="Google Shape;474;g2f0240af1f0_0_9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2f0240af1f0_0_95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0" name="Google Shape;480;g2f0240af1f0_0_9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2f0240af1f0_0_9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4" name="Google Shape;494;g2f0240af1f0_0_9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5" name="Google Shape;495;g2f0240af1f0_0_96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4" name="Google Shape;50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0" name="Google Shape;51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6" name="Google Shape;51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2" name="Google Shape;52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8" name="Google Shape;52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2f0240af1f0_0_7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0" name="Google Shape;250;g2f0240af1f0_0_7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4" name="Google Shape;53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2f0240af1f0_0_9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8" name="Google Shape;548;g2f0240af1f0_0_99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9" name="Google Shape;549;g2f0240af1f0_0_99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2f0240af1f0_0_100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7" name="Google Shape;557;g2f0240af1f0_0_10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2f0240af1f0_0_100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2" name="Google Shape;562;g2f0240af1f0_0_10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g2f0240af1f0_0_100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7" name="Google Shape;567;g2f0240af1f0_0_10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2f0240af1f0_0_77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3" name="Google Shape;263;g2f0240af1f0_0_7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2f0240af1f0_0_7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g2f0240af1f0_0_77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1" name="Google Shape;271;g2f0240af1f0_0_77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9" name="Google Shape;27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2f0240af1f0_0_78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5" name="Google Shape;285;g2f0240af1f0_0_7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2f0240af1f0_0_7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g2f0240af1f0_0_79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92" name="Google Shape;292;g2f0240af1f0_0_79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Slide  01">
  <p:cSld name="Cover Slide  01">
    <p:spTree>
      <p:nvGrpSpPr>
        <p:cNvPr id="1" name="Shape 12"/>
        <p:cNvGrpSpPr/>
        <p:nvPr/>
      </p:nvGrpSpPr>
      <p:grpSpPr>
        <a:xfrm>
          <a:off x="0" y="0"/>
          <a:ext cx="0" cy="0"/>
          <a:chOff x="0" y="0"/>
          <a:chExt cx="0" cy="0"/>
        </a:xfrm>
      </p:grpSpPr>
      <p:sp>
        <p:nvSpPr>
          <p:cNvPr id="13" name="Google Shape;13;p48"/>
          <p:cNvSpPr/>
          <p:nvPr/>
        </p:nvSpPr>
        <p:spPr>
          <a:xfrm>
            <a:off x="-1218514" y="-6377384"/>
            <a:ext cx="16024759" cy="5895581"/>
          </a:xfrm>
          <a:prstGeom prst="rec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 name="Google Shape;14;p48"/>
          <p:cNvSpPr/>
          <p:nvPr/>
        </p:nvSpPr>
        <p:spPr>
          <a:xfrm>
            <a:off x="0" y="3703066"/>
            <a:ext cx="4883406" cy="2856914"/>
          </a:xfrm>
          <a:prstGeom prst="rect">
            <a:avLst/>
          </a:prstGeom>
          <a:solidFill>
            <a:srgbClr val="1E75B0"/>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15" name="Google Shape;15;p48"/>
          <p:cNvSpPr>
            <a:spLocks noGrp="1"/>
          </p:cNvSpPr>
          <p:nvPr>
            <p:ph type="pic" idx="2"/>
          </p:nvPr>
        </p:nvSpPr>
        <p:spPr>
          <a:xfrm>
            <a:off x="0" y="2428827"/>
            <a:ext cx="12192000" cy="3192032"/>
          </a:xfrm>
          <a:prstGeom prst="rect">
            <a:avLst/>
          </a:prstGeom>
          <a:solidFill>
            <a:srgbClr val="D8D8D8"/>
          </a:solidFill>
          <a:ln>
            <a:noFill/>
          </a:ln>
        </p:spPr>
        <p:txBody>
          <a:bodyPr/>
          <a:lstStyle/>
          <a:p>
            <a:endParaRPr lang="en-GB"/>
          </a:p>
        </p:txBody>
      </p:sp>
      <p:grpSp>
        <p:nvGrpSpPr>
          <p:cNvPr id="16" name="Google Shape;16;p48"/>
          <p:cNvGrpSpPr/>
          <p:nvPr/>
        </p:nvGrpSpPr>
        <p:grpSpPr>
          <a:xfrm>
            <a:off x="-695010" y="4529052"/>
            <a:ext cx="2530502" cy="2045219"/>
            <a:chOff x="5816064" y="9435173"/>
            <a:chExt cx="798029" cy="644988"/>
          </a:xfrm>
        </p:grpSpPr>
        <p:sp>
          <p:nvSpPr>
            <p:cNvPr id="17" name="Google Shape;17;p48"/>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 name="Google Shape;18;p48"/>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 name="Google Shape;19;p48"/>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 name="Google Shape;20;p48"/>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 name="Google Shape;21;p48"/>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 name="Google Shape;22;p48"/>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 name="Google Shape;23;p48"/>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 name="Google Shape;24;p48"/>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 name="Google Shape;25;p48"/>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 name="Google Shape;26;p48"/>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 name="Google Shape;27;p48"/>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 name="Google Shape;28;p48"/>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 name="Google Shape;29;p48"/>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 name="Google Shape;30;p48"/>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 name="Google Shape;31;p48"/>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2" name="Google Shape;32;p48"/>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33" name="Google Shape;33;p4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9572522" y="5987656"/>
            <a:ext cx="2349914" cy="492013"/>
          </a:xfrm>
          <a:prstGeom prst="rect">
            <a:avLst/>
          </a:prstGeom>
          <a:noFill/>
          <a:ln>
            <a:noFill/>
          </a:ln>
        </p:spPr>
      </p:pic>
      <p:pic>
        <p:nvPicPr>
          <p:cNvPr id="34" name="Google Shape;34;p4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787178" y="178763"/>
            <a:ext cx="4032784" cy="218442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Photo Slide 02">
  <p:cSld name="Quote/Photo Slide 02">
    <p:spTree>
      <p:nvGrpSpPr>
        <p:cNvPr id="1" name="Shape 187"/>
        <p:cNvGrpSpPr/>
        <p:nvPr/>
      </p:nvGrpSpPr>
      <p:grpSpPr>
        <a:xfrm>
          <a:off x="0" y="0"/>
          <a:ext cx="0" cy="0"/>
          <a:chOff x="0" y="0"/>
          <a:chExt cx="0" cy="0"/>
        </a:xfrm>
      </p:grpSpPr>
      <p:sp>
        <p:nvSpPr>
          <p:cNvPr id="188" name="Google Shape;188;p61"/>
          <p:cNvSpPr/>
          <p:nvPr/>
        </p:nvSpPr>
        <p:spPr>
          <a:xfrm rot="-5400000">
            <a:off x="4192375" y="-642572"/>
            <a:ext cx="3807250" cy="812984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9" name="Google Shape;189;p61"/>
          <p:cNvSpPr txBox="1">
            <a:spLocks noGrp="1"/>
          </p:cNvSpPr>
          <p:nvPr>
            <p:ph type="body" idx="1"/>
          </p:nvPr>
        </p:nvSpPr>
        <p:spPr>
          <a:xfrm>
            <a:off x="4063536" y="4285031"/>
            <a:ext cx="4064926" cy="577734"/>
          </a:xfrm>
          <a:prstGeom prst="rect">
            <a:avLst/>
          </a:prstGeom>
          <a:solidFill>
            <a:srgbClr val="73B64B"/>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0" name="Google Shape;190;p61"/>
          <p:cNvSpPr txBox="1">
            <a:spLocks noGrp="1"/>
          </p:cNvSpPr>
          <p:nvPr>
            <p:ph type="body" idx="2"/>
          </p:nvPr>
        </p:nvSpPr>
        <p:spPr>
          <a:xfrm>
            <a:off x="2031074" y="2022793"/>
            <a:ext cx="8129850" cy="1985691"/>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3000"/>
              <a:buFont typeface="Arial"/>
              <a:buNone/>
              <a:defRPr sz="30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1" name="Google Shape;191;p61"/>
          <p:cNvSpPr>
            <a:spLocks noGrp="1"/>
          </p:cNvSpPr>
          <p:nvPr>
            <p:ph type="pic" idx="3"/>
          </p:nvPr>
        </p:nvSpPr>
        <p:spPr>
          <a:xfrm>
            <a:off x="-2" y="-7299"/>
            <a:ext cx="12192002" cy="6865298"/>
          </a:xfrm>
          <a:prstGeom prst="rect">
            <a:avLst/>
          </a:prstGeom>
          <a:solidFill>
            <a:srgbClr val="BFBFBF"/>
          </a:solid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hoto/Text Slide ">
  <p:cSld name="Photo/Text Slide ">
    <p:spTree>
      <p:nvGrpSpPr>
        <p:cNvPr id="1" name="Shape 192"/>
        <p:cNvGrpSpPr/>
        <p:nvPr/>
      </p:nvGrpSpPr>
      <p:grpSpPr>
        <a:xfrm>
          <a:off x="0" y="0"/>
          <a:ext cx="0" cy="0"/>
          <a:chOff x="0" y="0"/>
          <a:chExt cx="0" cy="0"/>
        </a:xfrm>
      </p:grpSpPr>
      <p:sp>
        <p:nvSpPr>
          <p:cNvPr id="193" name="Google Shape;193;p62"/>
          <p:cNvSpPr/>
          <p:nvPr/>
        </p:nvSpPr>
        <p:spPr>
          <a:xfrm>
            <a:off x="0" y="-1"/>
            <a:ext cx="6096000" cy="6844027"/>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4" name="Google Shape;194;p62"/>
          <p:cNvSpPr txBox="1">
            <a:spLocks noGrp="1"/>
          </p:cNvSpPr>
          <p:nvPr>
            <p:ph type="body" idx="1"/>
          </p:nvPr>
        </p:nvSpPr>
        <p:spPr>
          <a:xfrm>
            <a:off x="701135" y="2344759"/>
            <a:ext cx="4867011" cy="366657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5" name="Google Shape;195;p62"/>
          <p:cNvSpPr txBox="1">
            <a:spLocks noGrp="1"/>
          </p:cNvSpPr>
          <p:nvPr>
            <p:ph type="body" idx="2"/>
          </p:nvPr>
        </p:nvSpPr>
        <p:spPr>
          <a:xfrm>
            <a:off x="701136" y="650590"/>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6" name="Google Shape;196;p62"/>
          <p:cNvSpPr>
            <a:spLocks noGrp="1"/>
          </p:cNvSpPr>
          <p:nvPr>
            <p:ph type="pic" idx="3"/>
          </p:nvPr>
        </p:nvSpPr>
        <p:spPr>
          <a:xfrm>
            <a:off x="6083676" y="0"/>
            <a:ext cx="5361066" cy="6858000"/>
          </a:xfrm>
          <a:prstGeom prst="rect">
            <a:avLst/>
          </a:prstGeom>
          <a:solidFill>
            <a:srgbClr val="D8D8D8"/>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Slide 01 ">
  <p:cSld name="Text Slide 01 ">
    <p:spTree>
      <p:nvGrpSpPr>
        <p:cNvPr id="1" name="Shape 39"/>
        <p:cNvGrpSpPr/>
        <p:nvPr/>
      </p:nvGrpSpPr>
      <p:grpSpPr>
        <a:xfrm>
          <a:off x="0" y="0"/>
          <a:ext cx="0" cy="0"/>
          <a:chOff x="0" y="0"/>
          <a:chExt cx="0" cy="0"/>
        </a:xfrm>
      </p:grpSpPr>
      <p:sp>
        <p:nvSpPr>
          <p:cNvPr id="40" name="Google Shape;40;p53"/>
          <p:cNvSpPr/>
          <p:nvPr/>
        </p:nvSpPr>
        <p:spPr>
          <a:xfrm rot="-5400000">
            <a:off x="2667000" y="-2667000"/>
            <a:ext cx="6858001"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 name="Google Shape;41;p53"/>
          <p:cNvSpPr/>
          <p:nvPr/>
        </p:nvSpPr>
        <p:spPr>
          <a:xfrm rot="-5400000">
            <a:off x="2858269" y="-2026298"/>
            <a:ext cx="6141020" cy="1091059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42" name="Google Shape;42;p53"/>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Google Shape;43;p53"/>
          <p:cNvSpPr txBox="1">
            <a:spLocks noGrp="1"/>
          </p:cNvSpPr>
          <p:nvPr>
            <p:ph type="body" idx="2"/>
          </p:nvPr>
        </p:nvSpPr>
        <p:spPr>
          <a:xfrm>
            <a:off x="904856" y="1989039"/>
            <a:ext cx="10052954" cy="425033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Google Shape;44;p53"/>
          <p:cNvSpPr/>
          <p:nvPr/>
        </p:nvSpPr>
        <p:spPr>
          <a:xfrm rot="-5400000">
            <a:off x="9789093" y="4354638"/>
            <a:ext cx="4074299" cy="21544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s-ES"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cxnSp>
        <p:nvCxnSpPr>
          <p:cNvPr id="45" name="Google Shape;45;p53"/>
          <p:cNvCxnSpPr/>
          <p:nvPr/>
        </p:nvCxnSpPr>
        <p:spPr>
          <a:xfrm>
            <a:off x="11635259" y="6499510"/>
            <a:ext cx="324798" cy="0"/>
          </a:xfrm>
          <a:prstGeom prst="straightConnector1">
            <a:avLst/>
          </a:prstGeom>
          <a:noFill/>
          <a:ln w="12700" cap="flat" cmpd="sng">
            <a:solidFill>
              <a:srgbClr val="73B64B"/>
            </a:solidFill>
            <a:prstDash val="solid"/>
            <a:miter lim="800000"/>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Slide ">
  <p:cSld name="Content Slide ">
    <p:spTree>
      <p:nvGrpSpPr>
        <p:cNvPr id="1" name="Shape 46"/>
        <p:cNvGrpSpPr/>
        <p:nvPr/>
      </p:nvGrpSpPr>
      <p:grpSpPr>
        <a:xfrm>
          <a:off x="0" y="0"/>
          <a:ext cx="0" cy="0"/>
          <a:chOff x="0" y="0"/>
          <a:chExt cx="0" cy="0"/>
        </a:xfrm>
      </p:grpSpPr>
      <p:sp>
        <p:nvSpPr>
          <p:cNvPr id="47" name="Google Shape;47;p50"/>
          <p:cNvSpPr/>
          <p:nvPr/>
        </p:nvSpPr>
        <p:spPr>
          <a:xfrm rot="10800000" flipH="1">
            <a:off x="0" y="-2"/>
            <a:ext cx="3807230"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 name="Google Shape;48;p50"/>
          <p:cNvSpPr txBox="1">
            <a:spLocks noGrp="1"/>
          </p:cNvSpPr>
          <p:nvPr>
            <p:ph type="body" idx="1"/>
          </p:nvPr>
        </p:nvSpPr>
        <p:spPr>
          <a:xfrm>
            <a:off x="4500000" y="804645"/>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 name="Google Shape;49;p50"/>
          <p:cNvSpPr txBox="1">
            <a:spLocks noGrp="1"/>
          </p:cNvSpPr>
          <p:nvPr>
            <p:ph type="body" idx="2"/>
          </p:nvPr>
        </p:nvSpPr>
        <p:spPr>
          <a:xfrm>
            <a:off x="5335297" y="804645"/>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Google Shape;50;p50"/>
          <p:cNvSpPr txBox="1">
            <a:spLocks noGrp="1"/>
          </p:cNvSpPr>
          <p:nvPr>
            <p:ph type="body" idx="3"/>
          </p:nvPr>
        </p:nvSpPr>
        <p:spPr>
          <a:xfrm>
            <a:off x="4521703" y="1559213"/>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 name="Google Shape;51;p50"/>
          <p:cNvSpPr txBox="1">
            <a:spLocks noGrp="1"/>
          </p:cNvSpPr>
          <p:nvPr>
            <p:ph type="body" idx="4"/>
          </p:nvPr>
        </p:nvSpPr>
        <p:spPr>
          <a:xfrm>
            <a:off x="5357000" y="1559213"/>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 name="Google Shape;52;p50"/>
          <p:cNvSpPr txBox="1">
            <a:spLocks noGrp="1"/>
          </p:cNvSpPr>
          <p:nvPr>
            <p:ph type="body" idx="5"/>
          </p:nvPr>
        </p:nvSpPr>
        <p:spPr>
          <a:xfrm>
            <a:off x="4528282" y="2361906"/>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 name="Google Shape;53;p50"/>
          <p:cNvSpPr txBox="1">
            <a:spLocks noGrp="1"/>
          </p:cNvSpPr>
          <p:nvPr>
            <p:ph type="body" idx="6"/>
          </p:nvPr>
        </p:nvSpPr>
        <p:spPr>
          <a:xfrm>
            <a:off x="5363579" y="2361906"/>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 name="Google Shape;54;p50"/>
          <p:cNvSpPr txBox="1">
            <a:spLocks noGrp="1"/>
          </p:cNvSpPr>
          <p:nvPr>
            <p:ph type="body" idx="7"/>
          </p:nvPr>
        </p:nvSpPr>
        <p:spPr>
          <a:xfrm>
            <a:off x="4549985" y="3132516"/>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 name="Google Shape;55;p50"/>
          <p:cNvSpPr txBox="1">
            <a:spLocks noGrp="1"/>
          </p:cNvSpPr>
          <p:nvPr>
            <p:ph type="body" idx="8"/>
          </p:nvPr>
        </p:nvSpPr>
        <p:spPr>
          <a:xfrm>
            <a:off x="5385282" y="3132516"/>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 name="Google Shape;56;p50"/>
          <p:cNvSpPr txBox="1">
            <a:spLocks noGrp="1"/>
          </p:cNvSpPr>
          <p:nvPr>
            <p:ph type="body" idx="9"/>
          </p:nvPr>
        </p:nvSpPr>
        <p:spPr>
          <a:xfrm>
            <a:off x="4528282" y="3887083"/>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 name="Google Shape;57;p50"/>
          <p:cNvSpPr txBox="1">
            <a:spLocks noGrp="1"/>
          </p:cNvSpPr>
          <p:nvPr>
            <p:ph type="body" idx="13"/>
          </p:nvPr>
        </p:nvSpPr>
        <p:spPr>
          <a:xfrm>
            <a:off x="5363579" y="3887083"/>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 name="Google Shape;58;p50"/>
          <p:cNvSpPr/>
          <p:nvPr/>
        </p:nvSpPr>
        <p:spPr>
          <a:xfrm>
            <a:off x="6938709" y="5602813"/>
            <a:ext cx="4346620" cy="707886"/>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5E5E5E"/>
              </a:buClr>
              <a:buSzPts val="1000"/>
              <a:buFont typeface="Calibri"/>
              <a:buNone/>
            </a:pPr>
            <a:r>
              <a:rPr lang="es-ES" sz="1000" b="0" i="0" u="none" strike="noStrike" cap="none">
                <a:solidFill>
                  <a:srgbClr val="5E5E5E"/>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400" b="0" i="0" u="none" strike="noStrike" cap="none">
              <a:solidFill>
                <a:srgbClr val="000000"/>
              </a:solidFill>
              <a:latin typeface="Arial"/>
              <a:ea typeface="Arial"/>
              <a:cs typeface="Arial"/>
              <a:sym typeface="Arial"/>
            </a:endParaRPr>
          </a:p>
        </p:txBody>
      </p:sp>
      <p:sp>
        <p:nvSpPr>
          <p:cNvPr id="59" name="Google Shape;59;p50"/>
          <p:cNvSpPr txBox="1">
            <a:spLocks noGrp="1"/>
          </p:cNvSpPr>
          <p:nvPr>
            <p:ph type="body" idx="14"/>
          </p:nvPr>
        </p:nvSpPr>
        <p:spPr>
          <a:xfrm>
            <a:off x="511849" y="804645"/>
            <a:ext cx="2528330" cy="139590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60" name="Google Shape;60;p50"/>
          <p:cNvGrpSpPr/>
          <p:nvPr/>
        </p:nvGrpSpPr>
        <p:grpSpPr>
          <a:xfrm>
            <a:off x="-692770" y="4423334"/>
            <a:ext cx="3029570" cy="2448579"/>
            <a:chOff x="5816064" y="9435173"/>
            <a:chExt cx="798029" cy="644988"/>
          </a:xfrm>
        </p:grpSpPr>
        <p:sp>
          <p:nvSpPr>
            <p:cNvPr id="61" name="Google Shape;61;p50"/>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 name="Google Shape;62;p50"/>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3" name="Google Shape;63;p50"/>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 name="Google Shape;64;p50"/>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 name="Google Shape;65;p50"/>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 name="Google Shape;66;p50"/>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7" name="Google Shape;67;p50"/>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 name="Google Shape;68;p50"/>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 name="Google Shape;69;p50"/>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 name="Google Shape;70;p50"/>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 name="Google Shape;71;p50"/>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2" name="Google Shape;72;p50"/>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 name="Google Shape;73;p50"/>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 name="Google Shape;74;p50"/>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5" name="Google Shape;75;p50"/>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76" name="Google Shape;76;p50"/>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77" name="Google Shape;77;p50"/>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4500000" y="5764766"/>
            <a:ext cx="2349914" cy="49201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Divider ">
  <p:cSld name="Divider ">
    <p:spTree>
      <p:nvGrpSpPr>
        <p:cNvPr id="1" name="Shape 78"/>
        <p:cNvGrpSpPr/>
        <p:nvPr/>
      </p:nvGrpSpPr>
      <p:grpSpPr>
        <a:xfrm>
          <a:off x="0" y="0"/>
          <a:ext cx="0" cy="0"/>
          <a:chOff x="0" y="0"/>
          <a:chExt cx="0" cy="0"/>
        </a:xfrm>
      </p:grpSpPr>
      <p:sp>
        <p:nvSpPr>
          <p:cNvPr id="79" name="Google Shape;79;p51"/>
          <p:cNvSpPr/>
          <p:nvPr/>
        </p:nvSpPr>
        <p:spPr>
          <a:xfrm>
            <a:off x="6982690" y="527858"/>
            <a:ext cx="4721156" cy="5802284"/>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80" name="Google Shape;80;p51"/>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9600"/>
              <a:buFont typeface="Arial"/>
              <a:buNone/>
              <a:defRPr sz="9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81" name="Google Shape;81;p51"/>
          <p:cNvGrpSpPr/>
          <p:nvPr/>
        </p:nvGrpSpPr>
        <p:grpSpPr>
          <a:xfrm>
            <a:off x="6966447" y="3406884"/>
            <a:ext cx="3616885" cy="2923263"/>
            <a:chOff x="5816064" y="9435173"/>
            <a:chExt cx="798029" cy="644988"/>
          </a:xfrm>
        </p:grpSpPr>
        <p:sp>
          <p:nvSpPr>
            <p:cNvPr id="82" name="Google Shape;82;p51"/>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3" name="Google Shape;83;p51"/>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 name="Google Shape;84;p51"/>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5" name="Google Shape;85;p51"/>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6" name="Google Shape;86;p51"/>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 name="Google Shape;87;p51"/>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8" name="Google Shape;88;p51"/>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9" name="Google Shape;89;p51"/>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0" name="Google Shape;90;p51"/>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1" name="Google Shape;91;p51"/>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2" name="Google Shape;92;p51"/>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3" name="Google Shape;93;p51"/>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4" name="Google Shape;94;p51"/>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5" name="Google Shape;95;p51"/>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6" name="Google Shape;96;p51"/>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97" name="Google Shape;97;p51"/>
          <p:cNvSpPr>
            <a:spLocks noGrp="1"/>
          </p:cNvSpPr>
          <p:nvPr>
            <p:ph type="pic" idx="2"/>
          </p:nvPr>
        </p:nvSpPr>
        <p:spPr>
          <a:xfrm>
            <a:off x="238772" y="2626822"/>
            <a:ext cx="7708195" cy="3396829"/>
          </a:xfrm>
          <a:prstGeom prst="rect">
            <a:avLst/>
          </a:prstGeom>
          <a:solidFill>
            <a:srgbClr val="BFBFBF"/>
          </a:solidFill>
          <a:ln>
            <a:noFill/>
          </a:ln>
        </p:spPr>
      </p:sp>
      <p:sp>
        <p:nvSpPr>
          <p:cNvPr id="98" name="Google Shape;98;p51"/>
          <p:cNvSpPr/>
          <p:nvPr/>
        </p:nvSpPr>
        <p:spPr>
          <a:xfrm rot="-5400000">
            <a:off x="9873336" y="4185270"/>
            <a:ext cx="4074299" cy="21544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s-ES" sz="800" b="0" i="0" u="none" strike="noStrike" cap="none">
                <a:solidFill>
                  <a:srgbClr val="595959"/>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ullet Point x3 slide with photo ">
  <p:cSld name="Bullet Point x3 slide with photo ">
    <p:spTree>
      <p:nvGrpSpPr>
        <p:cNvPr id="1" name="Shape 99"/>
        <p:cNvGrpSpPr/>
        <p:nvPr/>
      </p:nvGrpSpPr>
      <p:grpSpPr>
        <a:xfrm>
          <a:off x="0" y="0"/>
          <a:ext cx="0" cy="0"/>
          <a:chOff x="0" y="0"/>
          <a:chExt cx="0" cy="0"/>
        </a:xfrm>
      </p:grpSpPr>
      <p:sp>
        <p:nvSpPr>
          <p:cNvPr id="100" name="Google Shape;100;p52"/>
          <p:cNvSpPr/>
          <p:nvPr/>
        </p:nvSpPr>
        <p:spPr>
          <a:xfrm>
            <a:off x="0" y="16329"/>
            <a:ext cx="4780547" cy="6858000"/>
          </a:xfrm>
          <a:prstGeom prst="rect">
            <a:avLst/>
          </a:prstGeom>
          <a:solidFill>
            <a:srgbClr val="1E75B0"/>
          </a:solidFill>
          <a:ln w="12700" cap="flat" cmpd="sng">
            <a:solidFill>
              <a:srgbClr val="054F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 name="Google Shape;101;p52"/>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 name="Google Shape;102;p52"/>
          <p:cNvSpPr txBox="1">
            <a:spLocks noGrp="1"/>
          </p:cNvSpPr>
          <p:nvPr>
            <p:ph type="body" idx="2"/>
          </p:nvPr>
        </p:nvSpPr>
        <p:spPr>
          <a:xfrm>
            <a:off x="4912294" y="1345616"/>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 name="Google Shape;103;p52"/>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 name="Google Shape;104;p52"/>
          <p:cNvSpPr txBox="1">
            <a:spLocks noGrp="1"/>
          </p:cNvSpPr>
          <p:nvPr>
            <p:ph type="body" idx="4"/>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 name="Google Shape;105;p52"/>
          <p:cNvSpPr txBox="1">
            <a:spLocks noGrp="1"/>
          </p:cNvSpPr>
          <p:nvPr>
            <p:ph type="body" idx="5"/>
          </p:nvPr>
        </p:nvSpPr>
        <p:spPr>
          <a:xfrm>
            <a:off x="4912293" y="3268749"/>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 name="Google Shape;106;p52"/>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 name="Google Shape;107;p52"/>
          <p:cNvSpPr txBox="1">
            <a:spLocks noGrp="1"/>
          </p:cNvSpPr>
          <p:nvPr>
            <p:ph type="body" idx="7"/>
          </p:nvPr>
        </p:nvSpPr>
        <p:spPr>
          <a:xfrm>
            <a:off x="4927791" y="5132546"/>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 name="Google Shape;108;p52"/>
          <p:cNvSpPr>
            <a:spLocks noGrp="1"/>
          </p:cNvSpPr>
          <p:nvPr>
            <p:ph type="pic" idx="8"/>
          </p:nvPr>
        </p:nvSpPr>
        <p:spPr>
          <a:xfrm>
            <a:off x="-48344" y="0"/>
            <a:ext cx="3570477" cy="6858000"/>
          </a:xfrm>
          <a:prstGeom prst="rect">
            <a:avLst/>
          </a:prstGeom>
          <a:solidFill>
            <a:srgbClr val="D8D8D8"/>
          </a:solidFill>
          <a:ln>
            <a:noFill/>
          </a:ln>
        </p:spPr>
      </p:sp>
      <p:sp>
        <p:nvSpPr>
          <p:cNvPr id="109" name="Google Shape;109;p52"/>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 name="Google Shape;110;p52"/>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Laptop Slide ">
  <p:cSld name="Laptop Slide ">
    <p:spTree>
      <p:nvGrpSpPr>
        <p:cNvPr id="1" name="Shape 111"/>
        <p:cNvGrpSpPr/>
        <p:nvPr/>
      </p:nvGrpSpPr>
      <p:grpSpPr>
        <a:xfrm>
          <a:off x="0" y="0"/>
          <a:ext cx="0" cy="0"/>
          <a:chOff x="0" y="0"/>
          <a:chExt cx="0" cy="0"/>
        </a:xfrm>
      </p:grpSpPr>
      <p:sp>
        <p:nvSpPr>
          <p:cNvPr id="112" name="Google Shape;112;p54"/>
          <p:cNvSpPr txBox="1">
            <a:spLocks noGrp="1"/>
          </p:cNvSpPr>
          <p:nvPr>
            <p:ph type="body" idx="1"/>
          </p:nvPr>
        </p:nvSpPr>
        <p:spPr>
          <a:xfrm>
            <a:off x="6578872" y="593866"/>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3" name="Google Shape;113;p54"/>
          <p:cNvSpPr/>
          <p:nvPr/>
        </p:nvSpPr>
        <p:spPr>
          <a:xfrm rot="10800000" flipH="1">
            <a:off x="0" y="0"/>
            <a:ext cx="601405"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4" name="Google Shape;114;p54"/>
          <p:cNvPicPr preferRelativeResize="0"/>
          <p:nvPr/>
        </p:nvPicPr>
        <p:blipFill rotWithShape="1">
          <a:blip r:embed="rId2" cstate="screen">
            <a:alphaModFix/>
            <a:extLst>
              <a:ext uri="{28A0092B-C50C-407E-A947-70E740481C1C}">
                <a14:useLocalDpi xmlns:a14="http://schemas.microsoft.com/office/drawing/2010/main"/>
              </a:ext>
            </a:extLst>
          </a:blip>
          <a:srcRect l="-25867"/>
          <a:stretch/>
        </p:blipFill>
        <p:spPr>
          <a:xfrm flipH="1">
            <a:off x="608794" y="1890384"/>
            <a:ext cx="8439100" cy="5375657"/>
          </a:xfrm>
          <a:prstGeom prst="rect">
            <a:avLst/>
          </a:prstGeom>
          <a:noFill/>
          <a:ln>
            <a:noFill/>
          </a:ln>
        </p:spPr>
      </p:pic>
      <p:sp>
        <p:nvSpPr>
          <p:cNvPr id="115" name="Google Shape;115;p54"/>
          <p:cNvSpPr>
            <a:spLocks noGrp="1"/>
          </p:cNvSpPr>
          <p:nvPr>
            <p:ph type="pic" idx="2"/>
          </p:nvPr>
        </p:nvSpPr>
        <p:spPr>
          <a:xfrm>
            <a:off x="635271" y="2095585"/>
            <a:ext cx="5130800" cy="3913188"/>
          </a:xfrm>
          <a:prstGeom prst="rect">
            <a:avLst/>
          </a:prstGeom>
          <a:solidFill>
            <a:srgbClr val="D8D8D8"/>
          </a:solidFill>
          <a:ln>
            <a:noFill/>
          </a:ln>
        </p:spPr>
      </p:sp>
      <p:sp>
        <p:nvSpPr>
          <p:cNvPr id="116" name="Google Shape;116;p54"/>
          <p:cNvSpPr txBox="1">
            <a:spLocks noGrp="1"/>
          </p:cNvSpPr>
          <p:nvPr>
            <p:ph type="body" idx="3"/>
          </p:nvPr>
        </p:nvSpPr>
        <p:spPr>
          <a:xfrm>
            <a:off x="6578871" y="1890384"/>
            <a:ext cx="4990998" cy="41029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 name="Google Shape;117;p54"/>
          <p:cNvSpPr/>
          <p:nvPr/>
        </p:nvSpPr>
        <p:spPr>
          <a:xfrm rot="-5400000">
            <a:off x="-1736448" y="4314119"/>
            <a:ext cx="4074299" cy="21544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s-ES"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hone Slide ">
  <p:cSld name="Phone Slide ">
    <p:spTree>
      <p:nvGrpSpPr>
        <p:cNvPr id="1" name="Shape 118"/>
        <p:cNvGrpSpPr/>
        <p:nvPr/>
      </p:nvGrpSpPr>
      <p:grpSpPr>
        <a:xfrm>
          <a:off x="0" y="0"/>
          <a:ext cx="0" cy="0"/>
          <a:chOff x="0" y="0"/>
          <a:chExt cx="0" cy="0"/>
        </a:xfrm>
      </p:grpSpPr>
      <p:sp>
        <p:nvSpPr>
          <p:cNvPr id="119" name="Google Shape;119;p55"/>
          <p:cNvSpPr txBox="1">
            <a:spLocks noGrp="1"/>
          </p:cNvSpPr>
          <p:nvPr>
            <p:ph type="body" idx="1"/>
          </p:nvPr>
        </p:nvSpPr>
        <p:spPr>
          <a:xfrm>
            <a:off x="607555" y="587575"/>
            <a:ext cx="5881764"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0" name="Google Shape;120;p55"/>
          <p:cNvSpPr/>
          <p:nvPr/>
        </p:nvSpPr>
        <p:spPr>
          <a:xfrm rot="10800000" flipH="1">
            <a:off x="11332565" y="0"/>
            <a:ext cx="853286"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1" name="Google Shape;121;p55" descr="iPhone6_mockup_front_white.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20581" y="354148"/>
            <a:ext cx="4094254" cy="6404164"/>
          </a:xfrm>
          <a:prstGeom prst="rect">
            <a:avLst/>
          </a:prstGeom>
          <a:noFill/>
          <a:ln>
            <a:noFill/>
          </a:ln>
        </p:spPr>
      </p:pic>
      <p:sp>
        <p:nvSpPr>
          <p:cNvPr id="122" name="Google Shape;122;p55"/>
          <p:cNvSpPr>
            <a:spLocks noGrp="1"/>
          </p:cNvSpPr>
          <p:nvPr>
            <p:ph type="pic" idx="2"/>
          </p:nvPr>
        </p:nvSpPr>
        <p:spPr>
          <a:xfrm>
            <a:off x="7735037" y="1373925"/>
            <a:ext cx="2444127" cy="4336988"/>
          </a:xfrm>
          <a:prstGeom prst="rect">
            <a:avLst/>
          </a:prstGeom>
          <a:solidFill>
            <a:srgbClr val="D8D8D8"/>
          </a:solidFill>
          <a:ln>
            <a:noFill/>
          </a:ln>
        </p:spPr>
      </p:sp>
      <p:sp>
        <p:nvSpPr>
          <p:cNvPr id="123" name="Google Shape;123;p55"/>
          <p:cNvSpPr txBox="1">
            <a:spLocks noGrp="1"/>
          </p:cNvSpPr>
          <p:nvPr>
            <p:ph type="body" idx="3"/>
          </p:nvPr>
        </p:nvSpPr>
        <p:spPr>
          <a:xfrm>
            <a:off x="607553" y="2016633"/>
            <a:ext cx="5881763" cy="41029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4" name="Google Shape;124;p55"/>
          <p:cNvSpPr/>
          <p:nvPr/>
        </p:nvSpPr>
        <p:spPr>
          <a:xfrm rot="-5400000">
            <a:off x="9716271" y="4364919"/>
            <a:ext cx="4074299" cy="21544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s-ES"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xt Slide 02 ">
  <p:cSld name="Text Slide 02 ">
    <p:spTree>
      <p:nvGrpSpPr>
        <p:cNvPr id="1" name="Shape 125"/>
        <p:cNvGrpSpPr/>
        <p:nvPr/>
      </p:nvGrpSpPr>
      <p:grpSpPr>
        <a:xfrm>
          <a:off x="0" y="0"/>
          <a:ext cx="0" cy="0"/>
          <a:chOff x="0" y="0"/>
          <a:chExt cx="0" cy="0"/>
        </a:xfrm>
      </p:grpSpPr>
      <p:sp>
        <p:nvSpPr>
          <p:cNvPr id="126" name="Google Shape;126;p56"/>
          <p:cNvSpPr/>
          <p:nvPr/>
        </p:nvSpPr>
        <p:spPr>
          <a:xfrm rot="-5400000">
            <a:off x="5088466" y="-5088468"/>
            <a:ext cx="2015069"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7" name="Google Shape;127;p56"/>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 name="Google Shape;128;p56"/>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ext Slide 03 ">
  <p:cSld name="Text Slide 03 ">
    <p:spTree>
      <p:nvGrpSpPr>
        <p:cNvPr id="1" name="Shape 135"/>
        <p:cNvGrpSpPr/>
        <p:nvPr/>
      </p:nvGrpSpPr>
      <p:grpSpPr>
        <a:xfrm>
          <a:off x="0" y="0"/>
          <a:ext cx="0" cy="0"/>
          <a:chOff x="0" y="0"/>
          <a:chExt cx="0" cy="0"/>
        </a:xfrm>
      </p:grpSpPr>
      <p:sp>
        <p:nvSpPr>
          <p:cNvPr id="136" name="Google Shape;136;p58"/>
          <p:cNvSpPr/>
          <p:nvPr/>
        </p:nvSpPr>
        <p:spPr>
          <a:xfrm rot="-5400000">
            <a:off x="2667000" y="-2667000"/>
            <a:ext cx="6858001"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7" name="Google Shape;137;p58"/>
          <p:cNvSpPr/>
          <p:nvPr/>
        </p:nvSpPr>
        <p:spPr>
          <a:xfrm rot="-5400000">
            <a:off x="4865194" y="-19370"/>
            <a:ext cx="6141020" cy="689673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138" name="Google Shape;138;p58"/>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 name="Google Shape;139;p58"/>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0" name="Google Shape;140;p58"/>
          <p:cNvSpPr/>
          <p:nvPr/>
        </p:nvSpPr>
        <p:spPr>
          <a:xfrm rot="-5400000">
            <a:off x="9716271" y="4364919"/>
            <a:ext cx="4074299" cy="21544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s-ES"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grpSp>
        <p:nvGrpSpPr>
          <p:cNvPr id="141" name="Google Shape;141;p58"/>
          <p:cNvGrpSpPr/>
          <p:nvPr/>
        </p:nvGrpSpPr>
        <p:grpSpPr>
          <a:xfrm>
            <a:off x="-848733" y="3847224"/>
            <a:ext cx="3746119" cy="3027714"/>
            <a:chOff x="5816064" y="9435173"/>
            <a:chExt cx="798029" cy="644988"/>
          </a:xfrm>
        </p:grpSpPr>
        <p:sp>
          <p:nvSpPr>
            <p:cNvPr id="142" name="Google Shape;142;p58"/>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3" name="Google Shape;143;p58"/>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4" name="Google Shape;144;p58"/>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5" name="Google Shape;145;p58"/>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6" name="Google Shape;146;p58"/>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7" name="Google Shape;147;p58"/>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8" name="Google Shape;148;p58"/>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9" name="Google Shape;149;p58"/>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0" name="Google Shape;150;p58"/>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1" name="Google Shape;151;p58"/>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2" name="Google Shape;152;p58"/>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3" name="Google Shape;153;p58"/>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4" name="Google Shape;154;p58"/>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5" name="Google Shape;155;p58"/>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6" name="Google Shape;156;p58"/>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57" name="Google Shape;157;p58"/>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7"/>
          <p:cNvSpPr/>
          <p:nvPr/>
        </p:nvSpPr>
        <p:spPr>
          <a:xfrm rot="-5400000">
            <a:off x="9855625" y="4403466"/>
            <a:ext cx="4074299" cy="21544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s-ES" sz="800" b="0" i="0" u="none" strike="noStrike" cap="none">
                <a:solidFill>
                  <a:srgbClr val="595959"/>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cxnSp>
        <p:nvCxnSpPr>
          <p:cNvPr id="11" name="Google Shape;11;p47"/>
          <p:cNvCxnSpPr/>
          <p:nvPr/>
        </p:nvCxnSpPr>
        <p:spPr>
          <a:xfrm>
            <a:off x="11701791" y="6548338"/>
            <a:ext cx="324798" cy="0"/>
          </a:xfrm>
          <a:prstGeom prst="straightConnector1">
            <a:avLst/>
          </a:prstGeom>
          <a:noFill/>
          <a:ln w="12700" cap="flat" cmpd="sng">
            <a:solidFill>
              <a:srgbClr val="73B64B"/>
            </a:solidFill>
            <a:prstDash val="solid"/>
            <a:miter lim="8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9" r:id="rId9"/>
    <p:sldLayoutId id="2147483662" r:id="rId10"/>
    <p:sldLayoutId id="214748366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hyperlink" Target="https://www.ecoembes.com/es" TargetMode="External"/><Relationship Id="rId2" Type="http://schemas.openxmlformats.org/officeDocument/2006/relationships/notesSlide" Target="../notesSlides/notesSlide28.xml"/><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hyperlink" Target="https://sigre.es/" TargetMode="External"/><Relationship Id="rId2" Type="http://schemas.openxmlformats.org/officeDocument/2006/relationships/notesSlide" Target="../notesSlides/notesSlide32.xml"/><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Google Shape;202;g2f0240af1f0_0_721"/>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0" y="2180235"/>
            <a:ext cx="12192000" cy="3440625"/>
          </a:xfrm>
          <a:prstGeom prst="rect">
            <a:avLst/>
          </a:prstGeom>
          <a:noFill/>
          <a:ln>
            <a:noFill/>
          </a:ln>
        </p:spPr>
      </p:pic>
      <p:sp>
        <p:nvSpPr>
          <p:cNvPr id="203" name="Google Shape;203;g2f0240af1f0_0_721"/>
          <p:cNvSpPr txBox="1"/>
          <p:nvPr/>
        </p:nvSpPr>
        <p:spPr>
          <a:xfrm>
            <a:off x="79819" y="268433"/>
            <a:ext cx="7108432" cy="1937413"/>
          </a:xfrm>
          <a:prstGeom prst="rect">
            <a:avLst/>
          </a:prstGeom>
          <a:noFill/>
          <a:ln>
            <a:noFill/>
          </a:ln>
        </p:spPr>
        <p:txBody>
          <a:bodyPr spcFirstLastPara="1" wrap="square" lIns="91425" tIns="45700" rIns="91425" bIns="45700" anchor="t" anchorCtr="0">
            <a:spAutoFit/>
          </a:bodyPr>
          <a:lstStyle/>
          <a:p>
            <a:pPr marL="12700" marR="5080" lvl="0" indent="0" algn="l" rtl="0">
              <a:lnSpc>
                <a:spcPct val="109130"/>
              </a:lnSpc>
              <a:spcBef>
                <a:spcPts val="0"/>
              </a:spcBef>
              <a:spcAft>
                <a:spcPts val="0"/>
              </a:spcAft>
              <a:buClr>
                <a:schemeClr val="lt1"/>
              </a:buClr>
              <a:buSzPts val="4800"/>
              <a:buFont typeface="Calibri"/>
              <a:buNone/>
            </a:pPr>
            <a:r>
              <a:rPr lang="de-DE" sz="48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Start in die Nachhaltigkeit</a:t>
            </a:r>
          </a:p>
          <a:p>
            <a:pPr marL="12700" marR="5080" lvl="0" indent="0" algn="l" rtl="0">
              <a:lnSpc>
                <a:spcPct val="109130"/>
              </a:lnSpc>
              <a:spcBef>
                <a:spcPts val="0"/>
              </a:spcBef>
              <a:spcAft>
                <a:spcPts val="0"/>
              </a:spcAft>
              <a:buClr>
                <a:schemeClr val="lt1"/>
              </a:buClr>
              <a:buSzPts val="4800"/>
              <a:buFont typeface="Calibri"/>
              <a:buNone/>
            </a:pPr>
            <a:r>
              <a:rPr lang="de-DE" sz="48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Starter Kit</a:t>
            </a:r>
            <a:endParaRPr lang="en-US" sz="48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L="12700" marR="5080" lvl="0" indent="0" algn="l" rtl="0">
              <a:lnSpc>
                <a:spcPct val="109130"/>
              </a:lnSpc>
              <a:spcBef>
                <a:spcPts val="0"/>
              </a:spcBef>
              <a:spcAft>
                <a:spcPts val="0"/>
              </a:spcAft>
              <a:buClr>
                <a:schemeClr val="lt1"/>
              </a:buClr>
              <a:buSzPts val="4800"/>
              <a:buFont typeface="Calibri"/>
              <a:buNone/>
            </a:pPr>
            <a:endParaRPr sz="1400" b="0" i="0" u="none" strike="noStrike" cap="none" dirty="0">
              <a:solidFill>
                <a:srgbClr val="000000"/>
              </a:solidFill>
              <a:latin typeface="Arial"/>
              <a:ea typeface="Arial"/>
              <a:cs typeface="Arial"/>
              <a:sym typeface="Arial"/>
            </a:endParaRPr>
          </a:p>
        </p:txBody>
      </p:sp>
      <p:sp>
        <p:nvSpPr>
          <p:cNvPr id="204" name="Google Shape;204;g2f0240af1f0_0_721"/>
          <p:cNvSpPr txBox="1"/>
          <p:nvPr/>
        </p:nvSpPr>
        <p:spPr>
          <a:xfrm>
            <a:off x="226433" y="4404029"/>
            <a:ext cx="12192000" cy="897449"/>
          </a:xfrm>
          <a:prstGeom prst="rect">
            <a:avLst/>
          </a:prstGeom>
          <a:noFill/>
          <a:ln>
            <a:noFill/>
          </a:ln>
        </p:spPr>
        <p:txBody>
          <a:bodyPr spcFirstLastPara="1" wrap="square" lIns="91425" tIns="45700" rIns="91425" bIns="45700" anchor="t" anchorCtr="0">
            <a:spAutoFit/>
          </a:bodyPr>
          <a:lstStyle/>
          <a:p>
            <a:pPr marL="12700" marR="5080" lvl="0" indent="0" algn="l" rtl="0">
              <a:lnSpc>
                <a:spcPct val="109130"/>
              </a:lnSpc>
              <a:spcBef>
                <a:spcPts val="0"/>
              </a:spcBef>
              <a:spcAft>
                <a:spcPts val="0"/>
              </a:spcAft>
              <a:buClr>
                <a:schemeClr val="lt1"/>
              </a:buClr>
              <a:buSzPts val="4800"/>
              <a:buFont typeface="Calibri"/>
              <a:buNone/>
            </a:pPr>
            <a:r>
              <a:rPr lang="es-ES" sz="4800" b="1" i="0" u="none" strike="noStrike" cap="none" dirty="0">
                <a:solidFill>
                  <a:schemeClr val="lt1"/>
                </a:solidFill>
                <a:latin typeface="Calibri"/>
                <a:ea typeface="Calibri"/>
                <a:cs typeface="Calibri"/>
                <a:sym typeface="Calibri"/>
              </a:rPr>
              <a:t>7. TRANSPARENZ DER LIEFERKETTE</a:t>
            </a:r>
            <a:endParaRPr sz="1400" b="0" i="0" u="none" strike="noStrike" cap="none" dirty="0">
              <a:solidFill>
                <a:srgbClr val="000000"/>
              </a:solidFill>
              <a:latin typeface="Arial"/>
              <a:ea typeface="Arial"/>
              <a:cs typeface="Arial"/>
              <a:sym typeface="Arial"/>
            </a:endParaRPr>
          </a:p>
        </p:txBody>
      </p:sp>
      <p:sp>
        <p:nvSpPr>
          <p:cNvPr id="205" name="Google Shape;205;g2f0240af1f0_0_721"/>
          <p:cNvSpPr txBox="1"/>
          <p:nvPr/>
        </p:nvSpPr>
        <p:spPr>
          <a:xfrm>
            <a:off x="4873901" y="5682625"/>
            <a:ext cx="4628700" cy="930984"/>
          </a:xfrm>
          <a:prstGeom prst="rect">
            <a:avLst/>
          </a:prstGeom>
          <a:noFill/>
          <a:ln>
            <a:noFill/>
          </a:ln>
        </p:spPr>
        <p:txBody>
          <a:bodyPr spcFirstLastPara="1" wrap="square" lIns="91425" tIns="45700" rIns="91425" bIns="45700" anchor="t" anchorCtr="0">
            <a:spAutoFit/>
          </a:bodyPr>
          <a:lstStyle/>
          <a:p>
            <a:pPr marL="12700" marR="5080" lvl="0" indent="0" algn="just" rtl="0">
              <a:lnSpc>
                <a:spcPct val="109130"/>
              </a:lnSpc>
              <a:spcBef>
                <a:spcPts val="0"/>
              </a:spcBef>
              <a:spcAft>
                <a:spcPts val="0"/>
              </a:spcAft>
              <a:buClr>
                <a:srgbClr val="FFFFFF"/>
              </a:buClr>
              <a:buSzPts val="4800"/>
              <a:buFont typeface="Calibri"/>
              <a:buNone/>
            </a:pPr>
            <a:r>
              <a:rPr lang="de-DE" sz="1000" b="1" kern="100" spc="-30" dirty="0">
                <a:solidFill>
                  <a:srgbClr val="26324B"/>
                </a:solidFill>
              </a:rPr>
              <a:t>Haftungsausschluss: </a:t>
            </a:r>
            <a:r>
              <a:rPr lang="de-DE" sz="1000" kern="100" spc="-30" dirty="0">
                <a:solidFill>
                  <a:srgbClr val="26324B"/>
                </a:solidFill>
              </a:rPr>
              <a:t>Finanziert von der Europäischen Union. Die geäußerten Ansichten und Meinungen sind jedoch ausschließlich die des Autors/der Autoren und spiegeln nicht unbedingt die der Europäischen Union oder der Europäischen Exekutivagentur für Bildung und Kultur (EACEA) wider. Weder die Europäische Union noch die EACEA können für diese verantwortlich gemacht werden.</a:t>
            </a:r>
            <a:endParaRPr lang="de-DE" sz="1000" kern="100" spc="-30" dirty="0">
              <a:solidFill>
                <a:srgbClr val="010101"/>
              </a:solidFill>
              <a:latin typeface="Calibri"/>
              <a:ea typeface="Calibri"/>
              <a:cs typeface="Calibri"/>
              <a:sym typeface="Calibri"/>
            </a:endParaRPr>
          </a:p>
        </p:txBody>
      </p:sp>
      <p:pic>
        <p:nvPicPr>
          <p:cNvPr id="2" name="Picture 1" descr="A grey and black sign with a person in a circle&#10;&#10;AI-generated content may be incorrect.">
            <a:extLst>
              <a:ext uri="{FF2B5EF4-FFF2-40B4-BE49-F238E27FC236}">
                <a16:creationId xmlns:a16="http://schemas.microsoft.com/office/drawing/2014/main" id="{C88B7B02-6664-E788-1B8A-D0C6CABF52D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99114" y="5866417"/>
            <a:ext cx="1064955" cy="372602"/>
          </a:xfrm>
          <a:prstGeom prst="rect">
            <a:avLst/>
          </a:prstGeom>
        </p:spPr>
      </p:pic>
      <p:sp>
        <p:nvSpPr>
          <p:cNvPr id="3" name="TextBox 2">
            <a:extLst>
              <a:ext uri="{FF2B5EF4-FFF2-40B4-BE49-F238E27FC236}">
                <a16:creationId xmlns:a16="http://schemas.microsoft.com/office/drawing/2014/main" id="{B1B1DDAC-0585-4002-EBAF-F5F77AA70658}"/>
              </a:ext>
            </a:extLst>
          </p:cNvPr>
          <p:cNvSpPr txBox="1"/>
          <p:nvPr/>
        </p:nvSpPr>
        <p:spPr>
          <a:xfrm>
            <a:off x="1877785" y="5772107"/>
            <a:ext cx="1921329" cy="553998"/>
          </a:xfrm>
          <a:prstGeom prst="rect">
            <a:avLst/>
          </a:prstGeom>
          <a:noFill/>
        </p:spPr>
        <p:txBody>
          <a:bodyPr wrap="square">
            <a:spAutoFit/>
          </a:bodyPr>
          <a:lstStyle/>
          <a:p>
            <a:r>
              <a:rPr lang="en-GB" sz="1000" dirty="0">
                <a:solidFill>
                  <a:schemeClr val="bg1"/>
                </a:solidFill>
                <a:effectLst/>
                <a:latin typeface="Aptos" panose="020B0004020202020204" pitchFamily="34" charset="0"/>
                <a:ea typeface="Aptos" panose="020B0004020202020204" pitchFamily="34" charset="0"/>
                <a:cs typeface="Aptos" panose="020B0004020202020204" pitchFamily="34" charset="0"/>
              </a:rPr>
              <a:t>Start on Sustainability Erasmus+ VET Project © 2024 is licensed under CC BY 4.0</a:t>
            </a:r>
            <a:endParaRPr lang="en-GB" sz="10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g2f0240af1f0_0_800"/>
          <p:cNvSpPr txBox="1">
            <a:spLocks noGrp="1"/>
          </p:cNvSpPr>
          <p:nvPr>
            <p:ph type="body" idx="1"/>
          </p:nvPr>
        </p:nvSpPr>
        <p:spPr>
          <a:xfrm>
            <a:off x="4970075" y="459732"/>
            <a:ext cx="6634500" cy="11142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800"/>
              </a:spcBef>
              <a:spcAft>
                <a:spcPts val="0"/>
              </a:spcAft>
              <a:buClr>
                <a:srgbClr val="000000"/>
              </a:buClr>
              <a:buSzPts val="1400"/>
              <a:buFont typeface="Arial"/>
              <a:buNone/>
            </a:pPr>
            <a:r>
              <a:rPr lang="de-DE" dirty="0"/>
              <a:t>Definitionen der Liefer- und Wertschöpfungskette </a:t>
            </a:r>
            <a:endParaRPr dirty="0"/>
          </a:p>
        </p:txBody>
      </p:sp>
      <p:sp>
        <p:nvSpPr>
          <p:cNvPr id="303" name="Google Shape;303;g2f0240af1f0_0_800"/>
          <p:cNvSpPr txBox="1">
            <a:spLocks noGrp="1"/>
          </p:cNvSpPr>
          <p:nvPr>
            <p:ph type="body" idx="3"/>
          </p:nvPr>
        </p:nvSpPr>
        <p:spPr>
          <a:xfrm>
            <a:off x="3885875" y="537525"/>
            <a:ext cx="1246200" cy="1281900"/>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s-ES"/>
              <a:t>01</a:t>
            </a:r>
            <a:endParaRPr/>
          </a:p>
        </p:txBody>
      </p:sp>
      <p:sp>
        <p:nvSpPr>
          <p:cNvPr id="304" name="Google Shape;304;g2f0240af1f0_0_800"/>
          <p:cNvSpPr/>
          <p:nvPr/>
        </p:nvSpPr>
        <p:spPr>
          <a:xfrm>
            <a:off x="3920900" y="1819425"/>
            <a:ext cx="7707000" cy="25800"/>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305" name="Google Shape;305;g2f0240af1f0_0_800"/>
          <p:cNvPicPr preferRelativeResize="0">
            <a:picLocks noGrp="1"/>
          </p:cNvPicPr>
          <p:nvPr>
            <p:ph type="pic" idx="8"/>
          </p:nvPr>
        </p:nvPicPr>
        <p:blipFill rotWithShape="1">
          <a:blip r:embed="rId3" cstate="screen">
            <a:alphaModFix/>
            <a:extLst>
              <a:ext uri="{28A0092B-C50C-407E-A947-70E740481C1C}">
                <a14:useLocalDpi xmlns:a14="http://schemas.microsoft.com/office/drawing/2010/main"/>
              </a:ext>
            </a:extLst>
          </a:blip>
          <a:srcRect/>
          <a:stretch/>
        </p:blipFill>
        <p:spPr>
          <a:xfrm>
            <a:off x="-48344" y="0"/>
            <a:ext cx="3570475" cy="6858002"/>
          </a:xfrm>
          <a:prstGeom prst="rect">
            <a:avLst/>
          </a:prstGeom>
          <a:solidFill>
            <a:srgbClr val="D8D8D8"/>
          </a:solidFill>
          <a:ln>
            <a:noFill/>
          </a:ln>
        </p:spPr>
      </p:pic>
      <p:sp>
        <p:nvSpPr>
          <p:cNvPr id="306" name="Google Shape;306;g2f0240af1f0_0_800"/>
          <p:cNvSpPr/>
          <p:nvPr/>
        </p:nvSpPr>
        <p:spPr>
          <a:xfrm>
            <a:off x="3964313" y="3365778"/>
            <a:ext cx="7533300" cy="23400"/>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07" name="Google Shape;307;g2f0240af1f0_0_800"/>
          <p:cNvSpPr txBox="1"/>
          <p:nvPr/>
        </p:nvSpPr>
        <p:spPr>
          <a:xfrm>
            <a:off x="5003208" y="2222713"/>
            <a:ext cx="6771300" cy="800100"/>
          </a:xfrm>
          <a:prstGeom prst="rect">
            <a:avLst/>
          </a:prstGeom>
          <a:noFill/>
          <a:ln>
            <a:noFill/>
          </a:ln>
        </p:spPr>
        <p:txBody>
          <a:bodyPr spcFirstLastPara="1" wrap="square" lIns="91425" tIns="45700" rIns="91425" bIns="45700" anchor="t" anchorCtr="0">
            <a:noAutofit/>
          </a:bodyPr>
          <a:lstStyle/>
          <a:p>
            <a:pPr marL="0" marR="0" lvl="0" indent="0" algn="just" rtl="0">
              <a:lnSpc>
                <a:spcPct val="115000"/>
              </a:lnSpc>
              <a:spcBef>
                <a:spcPts val="800"/>
              </a:spcBef>
              <a:spcAft>
                <a:spcPts val="0"/>
              </a:spcAft>
              <a:buClr>
                <a:srgbClr val="000000"/>
              </a:buClr>
              <a:buSzPts val="1400"/>
              <a:buFont typeface="Arial"/>
              <a:buNone/>
            </a:pPr>
            <a:r>
              <a:rPr lang="de-DE" sz="2400" b="1" i="0" u="none" strike="noStrike" cap="none" dirty="0">
                <a:solidFill>
                  <a:srgbClr val="73B64B"/>
                </a:solidFill>
                <a:latin typeface="Calibri"/>
                <a:ea typeface="Calibri"/>
                <a:cs typeface="Calibri"/>
                <a:sym typeface="Calibri"/>
              </a:rPr>
              <a:t>Rechtlicher Rahmen für eine nachhaltige Liefer- und Wertschöpfungskette in der EU </a:t>
            </a:r>
            <a:r>
              <a:rPr lang="es-ES" sz="2400" b="1" i="0" u="none" strike="noStrike" cap="none" dirty="0">
                <a:solidFill>
                  <a:srgbClr val="73B64B"/>
                </a:solidFill>
                <a:latin typeface="Calibri"/>
                <a:ea typeface="Calibri"/>
                <a:cs typeface="Calibri"/>
                <a:sym typeface="Calibri"/>
              </a:rPr>
              <a:t> </a:t>
            </a:r>
            <a:endParaRPr sz="2400" b="0" i="0" u="none" strike="noStrike" cap="none" dirty="0">
              <a:solidFill>
                <a:srgbClr val="000000"/>
              </a:solidFill>
              <a:latin typeface="Arial"/>
              <a:ea typeface="Arial"/>
              <a:cs typeface="Arial"/>
              <a:sym typeface="Arial"/>
            </a:endParaRPr>
          </a:p>
        </p:txBody>
      </p:sp>
      <p:sp>
        <p:nvSpPr>
          <p:cNvPr id="308" name="Google Shape;308;g2f0240af1f0_0_800"/>
          <p:cNvSpPr txBox="1"/>
          <p:nvPr/>
        </p:nvSpPr>
        <p:spPr>
          <a:xfrm>
            <a:off x="3874775" y="2021873"/>
            <a:ext cx="1106400" cy="979800"/>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Clr>
                <a:schemeClr val="lt1"/>
              </a:buClr>
              <a:buSzPts val="4400"/>
              <a:buFont typeface="Arial"/>
              <a:buNone/>
            </a:pPr>
            <a:r>
              <a:rPr lang="es-ES" sz="4400" b="1" i="0" u="none" strike="noStrike" cap="none" dirty="0">
                <a:solidFill>
                  <a:schemeClr val="lt1"/>
                </a:solidFill>
                <a:latin typeface="Calibri"/>
                <a:ea typeface="Calibri"/>
                <a:cs typeface="Calibri"/>
                <a:sym typeface="Calibri"/>
              </a:rPr>
              <a:t>02</a:t>
            </a:r>
            <a:endParaRPr sz="4400" b="1" i="0" u="none" strike="noStrike" cap="none" dirty="0">
              <a:solidFill>
                <a:schemeClr val="lt1"/>
              </a:solidFill>
              <a:latin typeface="Calibri"/>
              <a:ea typeface="Calibri"/>
              <a:cs typeface="Calibri"/>
              <a:sym typeface="Calibri"/>
            </a:endParaRPr>
          </a:p>
        </p:txBody>
      </p:sp>
      <p:sp>
        <p:nvSpPr>
          <p:cNvPr id="309" name="Google Shape;309;g2f0240af1f0_0_800"/>
          <p:cNvSpPr/>
          <p:nvPr/>
        </p:nvSpPr>
        <p:spPr>
          <a:xfrm>
            <a:off x="3801200" y="6802429"/>
            <a:ext cx="7772700" cy="25800"/>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10" name="Google Shape;310;g2f0240af1f0_0_800"/>
          <p:cNvSpPr txBox="1"/>
          <p:nvPr/>
        </p:nvSpPr>
        <p:spPr>
          <a:xfrm>
            <a:off x="5029882" y="3698575"/>
            <a:ext cx="7162117" cy="1114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3B64B"/>
              </a:buClr>
              <a:buSzPts val="2400"/>
              <a:buFont typeface="Arial"/>
              <a:buNone/>
            </a:pPr>
            <a:r>
              <a:rPr lang="de-DE" sz="2400" b="1" i="0" u="none" strike="noStrike" cap="none" dirty="0">
                <a:solidFill>
                  <a:srgbClr val="73B64B"/>
                </a:solidFill>
                <a:latin typeface="Calibri"/>
                <a:ea typeface="Calibri"/>
                <a:cs typeface="Calibri"/>
                <a:sym typeface="Calibri"/>
              </a:rPr>
              <a:t>Die wichtigsten rechtlichen Verpflichtungen - sowohl direkte als auch indirekte für Kleinstunternehmen in Liefer- und Wertschöpfungsketten</a:t>
            </a:r>
            <a:endParaRPr sz="2400" b="1" i="0" u="none" strike="noStrike" cap="none" dirty="0">
              <a:solidFill>
                <a:srgbClr val="73B64B"/>
              </a:solidFill>
              <a:latin typeface="Calibri"/>
              <a:ea typeface="Calibri"/>
              <a:cs typeface="Calibri"/>
              <a:sym typeface="Calibri"/>
            </a:endParaRPr>
          </a:p>
        </p:txBody>
      </p:sp>
      <p:sp>
        <p:nvSpPr>
          <p:cNvPr id="311" name="Google Shape;311;g2f0240af1f0_0_800"/>
          <p:cNvSpPr txBox="1"/>
          <p:nvPr/>
        </p:nvSpPr>
        <p:spPr>
          <a:xfrm>
            <a:off x="3885873" y="3698575"/>
            <a:ext cx="770700" cy="732900"/>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Clr>
                <a:schemeClr val="lt1"/>
              </a:buClr>
              <a:buSzPts val="4400"/>
              <a:buFont typeface="Arial"/>
              <a:buNone/>
            </a:pPr>
            <a:r>
              <a:rPr lang="es-ES" sz="4400" b="1" i="0" u="none" strike="noStrike" cap="none">
                <a:solidFill>
                  <a:schemeClr val="lt1"/>
                </a:solidFill>
                <a:latin typeface="Calibri"/>
                <a:ea typeface="Calibri"/>
                <a:cs typeface="Calibri"/>
                <a:sym typeface="Calibri"/>
              </a:rPr>
              <a:t>03</a:t>
            </a:r>
            <a:endParaRPr sz="1400" b="0" i="0" u="none" strike="noStrike" cap="none">
              <a:solidFill>
                <a:srgbClr val="000000"/>
              </a:solidFill>
              <a:latin typeface="Arial"/>
              <a:ea typeface="Arial"/>
              <a:cs typeface="Arial"/>
              <a:sym typeface="Arial"/>
            </a:endParaRPr>
          </a:p>
        </p:txBody>
      </p:sp>
      <p:sp>
        <p:nvSpPr>
          <p:cNvPr id="312" name="Google Shape;312;g2f0240af1f0_0_800"/>
          <p:cNvSpPr/>
          <p:nvPr/>
        </p:nvSpPr>
        <p:spPr>
          <a:xfrm>
            <a:off x="3920894" y="5097202"/>
            <a:ext cx="7533300" cy="23400"/>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13" name="Google Shape;313;g2f0240af1f0_0_800"/>
          <p:cNvSpPr txBox="1"/>
          <p:nvPr/>
        </p:nvSpPr>
        <p:spPr>
          <a:xfrm>
            <a:off x="3920900" y="5360350"/>
            <a:ext cx="843600" cy="732900"/>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Clr>
                <a:schemeClr val="lt1"/>
              </a:buClr>
              <a:buSzPts val="4400"/>
              <a:buFont typeface="Arial"/>
              <a:buNone/>
            </a:pPr>
            <a:r>
              <a:rPr lang="es-ES" sz="4400" b="1" i="0" u="none" strike="noStrike" cap="none">
                <a:solidFill>
                  <a:schemeClr val="lt1"/>
                </a:solidFill>
                <a:latin typeface="Calibri"/>
                <a:ea typeface="Calibri"/>
                <a:cs typeface="Calibri"/>
                <a:sym typeface="Calibri"/>
              </a:rPr>
              <a:t>04</a:t>
            </a:r>
            <a:endParaRPr sz="1400" b="0" i="0" u="none" strike="noStrike" cap="none">
              <a:solidFill>
                <a:srgbClr val="000000"/>
              </a:solidFill>
              <a:latin typeface="Arial"/>
              <a:ea typeface="Arial"/>
              <a:cs typeface="Arial"/>
              <a:sym typeface="Arial"/>
            </a:endParaRPr>
          </a:p>
        </p:txBody>
      </p:sp>
      <p:sp>
        <p:nvSpPr>
          <p:cNvPr id="314" name="Google Shape;314;g2f0240af1f0_0_800"/>
          <p:cNvSpPr txBox="1"/>
          <p:nvPr/>
        </p:nvSpPr>
        <p:spPr>
          <a:xfrm>
            <a:off x="4907550" y="5326738"/>
            <a:ext cx="7059900" cy="8001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73B64B"/>
              </a:buClr>
              <a:buSzPts val="2400"/>
              <a:buFont typeface="Arial"/>
              <a:buNone/>
            </a:pPr>
            <a:r>
              <a:rPr lang="es-ES" sz="2400" b="1" i="0" u="none" strike="noStrike" cap="none" dirty="0" err="1">
                <a:solidFill>
                  <a:srgbClr val="73B64B"/>
                </a:solidFill>
                <a:latin typeface="Calibri"/>
                <a:ea typeface="Calibri"/>
                <a:cs typeface="Calibri"/>
                <a:sym typeface="Calibri"/>
              </a:rPr>
              <a:t>Erster</a:t>
            </a:r>
            <a:r>
              <a:rPr lang="es-ES" sz="2400" b="1" i="0" u="none" strike="noStrike" cap="none" dirty="0">
                <a:solidFill>
                  <a:srgbClr val="73B64B"/>
                </a:solidFill>
                <a:latin typeface="Calibri"/>
                <a:ea typeface="Calibri"/>
                <a:cs typeface="Calibri"/>
                <a:sym typeface="Calibri"/>
              </a:rPr>
              <a:t> </a:t>
            </a:r>
            <a:r>
              <a:rPr lang="es-ES" sz="2400" b="1" i="0" u="none" strike="noStrike" cap="none" dirty="0" err="1">
                <a:solidFill>
                  <a:srgbClr val="73B64B"/>
                </a:solidFill>
                <a:latin typeface="Calibri"/>
                <a:ea typeface="Calibri"/>
                <a:cs typeface="Calibri"/>
                <a:sym typeface="Calibri"/>
              </a:rPr>
              <a:t>Schritt</a:t>
            </a:r>
            <a:r>
              <a:rPr lang="es-ES" sz="2400" b="1" i="0" u="none" strike="noStrike" cap="none" dirty="0">
                <a:solidFill>
                  <a:srgbClr val="73B64B"/>
                </a:solidFill>
                <a:latin typeface="Calibri"/>
                <a:ea typeface="Calibri"/>
                <a:cs typeface="Calibri"/>
                <a:sym typeface="Calibri"/>
              </a:rPr>
              <a:t>: </a:t>
            </a:r>
            <a:r>
              <a:rPr lang="es-ES" sz="2400" b="1" i="0" u="none" strike="noStrike" cap="none" dirty="0" err="1">
                <a:solidFill>
                  <a:srgbClr val="73B64B"/>
                </a:solidFill>
                <a:latin typeface="Calibri"/>
                <a:ea typeface="Calibri"/>
                <a:cs typeface="Calibri"/>
                <a:sym typeface="Calibri"/>
              </a:rPr>
              <a:t>Transparenz</a:t>
            </a:r>
            <a:r>
              <a:rPr lang="es-ES" sz="2400" b="1" i="0" u="none" strike="noStrike" cap="none" dirty="0">
                <a:solidFill>
                  <a:srgbClr val="73B64B"/>
                </a:solidFill>
                <a:latin typeface="Calibri"/>
                <a:ea typeface="Calibri"/>
                <a:cs typeface="Calibri"/>
                <a:sym typeface="Calibri"/>
              </a:rPr>
              <a:t>  </a:t>
            </a:r>
            <a:endParaRPr sz="2400" b="1" i="0" u="none" strike="noStrike" cap="none" dirty="0">
              <a:solidFill>
                <a:srgbClr val="73B64B"/>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pic>
        <p:nvPicPr>
          <p:cNvPr id="320" name="Google Shape;320;g2f0240af1f0_0_816"/>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7734300" y="1373188"/>
            <a:ext cx="2444751" cy="4337049"/>
          </a:xfrm>
          <a:prstGeom prst="rect">
            <a:avLst/>
          </a:prstGeom>
          <a:solidFill>
            <a:srgbClr val="D8D8D8"/>
          </a:solidFill>
          <a:ln>
            <a:noFill/>
          </a:ln>
        </p:spPr>
      </p:pic>
      <p:sp>
        <p:nvSpPr>
          <p:cNvPr id="321" name="Google Shape;321;g2f0240af1f0_0_816"/>
          <p:cNvSpPr txBox="1">
            <a:spLocks noGrp="1"/>
          </p:cNvSpPr>
          <p:nvPr>
            <p:ph type="body" idx="1"/>
          </p:nvPr>
        </p:nvSpPr>
        <p:spPr>
          <a:xfrm>
            <a:off x="515919" y="204550"/>
            <a:ext cx="6953400" cy="5820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800"/>
              </a:spcBef>
              <a:spcAft>
                <a:spcPts val="0"/>
              </a:spcAft>
              <a:buClr>
                <a:srgbClr val="000000"/>
              </a:buClr>
              <a:buSzPts val="1400"/>
              <a:buFont typeface="Arial"/>
              <a:buNone/>
            </a:pPr>
            <a:r>
              <a:rPr lang="de-DE" sz="3200" dirty="0"/>
              <a:t>01. Definitionen der Liefer- und Wertschöpfungskette </a:t>
            </a:r>
            <a:endParaRPr sz="3200" dirty="0"/>
          </a:p>
        </p:txBody>
      </p:sp>
      <p:sp>
        <p:nvSpPr>
          <p:cNvPr id="322" name="Google Shape;322;g2f0240af1f0_0_816"/>
          <p:cNvSpPr txBox="1">
            <a:spLocks noGrp="1"/>
          </p:cNvSpPr>
          <p:nvPr>
            <p:ph type="body" idx="3"/>
          </p:nvPr>
        </p:nvSpPr>
        <p:spPr>
          <a:xfrm>
            <a:off x="85700" y="1284950"/>
            <a:ext cx="7243500" cy="5077500"/>
          </a:xfrm>
          <a:prstGeom prst="rect">
            <a:avLst/>
          </a:prstGeom>
          <a:noFill/>
          <a:ln>
            <a:noFill/>
          </a:ln>
        </p:spPr>
        <p:txBody>
          <a:bodyPr spcFirstLastPara="1" wrap="square" lIns="91425" tIns="45700" rIns="91425" bIns="45700" anchor="t" anchorCtr="0">
            <a:noAutofit/>
          </a:bodyPr>
          <a:lstStyle/>
          <a:p>
            <a:pPr marL="457200" lvl="0" indent="-381000" algn="just" rtl="0">
              <a:lnSpc>
                <a:spcPct val="100000"/>
              </a:lnSpc>
              <a:spcBef>
                <a:spcPts val="1000"/>
              </a:spcBef>
              <a:spcAft>
                <a:spcPts val="0"/>
              </a:spcAft>
              <a:buClr>
                <a:srgbClr val="000000"/>
              </a:buClr>
              <a:buSzPts val="2400"/>
              <a:buFont typeface="Calibri"/>
              <a:buChar char="●"/>
            </a:pPr>
            <a:r>
              <a:rPr lang="es-ES" b="1" spc="-100" dirty="0" err="1">
                <a:solidFill>
                  <a:srgbClr val="000000"/>
                </a:solidFill>
              </a:rPr>
              <a:t>Lieferketten</a:t>
            </a:r>
            <a:r>
              <a:rPr lang="es-ES" b="1" spc="-100" dirty="0">
                <a:solidFill>
                  <a:srgbClr val="000000"/>
                </a:solidFill>
              </a:rPr>
              <a:t> </a:t>
            </a:r>
            <a:r>
              <a:rPr lang="es-ES" b="1" spc="-100" dirty="0" err="1">
                <a:solidFill>
                  <a:srgbClr val="000000"/>
                </a:solidFill>
              </a:rPr>
              <a:t>beziehen</a:t>
            </a:r>
            <a:r>
              <a:rPr lang="es-ES" b="1" spc="-100" dirty="0">
                <a:solidFill>
                  <a:srgbClr val="000000"/>
                </a:solidFill>
              </a:rPr>
              <a:t> </a:t>
            </a:r>
            <a:r>
              <a:rPr lang="de-DE" spc="-100" dirty="0">
                <a:solidFill>
                  <a:srgbClr val="000000"/>
                </a:solidFill>
              </a:rPr>
              <a:t>sich in erster Linie auf Produkte: Sie umfassen den Transport von Bauteilen und Fertigerzeugnissen von den Lieferanten zu den Herstellern, Händlern, Einzelhändlern und schließlich zu den Endverbrauchern.</a:t>
            </a:r>
            <a:endParaRPr spc="-100" dirty="0">
              <a:solidFill>
                <a:srgbClr val="000000"/>
              </a:solidFill>
            </a:endParaRPr>
          </a:p>
          <a:p>
            <a:pPr marL="457200" lvl="0" indent="0" algn="just" rtl="0">
              <a:lnSpc>
                <a:spcPct val="100000"/>
              </a:lnSpc>
              <a:spcBef>
                <a:spcPts val="1000"/>
              </a:spcBef>
              <a:spcAft>
                <a:spcPts val="0"/>
              </a:spcAft>
              <a:buSzPts val="2400"/>
              <a:buNone/>
            </a:pPr>
            <a:endParaRPr spc="-100" dirty="0">
              <a:solidFill>
                <a:srgbClr val="000000"/>
              </a:solidFill>
            </a:endParaRPr>
          </a:p>
          <a:p>
            <a:pPr marL="457200" lvl="0" indent="-381000" algn="just" rtl="0">
              <a:lnSpc>
                <a:spcPct val="100000"/>
              </a:lnSpc>
              <a:spcBef>
                <a:spcPts val="1000"/>
              </a:spcBef>
              <a:spcAft>
                <a:spcPts val="0"/>
              </a:spcAft>
              <a:buClr>
                <a:srgbClr val="000000"/>
              </a:buClr>
              <a:buSzPts val="2400"/>
              <a:buFont typeface="Calibri"/>
              <a:buChar char="●"/>
            </a:pPr>
            <a:r>
              <a:rPr lang="de-DE" spc="-100" dirty="0">
                <a:solidFill>
                  <a:srgbClr val="000000"/>
                </a:solidFill>
              </a:rPr>
              <a:t>Die Definition von Wertschöpfungsketten ist jedoch weiter gefasst: Sie umfasst nicht nur die Produktion und den Vertrieb von Waren, sondern auch die Erbringung von Dienstleistungen und </a:t>
            </a:r>
            <a:r>
              <a:rPr lang="de-DE" u="sng" spc="-100" dirty="0">
                <a:solidFill>
                  <a:srgbClr val="000000"/>
                </a:solidFill>
              </a:rPr>
              <a:t>alle damit zusammenhängenden Tätigkeiten aller Partner, die an ihren vor- und nachgelagerten Geschäftsbeziehungen beteiligt sind (Auftragnehmer, Unterauftragnehmer, andere juristische Personen und die Beschäftigung aller)</a:t>
            </a:r>
            <a:endParaRPr i="1" spc="-100" dirty="0">
              <a:solidFill>
                <a:srgbClr val="000000"/>
              </a:solidFill>
              <a:highlight>
                <a:srgbClr val="EA9999"/>
              </a:high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g2f0240af1f0_0_823"/>
          <p:cNvSpPr txBox="1">
            <a:spLocks noGrp="1"/>
          </p:cNvSpPr>
          <p:nvPr>
            <p:ph type="body" idx="1"/>
          </p:nvPr>
        </p:nvSpPr>
        <p:spPr>
          <a:xfrm>
            <a:off x="904856" y="598294"/>
            <a:ext cx="10479300" cy="8037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800"/>
              </a:spcBef>
              <a:spcAft>
                <a:spcPts val="0"/>
              </a:spcAft>
              <a:buSzPts val="3600"/>
              <a:buNone/>
            </a:pPr>
            <a:r>
              <a:rPr lang="de-DE" sz="3200" dirty="0"/>
              <a:t>02. Rechtlicher Rahmen für nachhaltige Liefer- und Wertschöpfungsketten in der EU</a:t>
            </a:r>
            <a:endParaRPr sz="3200" dirty="0"/>
          </a:p>
        </p:txBody>
      </p:sp>
      <p:sp>
        <p:nvSpPr>
          <p:cNvPr id="329" name="Google Shape;329;g2f0240af1f0_0_823"/>
          <p:cNvSpPr txBox="1">
            <a:spLocks noGrp="1"/>
          </p:cNvSpPr>
          <p:nvPr>
            <p:ph type="body" idx="2"/>
          </p:nvPr>
        </p:nvSpPr>
        <p:spPr>
          <a:xfrm>
            <a:off x="904850" y="2099750"/>
            <a:ext cx="10479300" cy="45732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SzPts val="2400"/>
              <a:buNone/>
            </a:pPr>
            <a:r>
              <a:rPr lang="es-ES" spc="-140" dirty="0" err="1">
                <a:solidFill>
                  <a:srgbClr val="000000"/>
                </a:solidFill>
              </a:rPr>
              <a:t>Zwei</a:t>
            </a:r>
            <a:r>
              <a:rPr lang="es-ES" spc="-140" dirty="0">
                <a:solidFill>
                  <a:srgbClr val="000000"/>
                </a:solidFill>
              </a:rPr>
              <a:t> </a:t>
            </a:r>
            <a:r>
              <a:rPr lang="es-ES" spc="-140" dirty="0" err="1">
                <a:solidFill>
                  <a:srgbClr val="000000"/>
                </a:solidFill>
              </a:rPr>
              <a:t>Arten</a:t>
            </a:r>
            <a:r>
              <a:rPr lang="es-ES" spc="-140" dirty="0">
                <a:solidFill>
                  <a:srgbClr val="000000"/>
                </a:solidFill>
              </a:rPr>
              <a:t> </a:t>
            </a:r>
            <a:r>
              <a:rPr lang="es-ES" spc="-140" dirty="0" err="1">
                <a:solidFill>
                  <a:srgbClr val="000000"/>
                </a:solidFill>
              </a:rPr>
              <a:t>von</a:t>
            </a:r>
            <a:r>
              <a:rPr lang="es-ES" spc="-140" dirty="0">
                <a:solidFill>
                  <a:srgbClr val="000000"/>
                </a:solidFill>
              </a:rPr>
              <a:t> EU-</a:t>
            </a:r>
            <a:r>
              <a:rPr lang="es-ES" spc="-140" dirty="0" err="1">
                <a:solidFill>
                  <a:srgbClr val="000000"/>
                </a:solidFill>
              </a:rPr>
              <a:t>Verordnungen</a:t>
            </a:r>
            <a:r>
              <a:rPr lang="es-ES" spc="-140" dirty="0">
                <a:solidFill>
                  <a:srgbClr val="000000"/>
                </a:solidFill>
              </a:rPr>
              <a:t>: </a:t>
            </a:r>
            <a:endParaRPr spc="-140" dirty="0">
              <a:solidFill>
                <a:srgbClr val="000000"/>
              </a:solidFill>
            </a:endParaRPr>
          </a:p>
          <a:p>
            <a:pPr marL="0" lvl="0" indent="0" algn="just" rtl="0">
              <a:lnSpc>
                <a:spcPct val="103333"/>
              </a:lnSpc>
              <a:spcBef>
                <a:spcPts val="0"/>
              </a:spcBef>
              <a:spcAft>
                <a:spcPts val="0"/>
              </a:spcAft>
              <a:buSzPts val="2400"/>
              <a:buNone/>
            </a:pPr>
            <a:endParaRPr lang="en-US" spc="-140" dirty="0">
              <a:solidFill>
                <a:srgbClr val="000000"/>
              </a:solidFill>
            </a:endParaRPr>
          </a:p>
          <a:p>
            <a:pPr marL="457200" lvl="0" indent="-381000" algn="just" rtl="0">
              <a:lnSpc>
                <a:spcPct val="103333"/>
              </a:lnSpc>
              <a:spcBef>
                <a:spcPts val="0"/>
              </a:spcBef>
              <a:spcAft>
                <a:spcPts val="0"/>
              </a:spcAft>
              <a:buSzPts val="2400"/>
              <a:buChar char="-"/>
            </a:pPr>
            <a:r>
              <a:rPr lang="en-US" b="1" spc="-140" dirty="0">
                <a:solidFill>
                  <a:srgbClr val="000000"/>
                </a:solidFill>
              </a:rPr>
              <a:t>Sie </a:t>
            </a:r>
            <a:r>
              <a:rPr lang="en-US" b="1" spc="-140" dirty="0" err="1">
                <a:solidFill>
                  <a:srgbClr val="000000"/>
                </a:solidFill>
              </a:rPr>
              <a:t>betreffen</a:t>
            </a:r>
            <a:r>
              <a:rPr lang="en-US" b="1" spc="-140" dirty="0">
                <a:solidFill>
                  <a:srgbClr val="000000"/>
                </a:solidFill>
              </a:rPr>
              <a:t> das </a:t>
            </a:r>
            <a:r>
              <a:rPr lang="en-US" b="1" spc="-140" dirty="0" err="1">
                <a:solidFill>
                  <a:srgbClr val="000000"/>
                </a:solidFill>
              </a:rPr>
              <a:t>Produkt</a:t>
            </a:r>
            <a:r>
              <a:rPr lang="en-US" b="1" spc="-140" dirty="0">
                <a:solidFill>
                  <a:srgbClr val="000000"/>
                </a:solidFill>
              </a:rPr>
              <a:t> (</a:t>
            </a:r>
            <a:r>
              <a:rPr lang="en-US" b="1" spc="-140" dirty="0" err="1">
                <a:solidFill>
                  <a:srgbClr val="000000"/>
                </a:solidFill>
              </a:rPr>
              <a:t>Lieferkette</a:t>
            </a:r>
            <a:r>
              <a:rPr lang="en-US" b="1" spc="-140" dirty="0">
                <a:solidFill>
                  <a:srgbClr val="000000"/>
                </a:solidFill>
              </a:rPr>
              <a:t>):</a:t>
            </a:r>
            <a:r>
              <a:rPr lang="en-US" spc="-140" dirty="0">
                <a:solidFill>
                  <a:srgbClr val="000000"/>
                </a:solidFill>
              </a:rPr>
              <a:t> </a:t>
            </a:r>
            <a:r>
              <a:rPr lang="de-DE" spc="-140" dirty="0">
                <a:solidFill>
                  <a:srgbClr val="000000"/>
                </a:solidFill>
              </a:rPr>
              <a:t>Verwendung von Rohstoffen, Rückverfolgbarkeit des Produkts (Initiative der EG zum DIGITALEN PRODUKTPASS), usw.</a:t>
            </a:r>
            <a:endParaRPr lang="en-US" spc="-140" dirty="0">
              <a:solidFill>
                <a:srgbClr val="000000"/>
              </a:solidFill>
            </a:endParaRPr>
          </a:p>
          <a:p>
            <a:pPr marL="457200" lvl="0" indent="0" algn="just" rtl="0">
              <a:lnSpc>
                <a:spcPct val="103333"/>
              </a:lnSpc>
              <a:spcBef>
                <a:spcPts val="0"/>
              </a:spcBef>
              <a:spcAft>
                <a:spcPts val="0"/>
              </a:spcAft>
              <a:buSzPts val="2400"/>
              <a:buNone/>
            </a:pPr>
            <a:endParaRPr spc="-140" dirty="0">
              <a:solidFill>
                <a:srgbClr val="000000"/>
              </a:solidFill>
            </a:endParaRPr>
          </a:p>
          <a:p>
            <a:pPr marL="457200" lvl="0" indent="-381000" algn="just" rtl="0">
              <a:lnSpc>
                <a:spcPct val="103333"/>
              </a:lnSpc>
              <a:spcBef>
                <a:spcPts val="0"/>
              </a:spcBef>
              <a:spcAft>
                <a:spcPts val="0"/>
              </a:spcAft>
              <a:buSzPts val="2400"/>
              <a:buChar char="-"/>
            </a:pPr>
            <a:r>
              <a:rPr lang="es-ES" b="1" spc="-140" dirty="0" err="1">
                <a:solidFill>
                  <a:srgbClr val="000000"/>
                </a:solidFill>
              </a:rPr>
              <a:t>Betrifft</a:t>
            </a:r>
            <a:r>
              <a:rPr lang="es-ES" b="1" spc="-140" dirty="0">
                <a:solidFill>
                  <a:srgbClr val="000000"/>
                </a:solidFill>
              </a:rPr>
              <a:t> </a:t>
            </a:r>
            <a:r>
              <a:rPr lang="es-ES" b="1" spc="-140" dirty="0" err="1">
                <a:solidFill>
                  <a:srgbClr val="000000"/>
                </a:solidFill>
              </a:rPr>
              <a:t>alle</a:t>
            </a:r>
            <a:r>
              <a:rPr lang="es-ES" b="1" spc="-140" dirty="0">
                <a:solidFill>
                  <a:srgbClr val="000000"/>
                </a:solidFill>
              </a:rPr>
              <a:t> </a:t>
            </a:r>
            <a:r>
              <a:rPr lang="de-DE" spc="-140" dirty="0">
                <a:solidFill>
                  <a:srgbClr val="000000"/>
                </a:solidFill>
              </a:rPr>
              <a:t>etablierten (im Hinblick auf die Intensität oder Dauer) direkten oder indirekten </a:t>
            </a:r>
            <a:r>
              <a:rPr lang="es-ES" b="1" spc="-140" dirty="0">
                <a:solidFill>
                  <a:srgbClr val="000000"/>
                </a:solidFill>
              </a:rPr>
              <a:t> </a:t>
            </a:r>
            <a:r>
              <a:rPr lang="es-ES" b="1" spc="-140" dirty="0" err="1">
                <a:solidFill>
                  <a:srgbClr val="000000"/>
                </a:solidFill>
              </a:rPr>
              <a:t>Geschäftsbeziehungen</a:t>
            </a:r>
            <a:r>
              <a:rPr lang="es-ES" b="1" spc="-140" dirty="0">
                <a:solidFill>
                  <a:srgbClr val="000000"/>
                </a:solidFill>
              </a:rPr>
              <a:t> </a:t>
            </a:r>
            <a:r>
              <a:rPr lang="es-ES" b="1" spc="-140" dirty="0" err="1">
                <a:solidFill>
                  <a:srgbClr val="000000"/>
                </a:solidFill>
              </a:rPr>
              <a:t>eines</a:t>
            </a:r>
            <a:r>
              <a:rPr lang="es-ES" b="1" spc="-140" dirty="0">
                <a:solidFill>
                  <a:srgbClr val="000000"/>
                </a:solidFill>
              </a:rPr>
              <a:t> </a:t>
            </a:r>
            <a:r>
              <a:rPr lang="es-ES" b="1" spc="-140" dirty="0" err="1">
                <a:solidFill>
                  <a:srgbClr val="000000"/>
                </a:solidFill>
              </a:rPr>
              <a:t>Unternehmens</a:t>
            </a:r>
            <a:r>
              <a:rPr lang="es-ES" b="1" spc="-140" dirty="0">
                <a:solidFill>
                  <a:srgbClr val="000000"/>
                </a:solidFill>
              </a:rPr>
              <a:t> (</a:t>
            </a:r>
            <a:r>
              <a:rPr lang="es-ES" b="1" spc="-140" dirty="0" err="1">
                <a:solidFill>
                  <a:srgbClr val="000000"/>
                </a:solidFill>
              </a:rPr>
              <a:t>Wertschöpfungskette</a:t>
            </a:r>
            <a:r>
              <a:rPr lang="es-ES" b="1" spc="-140" dirty="0">
                <a:solidFill>
                  <a:srgbClr val="000000"/>
                </a:solidFill>
              </a:rPr>
              <a:t>)</a:t>
            </a:r>
            <a:r>
              <a:rPr lang="es-ES" spc="-140" dirty="0">
                <a:solidFill>
                  <a:srgbClr val="000000"/>
                </a:solidFill>
              </a:rPr>
              <a:t>:</a:t>
            </a:r>
            <a:r>
              <a:rPr lang="es-ES" spc="-140" dirty="0" err="1">
                <a:solidFill>
                  <a:srgbClr val="000000"/>
                </a:solidFill>
              </a:rPr>
              <a:t>einschließlich</a:t>
            </a:r>
            <a:r>
              <a:rPr lang="es-ES" spc="-140" dirty="0">
                <a:solidFill>
                  <a:srgbClr val="000000"/>
                </a:solidFill>
              </a:rPr>
              <a:t> </a:t>
            </a:r>
            <a:r>
              <a:rPr lang="es-ES" spc="-140" dirty="0" err="1">
                <a:solidFill>
                  <a:srgbClr val="000000"/>
                </a:solidFill>
              </a:rPr>
              <a:t>Beschäftigung</a:t>
            </a:r>
            <a:r>
              <a:rPr lang="es-ES" spc="-140" dirty="0">
                <a:solidFill>
                  <a:srgbClr val="000000"/>
                </a:solidFill>
              </a:rPr>
              <a:t> </a:t>
            </a:r>
            <a:r>
              <a:rPr lang="es-ES" spc="-140" dirty="0" err="1">
                <a:solidFill>
                  <a:srgbClr val="000000"/>
                </a:solidFill>
              </a:rPr>
              <a:t>oder</a:t>
            </a:r>
            <a:r>
              <a:rPr lang="es-ES" spc="-140" dirty="0">
                <a:solidFill>
                  <a:srgbClr val="000000"/>
                </a:solidFill>
              </a:rPr>
              <a:t> </a:t>
            </a:r>
            <a:r>
              <a:rPr lang="es-ES" spc="-140" dirty="0" err="1">
                <a:solidFill>
                  <a:srgbClr val="000000"/>
                </a:solidFill>
              </a:rPr>
              <a:t>Finanzierungsdienstleistungen</a:t>
            </a:r>
            <a:endParaRPr spc="-140" dirty="0">
              <a:solidFill>
                <a:srgbClr val="000000"/>
              </a:solidFill>
            </a:endParaRPr>
          </a:p>
          <a:p>
            <a:pPr marL="457200" lvl="0" indent="0" algn="just" rtl="0">
              <a:lnSpc>
                <a:spcPct val="103333"/>
              </a:lnSpc>
              <a:spcBef>
                <a:spcPts val="0"/>
              </a:spcBef>
              <a:spcAft>
                <a:spcPts val="0"/>
              </a:spcAft>
              <a:buSzPts val="2400"/>
              <a:buNone/>
            </a:pPr>
            <a:endParaRPr spc="-140" dirty="0">
              <a:solidFill>
                <a:srgbClr val="000000"/>
              </a:solidFill>
            </a:endParaRPr>
          </a:p>
          <a:p>
            <a:pPr marL="76200" lvl="0" indent="0" algn="just" rtl="0">
              <a:lnSpc>
                <a:spcPct val="103333"/>
              </a:lnSpc>
              <a:spcBef>
                <a:spcPts val="0"/>
              </a:spcBef>
              <a:spcAft>
                <a:spcPts val="0"/>
              </a:spcAft>
              <a:buSzPts val="2400"/>
              <a:buNone/>
            </a:pPr>
            <a:r>
              <a:rPr lang="de-DE" b="1" i="1" spc="-140" dirty="0">
                <a:solidFill>
                  <a:srgbClr val="000000"/>
                </a:solidFill>
              </a:rPr>
              <a:t>Die Lieferkette ist in der Wertschöpfungskette enthalten, hat aber im Allgemeinen eine stärker auf den Sektor ausgerichtete Sicht oder Verpflichtungen in Bezug auf ein bestimmtes Produkt </a:t>
            </a:r>
            <a:endParaRPr b="1" i="1" spc="-140" dirty="0">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g2f0240af1f0_0_829"/>
          <p:cNvSpPr txBox="1">
            <a:spLocks noGrp="1"/>
          </p:cNvSpPr>
          <p:nvPr>
            <p:ph type="body" idx="1"/>
          </p:nvPr>
        </p:nvSpPr>
        <p:spPr>
          <a:xfrm>
            <a:off x="904856" y="369694"/>
            <a:ext cx="100530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de-DE" sz="3200" dirty="0"/>
              <a:t>2.1. Liefer- und Wertschöpfungskette EU-Verordnungen </a:t>
            </a:r>
            <a:endParaRPr sz="3200" dirty="0"/>
          </a:p>
        </p:txBody>
      </p:sp>
      <p:pic>
        <p:nvPicPr>
          <p:cNvPr id="336" name="Google Shape;336;g2f0240af1f0_0_829"/>
          <p:cNvPicPr preferRelativeResize="0"/>
          <p:nvPr/>
        </p:nvPicPr>
        <p:blipFill rotWithShape="1">
          <a:blip r:embed="rId3" cstate="screen">
            <a:alphaModFix/>
            <a:extLst>
              <a:ext uri="{28A0092B-C50C-407E-A947-70E740481C1C}">
                <a14:useLocalDpi xmlns:a14="http://schemas.microsoft.com/office/drawing/2010/main"/>
              </a:ext>
            </a:extLst>
          </a:blip>
          <a:srcRect l="-1415" t="-562" r="4476" b="1796"/>
          <a:stretch/>
        </p:blipFill>
        <p:spPr>
          <a:xfrm>
            <a:off x="301788" y="1330725"/>
            <a:ext cx="10982375" cy="5143300"/>
          </a:xfrm>
          <a:prstGeom prst="rect">
            <a:avLst/>
          </a:prstGeom>
          <a:noFill/>
          <a:ln>
            <a:noFill/>
          </a:ln>
        </p:spPr>
      </p:pic>
      <p:pic>
        <p:nvPicPr>
          <p:cNvPr id="337" name="Google Shape;337;g2f0240af1f0_0_829"/>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226600" y="2699050"/>
            <a:ext cx="3575051" cy="2614000"/>
          </a:xfrm>
          <a:prstGeom prst="rect">
            <a:avLst/>
          </a:prstGeom>
          <a:noFill/>
          <a:ln>
            <a:noFill/>
          </a:ln>
        </p:spPr>
      </p:pic>
      <p:pic>
        <p:nvPicPr>
          <p:cNvPr id="338" name="Google Shape;338;g2f0240af1f0_0_829"/>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904856" y="2881588"/>
            <a:ext cx="3353099" cy="3409900"/>
          </a:xfrm>
          <a:prstGeom prst="rect">
            <a:avLst/>
          </a:prstGeom>
          <a:noFill/>
          <a:ln>
            <a:noFill/>
          </a:ln>
        </p:spPr>
      </p:pic>
      <p:pic>
        <p:nvPicPr>
          <p:cNvPr id="339" name="Google Shape;339;g2f0240af1f0_0_829"/>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7947675" y="2699050"/>
            <a:ext cx="2844675" cy="377497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g2f0240af1f0_0_838"/>
          <p:cNvSpPr txBox="1">
            <a:spLocks noGrp="1"/>
          </p:cNvSpPr>
          <p:nvPr>
            <p:ph type="body" idx="1"/>
          </p:nvPr>
        </p:nvSpPr>
        <p:spPr>
          <a:xfrm>
            <a:off x="617322" y="229661"/>
            <a:ext cx="10511936" cy="542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de-DE" sz="3100" dirty="0"/>
              <a:t>2.2 Wertschöpfungskette EU-Verordnung zur Nachhaltigkeit: CSRD und CSDDD</a:t>
            </a:r>
            <a:endParaRPr sz="3100" dirty="0"/>
          </a:p>
        </p:txBody>
      </p:sp>
      <p:sp>
        <p:nvSpPr>
          <p:cNvPr id="346" name="Google Shape;346;g2f0240af1f0_0_838"/>
          <p:cNvSpPr txBox="1">
            <a:spLocks noGrp="1"/>
          </p:cNvSpPr>
          <p:nvPr>
            <p:ph type="body" idx="2"/>
          </p:nvPr>
        </p:nvSpPr>
        <p:spPr>
          <a:xfrm>
            <a:off x="508840" y="1150224"/>
            <a:ext cx="10728900" cy="5402700"/>
          </a:xfrm>
          <a:prstGeom prst="rect">
            <a:avLst/>
          </a:prstGeom>
          <a:noFill/>
          <a:ln>
            <a:noFill/>
          </a:ln>
        </p:spPr>
        <p:txBody>
          <a:bodyPr spcFirstLastPara="1" wrap="square" lIns="91425" tIns="45700" rIns="91425" bIns="45700" anchor="t" anchorCtr="0">
            <a:noAutofit/>
          </a:bodyPr>
          <a:lstStyle/>
          <a:p>
            <a:pPr marL="457200" lvl="0" indent="-361950" algn="just" rtl="0">
              <a:lnSpc>
                <a:spcPct val="103333"/>
              </a:lnSpc>
              <a:spcBef>
                <a:spcPts val="0"/>
              </a:spcBef>
              <a:spcAft>
                <a:spcPts val="0"/>
              </a:spcAft>
              <a:buSzPts val="2100"/>
              <a:buAutoNum type="arabicParenR"/>
            </a:pPr>
            <a:r>
              <a:rPr lang="de-DE" sz="2200" b="1" spc="-120" dirty="0">
                <a:solidFill>
                  <a:srgbClr val="333333"/>
                </a:solidFill>
                <a:highlight>
                  <a:srgbClr val="FFFFFF"/>
                </a:highlight>
              </a:rPr>
              <a:t>CSRD: Richtlinie über die Nachhaltigkeitsberichterstattung von Unternehmen: </a:t>
            </a:r>
            <a:endParaRPr sz="2200" b="1" spc="-120" dirty="0">
              <a:solidFill>
                <a:srgbClr val="333333"/>
              </a:solidFill>
              <a:highlight>
                <a:srgbClr val="FFFFFF"/>
              </a:highlight>
            </a:endParaRPr>
          </a:p>
          <a:p>
            <a:pPr marL="457200" lvl="0" indent="-361950" algn="just" rtl="0">
              <a:lnSpc>
                <a:spcPct val="103333"/>
              </a:lnSpc>
              <a:spcBef>
                <a:spcPts val="0"/>
              </a:spcBef>
              <a:spcAft>
                <a:spcPts val="0"/>
              </a:spcAft>
              <a:buClr>
                <a:srgbClr val="333333"/>
              </a:buClr>
              <a:buSzPts val="2100"/>
              <a:buChar char="-"/>
            </a:pPr>
            <a:r>
              <a:rPr lang="de-DE" sz="2200" spc="-120" dirty="0">
                <a:solidFill>
                  <a:srgbClr val="333333"/>
                </a:solidFill>
                <a:highlight>
                  <a:srgbClr val="FFFFFF"/>
                </a:highlight>
              </a:rPr>
              <a:t>Verlangt von großen und kleinen Unternehmen, über ihre ökologischen und sozialen Auswirkungen zu berichten, und legt zum ersten Mal einen gemeinsamen Berichtsrahmen für nichtfinanzielle Daten fest. Letztendlich hilft sie den Interessengruppen (einschließlich Investoren), die nichtfinanzielle Leistung von Organisationen zu bewerten. Langfristig sollen die Unternehmen, die in den Geltungsbereich der Richtlinie fallen, dazu ermutigt werden, verantwortungsvollere Ansätze für ihr Geschäftsgebaren zu entwickeln.</a:t>
            </a:r>
          </a:p>
          <a:p>
            <a:pPr marL="457200" lvl="0" indent="-361950" algn="just" rtl="0">
              <a:lnSpc>
                <a:spcPct val="103333"/>
              </a:lnSpc>
              <a:spcBef>
                <a:spcPts val="0"/>
              </a:spcBef>
              <a:spcAft>
                <a:spcPts val="0"/>
              </a:spcAft>
              <a:buClr>
                <a:srgbClr val="333333"/>
              </a:buClr>
              <a:buSzPts val="2100"/>
              <a:buChar char="-"/>
            </a:pPr>
            <a:r>
              <a:rPr lang="de-DE" sz="2200" spc="-120" dirty="0">
                <a:solidFill>
                  <a:srgbClr val="333333"/>
                </a:solidFill>
                <a:highlight>
                  <a:srgbClr val="FFFFFF"/>
                </a:highlight>
              </a:rPr>
              <a:t>Er verpflichtet die Unternehmen, nicht nur Informationen über ihre eigenen Aktivitäten offenzulegen, sondern auch über ihre vor- und nachgelagerte Wertschöpfungskette, einschließlich ihrer Produkte, Dienstleistungen und Geschäftsbeziehungen. </a:t>
            </a:r>
          </a:p>
          <a:p>
            <a:pPr marL="457200" lvl="0" indent="-361950" algn="just" rtl="0">
              <a:lnSpc>
                <a:spcPct val="103333"/>
              </a:lnSpc>
              <a:spcBef>
                <a:spcPts val="0"/>
              </a:spcBef>
              <a:spcAft>
                <a:spcPts val="0"/>
              </a:spcAft>
              <a:buClr>
                <a:srgbClr val="333333"/>
              </a:buClr>
              <a:buSzPts val="2100"/>
              <a:buChar char="-"/>
            </a:pPr>
            <a:r>
              <a:rPr lang="de-DE" sz="2200" spc="-120" dirty="0">
                <a:solidFill>
                  <a:srgbClr val="333333"/>
                </a:solidFill>
                <a:highlight>
                  <a:srgbClr val="FFFFFF"/>
                </a:highlight>
              </a:rPr>
              <a:t>Diese umfassende Sichtweise erfordert ein differenziertes Verständnis der Wertschöpfungskette, wie es im Delegierten Rechtsakt zu den Europäischen Standards für die Nachhaltigkeitsberichterstattung (ESRS) dargelegt ist, und fordert die Unternehmen auf, die Auswirkungen auf die Nachhaltigkeit zu ermitteln, anzugehen und darüber zu berichten, und zwar in einer Weise, die den internationalen Sorgfaltsprüfungsstandards entspricht.</a:t>
            </a:r>
            <a:r>
              <a:rPr lang="es-ES" sz="2200" spc="-120" dirty="0">
                <a:solidFill>
                  <a:srgbClr val="333333"/>
                </a:solidFill>
                <a:highlight>
                  <a:srgbClr val="FFFFFF"/>
                </a:highlight>
              </a:rPr>
              <a:t> </a:t>
            </a:r>
            <a:endParaRPr sz="2200" b="1" spc="-120" dirty="0">
              <a:solidFill>
                <a:srgbClr val="333333"/>
              </a:solidFill>
              <a:highlight>
                <a:srgbClr val="FFFFFF"/>
              </a:high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g2f0240af1f0_0_844"/>
          <p:cNvSpPr txBox="1">
            <a:spLocks noGrp="1"/>
          </p:cNvSpPr>
          <p:nvPr>
            <p:ph type="body" idx="1"/>
          </p:nvPr>
        </p:nvSpPr>
        <p:spPr>
          <a:xfrm>
            <a:off x="628956" y="236981"/>
            <a:ext cx="10053000" cy="9294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de-DE" sz="3200" dirty="0"/>
              <a:t>2.3 Wertschöpfungskette EU-Verordnung zur Nachhaltigkeit: CSRD und CSDD</a:t>
            </a:r>
            <a:endParaRPr sz="3200" dirty="0"/>
          </a:p>
        </p:txBody>
      </p:sp>
      <p:sp>
        <p:nvSpPr>
          <p:cNvPr id="353" name="Google Shape;353;g2f0240af1f0_0_844"/>
          <p:cNvSpPr txBox="1">
            <a:spLocks noGrp="1"/>
          </p:cNvSpPr>
          <p:nvPr>
            <p:ph type="body" idx="2"/>
          </p:nvPr>
        </p:nvSpPr>
        <p:spPr>
          <a:xfrm>
            <a:off x="694944" y="1166418"/>
            <a:ext cx="10375500" cy="48450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SzPts val="2400"/>
              <a:buNone/>
            </a:pPr>
            <a:r>
              <a:rPr lang="es-ES" spc="-100" dirty="0"/>
              <a:t>2</a:t>
            </a:r>
            <a:r>
              <a:rPr lang="es-ES" spc="-100" dirty="0">
                <a:solidFill>
                  <a:srgbClr val="000000"/>
                </a:solidFill>
              </a:rPr>
              <a:t>) </a:t>
            </a:r>
            <a:r>
              <a:rPr lang="es-ES" b="1" spc="-100" dirty="0">
                <a:solidFill>
                  <a:srgbClr val="000000"/>
                </a:solidFill>
              </a:rPr>
              <a:t>CSDDD </a:t>
            </a:r>
            <a:r>
              <a:rPr lang="es-ES" b="1" spc="-100" dirty="0" err="1">
                <a:solidFill>
                  <a:srgbClr val="000000"/>
                </a:solidFill>
              </a:rPr>
              <a:t>oder</a:t>
            </a:r>
            <a:r>
              <a:rPr lang="es-ES" b="1" spc="-100" dirty="0">
                <a:solidFill>
                  <a:srgbClr val="000000"/>
                </a:solidFill>
              </a:rPr>
              <a:t> CS3D: </a:t>
            </a:r>
            <a:r>
              <a:rPr lang="es-ES" b="1" spc="-100" dirty="0" err="1">
                <a:solidFill>
                  <a:srgbClr val="000000"/>
                </a:solidFill>
              </a:rPr>
              <a:t>Corporate</a:t>
            </a:r>
            <a:r>
              <a:rPr lang="es-ES" b="1" spc="-100" dirty="0">
                <a:solidFill>
                  <a:srgbClr val="000000"/>
                </a:solidFill>
              </a:rPr>
              <a:t> </a:t>
            </a:r>
            <a:r>
              <a:rPr lang="es-ES" b="1" spc="-100" dirty="0" err="1">
                <a:solidFill>
                  <a:srgbClr val="000000"/>
                </a:solidFill>
              </a:rPr>
              <a:t>Sustainability</a:t>
            </a:r>
            <a:r>
              <a:rPr lang="es-ES" b="1" spc="-100" dirty="0">
                <a:solidFill>
                  <a:srgbClr val="000000"/>
                </a:solidFill>
              </a:rPr>
              <a:t> </a:t>
            </a:r>
            <a:r>
              <a:rPr lang="es-ES" b="1" spc="-100" dirty="0" err="1">
                <a:solidFill>
                  <a:srgbClr val="000000"/>
                </a:solidFill>
              </a:rPr>
              <a:t>Due</a:t>
            </a:r>
            <a:r>
              <a:rPr lang="es-ES" b="1" spc="-100" dirty="0">
                <a:solidFill>
                  <a:srgbClr val="000000"/>
                </a:solidFill>
              </a:rPr>
              <a:t> </a:t>
            </a:r>
            <a:r>
              <a:rPr lang="es-ES" b="1" spc="-100" dirty="0" err="1">
                <a:solidFill>
                  <a:srgbClr val="000000"/>
                </a:solidFill>
              </a:rPr>
              <a:t>Diligence-Richtlinie</a:t>
            </a:r>
            <a:endParaRPr lang="de-DE" b="1" spc="-100" dirty="0">
              <a:solidFill>
                <a:srgbClr val="000000"/>
              </a:solidFill>
            </a:endParaRPr>
          </a:p>
          <a:p>
            <a:pPr marL="457200" lvl="0" indent="-361950" algn="just" rtl="0">
              <a:lnSpc>
                <a:spcPct val="103333"/>
              </a:lnSpc>
              <a:spcBef>
                <a:spcPts val="0"/>
              </a:spcBef>
              <a:spcAft>
                <a:spcPts val="0"/>
              </a:spcAft>
              <a:buSzPts val="2100"/>
              <a:buChar char="-"/>
            </a:pPr>
            <a:r>
              <a:rPr lang="de-DE" spc="-100" dirty="0">
                <a:solidFill>
                  <a:srgbClr val="000000"/>
                </a:solidFill>
              </a:rPr>
              <a:t>Die Sorgfaltspflicht ist ein Prozess, der es Unternehmen ermöglicht, ihre tatsächlichen und potenziellen negativen Auswirkungen zu identifizieren, zu verhindern, abzumildern und Rechenschaft darüber abzulegen, wie sie damit umgehen.  </a:t>
            </a:r>
          </a:p>
          <a:p>
            <a:pPr marL="457200" lvl="0" indent="-361950" algn="just" rtl="0">
              <a:lnSpc>
                <a:spcPct val="103333"/>
              </a:lnSpc>
              <a:spcBef>
                <a:spcPts val="0"/>
              </a:spcBef>
              <a:spcAft>
                <a:spcPts val="0"/>
              </a:spcAft>
              <a:buSzPts val="2100"/>
              <a:buChar char="-"/>
            </a:pPr>
            <a:r>
              <a:rPr lang="de-DE" spc="-100" dirty="0">
                <a:solidFill>
                  <a:srgbClr val="000000"/>
                </a:solidFill>
              </a:rPr>
              <a:t>Es bedeutet die Akzeptanz des Verhaltenskodexes, den der verpflichtete Partner durch die EU-Gesetzgebung und -Standards festgelegt hat, die Messung der nachteiligen Auswirkungen unserer Aktivitäten und die Erstellung eines Aktionsplans, um deren Ausmaß zu mildern, zu neutralisieren oder zu minimieren. </a:t>
            </a:r>
            <a:endParaRPr lang="en-US" spc="-100" dirty="0">
              <a:solidFill>
                <a:srgbClr val="000000"/>
              </a:solidFill>
            </a:endParaRPr>
          </a:p>
          <a:p>
            <a:pPr marL="0" lvl="0" indent="0" algn="just" rtl="0">
              <a:lnSpc>
                <a:spcPct val="103333"/>
              </a:lnSpc>
              <a:spcBef>
                <a:spcPts val="0"/>
              </a:spcBef>
              <a:spcAft>
                <a:spcPts val="0"/>
              </a:spcAft>
              <a:buSzPts val="2400"/>
              <a:buNone/>
            </a:pPr>
            <a:endParaRPr spc="-100" dirty="0">
              <a:solidFill>
                <a:srgbClr val="000000"/>
              </a:solidFill>
            </a:endParaRPr>
          </a:p>
          <a:p>
            <a:pPr marL="0" lvl="0" indent="0" algn="just" rtl="0">
              <a:lnSpc>
                <a:spcPct val="103333"/>
              </a:lnSpc>
              <a:spcBef>
                <a:spcPts val="0"/>
              </a:spcBef>
              <a:spcAft>
                <a:spcPts val="0"/>
              </a:spcAft>
              <a:buSzPts val="2400"/>
              <a:buNone/>
            </a:pPr>
            <a:r>
              <a:rPr lang="es-ES" b="1" spc="-100" dirty="0" err="1">
                <a:solidFill>
                  <a:srgbClr val="000000"/>
                </a:solidFill>
              </a:rPr>
              <a:t>Schlussfolgerung</a:t>
            </a:r>
            <a:r>
              <a:rPr lang="es-ES" b="1" spc="-100" dirty="0">
                <a:solidFill>
                  <a:srgbClr val="000000"/>
                </a:solidFill>
              </a:rPr>
              <a:t>:</a:t>
            </a:r>
            <a:r>
              <a:rPr lang="es-ES" spc="-100" dirty="0">
                <a:solidFill>
                  <a:srgbClr val="000000"/>
                </a:solidFill>
              </a:rPr>
              <a:t> </a:t>
            </a:r>
            <a:r>
              <a:rPr lang="de-DE" u="sng" spc="-100" dirty="0">
                <a:solidFill>
                  <a:srgbClr val="000000"/>
                </a:solidFill>
              </a:rPr>
              <a:t>Bei der CSDR geht es um die Berichterstattung über Nachhaltigkeitsdaten und die Bewertung von Risiken auf einem standardisierten Formular (INFO), und bei der CS3D-Due-Diligence (ACTION) geht es darum, einen Verhaltenskodex zu akzeptieren, unsere negativen Auswirkungen als Unternehmen auf die Menschenrechte und die Umwelt anzuerkennen und einen Plan zu entwickeln, um sie zu mindern</a:t>
            </a:r>
            <a:endParaRPr sz="2100" u="sng" spc="-1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9" name="Google Shape;359;g2f0240af1f0_0_850"/>
          <p:cNvSpPr txBox="1">
            <a:spLocks noGrp="1"/>
          </p:cNvSpPr>
          <p:nvPr>
            <p:ph type="body" idx="1"/>
          </p:nvPr>
        </p:nvSpPr>
        <p:spPr>
          <a:xfrm>
            <a:off x="770206" y="369119"/>
            <a:ext cx="10479300" cy="8037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800"/>
              </a:spcBef>
              <a:spcAft>
                <a:spcPts val="0"/>
              </a:spcAft>
              <a:buClr>
                <a:srgbClr val="000000"/>
              </a:buClr>
              <a:buSzPts val="1400"/>
              <a:buNone/>
            </a:pPr>
            <a:r>
              <a:rPr lang="es-ES" sz="3200" dirty="0"/>
              <a:t>2.4 </a:t>
            </a:r>
            <a:r>
              <a:rPr lang="es-ES" sz="3200" dirty="0" err="1"/>
              <a:t>Wer</a:t>
            </a:r>
            <a:r>
              <a:rPr lang="es-ES" sz="3200" dirty="0"/>
              <a:t> </a:t>
            </a:r>
            <a:r>
              <a:rPr lang="es-ES" sz="3200" dirty="0" err="1"/>
              <a:t>ist</a:t>
            </a:r>
            <a:r>
              <a:rPr lang="es-ES" sz="3200" dirty="0"/>
              <a:t> </a:t>
            </a:r>
            <a:r>
              <a:rPr lang="es-ES" sz="3200" dirty="0" err="1"/>
              <a:t>verpflichtet</a:t>
            </a:r>
            <a:r>
              <a:rPr lang="es-ES" sz="3200" dirty="0"/>
              <a:t>?</a:t>
            </a:r>
            <a:endParaRPr sz="3200" dirty="0"/>
          </a:p>
        </p:txBody>
      </p:sp>
      <p:sp>
        <p:nvSpPr>
          <p:cNvPr id="360" name="Google Shape;360;g2f0240af1f0_0_850"/>
          <p:cNvSpPr txBox="1">
            <a:spLocks noGrp="1"/>
          </p:cNvSpPr>
          <p:nvPr>
            <p:ph type="body" idx="2"/>
          </p:nvPr>
        </p:nvSpPr>
        <p:spPr>
          <a:xfrm>
            <a:off x="679906" y="1861466"/>
            <a:ext cx="10659900" cy="49203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800"/>
              </a:spcBef>
              <a:spcAft>
                <a:spcPts val="0"/>
              </a:spcAft>
              <a:buSzPts val="2400"/>
              <a:buNone/>
            </a:pPr>
            <a:r>
              <a:rPr lang="es-ES" sz="2300" b="1" spc="-100" dirty="0">
                <a:solidFill>
                  <a:srgbClr val="000000"/>
                </a:solidFill>
              </a:rPr>
              <a:t>CSRD: </a:t>
            </a:r>
            <a:endParaRPr sz="2300" b="1" spc="-100" dirty="0">
              <a:solidFill>
                <a:srgbClr val="000000"/>
              </a:solidFill>
            </a:endParaRPr>
          </a:p>
          <a:p>
            <a:pPr marL="0" lvl="0" indent="0" algn="just" rtl="0">
              <a:lnSpc>
                <a:spcPct val="100000"/>
              </a:lnSpc>
              <a:spcBef>
                <a:spcPts val="800"/>
              </a:spcBef>
              <a:spcAft>
                <a:spcPts val="0"/>
              </a:spcAft>
              <a:buSzPts val="2400"/>
              <a:buNone/>
            </a:pPr>
            <a:r>
              <a:rPr lang="de-DE" sz="2300" b="1" spc="-100" dirty="0">
                <a:solidFill>
                  <a:srgbClr val="000000"/>
                </a:solidFill>
              </a:rPr>
              <a:t>Die CSRD gilt für alle großen Unternehmen, die in einem EU-Mitgliedstaat niedergelassen sind</a:t>
            </a:r>
            <a:r>
              <a:rPr lang="de-DE" sz="2300" spc="-100" dirty="0">
                <a:solidFill>
                  <a:srgbClr val="000000"/>
                </a:solidFill>
              </a:rPr>
              <a:t> oder dem EU-Recht unterliegen. Zu diesen Unternehmen gehören sowohl KMU als auch große Unternehmen von öffentlichem Interesse.</a:t>
            </a:r>
            <a:endParaRPr sz="2300" spc="-100" dirty="0">
              <a:solidFill>
                <a:srgbClr val="000000"/>
              </a:solidFill>
            </a:endParaRPr>
          </a:p>
          <a:p>
            <a:pPr marL="0" lvl="0" indent="0" algn="just" rtl="0">
              <a:lnSpc>
                <a:spcPct val="100000"/>
              </a:lnSpc>
              <a:spcBef>
                <a:spcPts val="800"/>
              </a:spcBef>
              <a:spcAft>
                <a:spcPts val="0"/>
              </a:spcAft>
              <a:buSzPts val="2400"/>
              <a:buNone/>
            </a:pPr>
            <a:r>
              <a:rPr lang="de-DE" sz="2300" spc="-100" dirty="0">
                <a:solidFill>
                  <a:srgbClr val="000000"/>
                </a:solidFill>
              </a:rPr>
              <a:t>Sie gilt auch für alle börsennotierten europäischen Unternehmen (mit Ausnahme von Kleinstunternehmen) und für weltweit tätige Unternehmen, deren Geschäfte (vorbehaltlich bestimmter Schwellenwerte)/Wertpapiere auf einem geregelten Markt in Europa notiert sind.</a:t>
            </a:r>
            <a:endParaRPr sz="2300" spc="-100" dirty="0">
              <a:solidFill>
                <a:srgbClr val="000000"/>
              </a:solidFill>
            </a:endParaRPr>
          </a:p>
          <a:p>
            <a:pPr marL="0" lvl="0" indent="0" algn="just" rtl="0">
              <a:lnSpc>
                <a:spcPct val="100000"/>
              </a:lnSpc>
              <a:spcBef>
                <a:spcPts val="800"/>
              </a:spcBef>
              <a:spcAft>
                <a:spcPts val="0"/>
              </a:spcAft>
              <a:buSzPts val="2400"/>
              <a:buNone/>
            </a:pPr>
            <a:r>
              <a:rPr lang="de-DE" sz="2300" b="1" spc="-100" dirty="0">
                <a:solidFill>
                  <a:srgbClr val="000000"/>
                </a:solidFill>
              </a:rPr>
              <a:t>Die Richtlinie definiert ein großes Unternehmen als eines, das mindestens zwei der folgenden drei Kriterien erfüllt</a:t>
            </a:r>
            <a:endParaRPr sz="2300" b="1" spc="-100" dirty="0">
              <a:solidFill>
                <a:srgbClr val="000000"/>
              </a:solidFill>
            </a:endParaRPr>
          </a:p>
          <a:p>
            <a:pPr marL="914400" lvl="0" indent="-374650" algn="just" rtl="0">
              <a:lnSpc>
                <a:spcPct val="100000"/>
              </a:lnSpc>
              <a:spcBef>
                <a:spcPts val="800"/>
              </a:spcBef>
              <a:spcAft>
                <a:spcPts val="0"/>
              </a:spcAft>
              <a:buClr>
                <a:srgbClr val="000000"/>
              </a:buClr>
              <a:buSzPts val="2300"/>
              <a:buChar char="-"/>
            </a:pPr>
            <a:r>
              <a:rPr lang="de-DE" sz="2300" b="1" spc="-100" dirty="0">
                <a:solidFill>
                  <a:srgbClr val="000000"/>
                </a:solidFill>
              </a:rPr>
              <a:t>40 Millionen Euro Nettoumsatz;</a:t>
            </a:r>
          </a:p>
          <a:p>
            <a:pPr marL="914400" lvl="0" indent="-374650" algn="just" rtl="0">
              <a:lnSpc>
                <a:spcPct val="100000"/>
              </a:lnSpc>
              <a:spcBef>
                <a:spcPts val="800"/>
              </a:spcBef>
              <a:spcAft>
                <a:spcPts val="0"/>
              </a:spcAft>
              <a:buClr>
                <a:srgbClr val="000000"/>
              </a:buClr>
              <a:buSzPts val="2300"/>
              <a:buChar char="-"/>
            </a:pPr>
            <a:r>
              <a:rPr lang="de-DE" sz="2300" b="1" spc="-100" dirty="0">
                <a:solidFill>
                  <a:srgbClr val="000000"/>
                </a:solidFill>
              </a:rPr>
              <a:t>20 Millionen Euro Gesamtvermögen in der Bilanz;</a:t>
            </a:r>
          </a:p>
          <a:p>
            <a:pPr marL="914400" lvl="0" indent="-374650" algn="just" rtl="0">
              <a:lnSpc>
                <a:spcPct val="100000"/>
              </a:lnSpc>
              <a:spcBef>
                <a:spcPts val="800"/>
              </a:spcBef>
              <a:spcAft>
                <a:spcPts val="0"/>
              </a:spcAft>
              <a:buClr>
                <a:srgbClr val="000000"/>
              </a:buClr>
              <a:buSzPts val="2300"/>
              <a:buChar char="-"/>
            </a:pPr>
            <a:r>
              <a:rPr lang="de-DE" sz="2300" b="1" spc="-100" dirty="0">
                <a:solidFill>
                  <a:srgbClr val="000000"/>
                </a:solidFill>
              </a:rPr>
              <a:t>250 oder mehr Beschäftigte.</a:t>
            </a:r>
            <a:endParaRPr sz="2300" b="1" spc="-100" dirty="0">
              <a:solidFill>
                <a:srgbClr val="000000"/>
              </a:solidFill>
            </a:endParaRPr>
          </a:p>
          <a:p>
            <a:pPr marL="685800" lvl="1" indent="-228600" algn="just" rtl="0">
              <a:lnSpc>
                <a:spcPct val="100000"/>
              </a:lnSpc>
              <a:spcBef>
                <a:spcPts val="800"/>
              </a:spcBef>
              <a:spcAft>
                <a:spcPts val="0"/>
              </a:spcAft>
              <a:buSzPts val="2300"/>
              <a:buNone/>
            </a:pPr>
            <a:endParaRPr sz="2300" b="1" dirty="0">
              <a:latin typeface="Montserrat"/>
              <a:ea typeface="Montserrat"/>
              <a:cs typeface="Montserrat"/>
              <a:sym typeface="Montserrat"/>
            </a:endParaRPr>
          </a:p>
          <a:p>
            <a:pPr marL="228600" lvl="0" indent="-228600" algn="l" rtl="0">
              <a:lnSpc>
                <a:spcPct val="103333"/>
              </a:lnSpc>
              <a:spcBef>
                <a:spcPts val="0"/>
              </a:spcBef>
              <a:spcAft>
                <a:spcPts val="0"/>
              </a:spcAft>
              <a:buClr>
                <a:srgbClr val="595959"/>
              </a:buClr>
              <a:buSzPts val="2400"/>
              <a:buNone/>
            </a:pPr>
            <a:endParaRPr b="1" dirty="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35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g2f0240af1f0_0_856"/>
          <p:cNvSpPr txBox="1">
            <a:spLocks noGrp="1"/>
          </p:cNvSpPr>
          <p:nvPr>
            <p:ph type="body" idx="1"/>
          </p:nvPr>
        </p:nvSpPr>
        <p:spPr>
          <a:xfrm>
            <a:off x="904856" y="826894"/>
            <a:ext cx="10479300" cy="8037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800"/>
              </a:spcBef>
              <a:spcAft>
                <a:spcPts val="0"/>
              </a:spcAft>
              <a:buClr>
                <a:srgbClr val="000000"/>
              </a:buClr>
              <a:buSzPts val="1400"/>
              <a:buFont typeface="Arial"/>
              <a:buNone/>
            </a:pPr>
            <a:r>
              <a:rPr lang="es-ES" sz="3200" dirty="0"/>
              <a:t>2.5 </a:t>
            </a:r>
            <a:r>
              <a:rPr lang="es-ES" sz="3200" dirty="0" err="1"/>
              <a:t>Wer</a:t>
            </a:r>
            <a:r>
              <a:rPr lang="es-ES" sz="3200" dirty="0"/>
              <a:t> </a:t>
            </a:r>
            <a:r>
              <a:rPr lang="es-ES" sz="3200" dirty="0" err="1"/>
              <a:t>ist</a:t>
            </a:r>
            <a:r>
              <a:rPr lang="es-ES" sz="3200" dirty="0"/>
              <a:t> </a:t>
            </a:r>
            <a:r>
              <a:rPr lang="es-ES" sz="3200" dirty="0" err="1"/>
              <a:t>verpflichtet</a:t>
            </a:r>
            <a:r>
              <a:rPr lang="es-ES" sz="3200" dirty="0"/>
              <a:t>?</a:t>
            </a:r>
            <a:endParaRPr sz="3200" dirty="0"/>
          </a:p>
        </p:txBody>
      </p:sp>
      <p:sp>
        <p:nvSpPr>
          <p:cNvPr id="367" name="Google Shape;367;g2f0240af1f0_0_856"/>
          <p:cNvSpPr txBox="1">
            <a:spLocks noGrp="1"/>
          </p:cNvSpPr>
          <p:nvPr>
            <p:ph type="body" idx="2"/>
          </p:nvPr>
        </p:nvSpPr>
        <p:spPr>
          <a:xfrm>
            <a:off x="608825" y="2029850"/>
            <a:ext cx="10479300" cy="4828200"/>
          </a:xfrm>
          <a:prstGeom prst="rect">
            <a:avLst/>
          </a:prstGeom>
          <a:noFill/>
          <a:ln>
            <a:noFill/>
          </a:ln>
        </p:spPr>
        <p:txBody>
          <a:bodyPr spcFirstLastPara="1" wrap="square" lIns="91425" tIns="45700" rIns="91425" bIns="45700" anchor="t" anchorCtr="0">
            <a:noAutofit/>
          </a:bodyPr>
          <a:lstStyle/>
          <a:p>
            <a:pPr marL="0" lvl="0" indent="0" algn="l" rtl="0">
              <a:lnSpc>
                <a:spcPct val="103333"/>
              </a:lnSpc>
              <a:spcBef>
                <a:spcPts val="0"/>
              </a:spcBef>
              <a:spcAft>
                <a:spcPts val="0"/>
              </a:spcAft>
              <a:buSzPts val="2400"/>
              <a:buNone/>
            </a:pPr>
            <a:r>
              <a:rPr lang="es-ES" b="1" dirty="0">
                <a:solidFill>
                  <a:srgbClr val="000000"/>
                </a:solidFill>
              </a:rPr>
              <a:t>Die CSDDD </a:t>
            </a:r>
            <a:r>
              <a:rPr lang="de-DE" dirty="0">
                <a:solidFill>
                  <a:srgbClr val="000000"/>
                </a:solidFill>
              </a:rPr>
              <a:t>-Richtlinie (Corporate Sustainability Due Diligence) regelt die Verantwortung von Unternehmen für mögliche negative Auswirkungen auf Menschenrechte und Umwelt. </a:t>
            </a:r>
            <a:endParaRPr dirty="0">
              <a:solidFill>
                <a:srgbClr val="000000"/>
              </a:solidFill>
            </a:endParaRPr>
          </a:p>
          <a:p>
            <a:pPr marL="0" lvl="0" indent="0" algn="l" rtl="0">
              <a:lnSpc>
                <a:spcPct val="103333"/>
              </a:lnSpc>
              <a:spcBef>
                <a:spcPts val="0"/>
              </a:spcBef>
              <a:spcAft>
                <a:spcPts val="0"/>
              </a:spcAft>
              <a:buSzPts val="2400"/>
              <a:buNone/>
            </a:pPr>
            <a:br>
              <a:rPr lang="es-ES" dirty="0">
                <a:solidFill>
                  <a:srgbClr val="000000"/>
                </a:solidFill>
              </a:rPr>
            </a:br>
            <a:r>
              <a:rPr lang="es-ES" dirty="0">
                <a:solidFill>
                  <a:srgbClr val="000000"/>
                </a:solidFill>
              </a:rPr>
              <a:t>-&gt; </a:t>
            </a:r>
            <a:r>
              <a:rPr lang="de-DE" dirty="0">
                <a:solidFill>
                  <a:srgbClr val="000000"/>
                </a:solidFill>
              </a:rPr>
              <a:t>Dies umfasst die eigenen Tätigkeiten, die ihrer Tochtergesellschaften und die von Unternehmen innerhalb ihrer Tätigkeitskette (Lieferung, Produktion und Vertrieb). </a:t>
            </a:r>
            <a:endParaRPr dirty="0">
              <a:solidFill>
                <a:srgbClr val="000000"/>
              </a:solidFill>
            </a:endParaRPr>
          </a:p>
          <a:p>
            <a:pPr marL="0" lvl="0" indent="0" algn="l" rtl="0">
              <a:lnSpc>
                <a:spcPct val="103333"/>
              </a:lnSpc>
              <a:spcBef>
                <a:spcPts val="0"/>
              </a:spcBef>
              <a:spcAft>
                <a:spcPts val="0"/>
              </a:spcAft>
              <a:buSzPts val="2400"/>
              <a:buNone/>
            </a:pPr>
            <a:r>
              <a:rPr lang="es-ES" dirty="0">
                <a:solidFill>
                  <a:srgbClr val="000000"/>
                </a:solidFill>
              </a:rPr>
              <a:t>-&gt; </a:t>
            </a:r>
            <a:r>
              <a:rPr lang="de-DE" dirty="0">
                <a:solidFill>
                  <a:srgbClr val="000000"/>
                </a:solidFill>
              </a:rPr>
              <a:t>Außerdem wird die Haftung im Falle der Nichteinhaltung dieser Verpflichtungen geregelt. </a:t>
            </a:r>
            <a:br>
              <a:rPr lang="es-ES" dirty="0">
                <a:solidFill>
                  <a:srgbClr val="000000"/>
                </a:solidFill>
              </a:rPr>
            </a:br>
            <a:r>
              <a:rPr lang="es-ES" dirty="0">
                <a:solidFill>
                  <a:srgbClr val="000000"/>
                </a:solidFill>
              </a:rPr>
              <a:t>-&gt; </a:t>
            </a:r>
            <a:r>
              <a:rPr lang="de-DE" dirty="0">
                <a:solidFill>
                  <a:srgbClr val="000000"/>
                </a:solidFill>
              </a:rPr>
              <a:t>Schließlich werden die Unternehmen verpflichtet, einen Übergangsplan zu verabschieden und umzusetzen, um die Auswirkungen des Klimawandels zu verringern oder abzumildern.</a:t>
            </a:r>
            <a:endParaRPr dirty="0">
              <a:solidFill>
                <a:srgbClr val="0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g2f0240af1f0_0_862"/>
          <p:cNvSpPr txBox="1">
            <a:spLocks noGrp="1"/>
          </p:cNvSpPr>
          <p:nvPr>
            <p:ph type="body" idx="1"/>
          </p:nvPr>
        </p:nvSpPr>
        <p:spPr>
          <a:xfrm>
            <a:off x="904856" y="826894"/>
            <a:ext cx="10479300" cy="8037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800"/>
              </a:spcBef>
              <a:spcAft>
                <a:spcPts val="0"/>
              </a:spcAft>
              <a:buSzPts val="3600"/>
              <a:buNone/>
            </a:pPr>
            <a:r>
              <a:rPr lang="es-ES" sz="3200" dirty="0"/>
              <a:t>2.6  </a:t>
            </a:r>
            <a:r>
              <a:rPr lang="es-ES" sz="3200" dirty="0" err="1"/>
              <a:t>Wer</a:t>
            </a:r>
            <a:r>
              <a:rPr lang="es-ES" sz="3200" dirty="0"/>
              <a:t> </a:t>
            </a:r>
            <a:r>
              <a:rPr lang="es-ES" sz="3200" dirty="0" err="1"/>
              <a:t>ist</a:t>
            </a:r>
            <a:r>
              <a:rPr lang="es-ES" sz="3200" dirty="0"/>
              <a:t> </a:t>
            </a:r>
            <a:r>
              <a:rPr lang="es-ES" sz="3200" dirty="0" err="1"/>
              <a:t>verpflichtet</a:t>
            </a:r>
            <a:r>
              <a:rPr lang="es-ES" sz="3200" dirty="0"/>
              <a:t>?</a:t>
            </a:r>
            <a:endParaRPr sz="3200" dirty="0"/>
          </a:p>
        </p:txBody>
      </p:sp>
      <p:sp>
        <p:nvSpPr>
          <p:cNvPr id="374" name="Google Shape;374;g2f0240af1f0_0_862"/>
          <p:cNvSpPr txBox="1">
            <a:spLocks noGrp="1"/>
          </p:cNvSpPr>
          <p:nvPr>
            <p:ph type="body" idx="2"/>
          </p:nvPr>
        </p:nvSpPr>
        <p:spPr>
          <a:xfrm>
            <a:off x="0" y="1992118"/>
            <a:ext cx="11693100" cy="5041800"/>
          </a:xfrm>
          <a:prstGeom prst="rect">
            <a:avLst/>
          </a:prstGeom>
          <a:noFill/>
          <a:ln>
            <a:noFill/>
          </a:ln>
        </p:spPr>
        <p:txBody>
          <a:bodyPr spcFirstLastPara="1" wrap="square" lIns="91425" tIns="45700" rIns="91425" bIns="45700" anchor="t" anchorCtr="0">
            <a:noAutofit/>
          </a:bodyPr>
          <a:lstStyle/>
          <a:p>
            <a:pPr marL="0" lvl="0" indent="0" algn="l" rtl="0">
              <a:lnSpc>
                <a:spcPct val="103333"/>
              </a:lnSpc>
              <a:spcBef>
                <a:spcPts val="0"/>
              </a:spcBef>
              <a:spcAft>
                <a:spcPts val="0"/>
              </a:spcAft>
              <a:buSzPts val="2400"/>
              <a:buNone/>
            </a:pPr>
            <a:r>
              <a:rPr lang="de-DE" sz="2100" dirty="0">
                <a:solidFill>
                  <a:srgbClr val="000000"/>
                </a:solidFill>
              </a:rPr>
              <a:t>Die </a:t>
            </a:r>
            <a:r>
              <a:rPr lang="de-DE" sz="2100" b="1" dirty="0">
                <a:solidFill>
                  <a:srgbClr val="000000"/>
                </a:solidFill>
              </a:rPr>
              <a:t>CSDDD</a:t>
            </a:r>
            <a:r>
              <a:rPr lang="de-DE" sz="2100" dirty="0">
                <a:solidFill>
                  <a:srgbClr val="000000"/>
                </a:solidFill>
              </a:rPr>
              <a:t> gilt für die folgenden Unternehmen:</a:t>
            </a:r>
            <a:endParaRPr sz="2100" dirty="0">
              <a:solidFill>
                <a:srgbClr val="000000"/>
              </a:solidFill>
            </a:endParaRPr>
          </a:p>
          <a:p>
            <a:pPr marL="0" lvl="0" indent="0" algn="l" rtl="0">
              <a:lnSpc>
                <a:spcPct val="103333"/>
              </a:lnSpc>
              <a:spcBef>
                <a:spcPts val="0"/>
              </a:spcBef>
              <a:spcAft>
                <a:spcPts val="0"/>
              </a:spcAft>
              <a:buSzPts val="2400"/>
              <a:buNone/>
            </a:pPr>
            <a:endParaRPr sz="2100" dirty="0">
              <a:solidFill>
                <a:srgbClr val="000000"/>
              </a:solidFill>
            </a:endParaRPr>
          </a:p>
          <a:p>
            <a:pPr marL="457200" lvl="0" indent="-361950" algn="l" rtl="0">
              <a:lnSpc>
                <a:spcPct val="103333"/>
              </a:lnSpc>
              <a:spcBef>
                <a:spcPts val="0"/>
              </a:spcBef>
              <a:spcAft>
                <a:spcPts val="0"/>
              </a:spcAft>
              <a:buSzPts val="2100"/>
              <a:buFont typeface="Calibri"/>
              <a:buAutoNum type="arabicPeriod"/>
            </a:pPr>
            <a:r>
              <a:rPr lang="de-DE" sz="2100" b="1" dirty="0">
                <a:solidFill>
                  <a:srgbClr val="000000"/>
                </a:solidFill>
              </a:rPr>
              <a:t>Unternehmen, die ihren Sitz in der EU haben und auch mit Drittländern zusammenarbeiten, die: </a:t>
            </a:r>
            <a:endParaRPr sz="2100" b="1" dirty="0">
              <a:solidFill>
                <a:srgbClr val="000000"/>
              </a:solidFill>
            </a:endParaRPr>
          </a:p>
          <a:p>
            <a:pPr marL="914400" lvl="0" indent="-361950" algn="l" rtl="0">
              <a:lnSpc>
                <a:spcPct val="103333"/>
              </a:lnSpc>
              <a:spcBef>
                <a:spcPts val="0"/>
              </a:spcBef>
              <a:spcAft>
                <a:spcPts val="0"/>
              </a:spcAft>
              <a:buSzPts val="2100"/>
              <a:buFont typeface="Calibri"/>
              <a:buChar char="-"/>
            </a:pPr>
            <a:r>
              <a:rPr lang="de-DE" sz="2100" dirty="0">
                <a:solidFill>
                  <a:srgbClr val="000000"/>
                </a:solidFill>
              </a:rPr>
              <a:t>im Durchschnitt mehr als 500 Beschäftigte haben </a:t>
            </a:r>
          </a:p>
          <a:p>
            <a:pPr marL="914400" lvl="0" indent="-361950" algn="l" rtl="0">
              <a:lnSpc>
                <a:spcPct val="103333"/>
              </a:lnSpc>
              <a:spcBef>
                <a:spcPts val="0"/>
              </a:spcBef>
              <a:spcAft>
                <a:spcPts val="0"/>
              </a:spcAft>
              <a:buSzPts val="2100"/>
              <a:buFont typeface="Calibri"/>
              <a:buChar char="-"/>
            </a:pPr>
            <a:r>
              <a:rPr lang="de-DE" sz="2100" dirty="0">
                <a:solidFill>
                  <a:srgbClr val="000000"/>
                </a:solidFill>
              </a:rPr>
              <a:t>einen weltweiten Nettoumsatz von mehr als 150 Millionen Euro im letzten Geschäftsjahr </a:t>
            </a:r>
            <a:r>
              <a:rPr lang="es-ES" sz="2100" dirty="0">
                <a:solidFill>
                  <a:srgbClr val="000000"/>
                </a:solidFill>
              </a:rPr>
              <a:t> </a:t>
            </a:r>
            <a:endParaRPr sz="2100" dirty="0">
              <a:solidFill>
                <a:srgbClr val="000000"/>
              </a:solidFill>
            </a:endParaRPr>
          </a:p>
          <a:p>
            <a:pPr marL="95250" lvl="0" indent="0" algn="l" rtl="0">
              <a:lnSpc>
                <a:spcPct val="103333"/>
              </a:lnSpc>
              <a:spcBef>
                <a:spcPts val="0"/>
              </a:spcBef>
              <a:spcAft>
                <a:spcPts val="0"/>
              </a:spcAft>
              <a:buSzPts val="2100"/>
              <a:buNone/>
            </a:pPr>
            <a:endParaRPr sz="2100" dirty="0">
              <a:solidFill>
                <a:srgbClr val="000000"/>
              </a:solidFill>
            </a:endParaRPr>
          </a:p>
          <a:p>
            <a:pPr marL="95250" lvl="0" indent="0" algn="l" rtl="0">
              <a:lnSpc>
                <a:spcPct val="103333"/>
              </a:lnSpc>
              <a:spcBef>
                <a:spcPts val="0"/>
              </a:spcBef>
              <a:spcAft>
                <a:spcPts val="0"/>
              </a:spcAft>
              <a:buSzPts val="2100"/>
              <a:buNone/>
            </a:pPr>
            <a:r>
              <a:rPr lang="es-ES" sz="2100" b="1" dirty="0">
                <a:solidFill>
                  <a:srgbClr val="000000"/>
                </a:solidFill>
              </a:rPr>
              <a:t>2.  </a:t>
            </a:r>
            <a:r>
              <a:rPr lang="es-ES" sz="2100" b="1" dirty="0" err="1">
                <a:solidFill>
                  <a:srgbClr val="000000"/>
                </a:solidFill>
              </a:rPr>
              <a:t>Risikosektoren</a:t>
            </a:r>
            <a:r>
              <a:rPr lang="es-ES" sz="2100" b="1" dirty="0">
                <a:solidFill>
                  <a:srgbClr val="000000"/>
                </a:solidFill>
              </a:rPr>
              <a:t>: </a:t>
            </a:r>
            <a:r>
              <a:rPr lang="de-DE" sz="2100" dirty="0">
                <a:solidFill>
                  <a:srgbClr val="000000"/>
                </a:solidFill>
              </a:rPr>
              <a:t>Unternehmen, die diese Schwellenwerte nicht erreichen, aber im Durchschnitt mehr als 250 Beschäftigte haben und im letzten Geschäftsjahr einen weltweiten Nettoumsatz von 40 Mio. EUR erzielten, sofern mindestens 50 % ihres weltweiten Nettoumsatzes in einem oder mehreren der folgenden Bereiche erzielt wurden: </a:t>
            </a:r>
            <a:endParaRPr lang="en-US" sz="2100" dirty="0">
              <a:solidFill>
                <a:srgbClr val="000000"/>
              </a:solidFill>
            </a:endParaRPr>
          </a:p>
          <a:p>
            <a:pPr marL="914400" lvl="0" indent="-330200" algn="l" rtl="0">
              <a:lnSpc>
                <a:spcPct val="103333"/>
              </a:lnSpc>
              <a:spcBef>
                <a:spcPts val="0"/>
              </a:spcBef>
              <a:spcAft>
                <a:spcPts val="0"/>
              </a:spcAft>
              <a:buSzPts val="1600"/>
              <a:buChar char="-"/>
            </a:pPr>
            <a:r>
              <a:rPr lang="de-DE" sz="1600" dirty="0">
                <a:solidFill>
                  <a:srgbClr val="000000"/>
                </a:solidFill>
              </a:rPr>
              <a:t>Herstellung von Textilien, Leder und verwandten Erzeugnissen (einschließlich Schuhen) sowie Großhandel mit Textilien, Bekleidung und Schuhen</a:t>
            </a:r>
          </a:p>
          <a:p>
            <a:pPr marL="914400" lvl="0" indent="-330200" algn="l" rtl="0">
              <a:lnSpc>
                <a:spcPct val="103333"/>
              </a:lnSpc>
              <a:spcBef>
                <a:spcPts val="0"/>
              </a:spcBef>
              <a:spcAft>
                <a:spcPts val="0"/>
              </a:spcAft>
              <a:buSzPts val="1600"/>
              <a:buChar char="-"/>
            </a:pPr>
            <a:r>
              <a:rPr lang="de-DE" sz="1600" dirty="0">
                <a:solidFill>
                  <a:srgbClr val="000000"/>
                </a:solidFill>
              </a:rPr>
              <a:t>Land- und Forstwirtschaft, Fischerei (einschließlich Aquakultur), Herstellung von Nahrungsmitteln und Großhandel mit landwirtschaftlichen Rohstoffen, lebenden Tieren, Holz, Nahrungsmitteln und Getränken </a:t>
            </a:r>
          </a:p>
          <a:p>
            <a:pPr marL="914400" lvl="0" indent="-330200" algn="l" rtl="0">
              <a:lnSpc>
                <a:spcPct val="103333"/>
              </a:lnSpc>
              <a:spcBef>
                <a:spcPts val="0"/>
              </a:spcBef>
              <a:spcAft>
                <a:spcPts val="0"/>
              </a:spcAft>
              <a:buSzPts val="1600"/>
              <a:buChar char="-"/>
            </a:pPr>
            <a:r>
              <a:rPr lang="de-DE" sz="1600" dirty="0">
                <a:solidFill>
                  <a:srgbClr val="000000"/>
                </a:solidFill>
              </a:rPr>
              <a:t>Herstellung von Textilien, Leder und verwandten Erzeugnissen (einschließlich Schuhen) und Großhandel mit Textilien, Bekleidung und Schuhen</a:t>
            </a:r>
            <a:endParaRPr sz="1600" dirty="0">
              <a:solidFill>
                <a:srgbClr val="000000"/>
              </a:solidFill>
            </a:endParaRPr>
          </a:p>
          <a:p>
            <a:pPr marL="914400" lvl="0" indent="0" algn="l" rtl="0">
              <a:lnSpc>
                <a:spcPct val="103333"/>
              </a:lnSpc>
              <a:spcBef>
                <a:spcPts val="0"/>
              </a:spcBef>
              <a:spcAft>
                <a:spcPts val="0"/>
              </a:spcAft>
              <a:buSzPts val="2400"/>
              <a:buNone/>
            </a:pPr>
            <a:endParaRPr sz="19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g2f0240af1f0_0_868"/>
          <p:cNvSpPr txBox="1">
            <a:spLocks noGrp="1"/>
          </p:cNvSpPr>
          <p:nvPr>
            <p:ph type="body" idx="1"/>
          </p:nvPr>
        </p:nvSpPr>
        <p:spPr>
          <a:xfrm>
            <a:off x="904856" y="826894"/>
            <a:ext cx="10479300" cy="8037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800"/>
              </a:spcBef>
              <a:spcAft>
                <a:spcPts val="0"/>
              </a:spcAft>
              <a:buSzPts val="3600"/>
              <a:buNone/>
            </a:pPr>
            <a:r>
              <a:rPr lang="es-ES" sz="3200" dirty="0"/>
              <a:t>02.7 </a:t>
            </a:r>
            <a:r>
              <a:rPr lang="es-ES" sz="3200" dirty="0" err="1"/>
              <a:t>Wer</a:t>
            </a:r>
            <a:r>
              <a:rPr lang="es-ES" sz="3200" dirty="0"/>
              <a:t> </a:t>
            </a:r>
            <a:r>
              <a:rPr lang="es-ES" sz="3200" dirty="0" err="1"/>
              <a:t>ist</a:t>
            </a:r>
            <a:r>
              <a:rPr lang="es-ES" sz="3200" dirty="0"/>
              <a:t> </a:t>
            </a:r>
            <a:r>
              <a:rPr lang="es-ES" sz="3200" dirty="0" err="1"/>
              <a:t>verpflichtet</a:t>
            </a:r>
            <a:r>
              <a:rPr lang="es-ES" sz="3200" dirty="0"/>
              <a:t>?</a:t>
            </a:r>
            <a:endParaRPr sz="3200" dirty="0"/>
          </a:p>
        </p:txBody>
      </p:sp>
      <p:sp>
        <p:nvSpPr>
          <p:cNvPr id="381" name="Google Shape;381;g2f0240af1f0_0_868"/>
          <p:cNvSpPr txBox="1">
            <a:spLocks noGrp="1"/>
          </p:cNvSpPr>
          <p:nvPr>
            <p:ph type="body" idx="2"/>
          </p:nvPr>
        </p:nvSpPr>
        <p:spPr>
          <a:xfrm>
            <a:off x="904856" y="2457445"/>
            <a:ext cx="10479300" cy="3781800"/>
          </a:xfrm>
          <a:prstGeom prst="rect">
            <a:avLst/>
          </a:prstGeom>
          <a:noFill/>
          <a:ln>
            <a:noFill/>
          </a:ln>
        </p:spPr>
        <p:txBody>
          <a:bodyPr spcFirstLastPara="1" wrap="square" lIns="91425" tIns="45700" rIns="91425" bIns="45700" anchor="t" anchorCtr="0">
            <a:noAutofit/>
          </a:bodyPr>
          <a:lstStyle/>
          <a:p>
            <a:pPr marL="0" lvl="0" indent="0" algn="l" rtl="0">
              <a:lnSpc>
                <a:spcPct val="103333"/>
              </a:lnSpc>
              <a:spcBef>
                <a:spcPts val="0"/>
              </a:spcBef>
              <a:spcAft>
                <a:spcPts val="0"/>
              </a:spcAft>
              <a:buSzPts val="2400"/>
              <a:buNone/>
            </a:pPr>
            <a:r>
              <a:rPr lang="de-DE" dirty="0">
                <a:solidFill>
                  <a:srgbClr val="000000"/>
                </a:solidFill>
              </a:rPr>
              <a:t>3. Die Richtlinie gilt auch für Gesellschaften, die nach den Rechtsvorschriften eines Drittstaates gegründet wurden und eine der folgenden Bedingungen erfüllen: </a:t>
            </a:r>
            <a:r>
              <a:rPr lang="es-ES" dirty="0">
                <a:solidFill>
                  <a:srgbClr val="000000"/>
                </a:solidFill>
              </a:rPr>
              <a:t> </a:t>
            </a:r>
            <a:endParaRPr dirty="0">
              <a:solidFill>
                <a:srgbClr val="000000"/>
              </a:solidFill>
            </a:endParaRPr>
          </a:p>
          <a:p>
            <a:pPr marL="0" lvl="0" indent="0" algn="l" rtl="0">
              <a:lnSpc>
                <a:spcPct val="103333"/>
              </a:lnSpc>
              <a:spcBef>
                <a:spcPts val="0"/>
              </a:spcBef>
              <a:spcAft>
                <a:spcPts val="0"/>
              </a:spcAft>
              <a:buSzPts val="2400"/>
              <a:buNone/>
            </a:pPr>
            <a:endParaRPr dirty="0">
              <a:solidFill>
                <a:srgbClr val="000000"/>
              </a:solidFill>
            </a:endParaRPr>
          </a:p>
          <a:p>
            <a:pPr marL="457200" lvl="0" indent="-361950" algn="l" rtl="0">
              <a:lnSpc>
                <a:spcPct val="103333"/>
              </a:lnSpc>
              <a:spcBef>
                <a:spcPts val="0"/>
              </a:spcBef>
              <a:spcAft>
                <a:spcPts val="0"/>
              </a:spcAft>
              <a:buSzPts val="2100"/>
              <a:buChar char="-"/>
            </a:pPr>
            <a:r>
              <a:rPr lang="de-DE" dirty="0">
                <a:solidFill>
                  <a:srgbClr val="000000"/>
                </a:solidFill>
              </a:rPr>
              <a:t>Sie haben in dem Geschäftsjahr, das dem letzten Geschäftsjahr vorausging, in der Union einen Nettoumsatz von mehr als 150 Millionen Euro erzielt.</a:t>
            </a:r>
            <a:endParaRPr dirty="0">
              <a:solidFill>
                <a:srgbClr val="000000"/>
              </a:solidFill>
            </a:endParaRPr>
          </a:p>
          <a:p>
            <a:pPr marL="457200" lvl="0" indent="0" algn="l" rtl="0">
              <a:lnSpc>
                <a:spcPct val="103333"/>
              </a:lnSpc>
              <a:spcBef>
                <a:spcPts val="0"/>
              </a:spcBef>
              <a:spcAft>
                <a:spcPts val="0"/>
              </a:spcAft>
              <a:buSzPts val="2400"/>
              <a:buNone/>
            </a:pPr>
            <a:endParaRPr dirty="0">
              <a:solidFill>
                <a:srgbClr val="000000"/>
              </a:solidFill>
            </a:endParaRPr>
          </a:p>
          <a:p>
            <a:pPr marL="457200" lvl="0" indent="-361950" algn="l" rtl="0">
              <a:lnSpc>
                <a:spcPct val="103333"/>
              </a:lnSpc>
              <a:spcBef>
                <a:spcPts val="0"/>
              </a:spcBef>
              <a:spcAft>
                <a:spcPts val="0"/>
              </a:spcAft>
              <a:buSzPts val="2100"/>
              <a:buChar char="-"/>
            </a:pPr>
            <a:r>
              <a:rPr lang="de-DE" dirty="0">
                <a:solidFill>
                  <a:srgbClr val="000000"/>
                </a:solidFill>
              </a:rPr>
              <a:t>die in dem dem letzten Geschäftsjahr vorausgegangenen Geschäftsjahr in der Union einen Nettoumsatz von mehr als 40 Millionen, aber nicht mehr als 150 Millionen Euro erzielt haben, sofern mindestens 50 % ihres weltweiten Nettoumsatzes in einem oder mehreren der oben genannten „Risikosektoren“ erzielt wurden. </a:t>
            </a:r>
            <a:endParaRPr dirty="0">
              <a:solidFill>
                <a:srgbClr val="000000"/>
              </a:solidFill>
            </a:endParaRPr>
          </a:p>
          <a:p>
            <a:pPr marL="457200" lvl="0" indent="0" algn="l" rtl="0">
              <a:lnSpc>
                <a:spcPct val="103333"/>
              </a:lnSpc>
              <a:spcBef>
                <a:spcPts val="0"/>
              </a:spcBef>
              <a:spcAft>
                <a:spcPts val="0"/>
              </a:spcAft>
              <a:buSzPts val="2400"/>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31" name="Google Shape;231;g2f0240af1f0_0_735"/>
          <p:cNvSpPr txBox="1">
            <a:spLocks noGrp="1"/>
          </p:cNvSpPr>
          <p:nvPr>
            <p:ph type="body" idx="14"/>
          </p:nvPr>
        </p:nvSpPr>
        <p:spPr>
          <a:xfrm>
            <a:off x="511849" y="804645"/>
            <a:ext cx="2528400" cy="1395900"/>
          </a:xfrm>
          <a:prstGeom prst="rect">
            <a:avLst/>
          </a:prstGeom>
          <a:noFill/>
          <a:ln>
            <a:noFill/>
          </a:ln>
        </p:spPr>
        <p:txBody>
          <a:bodyPr spcFirstLastPara="1" wrap="square" lIns="91425" tIns="45700" rIns="91425" bIns="45700" anchor="t" anchorCtr="0">
            <a:noAutofit/>
          </a:bodyPr>
          <a:lstStyle/>
          <a:p>
            <a:pPr marL="0" indent="0"/>
            <a:r>
              <a:rPr lang="en-US" dirty="0"/>
              <a:t>INHALTSVERZEICHNIS</a:t>
            </a:r>
          </a:p>
          <a:p>
            <a:pPr marL="0" lvl="0" indent="0" algn="l" rtl="0">
              <a:lnSpc>
                <a:spcPct val="90000"/>
              </a:lnSpc>
              <a:spcBef>
                <a:spcPts val="0"/>
              </a:spcBef>
              <a:spcAft>
                <a:spcPts val="0"/>
              </a:spcAft>
              <a:buClr>
                <a:schemeClr val="lt1"/>
              </a:buClr>
              <a:buSzPts val="3600"/>
              <a:buNone/>
            </a:pPr>
            <a:endParaRPr dirty="0"/>
          </a:p>
        </p:txBody>
      </p:sp>
      <p:sp>
        <p:nvSpPr>
          <p:cNvPr id="232" name="Google Shape;232;g2f0240af1f0_0_735"/>
          <p:cNvSpPr txBox="1">
            <a:spLocks noGrp="1"/>
          </p:cNvSpPr>
          <p:nvPr>
            <p:ph type="body" idx="1"/>
          </p:nvPr>
        </p:nvSpPr>
        <p:spPr>
          <a:xfrm>
            <a:off x="4500000" y="804645"/>
            <a:ext cx="700500" cy="689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s-ES" sz="3000"/>
              <a:t>01</a:t>
            </a:r>
            <a:endParaRPr/>
          </a:p>
        </p:txBody>
      </p:sp>
      <p:sp>
        <p:nvSpPr>
          <p:cNvPr id="233" name="Google Shape;233;g2f0240af1f0_0_735"/>
          <p:cNvSpPr txBox="1">
            <a:spLocks noGrp="1"/>
          </p:cNvSpPr>
          <p:nvPr>
            <p:ph type="body" idx="3"/>
          </p:nvPr>
        </p:nvSpPr>
        <p:spPr>
          <a:xfrm>
            <a:off x="4521703" y="1559213"/>
            <a:ext cx="700500" cy="689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s-ES" sz="3000"/>
              <a:t>02</a:t>
            </a:r>
            <a:endParaRPr/>
          </a:p>
        </p:txBody>
      </p:sp>
      <p:sp>
        <p:nvSpPr>
          <p:cNvPr id="234" name="Google Shape;234;g2f0240af1f0_0_735"/>
          <p:cNvSpPr txBox="1">
            <a:spLocks noGrp="1"/>
          </p:cNvSpPr>
          <p:nvPr>
            <p:ph type="body" idx="5"/>
          </p:nvPr>
        </p:nvSpPr>
        <p:spPr>
          <a:xfrm>
            <a:off x="4528282" y="2361906"/>
            <a:ext cx="700500" cy="689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s-ES" sz="3000"/>
              <a:t>03</a:t>
            </a:r>
            <a:endParaRPr/>
          </a:p>
        </p:txBody>
      </p:sp>
      <p:sp>
        <p:nvSpPr>
          <p:cNvPr id="235" name="Google Shape;235;g2f0240af1f0_0_735"/>
          <p:cNvSpPr txBox="1">
            <a:spLocks noGrp="1"/>
          </p:cNvSpPr>
          <p:nvPr>
            <p:ph type="body" idx="7"/>
          </p:nvPr>
        </p:nvSpPr>
        <p:spPr>
          <a:xfrm>
            <a:off x="4549985" y="3132516"/>
            <a:ext cx="700500" cy="689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s-ES" sz="3000"/>
              <a:t>04</a:t>
            </a:r>
            <a:endParaRPr/>
          </a:p>
        </p:txBody>
      </p:sp>
      <p:sp>
        <p:nvSpPr>
          <p:cNvPr id="236" name="Google Shape;236;g2f0240af1f0_0_735"/>
          <p:cNvSpPr txBox="1">
            <a:spLocks noGrp="1"/>
          </p:cNvSpPr>
          <p:nvPr>
            <p:ph type="body" idx="9"/>
          </p:nvPr>
        </p:nvSpPr>
        <p:spPr>
          <a:xfrm>
            <a:off x="4528282" y="3887083"/>
            <a:ext cx="700500" cy="689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s-ES" sz="3000"/>
              <a:t>05</a:t>
            </a:r>
            <a:endParaRPr/>
          </a:p>
        </p:txBody>
      </p:sp>
      <p:sp>
        <p:nvSpPr>
          <p:cNvPr id="238" name="Google Shape;238;g2f0240af1f0_0_735"/>
          <p:cNvSpPr txBox="1"/>
          <p:nvPr/>
        </p:nvSpPr>
        <p:spPr>
          <a:xfrm>
            <a:off x="4549985" y="4609268"/>
            <a:ext cx="700500" cy="6894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73B64B"/>
              </a:buClr>
              <a:buSzPts val="3000"/>
              <a:buFont typeface="Arial"/>
              <a:buNone/>
            </a:pPr>
            <a:r>
              <a:rPr lang="es-ES" sz="3000" b="1" i="0" u="none" strike="noStrike" cap="none">
                <a:solidFill>
                  <a:srgbClr val="73B64B"/>
                </a:solidFill>
                <a:latin typeface="Calibri"/>
                <a:ea typeface="Calibri"/>
                <a:cs typeface="Calibri"/>
                <a:sym typeface="Calibri"/>
              </a:rPr>
              <a:t>06</a:t>
            </a:r>
            <a:endParaRPr sz="1400" b="0" i="0" u="none" strike="noStrike" cap="none">
              <a:solidFill>
                <a:srgbClr val="000000"/>
              </a:solidFill>
              <a:latin typeface="Arial"/>
              <a:ea typeface="Arial"/>
              <a:cs typeface="Arial"/>
              <a:sym typeface="Arial"/>
            </a:endParaRPr>
          </a:p>
        </p:txBody>
      </p:sp>
      <p:sp>
        <p:nvSpPr>
          <p:cNvPr id="4" name="Google Shape;245;p3">
            <a:extLst>
              <a:ext uri="{FF2B5EF4-FFF2-40B4-BE49-F238E27FC236}">
                <a16:creationId xmlns:a16="http://schemas.microsoft.com/office/drawing/2014/main" id="{7AEEC94A-C3A5-98AF-6C92-602261C15E37}"/>
              </a:ext>
            </a:extLst>
          </p:cNvPr>
          <p:cNvSpPr txBox="1">
            <a:spLocks noGrp="1"/>
          </p:cNvSpPr>
          <p:nvPr>
            <p:ph type="body" idx="2"/>
          </p:nvPr>
        </p:nvSpPr>
        <p:spPr>
          <a:xfrm>
            <a:off x="5335588" y="804863"/>
            <a:ext cx="5857875" cy="68897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US" sz="2400" dirty="0" err="1"/>
              <a:t>Einführung</a:t>
            </a:r>
            <a:r>
              <a:rPr lang="en-US" sz="2400" dirty="0"/>
              <a:t> in das Modul</a:t>
            </a:r>
            <a:endParaRPr dirty="0"/>
          </a:p>
        </p:txBody>
      </p:sp>
      <p:sp>
        <p:nvSpPr>
          <p:cNvPr id="7" name="Google Shape;246;p3">
            <a:extLst>
              <a:ext uri="{FF2B5EF4-FFF2-40B4-BE49-F238E27FC236}">
                <a16:creationId xmlns:a16="http://schemas.microsoft.com/office/drawing/2014/main" id="{F3033C25-4EF3-1345-9D56-3190160DC1B9}"/>
              </a:ext>
            </a:extLst>
          </p:cNvPr>
          <p:cNvSpPr txBox="1">
            <a:spLocks noGrp="1"/>
          </p:cNvSpPr>
          <p:nvPr>
            <p:ph type="body" idx="4"/>
          </p:nvPr>
        </p:nvSpPr>
        <p:spPr>
          <a:xfrm>
            <a:off x="5356225" y="1558925"/>
            <a:ext cx="5857875" cy="69056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US" sz="2400" dirty="0" err="1"/>
              <a:t>Nachhaltiges</a:t>
            </a:r>
            <a:r>
              <a:rPr lang="en-US" sz="2400" dirty="0"/>
              <a:t> </a:t>
            </a:r>
            <a:r>
              <a:rPr lang="en-US" sz="2400" dirty="0" err="1"/>
              <a:t>Wirtschaften</a:t>
            </a:r>
            <a:endParaRPr dirty="0"/>
          </a:p>
        </p:txBody>
      </p:sp>
      <p:sp>
        <p:nvSpPr>
          <p:cNvPr id="10" name="Google Shape;247;p3">
            <a:extLst>
              <a:ext uri="{FF2B5EF4-FFF2-40B4-BE49-F238E27FC236}">
                <a16:creationId xmlns:a16="http://schemas.microsoft.com/office/drawing/2014/main" id="{A1F163AE-0CA8-077D-5788-2329A807434C}"/>
              </a:ext>
            </a:extLst>
          </p:cNvPr>
          <p:cNvSpPr txBox="1">
            <a:spLocks noGrp="1"/>
          </p:cNvSpPr>
          <p:nvPr>
            <p:ph type="body" idx="6"/>
          </p:nvPr>
        </p:nvSpPr>
        <p:spPr>
          <a:xfrm>
            <a:off x="5364163" y="2362200"/>
            <a:ext cx="5857875" cy="68897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US" sz="2400" dirty="0" err="1"/>
              <a:t>Fallstudien</a:t>
            </a:r>
            <a:endParaRPr lang="en-US" dirty="0"/>
          </a:p>
        </p:txBody>
      </p:sp>
      <p:sp>
        <p:nvSpPr>
          <p:cNvPr id="13" name="Google Shape;248;p3">
            <a:extLst>
              <a:ext uri="{FF2B5EF4-FFF2-40B4-BE49-F238E27FC236}">
                <a16:creationId xmlns:a16="http://schemas.microsoft.com/office/drawing/2014/main" id="{083C496E-0D62-87BB-9CF0-E7993B169257}"/>
              </a:ext>
            </a:extLst>
          </p:cNvPr>
          <p:cNvSpPr txBox="1">
            <a:spLocks noGrp="1"/>
          </p:cNvSpPr>
          <p:nvPr>
            <p:ph type="body" idx="8"/>
          </p:nvPr>
        </p:nvSpPr>
        <p:spPr>
          <a:xfrm>
            <a:off x="5384800" y="3132138"/>
            <a:ext cx="5857875" cy="690562"/>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US" sz="2400" dirty="0" err="1"/>
              <a:t>Bewertung</a:t>
            </a:r>
            <a:endParaRPr dirty="0"/>
          </a:p>
        </p:txBody>
      </p:sp>
      <p:sp>
        <p:nvSpPr>
          <p:cNvPr id="16" name="Google Shape;249;p3">
            <a:extLst>
              <a:ext uri="{FF2B5EF4-FFF2-40B4-BE49-F238E27FC236}">
                <a16:creationId xmlns:a16="http://schemas.microsoft.com/office/drawing/2014/main" id="{62271369-CD36-1FD5-2F9D-F6FF69AA27DA}"/>
              </a:ext>
            </a:extLst>
          </p:cNvPr>
          <p:cNvSpPr txBox="1">
            <a:spLocks noGrp="1"/>
          </p:cNvSpPr>
          <p:nvPr>
            <p:ph type="body" idx="13"/>
          </p:nvPr>
        </p:nvSpPr>
        <p:spPr>
          <a:xfrm>
            <a:off x="5364163" y="3887788"/>
            <a:ext cx="5857875" cy="68897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US" sz="2400" dirty="0" err="1"/>
              <a:t>Wichtige</a:t>
            </a:r>
            <a:r>
              <a:rPr lang="en-US" sz="2400" dirty="0"/>
              <a:t> </a:t>
            </a:r>
            <a:r>
              <a:rPr lang="en-US" sz="2400" dirty="0" err="1"/>
              <a:t>Begriffe</a:t>
            </a:r>
            <a:r>
              <a:rPr lang="en-US" sz="2400" dirty="0"/>
              <a:t> und </a:t>
            </a:r>
            <a:r>
              <a:rPr lang="en-US" sz="2400" dirty="0" err="1"/>
              <a:t>Definitionen</a:t>
            </a:r>
            <a:endParaRPr dirty="0"/>
          </a:p>
        </p:txBody>
      </p:sp>
      <p:sp>
        <p:nvSpPr>
          <p:cNvPr id="17" name="Google Shape;256;p3">
            <a:extLst>
              <a:ext uri="{FF2B5EF4-FFF2-40B4-BE49-F238E27FC236}">
                <a16:creationId xmlns:a16="http://schemas.microsoft.com/office/drawing/2014/main" id="{4F41B11A-479F-9E0D-F07C-D49676E71904}"/>
              </a:ext>
            </a:extLst>
          </p:cNvPr>
          <p:cNvSpPr txBox="1"/>
          <p:nvPr/>
        </p:nvSpPr>
        <p:spPr>
          <a:xfrm>
            <a:off x="5385282" y="4609268"/>
            <a:ext cx="5857689" cy="68951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595959"/>
              </a:buClr>
              <a:buSzPts val="2400"/>
              <a:buFont typeface="Arial"/>
              <a:buNone/>
            </a:pPr>
            <a:r>
              <a:rPr lang="en-US" sz="2400" b="0" i="0" u="none" strike="noStrike" cap="none" dirty="0" err="1">
                <a:solidFill>
                  <a:srgbClr val="595959"/>
                </a:solidFill>
                <a:latin typeface="Calibri"/>
                <a:ea typeface="Calibri"/>
                <a:cs typeface="Calibri"/>
                <a:sym typeface="Calibri"/>
              </a:rPr>
              <a:t>Referenzen</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g2f0240af1f0_0_874"/>
          <p:cNvSpPr txBox="1">
            <a:spLocks noGrp="1"/>
          </p:cNvSpPr>
          <p:nvPr>
            <p:ph type="body" idx="1"/>
          </p:nvPr>
        </p:nvSpPr>
        <p:spPr>
          <a:xfrm>
            <a:off x="904856" y="826894"/>
            <a:ext cx="10053000" cy="803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Font typeface="Arial"/>
              <a:buNone/>
            </a:pPr>
            <a:r>
              <a:rPr lang="de-DE" sz="3200" dirty="0"/>
              <a:t>3.1 Wichtigste direkte und indirekte regulatorische Verpflichtungen für Kleinstunternehmen in Liefer- und Wertschöpfungsketten</a:t>
            </a:r>
            <a:endParaRPr sz="3200" dirty="0"/>
          </a:p>
        </p:txBody>
      </p:sp>
      <p:sp>
        <p:nvSpPr>
          <p:cNvPr id="388" name="Google Shape;388;g2f0240af1f0_0_874"/>
          <p:cNvSpPr txBox="1">
            <a:spLocks noGrp="1"/>
          </p:cNvSpPr>
          <p:nvPr>
            <p:ph type="body" idx="2"/>
          </p:nvPr>
        </p:nvSpPr>
        <p:spPr>
          <a:xfrm>
            <a:off x="763454" y="1894301"/>
            <a:ext cx="10053000" cy="4250400"/>
          </a:xfrm>
          <a:prstGeom prst="rect">
            <a:avLst/>
          </a:prstGeom>
          <a:noFill/>
          <a:ln>
            <a:noFill/>
          </a:ln>
        </p:spPr>
        <p:txBody>
          <a:bodyPr spcFirstLastPara="1" wrap="square" lIns="91425" tIns="45700" rIns="91425" bIns="45700" anchor="t" anchorCtr="0">
            <a:noAutofit/>
          </a:bodyPr>
          <a:lstStyle/>
          <a:p>
            <a:pPr marL="0" lvl="0" indent="0" algn="l" rtl="0">
              <a:lnSpc>
                <a:spcPct val="103333"/>
              </a:lnSpc>
              <a:spcBef>
                <a:spcPts val="0"/>
              </a:spcBef>
              <a:spcAft>
                <a:spcPts val="0"/>
              </a:spcAft>
              <a:buSzPts val="2400"/>
              <a:buNone/>
            </a:pPr>
            <a:endParaRPr b="1" dirty="0"/>
          </a:p>
          <a:p>
            <a:pPr marL="0" lvl="0" indent="0" algn="l" rtl="0">
              <a:lnSpc>
                <a:spcPct val="103333"/>
              </a:lnSpc>
              <a:spcBef>
                <a:spcPts val="0"/>
              </a:spcBef>
              <a:spcAft>
                <a:spcPts val="0"/>
              </a:spcAft>
              <a:buSzPts val="2400"/>
              <a:buNone/>
            </a:pPr>
            <a:r>
              <a:rPr lang="es-ES" b="1" dirty="0">
                <a:solidFill>
                  <a:srgbClr val="000000"/>
                </a:solidFill>
              </a:rPr>
              <a:t>CSRD: </a:t>
            </a:r>
            <a:endParaRPr b="1" dirty="0">
              <a:solidFill>
                <a:srgbClr val="000000"/>
              </a:solidFill>
            </a:endParaRPr>
          </a:p>
          <a:p>
            <a:pPr marL="457200" lvl="0" indent="-381000" algn="l" rtl="0">
              <a:lnSpc>
                <a:spcPct val="103333"/>
              </a:lnSpc>
              <a:spcBef>
                <a:spcPts val="0"/>
              </a:spcBef>
              <a:spcAft>
                <a:spcPts val="0"/>
              </a:spcAft>
              <a:buSzPts val="2400"/>
              <a:buChar char="-"/>
            </a:pPr>
            <a:r>
              <a:rPr lang="de-DE" b="1" dirty="0">
                <a:solidFill>
                  <a:srgbClr val="000000"/>
                </a:solidFill>
              </a:rPr>
              <a:t>Bericht für das Geschäftsjahr 2024 ab 2025 </a:t>
            </a:r>
            <a:r>
              <a:rPr lang="de-DE" dirty="0">
                <a:solidFill>
                  <a:srgbClr val="000000"/>
                </a:solidFill>
              </a:rPr>
              <a:t>für Unternehmen mit mehr als 500 Mitarbeitern, die der Richtlinie über die nichtfinanzielle Berichterstattung von 2014 unterliegen</a:t>
            </a:r>
            <a:br>
              <a:rPr lang="es-ES" dirty="0">
                <a:solidFill>
                  <a:srgbClr val="000000"/>
                </a:solidFill>
              </a:rPr>
            </a:br>
            <a:r>
              <a:rPr lang="de-DE" b="1" dirty="0">
                <a:solidFill>
                  <a:srgbClr val="000000"/>
                </a:solidFill>
              </a:rPr>
              <a:t>Bericht für das Geschäftsjahr 2025 ab 2026</a:t>
            </a:r>
            <a:r>
              <a:rPr lang="es-ES" b="1" dirty="0">
                <a:solidFill>
                  <a:srgbClr val="000000"/>
                </a:solidFill>
              </a:rPr>
              <a:t> </a:t>
            </a:r>
            <a:r>
              <a:rPr lang="de-DE" dirty="0">
                <a:solidFill>
                  <a:srgbClr val="000000"/>
                </a:solidFill>
              </a:rPr>
              <a:t>für Unternehmen mit mehr als 250 Mitarbeitern und/oder einem Umsatz von 40 Millionen Euro und/oder einer Bilanzsumme von 20 Millionen Euro</a:t>
            </a:r>
            <a:br>
              <a:rPr lang="es-ES" dirty="0">
                <a:solidFill>
                  <a:srgbClr val="000000"/>
                </a:solidFill>
              </a:rPr>
            </a:br>
            <a:r>
              <a:rPr lang="de-DE" b="1" dirty="0">
                <a:solidFill>
                  <a:srgbClr val="000000"/>
                </a:solidFill>
              </a:rPr>
              <a:t>Bericht für das Geschäftsjahr 2026 ab 2027 </a:t>
            </a:r>
            <a:r>
              <a:rPr lang="de-DE" dirty="0">
                <a:solidFill>
                  <a:srgbClr val="000000"/>
                </a:solidFill>
              </a:rPr>
              <a:t>für börsennotierte KMU, Kreditinstitute und kleine Versicherer</a:t>
            </a:r>
            <a:br>
              <a:rPr lang="es-ES" dirty="0">
                <a:solidFill>
                  <a:srgbClr val="000000"/>
                </a:solidFill>
              </a:rPr>
            </a:br>
            <a:r>
              <a:rPr lang="es-ES" b="1" dirty="0">
                <a:solidFill>
                  <a:srgbClr val="000000"/>
                </a:solidFill>
              </a:rPr>
              <a:t>Ab 2028</a:t>
            </a:r>
            <a:r>
              <a:rPr lang="es-ES" dirty="0">
                <a:solidFill>
                  <a:srgbClr val="000000"/>
                </a:solidFill>
              </a:rPr>
              <a:t>, </a:t>
            </a:r>
            <a:r>
              <a:rPr lang="de-DE" dirty="0">
                <a:solidFill>
                  <a:srgbClr val="000000"/>
                </a:solidFill>
              </a:rPr>
              <a:t>gilt die CSRD für alle anderen KMU für das Geschäftsjahr 2027, mit Ausnahme von Mikro-KMU</a:t>
            </a:r>
            <a:endParaRPr b="1" dirty="0">
              <a:solidFill>
                <a:srgbClr val="0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g2f0240af1f0_0_880"/>
          <p:cNvSpPr txBox="1">
            <a:spLocks noGrp="1"/>
          </p:cNvSpPr>
          <p:nvPr>
            <p:ph type="body" idx="1"/>
          </p:nvPr>
        </p:nvSpPr>
        <p:spPr>
          <a:xfrm>
            <a:off x="609600" y="363798"/>
            <a:ext cx="1080626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de-DE" sz="3200" spc="-100" dirty="0"/>
              <a:t>3.2 Wichtigste direkte und indirekte regulatorische Verpflichtungen für Kleinstunternehmen in Liefer- und Wertschöpfungsketten</a:t>
            </a:r>
            <a:endParaRPr sz="3200" spc="-100" dirty="0">
              <a:solidFill>
                <a:schemeClr val="lt1"/>
              </a:solidFill>
            </a:endParaRPr>
          </a:p>
        </p:txBody>
      </p:sp>
      <p:sp>
        <p:nvSpPr>
          <p:cNvPr id="395" name="Google Shape;395;g2f0240af1f0_0_880"/>
          <p:cNvSpPr txBox="1">
            <a:spLocks noGrp="1"/>
          </p:cNvSpPr>
          <p:nvPr>
            <p:ph type="body" idx="2"/>
          </p:nvPr>
        </p:nvSpPr>
        <p:spPr>
          <a:xfrm>
            <a:off x="609600" y="1330337"/>
            <a:ext cx="10558272" cy="47850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SzPts val="2400"/>
              <a:buNone/>
            </a:pPr>
            <a:r>
              <a:rPr lang="de-DE" dirty="0">
                <a:solidFill>
                  <a:srgbClr val="545454"/>
                </a:solidFill>
                <a:latin typeface="Calibri"/>
                <a:ea typeface="Calibri"/>
                <a:cs typeface="Calibri"/>
                <a:sym typeface="Calibri"/>
              </a:rPr>
              <a:t>Es ist wichtig, die Verbindung zwischen der CS3D-Richtlinie und der CSRD-Richtlinie hervorzuheben, insbesondere im Hinblick auf die Nachhaltigkeitsberichterstattung von Unternehmen.</a:t>
            </a:r>
            <a:r>
              <a:rPr lang="es-ES" u="sng" dirty="0" err="1">
                <a:solidFill>
                  <a:srgbClr val="545454"/>
                </a:solidFill>
                <a:latin typeface="Calibri"/>
                <a:ea typeface="Calibri"/>
                <a:cs typeface="Calibri"/>
                <a:sym typeface="Calibri"/>
              </a:rPr>
              <a:t>Um</a:t>
            </a:r>
            <a:r>
              <a:rPr lang="es-ES" u="sng" dirty="0">
                <a:solidFill>
                  <a:srgbClr val="545454"/>
                </a:solidFill>
                <a:latin typeface="Calibri"/>
                <a:ea typeface="Calibri"/>
                <a:cs typeface="Calibri"/>
                <a:sym typeface="Calibri"/>
              </a:rPr>
              <a:t> </a:t>
            </a:r>
            <a:r>
              <a:rPr lang="es-ES" u="sng" dirty="0" err="1">
                <a:solidFill>
                  <a:srgbClr val="545454"/>
                </a:solidFill>
                <a:latin typeface="Calibri"/>
                <a:ea typeface="Calibri"/>
                <a:cs typeface="Calibri"/>
                <a:sym typeface="Calibri"/>
              </a:rPr>
              <a:t>beispielsweise</a:t>
            </a:r>
            <a:r>
              <a:rPr lang="es-ES" u="sng" dirty="0">
                <a:solidFill>
                  <a:srgbClr val="545454"/>
                </a:solidFill>
                <a:latin typeface="Calibri"/>
                <a:ea typeface="Calibri"/>
                <a:cs typeface="Calibri"/>
                <a:sym typeface="Calibri"/>
              </a:rPr>
              <a:t> die in </a:t>
            </a:r>
            <a:r>
              <a:rPr lang="es-ES" u="sng" dirty="0" err="1">
                <a:solidFill>
                  <a:srgbClr val="545454"/>
                </a:solidFill>
                <a:latin typeface="Calibri"/>
                <a:ea typeface="Calibri"/>
                <a:cs typeface="Calibri"/>
                <a:sym typeface="Calibri"/>
              </a:rPr>
              <a:t>der</a:t>
            </a:r>
            <a:r>
              <a:rPr lang="es-ES" u="sng" dirty="0">
                <a:solidFill>
                  <a:srgbClr val="545454"/>
                </a:solidFill>
                <a:latin typeface="Calibri"/>
                <a:ea typeface="Calibri"/>
                <a:cs typeface="Calibri"/>
                <a:sym typeface="Calibri"/>
              </a:rPr>
              <a:t> CSRD-</a:t>
            </a:r>
            <a:r>
              <a:rPr lang="es-ES" u="sng" dirty="0" err="1">
                <a:solidFill>
                  <a:srgbClr val="545454"/>
                </a:solidFill>
                <a:latin typeface="Calibri"/>
                <a:ea typeface="Calibri"/>
                <a:cs typeface="Calibri"/>
                <a:sym typeface="Calibri"/>
              </a:rPr>
              <a:t>Richtlinie</a:t>
            </a:r>
            <a:r>
              <a:rPr lang="es-ES" u="sng" dirty="0">
                <a:solidFill>
                  <a:srgbClr val="545454"/>
                </a:solidFill>
                <a:latin typeface="Calibri"/>
                <a:ea typeface="Calibri"/>
                <a:cs typeface="Calibri"/>
                <a:sym typeface="Calibri"/>
              </a:rPr>
              <a:t> </a:t>
            </a:r>
            <a:r>
              <a:rPr lang="es-ES" u="sng" dirty="0" err="1">
                <a:solidFill>
                  <a:srgbClr val="545454"/>
                </a:solidFill>
                <a:latin typeface="Calibri"/>
                <a:ea typeface="Calibri"/>
                <a:cs typeface="Calibri"/>
                <a:sym typeface="Calibri"/>
              </a:rPr>
              <a:t>geforderte</a:t>
            </a:r>
            <a:r>
              <a:rPr lang="es-ES" u="sng" dirty="0">
                <a:solidFill>
                  <a:srgbClr val="545454"/>
                </a:solidFill>
                <a:latin typeface="Calibri"/>
                <a:ea typeface="Calibri"/>
                <a:cs typeface="Calibri"/>
                <a:sym typeface="Calibri"/>
              </a:rPr>
              <a:t> </a:t>
            </a:r>
            <a:r>
              <a:rPr lang="es-ES" u="sng" dirty="0" err="1">
                <a:solidFill>
                  <a:srgbClr val="545454"/>
                </a:solidFill>
                <a:latin typeface="Calibri"/>
                <a:ea typeface="Calibri"/>
                <a:cs typeface="Calibri"/>
                <a:sym typeface="Calibri"/>
              </a:rPr>
              <a:t>Nachhaltigkeitsberichterstattung</a:t>
            </a:r>
            <a:r>
              <a:rPr lang="es-ES" u="sng" dirty="0">
                <a:solidFill>
                  <a:srgbClr val="545454"/>
                </a:solidFill>
                <a:latin typeface="Calibri"/>
                <a:ea typeface="Calibri"/>
                <a:cs typeface="Calibri"/>
                <a:sym typeface="Calibri"/>
              </a:rPr>
              <a:t> </a:t>
            </a:r>
            <a:r>
              <a:rPr lang="es-ES" u="sng" dirty="0" err="1">
                <a:solidFill>
                  <a:srgbClr val="545454"/>
                </a:solidFill>
                <a:latin typeface="Calibri"/>
                <a:ea typeface="Calibri"/>
                <a:cs typeface="Calibri"/>
                <a:sym typeface="Calibri"/>
              </a:rPr>
              <a:t>zu</a:t>
            </a:r>
            <a:r>
              <a:rPr lang="es-ES" u="sng" dirty="0">
                <a:solidFill>
                  <a:srgbClr val="545454"/>
                </a:solidFill>
                <a:latin typeface="Calibri"/>
                <a:ea typeface="Calibri"/>
                <a:cs typeface="Calibri"/>
                <a:sym typeface="Calibri"/>
              </a:rPr>
              <a:t> </a:t>
            </a:r>
            <a:r>
              <a:rPr lang="es-ES" u="sng" dirty="0" err="1">
                <a:solidFill>
                  <a:srgbClr val="545454"/>
                </a:solidFill>
                <a:latin typeface="Calibri"/>
                <a:ea typeface="Calibri"/>
                <a:cs typeface="Calibri"/>
                <a:sym typeface="Calibri"/>
              </a:rPr>
              <a:t>erstellen</a:t>
            </a:r>
            <a:r>
              <a:rPr lang="es-ES" u="sng" dirty="0">
                <a:solidFill>
                  <a:srgbClr val="545454"/>
                </a:solidFill>
                <a:latin typeface="Calibri"/>
                <a:ea typeface="Calibri"/>
                <a:cs typeface="Calibri"/>
                <a:sym typeface="Calibri"/>
              </a:rPr>
              <a:t>, </a:t>
            </a:r>
            <a:r>
              <a:rPr lang="es-ES" u="sng" dirty="0" err="1">
                <a:solidFill>
                  <a:srgbClr val="545454"/>
                </a:solidFill>
                <a:latin typeface="Calibri"/>
                <a:ea typeface="Calibri"/>
                <a:cs typeface="Calibri"/>
                <a:sym typeface="Calibri"/>
              </a:rPr>
              <a:t>sind</a:t>
            </a:r>
            <a:r>
              <a:rPr lang="es-ES" u="sng" dirty="0">
                <a:solidFill>
                  <a:srgbClr val="545454"/>
                </a:solidFill>
                <a:latin typeface="Calibri"/>
                <a:ea typeface="Calibri"/>
                <a:cs typeface="Calibri"/>
                <a:sym typeface="Calibri"/>
              </a:rPr>
              <a:t> </a:t>
            </a:r>
            <a:r>
              <a:rPr lang="es-ES" u="sng" dirty="0" err="1">
                <a:solidFill>
                  <a:srgbClr val="545454"/>
                </a:solidFill>
                <a:latin typeface="Calibri"/>
                <a:ea typeface="Calibri"/>
                <a:cs typeface="Calibri"/>
                <a:sym typeface="Calibri"/>
              </a:rPr>
              <a:t>Prozesse</a:t>
            </a:r>
            <a:r>
              <a:rPr lang="es-ES" u="sng" dirty="0">
                <a:solidFill>
                  <a:srgbClr val="545454"/>
                </a:solidFill>
                <a:latin typeface="Calibri"/>
                <a:ea typeface="Calibri"/>
                <a:cs typeface="Calibri"/>
                <a:sym typeface="Calibri"/>
              </a:rPr>
              <a:t> </a:t>
            </a:r>
            <a:r>
              <a:rPr lang="es-ES" u="sng" dirty="0" err="1">
                <a:solidFill>
                  <a:srgbClr val="545454"/>
                </a:solidFill>
                <a:latin typeface="Calibri"/>
                <a:ea typeface="Calibri"/>
                <a:cs typeface="Calibri"/>
                <a:sym typeface="Calibri"/>
              </a:rPr>
              <a:t>erforderlich</a:t>
            </a:r>
            <a:r>
              <a:rPr lang="es-ES" u="sng" dirty="0">
                <a:solidFill>
                  <a:srgbClr val="545454"/>
                </a:solidFill>
                <a:latin typeface="Calibri"/>
                <a:ea typeface="Calibri"/>
                <a:cs typeface="Calibri"/>
                <a:sym typeface="Calibri"/>
              </a:rPr>
              <a:t>, die </a:t>
            </a:r>
            <a:r>
              <a:rPr lang="es-ES" u="sng" dirty="0" err="1">
                <a:solidFill>
                  <a:srgbClr val="545454"/>
                </a:solidFill>
                <a:latin typeface="Calibri"/>
                <a:ea typeface="Calibri"/>
                <a:cs typeface="Calibri"/>
                <a:sym typeface="Calibri"/>
              </a:rPr>
              <a:t>mit</a:t>
            </a:r>
            <a:r>
              <a:rPr lang="es-ES" u="sng" dirty="0">
                <a:solidFill>
                  <a:srgbClr val="545454"/>
                </a:solidFill>
                <a:latin typeface="Calibri"/>
                <a:ea typeface="Calibri"/>
                <a:cs typeface="Calibri"/>
                <a:sym typeface="Calibri"/>
              </a:rPr>
              <a:t> </a:t>
            </a:r>
            <a:r>
              <a:rPr lang="es-ES" u="sng" dirty="0" err="1">
                <a:solidFill>
                  <a:srgbClr val="545454"/>
                </a:solidFill>
                <a:latin typeface="Calibri"/>
                <a:ea typeface="Calibri"/>
                <a:cs typeface="Calibri"/>
                <a:sym typeface="Calibri"/>
              </a:rPr>
              <a:t>der</a:t>
            </a:r>
            <a:r>
              <a:rPr lang="es-ES" u="sng" dirty="0">
                <a:solidFill>
                  <a:srgbClr val="545454"/>
                </a:solidFill>
                <a:latin typeface="Calibri"/>
                <a:ea typeface="Calibri"/>
                <a:cs typeface="Calibri"/>
                <a:sym typeface="Calibri"/>
              </a:rPr>
              <a:t> </a:t>
            </a:r>
            <a:r>
              <a:rPr lang="es-ES" u="sng" dirty="0" err="1">
                <a:solidFill>
                  <a:srgbClr val="545454"/>
                </a:solidFill>
                <a:latin typeface="Calibri"/>
                <a:ea typeface="Calibri"/>
                <a:cs typeface="Calibri"/>
                <a:sym typeface="Calibri"/>
              </a:rPr>
              <a:t>Ermittlung</a:t>
            </a:r>
            <a:r>
              <a:rPr lang="es-ES" u="sng" dirty="0">
                <a:solidFill>
                  <a:srgbClr val="545454"/>
                </a:solidFill>
                <a:latin typeface="Calibri"/>
                <a:ea typeface="Calibri"/>
                <a:cs typeface="Calibri"/>
                <a:sym typeface="Calibri"/>
              </a:rPr>
              <a:t> </a:t>
            </a:r>
            <a:r>
              <a:rPr lang="es-ES" u="sng" dirty="0" err="1">
                <a:solidFill>
                  <a:srgbClr val="545454"/>
                </a:solidFill>
                <a:latin typeface="Calibri"/>
                <a:ea typeface="Calibri"/>
                <a:cs typeface="Calibri"/>
                <a:sym typeface="Calibri"/>
              </a:rPr>
              <a:t>der</a:t>
            </a:r>
            <a:r>
              <a:rPr lang="es-ES" u="sng" dirty="0">
                <a:solidFill>
                  <a:srgbClr val="545454"/>
                </a:solidFill>
                <a:latin typeface="Calibri"/>
                <a:ea typeface="Calibri"/>
                <a:cs typeface="Calibri"/>
                <a:sym typeface="Calibri"/>
              </a:rPr>
              <a:t> </a:t>
            </a:r>
            <a:r>
              <a:rPr lang="es-ES" u="sng" dirty="0" err="1">
                <a:solidFill>
                  <a:srgbClr val="545454"/>
                </a:solidFill>
                <a:latin typeface="Calibri"/>
                <a:ea typeface="Calibri"/>
                <a:cs typeface="Calibri"/>
                <a:sym typeface="Calibri"/>
              </a:rPr>
              <a:t>negativen</a:t>
            </a:r>
            <a:r>
              <a:rPr lang="es-ES" u="sng" dirty="0">
                <a:solidFill>
                  <a:srgbClr val="545454"/>
                </a:solidFill>
                <a:latin typeface="Calibri"/>
                <a:ea typeface="Calibri"/>
                <a:cs typeface="Calibri"/>
                <a:sym typeface="Calibri"/>
              </a:rPr>
              <a:t> </a:t>
            </a:r>
            <a:r>
              <a:rPr lang="es-ES" u="sng" dirty="0" err="1">
                <a:solidFill>
                  <a:srgbClr val="545454"/>
                </a:solidFill>
                <a:latin typeface="Calibri"/>
                <a:ea typeface="Calibri"/>
                <a:cs typeface="Calibri"/>
                <a:sym typeface="Calibri"/>
              </a:rPr>
              <a:t>Auswirkungen</a:t>
            </a:r>
            <a:r>
              <a:rPr lang="es-ES" u="sng" dirty="0">
                <a:solidFill>
                  <a:srgbClr val="545454"/>
                </a:solidFill>
                <a:latin typeface="Calibri"/>
                <a:ea typeface="Calibri"/>
                <a:cs typeface="Calibri"/>
                <a:sym typeface="Calibri"/>
              </a:rPr>
              <a:t> </a:t>
            </a:r>
            <a:r>
              <a:rPr lang="es-ES" u="sng" dirty="0" err="1">
                <a:solidFill>
                  <a:srgbClr val="545454"/>
                </a:solidFill>
                <a:latin typeface="Calibri"/>
                <a:ea typeface="Calibri"/>
                <a:cs typeface="Calibri"/>
                <a:sym typeface="Calibri"/>
              </a:rPr>
              <a:t>der</a:t>
            </a:r>
            <a:r>
              <a:rPr lang="es-ES" u="sng" dirty="0">
                <a:solidFill>
                  <a:srgbClr val="545454"/>
                </a:solidFill>
                <a:latin typeface="Calibri"/>
                <a:ea typeface="Calibri"/>
                <a:cs typeface="Calibri"/>
                <a:sym typeface="Calibri"/>
              </a:rPr>
              <a:t> CSDD-</a:t>
            </a:r>
            <a:r>
              <a:rPr lang="es-ES" u="sng" dirty="0" err="1">
                <a:solidFill>
                  <a:srgbClr val="545454"/>
                </a:solidFill>
                <a:latin typeface="Calibri"/>
                <a:ea typeface="Calibri"/>
                <a:cs typeface="Calibri"/>
                <a:sym typeface="Calibri"/>
              </a:rPr>
              <a:t>Richtlinie</a:t>
            </a:r>
            <a:r>
              <a:rPr lang="es-ES" u="sng" dirty="0">
                <a:solidFill>
                  <a:srgbClr val="545454"/>
                </a:solidFill>
                <a:latin typeface="Calibri"/>
                <a:ea typeface="Calibri"/>
                <a:cs typeface="Calibri"/>
                <a:sym typeface="Calibri"/>
              </a:rPr>
              <a:t> </a:t>
            </a:r>
            <a:r>
              <a:rPr lang="es-ES" u="sng" dirty="0" err="1">
                <a:solidFill>
                  <a:srgbClr val="545454"/>
                </a:solidFill>
                <a:latin typeface="Calibri"/>
                <a:ea typeface="Calibri"/>
                <a:cs typeface="Calibri"/>
                <a:sym typeface="Calibri"/>
              </a:rPr>
              <a:t>verbunden</a:t>
            </a:r>
            <a:r>
              <a:rPr lang="es-ES" u="sng" dirty="0">
                <a:solidFill>
                  <a:srgbClr val="545454"/>
                </a:solidFill>
                <a:latin typeface="Calibri"/>
                <a:ea typeface="Calibri"/>
                <a:cs typeface="Calibri"/>
                <a:sym typeface="Calibri"/>
              </a:rPr>
              <a:t> </a:t>
            </a:r>
            <a:r>
              <a:rPr lang="es-ES" u="sng" dirty="0" err="1">
                <a:solidFill>
                  <a:srgbClr val="545454"/>
                </a:solidFill>
                <a:latin typeface="Calibri"/>
                <a:ea typeface="Calibri"/>
                <a:cs typeface="Calibri"/>
                <a:sym typeface="Calibri"/>
              </a:rPr>
              <a:t>sind</a:t>
            </a:r>
            <a:r>
              <a:rPr lang="es-ES" u="sng" dirty="0">
                <a:solidFill>
                  <a:srgbClr val="545454"/>
                </a:solidFill>
                <a:latin typeface="Calibri"/>
                <a:ea typeface="Calibri"/>
                <a:cs typeface="Calibri"/>
                <a:sym typeface="Calibri"/>
              </a:rPr>
              <a:t>.</a:t>
            </a:r>
            <a:r>
              <a:rPr lang="es-ES" dirty="0">
                <a:solidFill>
                  <a:srgbClr val="545454"/>
                </a:solidFill>
                <a:latin typeface="Calibri"/>
                <a:ea typeface="Calibri"/>
                <a:cs typeface="Calibri"/>
                <a:sym typeface="Calibri"/>
              </a:rPr>
              <a:t>.</a:t>
            </a:r>
            <a:endParaRPr lang="es-ES" dirty="0"/>
          </a:p>
          <a:p>
            <a:pPr marL="0" lvl="0" indent="0" algn="just" rtl="0">
              <a:lnSpc>
                <a:spcPct val="100000"/>
              </a:lnSpc>
              <a:spcBef>
                <a:spcPts val="0"/>
              </a:spcBef>
              <a:spcAft>
                <a:spcPts val="0"/>
              </a:spcAft>
              <a:buSzPts val="2400"/>
              <a:buNone/>
            </a:pPr>
            <a:endParaRPr dirty="0">
              <a:solidFill>
                <a:srgbClr val="545454"/>
              </a:solidFill>
              <a:latin typeface="Calibri"/>
              <a:ea typeface="Calibri"/>
              <a:cs typeface="Calibri"/>
              <a:sym typeface="Calibri"/>
            </a:endParaRPr>
          </a:p>
          <a:p>
            <a:pPr marL="285750" lvl="0" indent="-285750" algn="just" rtl="0">
              <a:lnSpc>
                <a:spcPct val="100000"/>
              </a:lnSpc>
              <a:spcBef>
                <a:spcPts val="0"/>
              </a:spcBef>
              <a:spcAft>
                <a:spcPts val="0"/>
              </a:spcAft>
              <a:buSzPts val="2400"/>
              <a:buFont typeface="Noto Sans Symbols"/>
              <a:buChar char="🡺"/>
            </a:pPr>
            <a:r>
              <a:rPr lang="de-DE" b="1" dirty="0">
                <a:solidFill>
                  <a:srgbClr val="545454"/>
                </a:solidFill>
                <a:latin typeface="Calibri"/>
                <a:ea typeface="Calibri"/>
                <a:cs typeface="Calibri"/>
                <a:sym typeface="Calibri"/>
              </a:rPr>
              <a:t>Auch wenn es also keine direkten Verpflichtungen für Kleinstunternehmen gibt, so gibt es doch indirekte Verpflichtungen im Zusammenhang mit der Einbindung in eine Wertschöpfungs- oder Lieferkette </a:t>
            </a:r>
          </a:p>
          <a:p>
            <a:pPr marL="285750" lvl="0" indent="-285750" algn="just" rtl="0">
              <a:lnSpc>
                <a:spcPct val="100000"/>
              </a:lnSpc>
              <a:spcBef>
                <a:spcPts val="0"/>
              </a:spcBef>
              <a:spcAft>
                <a:spcPts val="0"/>
              </a:spcAft>
              <a:buSzPts val="2400"/>
              <a:buFont typeface="Noto Sans Symbols"/>
              <a:buChar char="🡺"/>
            </a:pPr>
            <a:endParaRPr lang="de-DE" b="1" dirty="0">
              <a:solidFill>
                <a:srgbClr val="545454"/>
              </a:solidFill>
              <a:latin typeface="Calibri"/>
              <a:ea typeface="Calibri"/>
              <a:cs typeface="Calibri"/>
              <a:sym typeface="Calibri"/>
            </a:endParaRPr>
          </a:p>
          <a:p>
            <a:pPr marL="285750" lvl="0" indent="-285750" algn="just" rtl="0">
              <a:lnSpc>
                <a:spcPct val="100000"/>
              </a:lnSpc>
              <a:spcBef>
                <a:spcPts val="0"/>
              </a:spcBef>
              <a:spcAft>
                <a:spcPts val="0"/>
              </a:spcAft>
              <a:buSzPts val="2400"/>
              <a:buFont typeface="Noto Sans Symbols"/>
              <a:buChar char="🡺"/>
            </a:pPr>
            <a:r>
              <a:rPr lang="de-DE" b="1" dirty="0">
                <a:solidFill>
                  <a:srgbClr val="545454"/>
                </a:solidFill>
                <a:latin typeface="Calibri"/>
                <a:ea typeface="Calibri"/>
                <a:cs typeface="Calibri"/>
                <a:sym typeface="Calibri"/>
              </a:rPr>
              <a:t>KASZENWIRKUNGEN: Kleinstunternehmen, die in Wertschöpfungs- oder Lieferketten eingebunden sind, müssen den verpflichteten Akteuren der Kette Daten zur Verfügung stellen und ihren Verhaltenskodex in Bezug auf Nachhaltigkeit und Sorgfaltspflicht (CS3D) annehmen.</a:t>
            </a:r>
            <a:endParaRPr dirty="0"/>
          </a:p>
          <a:p>
            <a:pPr marL="0" lvl="0" indent="0" algn="l" rtl="0">
              <a:lnSpc>
                <a:spcPct val="140000"/>
              </a:lnSpc>
              <a:spcBef>
                <a:spcPts val="0"/>
              </a:spcBef>
              <a:spcAft>
                <a:spcPts val="0"/>
              </a:spcAft>
              <a:buSzPts val="2400"/>
              <a:buNone/>
            </a:pPr>
            <a:endParaRPr sz="1500" dirty="0">
              <a:solidFill>
                <a:srgbClr val="545454"/>
              </a:solidFill>
              <a:latin typeface="Roboto"/>
              <a:ea typeface="Roboto"/>
              <a:cs typeface="Roboto"/>
              <a:sym typeface="Roboto"/>
            </a:endParaRPr>
          </a:p>
          <a:p>
            <a:pPr marL="0" lvl="0" indent="0" algn="l" rtl="0">
              <a:lnSpc>
                <a:spcPct val="103333"/>
              </a:lnSpc>
              <a:spcBef>
                <a:spcPts val="0"/>
              </a:spcBef>
              <a:spcAft>
                <a:spcPts val="0"/>
              </a:spcAft>
              <a:buSzPts val="2400"/>
              <a:buNone/>
            </a:pPr>
            <a:endParaRPr dirty="0"/>
          </a:p>
          <a:p>
            <a:pPr marL="0" lvl="0" indent="0" algn="l" rtl="0">
              <a:lnSpc>
                <a:spcPct val="103333"/>
              </a:lnSpc>
              <a:spcBef>
                <a:spcPts val="0"/>
              </a:spcBef>
              <a:spcAft>
                <a:spcPts val="0"/>
              </a:spcAft>
              <a:buSzPts val="2400"/>
              <a:buNone/>
            </a:pPr>
            <a:endParaRPr dirty="0"/>
          </a:p>
          <a:p>
            <a:pPr marL="0" lvl="0" indent="0" algn="l" rtl="0">
              <a:lnSpc>
                <a:spcPct val="140000"/>
              </a:lnSpc>
              <a:spcBef>
                <a:spcPts val="0"/>
              </a:spcBef>
              <a:spcAft>
                <a:spcPts val="0"/>
              </a:spcAft>
              <a:buSzPts val="2400"/>
              <a:buNone/>
            </a:pPr>
            <a:endParaRPr sz="1500" dirty="0">
              <a:solidFill>
                <a:srgbClr val="545454"/>
              </a:solidFill>
              <a:highlight>
                <a:srgbClr val="F9F9F9"/>
              </a:highlight>
              <a:latin typeface="Roboto"/>
              <a:ea typeface="Roboto"/>
              <a:cs typeface="Roboto"/>
              <a:sym typeface="Roboto"/>
            </a:endParaRPr>
          </a:p>
          <a:p>
            <a:pPr marL="0" lvl="0" indent="0" algn="l" rtl="0">
              <a:lnSpc>
                <a:spcPct val="115000"/>
              </a:lnSpc>
              <a:spcBef>
                <a:spcPts val="800"/>
              </a:spcBef>
              <a:spcAft>
                <a:spcPts val="0"/>
              </a:spcAft>
              <a:buSzPts val="2400"/>
              <a:buNone/>
            </a:pPr>
            <a:endParaRPr sz="1100" dirty="0">
              <a:solidFill>
                <a:srgbClr val="000000"/>
              </a:solidFill>
              <a:latin typeface="Arial"/>
              <a:ea typeface="Arial"/>
              <a:cs typeface="Arial"/>
              <a:sym typeface="Arial"/>
            </a:endParaRPr>
          </a:p>
          <a:p>
            <a:pPr marL="0" lvl="0" indent="0" algn="l" rtl="0">
              <a:lnSpc>
                <a:spcPct val="103333"/>
              </a:lnSpc>
              <a:spcBef>
                <a:spcPts val="0"/>
              </a:spcBef>
              <a:spcAft>
                <a:spcPts val="0"/>
              </a:spcAft>
              <a:buSzPts val="2400"/>
              <a:buNone/>
            </a:pP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g2f0240af1f0_0_886"/>
          <p:cNvSpPr txBox="1">
            <a:spLocks noGrp="1"/>
          </p:cNvSpPr>
          <p:nvPr>
            <p:ph type="body" idx="1"/>
          </p:nvPr>
        </p:nvSpPr>
        <p:spPr>
          <a:xfrm>
            <a:off x="685399" y="598251"/>
            <a:ext cx="10721033" cy="1032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Clr>
                <a:srgbClr val="73B64B"/>
              </a:buClr>
              <a:buSzPts val="3600"/>
              <a:buFont typeface="Arial"/>
              <a:buNone/>
            </a:pPr>
            <a:r>
              <a:rPr lang="de-DE" sz="3200" spc="-100" dirty="0"/>
              <a:t>3.3 Wichtigste direkte und indirekte regulatorische Verpflichtungen für Kleinstunternehmen in Liefer- und Wertschöpfungsketten</a:t>
            </a:r>
            <a:endParaRPr sz="3200" spc="-100" dirty="0"/>
          </a:p>
        </p:txBody>
      </p:sp>
      <p:sp>
        <p:nvSpPr>
          <p:cNvPr id="401" name="Google Shape;401;g2f0240af1f0_0_886"/>
          <p:cNvSpPr txBox="1">
            <a:spLocks noGrp="1"/>
          </p:cNvSpPr>
          <p:nvPr>
            <p:ph type="body" idx="2"/>
          </p:nvPr>
        </p:nvSpPr>
        <p:spPr>
          <a:xfrm>
            <a:off x="676256" y="1630548"/>
            <a:ext cx="10053000" cy="46503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1200"/>
              </a:spcBef>
              <a:spcAft>
                <a:spcPts val="0"/>
              </a:spcAft>
              <a:buSzPts val="2400"/>
              <a:buNone/>
            </a:pPr>
            <a:r>
              <a:rPr lang="de-DE" b="1" dirty="0"/>
              <a:t>CSDDD: Diese Verordnung wird schrittweise auf EU-Unternehmen (und auf Nicht-EU-Unternehmen, die die gleichen Umsatzschwellen in der EU erreichen) angewendet:</a:t>
            </a:r>
            <a:endParaRPr b="1" dirty="0"/>
          </a:p>
          <a:p>
            <a:pPr marL="0" lvl="0" indent="0" algn="just" rtl="0">
              <a:lnSpc>
                <a:spcPct val="115000"/>
              </a:lnSpc>
              <a:spcBef>
                <a:spcPts val="1200"/>
              </a:spcBef>
              <a:spcAft>
                <a:spcPts val="0"/>
              </a:spcAft>
              <a:buSzPts val="2400"/>
              <a:buNone/>
            </a:pPr>
            <a:r>
              <a:rPr lang="es-ES" b="1" dirty="0"/>
              <a:t>-&gt; </a:t>
            </a:r>
            <a:r>
              <a:rPr lang="de-DE" b="1" dirty="0"/>
              <a:t>Im Jahr 2027 </a:t>
            </a:r>
            <a:r>
              <a:rPr lang="de-DE" dirty="0"/>
              <a:t>auf EU-Unternehmen mit 5.000 Beschäftigten und einem weltweiten Nettoumsatz von mehr als 1.500 Mio. € und auf Nicht-EU-Unternehmen, die diese Umsatzschwelle auf dem europäischen Markt erreich</a:t>
            </a:r>
            <a:endParaRPr dirty="0"/>
          </a:p>
          <a:p>
            <a:pPr marL="0" lvl="0" indent="0" algn="just" rtl="0">
              <a:lnSpc>
                <a:spcPct val="115000"/>
              </a:lnSpc>
              <a:spcBef>
                <a:spcPts val="1200"/>
              </a:spcBef>
              <a:spcAft>
                <a:spcPts val="0"/>
              </a:spcAft>
              <a:buSzPts val="2400"/>
              <a:buNone/>
            </a:pPr>
            <a:r>
              <a:rPr lang="es-ES" b="1" dirty="0"/>
              <a:t>-&gt; </a:t>
            </a:r>
            <a:r>
              <a:rPr lang="de-DE" b="1" dirty="0"/>
              <a:t>Im Jahr 2028 </a:t>
            </a:r>
            <a:r>
              <a:rPr lang="de-DE" dirty="0"/>
              <a:t>für EU-Unternehmen mit mehr als 3.000 Beschäftigten und einem weltweiten Nettoumsatz von mehr als 900 Mio. € sowie für Nicht-EU-Unternehmen, die auf dem europäischen Markt denselben Umsatz erzielen.</a:t>
            </a:r>
            <a:endParaRPr dirty="0"/>
          </a:p>
          <a:p>
            <a:pPr marL="0" lvl="0" indent="0" algn="just" rtl="0">
              <a:lnSpc>
                <a:spcPct val="115000"/>
              </a:lnSpc>
              <a:spcBef>
                <a:spcPts val="1200"/>
              </a:spcBef>
              <a:spcAft>
                <a:spcPts val="0"/>
              </a:spcAft>
              <a:buSzPts val="2400"/>
              <a:buNone/>
            </a:pPr>
            <a:r>
              <a:rPr lang="es-ES" b="1" dirty="0"/>
              <a:t>-&gt; </a:t>
            </a:r>
            <a:r>
              <a:rPr lang="de-DE" b="1" dirty="0"/>
              <a:t>Im Jahr 2029 für andere Unternehmen, die unter die Richtlinie fallen.</a:t>
            </a:r>
            <a:endParaRPr b="1" dirty="0"/>
          </a:p>
          <a:p>
            <a:pPr marL="0" marR="0" lvl="0" indent="0" algn="just" rtl="0">
              <a:lnSpc>
                <a:spcPct val="100000"/>
              </a:lnSpc>
              <a:spcBef>
                <a:spcPts val="1200"/>
              </a:spcBef>
              <a:spcAft>
                <a:spcPts val="0"/>
              </a:spcAft>
              <a:buClr>
                <a:srgbClr val="595959"/>
              </a:buClr>
              <a:buSzPts val="2400"/>
              <a:buFont typeface="Arial"/>
              <a:buNone/>
            </a:pPr>
            <a:endParaRPr sz="2100" b="1" dirty="0"/>
          </a:p>
          <a:p>
            <a:pPr marL="0" marR="0" lvl="0" indent="0" algn="just" rtl="0">
              <a:lnSpc>
                <a:spcPct val="103333"/>
              </a:lnSpc>
              <a:spcBef>
                <a:spcPts val="0"/>
              </a:spcBef>
              <a:spcAft>
                <a:spcPts val="0"/>
              </a:spcAft>
              <a:buClr>
                <a:srgbClr val="595959"/>
              </a:buClr>
              <a:buSzPts val="2400"/>
              <a:buFont typeface="Arial"/>
              <a:buNone/>
            </a:pPr>
            <a:endParaRPr sz="2400" b="0" i="0" u="none" strike="noStrike" cap="none" dirty="0">
              <a:solidFill>
                <a:srgbClr val="595959"/>
              </a:solidFill>
              <a:latin typeface="Calibri"/>
              <a:ea typeface="Calibri"/>
              <a:cs typeface="Calibri"/>
              <a:sym typeface="Calibri"/>
            </a:endParaRPr>
          </a:p>
          <a:p>
            <a:pPr marL="457200" marR="0" lvl="0" indent="-228600" algn="just" rtl="0">
              <a:lnSpc>
                <a:spcPct val="103333"/>
              </a:lnSpc>
              <a:spcBef>
                <a:spcPts val="0"/>
              </a:spcBef>
              <a:spcAft>
                <a:spcPts val="0"/>
              </a:spcAft>
              <a:buClr>
                <a:srgbClr val="595959"/>
              </a:buClr>
              <a:buSzPts val="2400"/>
              <a:buFont typeface="Arial"/>
              <a:buNone/>
            </a:pP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g2f0240af1f0_0_891"/>
          <p:cNvSpPr txBox="1">
            <a:spLocks noGrp="1"/>
          </p:cNvSpPr>
          <p:nvPr>
            <p:ph type="body" idx="1"/>
          </p:nvPr>
        </p:nvSpPr>
        <p:spPr>
          <a:xfrm>
            <a:off x="578940" y="253870"/>
            <a:ext cx="10711472" cy="803700"/>
          </a:xfrm>
          <a:prstGeom prst="rect">
            <a:avLst/>
          </a:prstGeom>
          <a:noFill/>
          <a:ln>
            <a:noFill/>
          </a:ln>
        </p:spPr>
        <p:txBody>
          <a:bodyPr spcFirstLastPara="1" wrap="square" lIns="91425" tIns="45700" rIns="91425" bIns="45700" anchor="t" anchorCtr="0">
            <a:noAutofit/>
          </a:bodyPr>
          <a:lstStyle/>
          <a:p>
            <a:pPr marL="228600" marR="0" lvl="0" indent="0" algn="l" rtl="0">
              <a:lnSpc>
                <a:spcPct val="90000"/>
              </a:lnSpc>
              <a:spcBef>
                <a:spcPts val="1000"/>
              </a:spcBef>
              <a:spcAft>
                <a:spcPts val="0"/>
              </a:spcAft>
              <a:buClr>
                <a:srgbClr val="73B64B"/>
              </a:buClr>
              <a:buSzPts val="3600"/>
              <a:buFont typeface="Arial"/>
              <a:buNone/>
            </a:pPr>
            <a:r>
              <a:rPr lang="de-DE" sz="3100" spc="-100" dirty="0"/>
              <a:t>3.3 Wichtigste direkte und indirekte regulatorische Verpflichtungen für Kleinstunternehmen in Liefer- und Wertschöpfungsketten</a:t>
            </a:r>
            <a:endParaRPr sz="3100" spc="-100" dirty="0"/>
          </a:p>
        </p:txBody>
      </p:sp>
      <p:sp>
        <p:nvSpPr>
          <p:cNvPr id="407" name="Google Shape;407;g2f0240af1f0_0_891"/>
          <p:cNvSpPr txBox="1">
            <a:spLocks noGrp="1"/>
          </p:cNvSpPr>
          <p:nvPr>
            <p:ph type="body" idx="2"/>
          </p:nvPr>
        </p:nvSpPr>
        <p:spPr>
          <a:xfrm>
            <a:off x="908176" y="1378081"/>
            <a:ext cx="10053000" cy="4426800"/>
          </a:xfrm>
          <a:prstGeom prst="rect">
            <a:avLst/>
          </a:prstGeom>
          <a:noFill/>
          <a:ln>
            <a:noFill/>
          </a:ln>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Clr>
                <a:srgbClr val="595959"/>
              </a:buClr>
              <a:buSzPts val="2400"/>
              <a:buFont typeface="Arial"/>
              <a:buNone/>
            </a:pPr>
            <a:r>
              <a:rPr lang="es-ES" b="0" i="0" u="none" strike="noStrike" cap="none" dirty="0">
                <a:solidFill>
                  <a:srgbClr val="595959"/>
                </a:solidFill>
                <a:latin typeface="Calibri"/>
                <a:ea typeface="Calibri"/>
                <a:cs typeface="Calibri"/>
                <a:sym typeface="Calibri"/>
              </a:rPr>
              <a:t>- </a:t>
            </a:r>
            <a:r>
              <a:rPr lang="de-DE" b="0" i="0" u="none" strike="noStrike" cap="none" spc="-100" dirty="0">
                <a:solidFill>
                  <a:srgbClr val="595959"/>
                </a:solidFill>
                <a:latin typeface="Calibri"/>
                <a:ea typeface="Calibri"/>
                <a:cs typeface="Calibri"/>
                <a:sym typeface="Calibri"/>
              </a:rPr>
              <a:t>Für Unternehmen, die die bei Verstößen verhängten Geldbußen nicht zahlen, sind eine Reihe von Unterlassungsverfügungen vorgesehen. </a:t>
            </a:r>
            <a:endParaRPr spc="-100" dirty="0"/>
          </a:p>
          <a:p>
            <a:pPr marL="0" marR="0" lvl="0" indent="0" algn="just" rtl="0">
              <a:lnSpc>
                <a:spcPct val="150000"/>
              </a:lnSpc>
              <a:spcBef>
                <a:spcPts val="0"/>
              </a:spcBef>
              <a:spcAft>
                <a:spcPts val="0"/>
              </a:spcAft>
              <a:buClr>
                <a:srgbClr val="595959"/>
              </a:buClr>
              <a:buSzPts val="2400"/>
              <a:buFont typeface="Arial"/>
              <a:buNone/>
            </a:pPr>
            <a:r>
              <a:rPr lang="es-ES" b="0" i="0" u="none" strike="noStrike" cap="none" spc="-100" dirty="0">
                <a:solidFill>
                  <a:srgbClr val="595959"/>
                </a:solidFill>
                <a:latin typeface="Calibri"/>
                <a:ea typeface="Calibri"/>
                <a:cs typeface="Calibri"/>
                <a:sym typeface="Calibri"/>
              </a:rPr>
              <a:t>-&gt; </a:t>
            </a:r>
            <a:r>
              <a:rPr lang="de-DE" b="0" i="0" u="none" strike="noStrike" cap="none" spc="-100" dirty="0">
                <a:solidFill>
                  <a:srgbClr val="595959"/>
                </a:solidFill>
                <a:latin typeface="Calibri"/>
                <a:ea typeface="Calibri"/>
                <a:cs typeface="Calibri"/>
                <a:sym typeface="Calibri"/>
              </a:rPr>
              <a:t>Außerdem wird der Umsatz des Unternehmens bei der Verhängung von Geldstrafen berücksichtigt</a:t>
            </a:r>
            <a:r>
              <a:rPr lang="es-ES" b="0" i="0" u="none" strike="noStrike" cap="none" spc="-100" dirty="0">
                <a:solidFill>
                  <a:srgbClr val="595959"/>
                </a:solidFill>
                <a:latin typeface="Calibri"/>
                <a:ea typeface="Calibri"/>
                <a:cs typeface="Calibri"/>
                <a:sym typeface="Calibri"/>
              </a:rPr>
              <a:t> (d. h.</a:t>
            </a:r>
            <a:r>
              <a:rPr lang="es-ES" spc="-100" dirty="0"/>
              <a:t> </a:t>
            </a:r>
            <a:r>
              <a:rPr lang="de-DE" b="1" i="0" u="none" strike="noStrike" cap="none" spc="-100" dirty="0">
                <a:solidFill>
                  <a:srgbClr val="595959"/>
                </a:solidFill>
                <a:latin typeface="Calibri"/>
                <a:ea typeface="Calibri"/>
                <a:cs typeface="Calibri"/>
                <a:sym typeface="Calibri"/>
              </a:rPr>
              <a:t>mindestens 5 % des Nettoumsatzes des Unternehmens</a:t>
            </a:r>
            <a:r>
              <a:rPr lang="es-ES" b="0" i="0" u="none" strike="noStrike" cap="none" spc="-100" dirty="0">
                <a:solidFill>
                  <a:srgbClr val="595959"/>
                </a:solidFill>
                <a:latin typeface="Calibri"/>
                <a:ea typeface="Calibri"/>
                <a:cs typeface="Calibri"/>
                <a:sym typeface="Calibri"/>
              </a:rPr>
              <a:t>).</a:t>
            </a:r>
            <a:endParaRPr b="0" i="0" u="none" strike="noStrike" cap="none" spc="-100" dirty="0">
              <a:solidFill>
                <a:srgbClr val="595959"/>
              </a:solidFill>
              <a:latin typeface="Calibri"/>
              <a:ea typeface="Calibri"/>
              <a:cs typeface="Calibri"/>
              <a:sym typeface="Calibri"/>
            </a:endParaRPr>
          </a:p>
          <a:p>
            <a:pPr marL="0" marR="0" lvl="0" indent="0" algn="just" rtl="0">
              <a:lnSpc>
                <a:spcPct val="150000"/>
              </a:lnSpc>
              <a:spcBef>
                <a:spcPts val="0"/>
              </a:spcBef>
              <a:spcAft>
                <a:spcPts val="0"/>
              </a:spcAft>
              <a:buClr>
                <a:srgbClr val="595959"/>
              </a:buClr>
              <a:buSzPts val="2400"/>
              <a:buFont typeface="Arial"/>
              <a:buNone/>
            </a:pPr>
            <a:r>
              <a:rPr lang="es-ES" b="0" i="0" u="none" strike="noStrike" cap="none" spc="-100" dirty="0">
                <a:solidFill>
                  <a:srgbClr val="595959"/>
                </a:solidFill>
                <a:latin typeface="Calibri"/>
                <a:ea typeface="Calibri"/>
                <a:cs typeface="Calibri"/>
                <a:sym typeface="Calibri"/>
              </a:rPr>
              <a:t>- </a:t>
            </a:r>
            <a:r>
              <a:rPr lang="de-DE" b="0" i="0" u="none" strike="noStrike" cap="none" spc="-100" dirty="0">
                <a:solidFill>
                  <a:srgbClr val="595959"/>
                </a:solidFill>
                <a:latin typeface="Calibri"/>
                <a:ea typeface="Calibri"/>
                <a:cs typeface="Calibri"/>
                <a:sym typeface="Calibri"/>
              </a:rPr>
              <a:t>Und die Unternehmen werden verpflichtet, eine sinnvolle Verpflichtung einzugehen, einschließlich Dialog und Konsultation mit den betroffenen Interessengruppen. </a:t>
            </a:r>
            <a:endParaRPr spc="-100" dirty="0"/>
          </a:p>
          <a:p>
            <a:pPr marL="0" marR="0" lvl="0" indent="0" algn="just" rtl="0">
              <a:lnSpc>
                <a:spcPct val="150000"/>
              </a:lnSpc>
              <a:spcBef>
                <a:spcPts val="0"/>
              </a:spcBef>
              <a:spcAft>
                <a:spcPts val="0"/>
              </a:spcAft>
              <a:buClr>
                <a:srgbClr val="595959"/>
              </a:buClr>
              <a:buSzPts val="2400"/>
              <a:buFont typeface="Arial"/>
              <a:buNone/>
            </a:pPr>
            <a:r>
              <a:rPr lang="es-ES" spc="-100" dirty="0"/>
              <a:t>-&gt; </a:t>
            </a:r>
            <a:r>
              <a:rPr lang="de-DE" i="0" u="none" strike="noStrike" cap="none" spc="-100" dirty="0">
                <a:solidFill>
                  <a:srgbClr val="595959"/>
                </a:solidFill>
                <a:latin typeface="Calibri"/>
                <a:ea typeface="Calibri"/>
                <a:cs typeface="Calibri"/>
                <a:sym typeface="Calibri"/>
              </a:rPr>
              <a:t>Darüber hinaus sieht das Abkommen vor</a:t>
            </a:r>
            <a:r>
              <a:rPr lang="de-DE" b="1" i="0" u="none" strike="noStrike" cap="none" spc="-100" dirty="0">
                <a:solidFill>
                  <a:srgbClr val="595959"/>
                </a:solidFill>
                <a:latin typeface="Calibri"/>
                <a:ea typeface="Calibri"/>
                <a:cs typeface="Calibri"/>
                <a:sym typeface="Calibri"/>
              </a:rPr>
              <a:t>, dass die Einhaltung der CSDDD als Kriterium für die Vergabe von öffentlichen Aufträgen und Konzessionen herangezogen werden kann.</a:t>
            </a:r>
            <a:endParaRPr spc="-100" dirty="0"/>
          </a:p>
          <a:p>
            <a:pPr marL="457200" marR="0" lvl="0" indent="-228600" algn="just" rtl="0">
              <a:lnSpc>
                <a:spcPct val="103333"/>
              </a:lnSpc>
              <a:spcBef>
                <a:spcPts val="0"/>
              </a:spcBef>
              <a:spcAft>
                <a:spcPts val="0"/>
              </a:spcAft>
              <a:buClr>
                <a:srgbClr val="595959"/>
              </a:buClr>
              <a:buSzPts val="2400"/>
              <a:buFont typeface="Arial"/>
              <a:buNone/>
            </a:pP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g2f0240af1f0_0_896"/>
          <p:cNvSpPr txBox="1">
            <a:spLocks noGrp="1"/>
          </p:cNvSpPr>
          <p:nvPr>
            <p:ph type="body" idx="1"/>
          </p:nvPr>
        </p:nvSpPr>
        <p:spPr>
          <a:xfrm>
            <a:off x="822264" y="314830"/>
            <a:ext cx="10053000" cy="8037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rgbClr val="73B64B"/>
              </a:buClr>
              <a:buSzPts val="3600"/>
              <a:buFont typeface="Arial"/>
              <a:buNone/>
            </a:pPr>
            <a:r>
              <a:rPr lang="es-ES" sz="3200" dirty="0"/>
              <a:t>4. </a:t>
            </a:r>
            <a:r>
              <a:rPr lang="es-ES" sz="3200" dirty="0" err="1"/>
              <a:t>Erster</a:t>
            </a:r>
            <a:r>
              <a:rPr lang="es-ES" sz="3200" dirty="0"/>
              <a:t> </a:t>
            </a:r>
            <a:r>
              <a:rPr lang="es-ES" sz="3200" dirty="0" err="1"/>
              <a:t>Schritt</a:t>
            </a:r>
            <a:r>
              <a:rPr lang="es-ES" sz="3200" dirty="0"/>
              <a:t>: </a:t>
            </a:r>
            <a:r>
              <a:rPr lang="es-ES" sz="3200" dirty="0" err="1"/>
              <a:t>Transparenz</a:t>
            </a:r>
            <a:endParaRPr sz="3200" dirty="0"/>
          </a:p>
        </p:txBody>
      </p:sp>
      <p:sp>
        <p:nvSpPr>
          <p:cNvPr id="413" name="Google Shape;413;g2f0240af1f0_0_896"/>
          <p:cNvSpPr txBox="1">
            <a:spLocks noGrp="1"/>
          </p:cNvSpPr>
          <p:nvPr>
            <p:ph type="body" idx="2"/>
          </p:nvPr>
        </p:nvSpPr>
        <p:spPr>
          <a:xfrm>
            <a:off x="822264" y="897371"/>
            <a:ext cx="10053000" cy="4761600"/>
          </a:xfrm>
          <a:prstGeom prst="rect">
            <a:avLst/>
          </a:prstGeom>
          <a:noFill/>
          <a:ln>
            <a:noFill/>
          </a:ln>
        </p:spPr>
        <p:txBody>
          <a:bodyPr spcFirstLastPara="1" wrap="square" lIns="91425" tIns="45700" rIns="91425" bIns="45700" anchor="t" anchorCtr="0">
            <a:noAutofit/>
          </a:bodyPr>
          <a:lstStyle/>
          <a:p>
            <a:pPr marL="228600" lvl="0" indent="0" algn="just" rtl="0">
              <a:lnSpc>
                <a:spcPct val="103333"/>
              </a:lnSpc>
              <a:spcBef>
                <a:spcPts val="0"/>
              </a:spcBef>
              <a:spcAft>
                <a:spcPts val="0"/>
              </a:spcAft>
              <a:buSzPts val="2400"/>
              <a:buNone/>
            </a:pPr>
            <a:r>
              <a:rPr lang="de-DE" sz="2300" spc="-150" dirty="0"/>
              <a:t>Um auf indirekte Verpflichtungen als Micro-Unternehmen, das in eine Wertschöpfungs- oder Lieferkette eingebunden ist, vorbereitet zu sein, sollten sie reagieren:</a:t>
            </a:r>
            <a:endParaRPr sz="2300" spc="-150" dirty="0"/>
          </a:p>
          <a:p>
            <a:pPr marL="571500" lvl="0" indent="-342900" algn="just" rtl="0">
              <a:lnSpc>
                <a:spcPct val="103333"/>
              </a:lnSpc>
              <a:spcBef>
                <a:spcPts val="0"/>
              </a:spcBef>
              <a:spcAft>
                <a:spcPts val="0"/>
              </a:spcAft>
              <a:buSzPts val="2400"/>
              <a:buFont typeface="Arial"/>
              <a:buChar char="•"/>
            </a:pPr>
            <a:r>
              <a:rPr lang="de-DE" sz="2300" spc="-150" dirty="0"/>
              <a:t>Identifizierung von Risiken und Auswirkungen der Tätigkeit auf Umwelt und Menschenrechte</a:t>
            </a:r>
            <a:endParaRPr sz="2300" spc="-150" dirty="0"/>
          </a:p>
          <a:p>
            <a:pPr marL="571500" lvl="0" indent="-342900" algn="just" rtl="0">
              <a:lnSpc>
                <a:spcPct val="103333"/>
              </a:lnSpc>
              <a:spcBef>
                <a:spcPts val="0"/>
              </a:spcBef>
              <a:spcAft>
                <a:spcPts val="0"/>
              </a:spcAft>
              <a:buSzPts val="2400"/>
              <a:buFont typeface="Arial"/>
              <a:buChar char="•"/>
            </a:pPr>
            <a:r>
              <a:rPr lang="de-DE" sz="2300" spc="-150" dirty="0"/>
              <a:t>Organisieren Sie die Informationen in einer standardisierten (EGS) und transparenten Weise</a:t>
            </a:r>
            <a:endParaRPr sz="2300" spc="-150" dirty="0"/>
          </a:p>
          <a:p>
            <a:pPr marL="571500" lvl="0" indent="-342900" algn="just" rtl="0">
              <a:lnSpc>
                <a:spcPct val="103333"/>
              </a:lnSpc>
              <a:spcBef>
                <a:spcPts val="0"/>
              </a:spcBef>
              <a:spcAft>
                <a:spcPts val="0"/>
              </a:spcAft>
              <a:buSzPts val="2400"/>
              <a:buFont typeface="Arial"/>
              <a:buChar char="•"/>
            </a:pPr>
            <a:r>
              <a:rPr lang="es-ES" sz="2300" spc="-150" dirty="0" err="1"/>
              <a:t>Ausarbeitung</a:t>
            </a:r>
            <a:r>
              <a:rPr lang="es-ES" sz="2300" spc="-150" dirty="0"/>
              <a:t> </a:t>
            </a:r>
            <a:r>
              <a:rPr lang="es-ES" sz="2300" spc="-150" dirty="0" err="1"/>
              <a:t>eines</a:t>
            </a:r>
            <a:r>
              <a:rPr lang="es-ES" sz="2300" spc="-150" dirty="0"/>
              <a:t> </a:t>
            </a:r>
            <a:r>
              <a:rPr lang="es-ES" sz="2300" spc="-150" dirty="0" err="1"/>
              <a:t>Aktionsplans</a:t>
            </a:r>
            <a:r>
              <a:rPr lang="es-ES" sz="2300" spc="-150" dirty="0"/>
              <a:t> </a:t>
            </a:r>
            <a:endParaRPr sz="2300" spc="-150" dirty="0"/>
          </a:p>
          <a:p>
            <a:pPr marL="228600" lvl="0" indent="0" algn="just" rtl="0">
              <a:lnSpc>
                <a:spcPct val="103333"/>
              </a:lnSpc>
              <a:spcBef>
                <a:spcPts val="0"/>
              </a:spcBef>
              <a:spcAft>
                <a:spcPts val="0"/>
              </a:spcAft>
              <a:buSzPts val="2400"/>
              <a:buNone/>
            </a:pPr>
            <a:endParaRPr sz="2300" spc="-150" dirty="0"/>
          </a:p>
          <a:p>
            <a:pPr marL="228600" lvl="0" indent="0" algn="just" rtl="0">
              <a:lnSpc>
                <a:spcPct val="103333"/>
              </a:lnSpc>
              <a:spcBef>
                <a:spcPts val="0"/>
              </a:spcBef>
              <a:spcAft>
                <a:spcPts val="0"/>
              </a:spcAft>
              <a:buSzPts val="2400"/>
              <a:buNone/>
            </a:pPr>
            <a:r>
              <a:rPr lang="de-DE" sz="2300" spc="-150" dirty="0"/>
              <a:t>Die CSDDD weist darauf hin, dass für KMU in der Wertschöpfungskette zugängliche und praktische Unterstützung notwendig ist, um sich auf die Verpflichtungen und die daraus resultierenden Anforderungen vorzubereiten, die indirekt an sie weitergegeben werden können. Dazu könnten praktische Anleitungen und unterstützende Instrumente wie Hotlines, Datenbanken oder Schulungen sowie eine Beobachtungsstelle gehören, die den Unternehmen bei der Umsetzung der Richtlinie hilft. Darüber hinaus sind die Unternehmen, die der Richtlinie unterliegen, verpflichtet, die KMU in ihrer Wertschöpfungskette zu unterstützen und ihnen Hilfsmittel zur Verfügung zu stellen. </a:t>
            </a:r>
            <a:endParaRPr sz="2300" spc="-15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g2f0240af1f0_0_901"/>
          <p:cNvSpPr txBox="1">
            <a:spLocks noGrp="1"/>
          </p:cNvSpPr>
          <p:nvPr>
            <p:ph type="body" idx="1"/>
          </p:nvPr>
        </p:nvSpPr>
        <p:spPr>
          <a:xfrm>
            <a:off x="904856" y="826894"/>
            <a:ext cx="10053000" cy="803700"/>
          </a:xfrm>
          <a:prstGeom prst="rect">
            <a:avLst/>
          </a:prstGeom>
          <a:noFill/>
          <a:ln>
            <a:noFill/>
          </a:ln>
        </p:spPr>
        <p:txBody>
          <a:bodyPr spcFirstLastPara="1" wrap="square" lIns="91425" tIns="45700" rIns="91425" bIns="45700" anchor="t" anchorCtr="0">
            <a:noAutofit/>
          </a:bodyPr>
          <a:lstStyle/>
          <a:p>
            <a:pPr marL="228600" marR="0" lvl="0" indent="0" algn="l" rtl="0">
              <a:lnSpc>
                <a:spcPct val="90000"/>
              </a:lnSpc>
              <a:spcBef>
                <a:spcPts val="1000"/>
              </a:spcBef>
              <a:spcAft>
                <a:spcPts val="0"/>
              </a:spcAft>
              <a:buClr>
                <a:srgbClr val="73B64B"/>
              </a:buClr>
              <a:buSzPts val="3600"/>
              <a:buFont typeface="Arial"/>
              <a:buNone/>
            </a:pPr>
            <a:r>
              <a:rPr lang="es-ES" sz="3200" dirty="0"/>
              <a:t>4.1 </a:t>
            </a:r>
            <a:r>
              <a:rPr lang="es-ES" sz="3200" dirty="0" err="1"/>
              <a:t>Erster</a:t>
            </a:r>
            <a:r>
              <a:rPr lang="es-ES" sz="3200" dirty="0"/>
              <a:t> </a:t>
            </a:r>
            <a:r>
              <a:rPr lang="es-ES" sz="3200" dirty="0" err="1"/>
              <a:t>Schritt</a:t>
            </a:r>
            <a:r>
              <a:rPr lang="es-ES" sz="3200" dirty="0"/>
              <a:t>: </a:t>
            </a:r>
            <a:r>
              <a:rPr lang="es-ES" sz="3200" dirty="0" err="1"/>
              <a:t>Transparenz</a:t>
            </a:r>
            <a:endParaRPr sz="3200" dirty="0"/>
          </a:p>
        </p:txBody>
      </p:sp>
      <p:sp>
        <p:nvSpPr>
          <p:cNvPr id="419" name="Google Shape;419;g2f0240af1f0_0_901"/>
          <p:cNvSpPr txBox="1">
            <a:spLocks noGrp="1"/>
          </p:cNvSpPr>
          <p:nvPr>
            <p:ph type="body" idx="2"/>
          </p:nvPr>
        </p:nvSpPr>
        <p:spPr>
          <a:xfrm>
            <a:off x="904856" y="1630548"/>
            <a:ext cx="10053000" cy="4250400"/>
          </a:xfrm>
          <a:prstGeom prst="rect">
            <a:avLst/>
          </a:prstGeom>
          <a:noFill/>
          <a:ln>
            <a:noFill/>
          </a:ln>
        </p:spPr>
        <p:txBody>
          <a:bodyPr spcFirstLastPara="1" wrap="square" lIns="91425" tIns="45700" rIns="91425" bIns="45700" anchor="t" anchorCtr="0">
            <a:noAutofit/>
          </a:bodyPr>
          <a:lstStyle/>
          <a:p>
            <a:pPr marL="0" marR="0" lvl="0" indent="0" algn="l" rtl="0">
              <a:lnSpc>
                <a:spcPct val="103333"/>
              </a:lnSpc>
              <a:spcBef>
                <a:spcPts val="0"/>
              </a:spcBef>
              <a:spcAft>
                <a:spcPts val="0"/>
              </a:spcAft>
              <a:buClr>
                <a:srgbClr val="595959"/>
              </a:buClr>
              <a:buSzPts val="2400"/>
              <a:buFont typeface="Arial"/>
              <a:buNone/>
            </a:pPr>
            <a:r>
              <a:rPr lang="de-DE" dirty="0"/>
              <a:t>Der Einstieg in die Transparenz von Unternehmensdaten zur Nachhaltigkeit ist der erste Schritt, um mittelfristig einen </a:t>
            </a:r>
            <a:r>
              <a:rPr lang="es-ES" b="1" dirty="0" err="1"/>
              <a:t>Marktaustreibungseffekt</a:t>
            </a:r>
            <a:r>
              <a:rPr lang="es-ES" b="1" dirty="0"/>
              <a:t> </a:t>
            </a:r>
            <a:r>
              <a:rPr lang="es-ES" dirty="0" err="1"/>
              <a:t>zu</a:t>
            </a:r>
            <a:r>
              <a:rPr lang="es-ES" dirty="0"/>
              <a:t> </a:t>
            </a:r>
            <a:r>
              <a:rPr lang="es-ES" dirty="0" err="1"/>
              <a:t>vermeiden</a:t>
            </a:r>
            <a:r>
              <a:rPr lang="es-ES" dirty="0"/>
              <a:t>:</a:t>
            </a:r>
            <a:endParaRPr dirty="0"/>
          </a:p>
          <a:p>
            <a:pPr lvl="0" indent="-457200" algn="l" rtl="0">
              <a:lnSpc>
                <a:spcPct val="103333"/>
              </a:lnSpc>
              <a:spcBef>
                <a:spcPts val="0"/>
              </a:spcBef>
              <a:spcAft>
                <a:spcPts val="0"/>
              </a:spcAft>
              <a:buSzPts val="2400"/>
              <a:buAutoNum type="arabicPeriod"/>
            </a:pPr>
            <a:r>
              <a:rPr lang="de-DE" dirty="0"/>
              <a:t>Wenn Kleinstunternehmen nicht vorbereitet sind, könnten sie Kunden verlieren, die die Nachhaltigkeitsvorschriften einhalten müssen.</a:t>
            </a:r>
          </a:p>
          <a:p>
            <a:pPr lvl="0" indent="-457200" algn="l" rtl="0">
              <a:lnSpc>
                <a:spcPct val="103333"/>
              </a:lnSpc>
              <a:spcBef>
                <a:spcPts val="0"/>
              </a:spcBef>
              <a:spcAft>
                <a:spcPts val="0"/>
              </a:spcAft>
              <a:buSzPts val="2400"/>
              <a:buAutoNum type="arabicPeriod"/>
            </a:pPr>
            <a:endParaRPr lang="de-DE" dirty="0"/>
          </a:p>
          <a:p>
            <a:pPr lvl="0" indent="-457200" algn="l" rtl="0">
              <a:lnSpc>
                <a:spcPct val="103333"/>
              </a:lnSpc>
              <a:spcBef>
                <a:spcPts val="0"/>
              </a:spcBef>
              <a:spcAft>
                <a:spcPts val="0"/>
              </a:spcAft>
              <a:buSzPts val="2400"/>
              <a:buAutoNum type="arabicPeriod"/>
            </a:pPr>
            <a:r>
              <a:rPr lang="de-DE" dirty="0"/>
              <a:t>Sie könnten auch mit zukünftigen Finanzierungsbeschränkungen konfrontiert werden oder keinen Zugang zu grünen Finanzierungsinstrumenten erhalten.</a:t>
            </a:r>
          </a:p>
          <a:p>
            <a:pPr lvl="0" indent="-457200" algn="l" rtl="0">
              <a:lnSpc>
                <a:spcPct val="103333"/>
              </a:lnSpc>
              <a:spcBef>
                <a:spcPts val="0"/>
              </a:spcBef>
              <a:spcAft>
                <a:spcPts val="0"/>
              </a:spcAft>
              <a:buSzPts val="2400"/>
              <a:buAutoNum type="arabicPeriod"/>
            </a:pPr>
            <a:endParaRPr lang="de-DE" dirty="0"/>
          </a:p>
          <a:p>
            <a:pPr lvl="0" indent="-457200" algn="l" rtl="0">
              <a:lnSpc>
                <a:spcPct val="103333"/>
              </a:lnSpc>
              <a:spcBef>
                <a:spcPts val="0"/>
              </a:spcBef>
              <a:spcAft>
                <a:spcPts val="0"/>
              </a:spcAft>
              <a:buSzPts val="2400"/>
              <a:buAutoNum type="arabicPeriod"/>
            </a:pPr>
            <a:r>
              <a:rPr lang="de-DE" dirty="0"/>
              <a:t>Außerdem könnten sie nicht in den Genuss von öffentlichen Beihilfen, Fonds und öffentlichen Aufträgen kommen.</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4" name="Google Shape;434;g2f0240af1f0_0_913"/>
          <p:cNvSpPr txBox="1">
            <a:spLocks noGrp="1"/>
          </p:cNvSpPr>
          <p:nvPr>
            <p:ph type="body" idx="1"/>
          </p:nvPr>
        </p:nvSpPr>
        <p:spPr>
          <a:xfrm>
            <a:off x="7630824" y="990923"/>
            <a:ext cx="2067000" cy="582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s-ES"/>
              <a:t>03</a:t>
            </a:r>
            <a:endParaRPr/>
          </a:p>
        </p:txBody>
      </p:sp>
      <p:sp>
        <p:nvSpPr>
          <p:cNvPr id="435" name="Google Shape;435;g2f0240af1f0_0_913"/>
          <p:cNvSpPr/>
          <p:nvPr/>
        </p:nvSpPr>
        <p:spPr>
          <a:xfrm>
            <a:off x="5722297" y="4461934"/>
            <a:ext cx="4933800" cy="15618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436" name="Google Shape;436;g2f0240af1f0_0_913"/>
          <p:cNvSpPr txBox="1"/>
          <p:nvPr/>
        </p:nvSpPr>
        <p:spPr>
          <a:xfrm>
            <a:off x="6025679" y="4642627"/>
            <a:ext cx="4630500"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s-ES" sz="3600" b="1" i="0" u="none" strike="noStrike" cap="none" dirty="0">
                <a:solidFill>
                  <a:srgbClr val="73B64B"/>
                </a:solidFill>
                <a:latin typeface="Calibri"/>
                <a:ea typeface="Calibri"/>
                <a:cs typeface="Calibri"/>
                <a:sym typeface="Calibri"/>
              </a:rPr>
              <a:t>FALLSTUDIEN</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g2f0240af1f0_0_921"/>
          <p:cNvSpPr txBox="1">
            <a:spLocks noGrp="1"/>
          </p:cNvSpPr>
          <p:nvPr>
            <p:ph type="body" idx="1"/>
          </p:nvPr>
        </p:nvSpPr>
        <p:spPr>
          <a:xfrm>
            <a:off x="4912293" y="846903"/>
            <a:ext cx="6562800" cy="33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s-ES" dirty="0" err="1"/>
              <a:t>Fallstudie</a:t>
            </a:r>
            <a:r>
              <a:rPr lang="es-ES" dirty="0"/>
              <a:t> 1: ECOEMBES</a:t>
            </a:r>
            <a:endParaRPr dirty="0"/>
          </a:p>
        </p:txBody>
      </p:sp>
      <p:sp>
        <p:nvSpPr>
          <p:cNvPr id="442" name="Google Shape;442;g2f0240af1f0_0_921"/>
          <p:cNvSpPr txBox="1">
            <a:spLocks noGrp="1"/>
          </p:cNvSpPr>
          <p:nvPr>
            <p:ph type="body" idx="3"/>
          </p:nvPr>
        </p:nvSpPr>
        <p:spPr>
          <a:xfrm>
            <a:off x="3880331" y="614396"/>
            <a:ext cx="1232700" cy="955500"/>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s-ES"/>
              <a:t>01</a:t>
            </a:r>
            <a:endParaRPr/>
          </a:p>
        </p:txBody>
      </p:sp>
      <p:sp>
        <p:nvSpPr>
          <p:cNvPr id="443" name="Google Shape;443;g2f0240af1f0_0_921"/>
          <p:cNvSpPr txBox="1">
            <a:spLocks noGrp="1"/>
          </p:cNvSpPr>
          <p:nvPr>
            <p:ph type="body" idx="4"/>
          </p:nvPr>
        </p:nvSpPr>
        <p:spPr>
          <a:xfrm>
            <a:off x="4912292" y="2770036"/>
            <a:ext cx="6562800" cy="33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de-DE" dirty="0"/>
              <a:t>Fallstudie 2: BAUWIRTSCHAFT IN SPANIEN UND ENERGIEEFFIZIENZ </a:t>
            </a:r>
            <a:endParaRPr dirty="0"/>
          </a:p>
        </p:txBody>
      </p:sp>
      <p:sp>
        <p:nvSpPr>
          <p:cNvPr id="444" name="Google Shape;444;g2f0240af1f0_0_921"/>
          <p:cNvSpPr txBox="1">
            <a:spLocks noGrp="1"/>
          </p:cNvSpPr>
          <p:nvPr>
            <p:ph type="body" idx="6"/>
          </p:nvPr>
        </p:nvSpPr>
        <p:spPr>
          <a:xfrm>
            <a:off x="4927790" y="4633833"/>
            <a:ext cx="6562800" cy="33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s-ES" dirty="0" err="1"/>
              <a:t>Fallstudie</a:t>
            </a:r>
            <a:r>
              <a:rPr lang="es-ES" dirty="0"/>
              <a:t> 3: IMPACT HUB </a:t>
            </a:r>
            <a:endParaRPr dirty="0"/>
          </a:p>
        </p:txBody>
      </p:sp>
      <p:sp>
        <p:nvSpPr>
          <p:cNvPr id="445" name="Google Shape;445;g2f0240af1f0_0_921"/>
          <p:cNvSpPr txBox="1">
            <a:spLocks noGrp="1"/>
          </p:cNvSpPr>
          <p:nvPr>
            <p:ph type="body" idx="9"/>
          </p:nvPr>
        </p:nvSpPr>
        <p:spPr>
          <a:xfrm>
            <a:off x="3918849" y="2558717"/>
            <a:ext cx="1232700" cy="955500"/>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s-ES" dirty="0"/>
              <a:t>02</a:t>
            </a:r>
            <a:endParaRPr dirty="0"/>
          </a:p>
        </p:txBody>
      </p:sp>
      <p:sp>
        <p:nvSpPr>
          <p:cNvPr id="446" name="Google Shape;446;g2f0240af1f0_0_921"/>
          <p:cNvSpPr txBox="1">
            <a:spLocks noGrp="1"/>
          </p:cNvSpPr>
          <p:nvPr>
            <p:ph type="body" idx="13"/>
          </p:nvPr>
        </p:nvSpPr>
        <p:spPr>
          <a:xfrm>
            <a:off x="3918849" y="4410972"/>
            <a:ext cx="1232700" cy="955500"/>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s-ES" dirty="0"/>
              <a:t>03</a:t>
            </a:r>
            <a:endParaRPr dirty="0"/>
          </a:p>
        </p:txBody>
      </p:sp>
      <p:sp>
        <p:nvSpPr>
          <p:cNvPr id="447" name="Google Shape;447;g2f0240af1f0_0_921"/>
          <p:cNvSpPr/>
          <p:nvPr/>
        </p:nvSpPr>
        <p:spPr>
          <a:xfrm>
            <a:off x="3880331" y="2232539"/>
            <a:ext cx="7452000" cy="30900"/>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448" name="Google Shape;448;g2f0240af1f0_0_921"/>
          <p:cNvSpPr/>
          <p:nvPr/>
        </p:nvSpPr>
        <p:spPr>
          <a:xfrm>
            <a:off x="3880331" y="4245771"/>
            <a:ext cx="7452000" cy="30900"/>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449" name="Google Shape;449;g2f0240af1f0_0_921"/>
          <p:cNvPicPr preferRelativeResize="0">
            <a:picLocks noGrp="1"/>
          </p:cNvPicPr>
          <p:nvPr>
            <p:ph type="pic" idx="8"/>
          </p:nvPr>
        </p:nvPicPr>
        <p:blipFill rotWithShape="1">
          <a:blip r:embed="rId3" cstate="screen">
            <a:alphaModFix/>
            <a:extLst>
              <a:ext uri="{28A0092B-C50C-407E-A947-70E740481C1C}">
                <a14:useLocalDpi xmlns:a14="http://schemas.microsoft.com/office/drawing/2010/main"/>
              </a:ext>
            </a:extLst>
          </a:blip>
          <a:srcRect/>
          <a:stretch/>
        </p:blipFill>
        <p:spPr>
          <a:xfrm>
            <a:off x="-48344" y="0"/>
            <a:ext cx="3570475" cy="6858002"/>
          </a:xfrm>
          <a:prstGeom prst="rect">
            <a:avLst/>
          </a:prstGeom>
          <a:solidFill>
            <a:srgbClr val="D8D8D8"/>
          </a:solid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g2f0240af1f0_0_933"/>
          <p:cNvSpPr txBox="1">
            <a:spLocks noGrp="1"/>
          </p:cNvSpPr>
          <p:nvPr>
            <p:ph type="body" idx="1"/>
          </p:nvPr>
        </p:nvSpPr>
        <p:spPr>
          <a:xfrm>
            <a:off x="4509125" y="354300"/>
            <a:ext cx="6821700" cy="603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Font typeface="Arial"/>
              <a:buNone/>
            </a:pPr>
            <a:r>
              <a:rPr lang="es-ES" b="1" spc="-100" dirty="0" err="1">
                <a:solidFill>
                  <a:srgbClr val="73B64B"/>
                </a:solidFill>
                <a:latin typeface="Calibri"/>
                <a:ea typeface="Calibri"/>
                <a:cs typeface="Calibri"/>
                <a:sym typeface="Calibri"/>
              </a:rPr>
              <a:t>Fallstudie</a:t>
            </a:r>
            <a:r>
              <a:rPr lang="es-ES" b="1" spc="-100" dirty="0">
                <a:solidFill>
                  <a:srgbClr val="73B64B"/>
                </a:solidFill>
                <a:latin typeface="Calibri"/>
                <a:ea typeface="Calibri"/>
                <a:cs typeface="Calibri"/>
                <a:sym typeface="Calibri"/>
              </a:rPr>
              <a:t> 1: ECOEMBES </a:t>
            </a:r>
          </a:p>
          <a:p>
            <a:pPr marL="0" lvl="0" indent="0" algn="l" rtl="0">
              <a:lnSpc>
                <a:spcPct val="100000"/>
              </a:lnSpc>
              <a:spcBef>
                <a:spcPts val="0"/>
              </a:spcBef>
              <a:spcAft>
                <a:spcPts val="0"/>
              </a:spcAft>
              <a:buClr>
                <a:srgbClr val="73B64B"/>
              </a:buClr>
              <a:buSzPts val="2400"/>
              <a:buFont typeface="Arial"/>
              <a:buNone/>
            </a:pPr>
            <a:endParaRPr b="1" spc="-100" dirty="0">
              <a:solidFill>
                <a:srgbClr val="73B64B"/>
              </a:solidFill>
              <a:latin typeface="Calibri"/>
              <a:ea typeface="Calibri"/>
              <a:cs typeface="Calibri"/>
              <a:sym typeface="Calibri"/>
            </a:endParaRPr>
          </a:p>
          <a:p>
            <a:pPr marL="0" lvl="0" indent="0" algn="just" rtl="0">
              <a:lnSpc>
                <a:spcPct val="100000"/>
              </a:lnSpc>
              <a:spcBef>
                <a:spcPts val="0"/>
              </a:spcBef>
              <a:spcAft>
                <a:spcPts val="0"/>
              </a:spcAft>
              <a:buClr>
                <a:srgbClr val="73B64B"/>
              </a:buClr>
              <a:buSzPts val="2400"/>
              <a:buFont typeface="Arial"/>
              <a:buNone/>
            </a:pPr>
            <a:r>
              <a:rPr lang="de-DE" sz="2000" b="0" i="0" u="none" strike="noStrike" spc="-100" dirty="0">
                <a:solidFill>
                  <a:srgbClr val="000000"/>
                </a:solidFill>
                <a:latin typeface="Calibri"/>
                <a:ea typeface="Calibri"/>
                <a:cs typeface="Calibri"/>
                <a:sym typeface="Calibri"/>
              </a:rPr>
              <a:t>Ecoembes ist eine bekannte spanische Non-Profit-Umweltorganisation, die sich um das Recycling und Ökodesign von Verpackungen in Spanien kümmert und mehrere Programme zur Unterstützung von KMU durch Leitfäden und Schulungen anbietet. </a:t>
            </a:r>
            <a:r>
              <a:rPr lang="es-ES" sz="2000" b="0" i="0" u="none" strike="noStrike" spc="-100" dirty="0">
                <a:solidFill>
                  <a:srgbClr val="000000"/>
                </a:solidFill>
                <a:latin typeface="Calibri"/>
                <a:ea typeface="Calibri"/>
                <a:cs typeface="Calibri"/>
                <a:sym typeface="Calibri"/>
              </a:rPr>
              <a:t> </a:t>
            </a:r>
            <a:endParaRPr spc="-100" dirty="0"/>
          </a:p>
          <a:p>
            <a:pPr marL="0" lvl="0" indent="0" algn="just" rtl="0">
              <a:lnSpc>
                <a:spcPct val="100000"/>
              </a:lnSpc>
              <a:spcBef>
                <a:spcPts val="0"/>
              </a:spcBef>
              <a:spcAft>
                <a:spcPts val="0"/>
              </a:spcAft>
              <a:buClr>
                <a:srgbClr val="73B64B"/>
              </a:buClr>
              <a:buSzPts val="2400"/>
              <a:buFont typeface="Arial"/>
              <a:buNone/>
            </a:pPr>
            <a:endParaRPr sz="2000" spc="-100" dirty="0">
              <a:solidFill>
                <a:srgbClr val="000000"/>
              </a:solidFill>
              <a:latin typeface="Calibri"/>
              <a:ea typeface="Calibri"/>
              <a:cs typeface="Calibri"/>
              <a:sym typeface="Calibri"/>
            </a:endParaRPr>
          </a:p>
          <a:p>
            <a:pPr marL="0" lvl="0" indent="0" algn="just" rtl="0">
              <a:lnSpc>
                <a:spcPct val="100000"/>
              </a:lnSpc>
              <a:spcBef>
                <a:spcPts val="0"/>
              </a:spcBef>
              <a:spcAft>
                <a:spcPts val="0"/>
              </a:spcAft>
              <a:buClr>
                <a:srgbClr val="73B64B"/>
              </a:buClr>
              <a:buSzPts val="2400"/>
              <a:buFont typeface="Arial"/>
              <a:buNone/>
            </a:pPr>
            <a:r>
              <a:rPr lang="es-ES" sz="2000" spc="-100" dirty="0">
                <a:solidFill>
                  <a:srgbClr val="000000"/>
                </a:solidFill>
              </a:rPr>
              <a:t>In </a:t>
            </a:r>
            <a:r>
              <a:rPr lang="es-ES" sz="2000" spc="-100" dirty="0" err="1">
                <a:solidFill>
                  <a:srgbClr val="000000"/>
                </a:solidFill>
              </a:rPr>
              <a:t>ihrem</a:t>
            </a:r>
            <a:r>
              <a:rPr lang="es-ES" sz="2000" spc="-100" dirty="0">
                <a:solidFill>
                  <a:srgbClr val="000000"/>
                </a:solidFill>
              </a:rPr>
              <a:t> </a:t>
            </a:r>
            <a:r>
              <a:rPr lang="es-ES" sz="2000" b="1" spc="-100" dirty="0">
                <a:solidFill>
                  <a:srgbClr val="000000"/>
                </a:solidFill>
              </a:rPr>
              <a:t>VIII Business </a:t>
            </a:r>
            <a:r>
              <a:rPr lang="es-ES" sz="2000" b="1" spc="-100" dirty="0" err="1">
                <a:solidFill>
                  <a:srgbClr val="000000"/>
                </a:solidFill>
              </a:rPr>
              <a:t>Prevention</a:t>
            </a:r>
            <a:r>
              <a:rPr lang="es-ES" sz="2000" b="1" spc="-100" dirty="0">
                <a:solidFill>
                  <a:srgbClr val="000000"/>
                </a:solidFill>
              </a:rPr>
              <a:t> Plan (2021-2023) </a:t>
            </a:r>
            <a:r>
              <a:rPr lang="de-DE" sz="2000" spc="-100" dirty="0">
                <a:solidFill>
                  <a:srgbClr val="000000"/>
                </a:solidFill>
              </a:rPr>
              <a:t>hebt sie hervor, dass 62 % aller professionellen KMU-Projekte sich bereits der Notwendigkeit bewusst sind, die Umweltauswirkungen ihrer Aktivitäten zu begrenzen. Sie bewegen sich auf eine Kreislaufwirtschaft zu, indem sie sich sowohl auf das Recycling von Verpackungen als auch auf die Verbesserung des Verpackungsdesigns konzentrieren, um die Wiederverwertbarkeit zu erhöhen. </a:t>
            </a:r>
          </a:p>
          <a:p>
            <a:pPr marL="0" lvl="0" indent="0" algn="just" rtl="0">
              <a:lnSpc>
                <a:spcPct val="100000"/>
              </a:lnSpc>
              <a:spcBef>
                <a:spcPts val="0"/>
              </a:spcBef>
              <a:spcAft>
                <a:spcPts val="0"/>
              </a:spcAft>
              <a:buClr>
                <a:srgbClr val="73B64B"/>
              </a:buClr>
              <a:buSzPts val="2400"/>
              <a:buFont typeface="Arial"/>
              <a:buNone/>
            </a:pPr>
            <a:endParaRPr sz="2000" spc="-100" dirty="0">
              <a:solidFill>
                <a:srgbClr val="000000"/>
              </a:solidFill>
              <a:latin typeface="Calibri"/>
              <a:ea typeface="Calibri"/>
              <a:cs typeface="Calibri"/>
              <a:sym typeface="Calibri"/>
            </a:endParaRPr>
          </a:p>
          <a:p>
            <a:pPr marL="0" lvl="0" indent="0" algn="just" rtl="0">
              <a:lnSpc>
                <a:spcPct val="100000"/>
              </a:lnSpc>
              <a:spcBef>
                <a:spcPts val="0"/>
              </a:spcBef>
              <a:spcAft>
                <a:spcPts val="0"/>
              </a:spcAft>
              <a:buClr>
                <a:srgbClr val="73B64B"/>
              </a:buClr>
              <a:buSzPts val="2400"/>
              <a:buFont typeface="Arial"/>
              <a:buNone/>
            </a:pPr>
            <a:r>
              <a:rPr lang="de-DE" sz="2000" b="0" i="0" u="none" strike="noStrike" spc="-100" dirty="0">
                <a:solidFill>
                  <a:srgbClr val="000000"/>
                </a:solidFill>
                <a:latin typeface="Calibri"/>
                <a:ea typeface="Calibri"/>
                <a:cs typeface="Calibri"/>
                <a:sym typeface="Calibri"/>
              </a:rPr>
              <a:t>Die häufigsten Entscheidungen hinsichtlich einer umweltfreundlicheren Gestaltung der Verpackungen ihrer Unternehmen drehen sich um die Idee, die Wiederverwertbarkeit dieser Verpackungen zu verbessern und das recycelte Material auch in die Herstellungsphase einzubeziehen. </a:t>
            </a:r>
            <a:endParaRPr sz="2000" b="1" spc="-100" dirty="0">
              <a:solidFill>
                <a:srgbClr val="000000"/>
              </a:solidFill>
              <a:latin typeface="Calibri"/>
              <a:ea typeface="Calibri"/>
              <a:cs typeface="Calibri"/>
              <a:sym typeface="Calibri"/>
            </a:endParaRPr>
          </a:p>
        </p:txBody>
      </p:sp>
      <p:pic>
        <p:nvPicPr>
          <p:cNvPr id="455" name="Google Shape;455;g2f0240af1f0_0_933" descr="Ecoembes">
            <a:hlinkClick r:id="rId3"/>
          </p:cNvPr>
          <p:cNvPicPr preferRelativeResize="0"/>
          <p:nvPr/>
        </p:nvPicPr>
        <p:blipFill rotWithShape="1">
          <a:blip r:embed="rId4">
            <a:alphaModFix/>
          </a:blip>
          <a:srcRect/>
          <a:stretch/>
        </p:blipFill>
        <p:spPr>
          <a:xfrm>
            <a:off x="566707" y="1184108"/>
            <a:ext cx="3054996" cy="93075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g2f0240af1f0_0_938"/>
          <p:cNvSpPr txBox="1">
            <a:spLocks noGrp="1"/>
          </p:cNvSpPr>
          <p:nvPr>
            <p:ph type="body" idx="1"/>
          </p:nvPr>
        </p:nvSpPr>
        <p:spPr>
          <a:xfrm>
            <a:off x="4333581" y="295530"/>
            <a:ext cx="6859200" cy="5982300"/>
          </a:xfrm>
          <a:prstGeom prst="rect">
            <a:avLst/>
          </a:prstGeom>
          <a:noFill/>
          <a:ln>
            <a:noFill/>
          </a:ln>
        </p:spPr>
        <p:txBody>
          <a:bodyPr spcFirstLastPara="1" wrap="square" lIns="91425" tIns="45700" rIns="91425" bIns="45700" anchor="t" anchorCtr="0">
            <a:noAutofit/>
          </a:bodyPr>
          <a:lstStyle/>
          <a:p>
            <a:pPr marL="228600" lvl="0" indent="0" algn="just" rtl="0">
              <a:lnSpc>
                <a:spcPct val="103333"/>
              </a:lnSpc>
              <a:spcBef>
                <a:spcPts val="0"/>
              </a:spcBef>
              <a:spcAft>
                <a:spcPts val="0"/>
              </a:spcAft>
              <a:buSzPts val="2400"/>
              <a:buNone/>
            </a:pPr>
            <a:r>
              <a:rPr lang="de-DE" sz="2200" spc="-110" dirty="0">
                <a:solidFill>
                  <a:srgbClr val="000000"/>
                </a:solidFill>
              </a:rPr>
              <a:t>In anderen, ebenso wichtigen ethischen und ökologischen Fragen wie der Gewichtsreduzierung von Verpackungen für alle Arten von Produkten und der Optimierung des Raums zur Minimierung der Verpackung sind jedoch noch Fortschritte erforderlich. Darüber hinaus ist die Verwendung von Materialien, die von vornherein geringere Umweltauswirkungen haben, von entscheidender Bedeutung. Auch radikalere Maßnahmen wie Großeinkäufe und die Verwendung von wiederverwendbaren Verpackungen werden immer häufiger eingesetzt. </a:t>
            </a:r>
          </a:p>
          <a:p>
            <a:pPr marL="228600" lvl="0" indent="0" algn="just" rtl="0">
              <a:lnSpc>
                <a:spcPct val="103333"/>
              </a:lnSpc>
              <a:spcBef>
                <a:spcPts val="0"/>
              </a:spcBef>
              <a:spcAft>
                <a:spcPts val="0"/>
              </a:spcAft>
              <a:buSzPts val="2400"/>
              <a:buNone/>
            </a:pPr>
            <a:r>
              <a:rPr lang="de-DE" sz="2200" spc="-110" dirty="0">
                <a:solidFill>
                  <a:srgbClr val="000000"/>
                </a:solidFill>
              </a:rPr>
              <a:t>In Spanien haben sich die KMU auf die Verwendung von weniger umweltschädlichen Verpackungen umgestellt und beeindruckende Ergebnisse erzielt. Mehr als 2.000 spanische KMU haben diese Praktiken übernommen, was zu erheblichen Erfolgen geführt hat. Dem Bericht zufolge wurden mehr als 60.000 Tonnen Rohstoffe eingespart, über 4 Milliarden Behälter verbessert und fast 1 Million Tonnen CO2-Emissionen vermieden</a:t>
            </a:r>
            <a:r>
              <a:rPr lang="de-DE" sz="2200" dirty="0">
                <a:solidFill>
                  <a:srgbClr val="000000"/>
                </a:solidFill>
              </a:rPr>
              <a:t>.</a:t>
            </a:r>
            <a:endParaRPr sz="2200" dirty="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5" name="Google Shape;245;g2f0240af1f0_0_752"/>
          <p:cNvSpPr txBox="1">
            <a:spLocks noGrp="1"/>
          </p:cNvSpPr>
          <p:nvPr>
            <p:ph type="body" idx="1"/>
          </p:nvPr>
        </p:nvSpPr>
        <p:spPr>
          <a:xfrm>
            <a:off x="7630824" y="990923"/>
            <a:ext cx="2067000" cy="582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s-ES"/>
              <a:t>01</a:t>
            </a:r>
            <a:endParaRPr/>
          </a:p>
        </p:txBody>
      </p:sp>
      <p:sp>
        <p:nvSpPr>
          <p:cNvPr id="246" name="Google Shape;246;g2f0240af1f0_0_752"/>
          <p:cNvSpPr/>
          <p:nvPr/>
        </p:nvSpPr>
        <p:spPr>
          <a:xfrm>
            <a:off x="5988116" y="4759654"/>
            <a:ext cx="4933800" cy="15618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247" name="Google Shape;247;g2f0240af1f0_0_752"/>
          <p:cNvSpPr txBox="1"/>
          <p:nvPr/>
        </p:nvSpPr>
        <p:spPr>
          <a:xfrm>
            <a:off x="6163904" y="4770223"/>
            <a:ext cx="4521900"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s-ES" sz="3600" b="1" i="0" u="none" strike="noStrike" cap="none" dirty="0">
                <a:solidFill>
                  <a:srgbClr val="73B64B"/>
                </a:solidFill>
                <a:latin typeface="Calibri"/>
                <a:ea typeface="Calibri"/>
                <a:cs typeface="Calibri"/>
                <a:sym typeface="Calibri"/>
              </a:rPr>
              <a:t>EINFÜHRUNG IN DAS MODUL</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g2f0240af1f0_0_943"/>
          <p:cNvSpPr txBox="1">
            <a:spLocks noGrp="1"/>
          </p:cNvSpPr>
          <p:nvPr>
            <p:ph type="body" idx="1"/>
          </p:nvPr>
        </p:nvSpPr>
        <p:spPr>
          <a:xfrm>
            <a:off x="4586025" y="263471"/>
            <a:ext cx="6806100" cy="6369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Font typeface="Arial"/>
              <a:buNone/>
            </a:pPr>
            <a:r>
              <a:rPr lang="es-ES" b="1" spc="-140" dirty="0" err="1">
                <a:solidFill>
                  <a:srgbClr val="73B64B"/>
                </a:solidFill>
                <a:latin typeface="Calibri"/>
                <a:ea typeface="Calibri"/>
                <a:cs typeface="Calibri"/>
                <a:sym typeface="Calibri"/>
              </a:rPr>
              <a:t>Fallstudie</a:t>
            </a:r>
            <a:r>
              <a:rPr lang="es-ES" b="1" spc="-140" dirty="0">
                <a:solidFill>
                  <a:srgbClr val="73B64B"/>
                </a:solidFill>
                <a:latin typeface="Calibri"/>
                <a:ea typeface="Calibri"/>
                <a:cs typeface="Calibri"/>
                <a:sym typeface="Calibri"/>
              </a:rPr>
              <a:t> 2: PEFC SPANIEN </a:t>
            </a:r>
            <a:endParaRPr spc="-140" dirty="0"/>
          </a:p>
          <a:p>
            <a:pPr marL="0" lvl="0" indent="0" algn="just" rtl="0">
              <a:lnSpc>
                <a:spcPct val="100000"/>
              </a:lnSpc>
              <a:spcBef>
                <a:spcPts val="0"/>
              </a:spcBef>
              <a:spcAft>
                <a:spcPts val="0"/>
              </a:spcAft>
              <a:buClr>
                <a:srgbClr val="73B64B"/>
              </a:buClr>
              <a:buSzPts val="2400"/>
              <a:buFont typeface="Arial"/>
              <a:buNone/>
            </a:pPr>
            <a:r>
              <a:rPr lang="es-ES" sz="2000" b="1" i="0" u="none" strike="noStrike" spc="-140" dirty="0">
                <a:solidFill>
                  <a:srgbClr val="000000"/>
                </a:solidFill>
                <a:latin typeface="Calibri"/>
                <a:ea typeface="Calibri"/>
                <a:cs typeface="Calibri"/>
                <a:sym typeface="Calibri"/>
              </a:rPr>
              <a:t>PEFC </a:t>
            </a:r>
            <a:r>
              <a:rPr lang="es-ES" sz="2000" b="1" i="0" u="none" strike="noStrike" spc="-140" dirty="0" err="1">
                <a:solidFill>
                  <a:srgbClr val="000000"/>
                </a:solidFill>
                <a:latin typeface="Calibri"/>
                <a:ea typeface="Calibri"/>
                <a:cs typeface="Calibri"/>
                <a:sym typeface="Calibri"/>
              </a:rPr>
              <a:t>Spanien</a:t>
            </a:r>
            <a:r>
              <a:rPr lang="es-ES" sz="2000" b="1" i="0" u="none" strike="noStrike" spc="-140" dirty="0">
                <a:solidFill>
                  <a:srgbClr val="000000"/>
                </a:solidFill>
                <a:latin typeface="Calibri"/>
                <a:ea typeface="Calibri"/>
                <a:cs typeface="Calibri"/>
                <a:sym typeface="Calibri"/>
              </a:rPr>
              <a:t> </a:t>
            </a:r>
            <a:r>
              <a:rPr lang="de-DE" sz="2000" b="0" i="0" u="none" strike="noStrike" spc="-140" dirty="0">
                <a:solidFill>
                  <a:srgbClr val="000000"/>
                </a:solidFill>
                <a:latin typeface="Calibri"/>
                <a:ea typeface="Calibri"/>
                <a:cs typeface="Calibri"/>
                <a:sym typeface="Calibri"/>
              </a:rPr>
              <a:t>ist eine gemeinnützige Nichtregierungsorganisation, die die nachhaltige Waldbewirtschaftung durch die Waldzertifizierung und den Produktkettennachweis (Chain of Custody) von Forstprodukten fördert und verbreitet.</a:t>
            </a:r>
            <a:r>
              <a:rPr lang="es-ES" sz="2000" b="0" i="0" u="none" strike="noStrike" spc="-140" dirty="0">
                <a:solidFill>
                  <a:srgbClr val="000000"/>
                </a:solidFill>
                <a:latin typeface="Calibri"/>
                <a:ea typeface="Calibri"/>
                <a:cs typeface="Calibri"/>
                <a:sym typeface="Calibri"/>
              </a:rPr>
              <a:t> </a:t>
            </a:r>
            <a:endParaRPr spc="-140" dirty="0"/>
          </a:p>
          <a:p>
            <a:pPr marL="0" lvl="0" indent="0" algn="just" rtl="0">
              <a:lnSpc>
                <a:spcPct val="100000"/>
              </a:lnSpc>
              <a:spcBef>
                <a:spcPts val="0"/>
              </a:spcBef>
              <a:spcAft>
                <a:spcPts val="0"/>
              </a:spcAft>
              <a:buClr>
                <a:srgbClr val="73B64B"/>
              </a:buClr>
              <a:buSzPts val="2400"/>
              <a:buFont typeface="Arial"/>
              <a:buNone/>
            </a:pPr>
            <a:r>
              <a:rPr lang="de-DE" sz="2000" b="0" i="0" u="none" strike="noStrike" spc="-140" dirty="0">
                <a:solidFill>
                  <a:srgbClr val="000000"/>
                </a:solidFill>
                <a:latin typeface="Calibri"/>
                <a:ea typeface="Calibri"/>
                <a:cs typeface="Calibri"/>
                <a:sym typeface="Calibri"/>
              </a:rPr>
              <a:t>Dies trägt zur Erhaltung der Umwelt und der biologischen Vielfalt bei und fördert die Sozialwirtschaft, die Kreislaufwirtschaft und die nachhaltige Entwicklung.</a:t>
            </a:r>
            <a:endParaRPr spc="-140" dirty="0"/>
          </a:p>
          <a:p>
            <a:pPr marL="0" lvl="0" indent="0" algn="just" rtl="0">
              <a:lnSpc>
                <a:spcPct val="100000"/>
              </a:lnSpc>
              <a:spcBef>
                <a:spcPts val="0"/>
              </a:spcBef>
              <a:spcAft>
                <a:spcPts val="0"/>
              </a:spcAft>
              <a:buClr>
                <a:srgbClr val="73B64B"/>
              </a:buClr>
              <a:buSzPts val="2400"/>
              <a:buFont typeface="Arial"/>
              <a:buNone/>
            </a:pPr>
            <a:r>
              <a:rPr lang="de-DE" sz="2000" b="0" i="0" u="none" strike="noStrike" spc="-140" dirty="0">
                <a:solidFill>
                  <a:srgbClr val="000000"/>
                </a:solidFill>
                <a:latin typeface="Calibri"/>
                <a:ea typeface="Calibri"/>
                <a:cs typeface="Calibri"/>
                <a:sym typeface="Calibri"/>
              </a:rPr>
              <a:t>PEFC gibt Förstern, Waldbesitzern und -verwaltern, von kleinen bis hin zu großen Betrieben, ein Instrument an die Hand, mit dem sie ihre verantwortungsvollen Praktiken nachweisen können, und hilft gleichzeitig Verbrauchern und Unternehmen, sich für nachhaltig erzeugte Waldprodukte zu entscheiden. </a:t>
            </a:r>
            <a:endParaRPr spc="-140" dirty="0"/>
          </a:p>
          <a:p>
            <a:pPr marL="0" lvl="0" indent="0" algn="just" rtl="0">
              <a:lnSpc>
                <a:spcPct val="100000"/>
              </a:lnSpc>
              <a:spcBef>
                <a:spcPts val="0"/>
              </a:spcBef>
              <a:spcAft>
                <a:spcPts val="0"/>
              </a:spcAft>
              <a:buClr>
                <a:srgbClr val="73B64B"/>
              </a:buClr>
              <a:buSzPts val="2400"/>
              <a:buFont typeface="Arial"/>
              <a:buNone/>
            </a:pPr>
            <a:endParaRPr sz="2000" spc="-140" dirty="0">
              <a:solidFill>
                <a:srgbClr val="000000"/>
              </a:solidFill>
              <a:latin typeface="Calibri"/>
              <a:ea typeface="Calibri"/>
              <a:cs typeface="Calibri"/>
              <a:sym typeface="Calibri"/>
            </a:endParaRPr>
          </a:p>
          <a:p>
            <a:pPr marL="0" lvl="0" indent="0" algn="just" rtl="0">
              <a:lnSpc>
                <a:spcPct val="100000"/>
              </a:lnSpc>
              <a:spcBef>
                <a:spcPts val="0"/>
              </a:spcBef>
              <a:spcAft>
                <a:spcPts val="0"/>
              </a:spcAft>
              <a:buClr>
                <a:srgbClr val="73B64B"/>
              </a:buClr>
              <a:buSzPts val="2400"/>
              <a:buFont typeface="Arial"/>
              <a:buNone/>
            </a:pPr>
            <a:r>
              <a:rPr lang="de-DE" sz="2000" b="1" i="0" u="none" strike="noStrike" spc="-140" dirty="0">
                <a:solidFill>
                  <a:srgbClr val="000000"/>
                </a:solidFill>
                <a:latin typeface="Calibri"/>
                <a:ea typeface="Calibri"/>
                <a:cs typeface="Calibri"/>
                <a:sym typeface="Calibri"/>
              </a:rPr>
              <a:t>In dieser Fallstudie werden wir den Fall von Bauprojekten analysieren. </a:t>
            </a:r>
            <a:r>
              <a:rPr lang="de-DE" sz="2000" b="0" i="0" u="none" strike="noStrike" spc="-140" dirty="0">
                <a:solidFill>
                  <a:srgbClr val="000000"/>
                </a:solidFill>
                <a:latin typeface="Calibri"/>
                <a:ea typeface="Calibri"/>
                <a:cs typeface="Calibri"/>
                <a:sym typeface="Calibri"/>
              </a:rPr>
              <a:t>Die Bauindustrie steht vor der Herausforderung, nachzuweisen, dass das für die verschiedenen Projekte verwendete Holz aus zertifizierten nachhaltigen Quellen stammt.</a:t>
            </a:r>
            <a:r>
              <a:rPr lang="es-ES" sz="2000" b="0" i="0" u="none" strike="noStrike" spc="-140" dirty="0">
                <a:solidFill>
                  <a:srgbClr val="000000"/>
                </a:solidFill>
                <a:latin typeface="Calibri"/>
                <a:ea typeface="Calibri"/>
                <a:cs typeface="Calibri"/>
                <a:sym typeface="Calibri"/>
              </a:rPr>
              <a:t> </a:t>
            </a:r>
            <a:r>
              <a:rPr lang="de-DE" sz="2000" b="1" i="0" u="none" strike="noStrike" spc="-140" dirty="0">
                <a:solidFill>
                  <a:srgbClr val="000000"/>
                </a:solidFill>
                <a:latin typeface="Calibri"/>
                <a:ea typeface="Calibri"/>
                <a:cs typeface="Calibri"/>
                <a:sym typeface="Calibri"/>
              </a:rPr>
              <a:t>Die Chain-of-Custody-Zertifizierung ist bei diesen kurzfristigen Projekten, an denen verschiedene nicht zertifizierte KMU und Kleinstunternehmen beteiligt sind, nicht immer die effizienteste Option.</a:t>
            </a:r>
            <a:endParaRPr sz="2000" b="1" spc="-140" dirty="0">
              <a:solidFill>
                <a:srgbClr val="000000"/>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g2f0240af1f0_0_947"/>
          <p:cNvSpPr txBox="1">
            <a:spLocks noGrp="1"/>
          </p:cNvSpPr>
          <p:nvPr>
            <p:ph type="body" idx="1"/>
          </p:nvPr>
        </p:nvSpPr>
        <p:spPr>
          <a:xfrm>
            <a:off x="4586025" y="508075"/>
            <a:ext cx="6760200" cy="58698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rgbClr val="73B64B"/>
              </a:buClr>
              <a:buSzPts val="2400"/>
              <a:buNone/>
            </a:pPr>
            <a:r>
              <a:rPr lang="de-DE" sz="2000" b="0" i="0" u="none" strike="noStrike" spc="-100" dirty="0">
                <a:solidFill>
                  <a:srgbClr val="000000"/>
                </a:solidFill>
                <a:latin typeface="Calibri"/>
                <a:ea typeface="Calibri"/>
                <a:cs typeface="Calibri"/>
                <a:sym typeface="Calibri"/>
              </a:rPr>
              <a:t>An dem Projekt werden viele Auftragnehmer aller Größenordnungen beteiligt sein, und nicht alle werden über eine eigene Chain-of-Custody-Zertifizierung verfügen, insbesondere die kleineren. </a:t>
            </a:r>
            <a:r>
              <a:rPr lang="es-ES" sz="2000" b="0" i="0" u="none" strike="noStrike" spc="-100" dirty="0">
                <a:solidFill>
                  <a:srgbClr val="000000"/>
                </a:solidFill>
                <a:latin typeface="Calibri"/>
                <a:ea typeface="Calibri"/>
                <a:cs typeface="Calibri"/>
                <a:sym typeface="Calibri"/>
              </a:rPr>
              <a:t> </a:t>
            </a:r>
            <a:endParaRPr spc="-100" dirty="0"/>
          </a:p>
          <a:p>
            <a:pPr marL="0" lvl="0" indent="0" algn="just" rtl="0">
              <a:lnSpc>
                <a:spcPct val="100000"/>
              </a:lnSpc>
              <a:spcBef>
                <a:spcPts val="0"/>
              </a:spcBef>
              <a:spcAft>
                <a:spcPts val="0"/>
              </a:spcAft>
              <a:buClr>
                <a:srgbClr val="73B64B"/>
              </a:buClr>
              <a:buSzPts val="2400"/>
              <a:buNone/>
            </a:pPr>
            <a:endParaRPr sz="2000" spc="-100" dirty="0">
              <a:solidFill>
                <a:srgbClr val="000000"/>
              </a:solidFill>
              <a:latin typeface="Calibri"/>
              <a:ea typeface="Calibri"/>
              <a:cs typeface="Calibri"/>
              <a:sym typeface="Calibri"/>
            </a:endParaRPr>
          </a:p>
          <a:p>
            <a:pPr marL="0" lvl="0" indent="0" algn="just" rtl="0">
              <a:lnSpc>
                <a:spcPct val="100000"/>
              </a:lnSpc>
              <a:spcBef>
                <a:spcPts val="0"/>
              </a:spcBef>
              <a:spcAft>
                <a:spcPts val="0"/>
              </a:spcAft>
              <a:buClr>
                <a:srgbClr val="73B64B"/>
              </a:buClr>
              <a:buSzPts val="2400"/>
              <a:buNone/>
            </a:pPr>
            <a:r>
              <a:rPr lang="de-DE" sz="2000" b="1" i="0" u="none" strike="noStrike" spc="-100" dirty="0">
                <a:solidFill>
                  <a:srgbClr val="000000"/>
                </a:solidFill>
                <a:latin typeface="Calibri"/>
                <a:ea typeface="Calibri"/>
                <a:cs typeface="Calibri"/>
                <a:sym typeface="Calibri"/>
              </a:rPr>
              <a:t>Die Projektzertifizierung ermöglicht es nicht zertifizierten Unterauftragnehmern, unter dem „Dach“ der Zertifizierung des Hauptauftragnehmers zu arbeiten, solange alle ihre Tätigkeiten auf das zertifizierte Projekt beschränkt sind.</a:t>
            </a:r>
            <a:endParaRPr spc="-100" dirty="0"/>
          </a:p>
          <a:p>
            <a:pPr marL="0" lvl="0" indent="0" algn="just" rtl="0">
              <a:lnSpc>
                <a:spcPct val="100000"/>
              </a:lnSpc>
              <a:spcBef>
                <a:spcPts val="0"/>
              </a:spcBef>
              <a:spcAft>
                <a:spcPts val="0"/>
              </a:spcAft>
              <a:buClr>
                <a:srgbClr val="73B64B"/>
              </a:buClr>
              <a:buSzPts val="2400"/>
              <a:buNone/>
            </a:pPr>
            <a:endParaRPr sz="2000" b="1" spc="-100" dirty="0">
              <a:solidFill>
                <a:srgbClr val="000000"/>
              </a:solidFill>
              <a:latin typeface="Calibri"/>
              <a:ea typeface="Calibri"/>
              <a:cs typeface="Calibri"/>
              <a:sym typeface="Calibri"/>
            </a:endParaRPr>
          </a:p>
          <a:p>
            <a:pPr marL="0" lvl="0" indent="0" algn="just" rtl="0">
              <a:lnSpc>
                <a:spcPct val="100000"/>
              </a:lnSpc>
              <a:spcBef>
                <a:spcPts val="0"/>
              </a:spcBef>
              <a:spcAft>
                <a:spcPts val="0"/>
              </a:spcAft>
              <a:buClr>
                <a:srgbClr val="73B64B"/>
              </a:buClr>
              <a:buSzPts val="2400"/>
              <a:buNone/>
            </a:pPr>
            <a:r>
              <a:rPr lang="de-DE" sz="2000" b="0" i="0" u="none" strike="noStrike" spc="-100" dirty="0">
                <a:solidFill>
                  <a:srgbClr val="000000"/>
                </a:solidFill>
                <a:latin typeface="Calibri"/>
                <a:ea typeface="Calibri"/>
                <a:cs typeface="Calibri"/>
                <a:sym typeface="Calibri"/>
              </a:rPr>
              <a:t>Die Zertifizierung des Holzes oder der daraus hergestellten Produkte, die im Projekt verwendet werden, bietet eine unabhängige Garantie, dass das Holz aus nachhaltig bewirtschafteten Wäldern stammt, und</a:t>
            </a:r>
            <a:r>
              <a:rPr lang="de-DE" sz="2000" b="1" i="0" u="none" strike="noStrike" spc="-100" dirty="0">
                <a:solidFill>
                  <a:srgbClr val="000000"/>
                </a:solidFill>
                <a:latin typeface="Calibri"/>
                <a:ea typeface="Calibri"/>
                <a:cs typeface="Calibri"/>
                <a:sym typeface="Calibri"/>
              </a:rPr>
              <a:t> gewährleistet die Rückverfolgbarkeit in jeder Phase des Produktionsprozesses, vom Wald bis zum fertigen Projekt.</a:t>
            </a:r>
            <a:endParaRPr spc="-100" dirty="0"/>
          </a:p>
          <a:p>
            <a:pPr marL="0" lvl="0" indent="0" algn="just" rtl="0">
              <a:lnSpc>
                <a:spcPct val="100000"/>
              </a:lnSpc>
              <a:spcBef>
                <a:spcPts val="0"/>
              </a:spcBef>
              <a:spcAft>
                <a:spcPts val="0"/>
              </a:spcAft>
              <a:buClr>
                <a:srgbClr val="73B64B"/>
              </a:buClr>
              <a:buSzPts val="2400"/>
              <a:buNone/>
            </a:pPr>
            <a:endParaRPr lang="es-ES" sz="2000" b="1" spc="-100" dirty="0">
              <a:solidFill>
                <a:srgbClr val="000000"/>
              </a:solidFill>
            </a:endParaRPr>
          </a:p>
          <a:p>
            <a:pPr marL="0" lvl="0" indent="0" algn="just" rtl="0">
              <a:lnSpc>
                <a:spcPct val="100000"/>
              </a:lnSpc>
              <a:spcBef>
                <a:spcPts val="0"/>
              </a:spcBef>
              <a:spcAft>
                <a:spcPts val="0"/>
              </a:spcAft>
              <a:buClr>
                <a:srgbClr val="73B64B"/>
              </a:buClr>
              <a:buSzPts val="2400"/>
              <a:buNone/>
            </a:pPr>
            <a:r>
              <a:rPr lang="de-DE" sz="2000" b="0" i="0" u="none" strike="noStrike" spc="-100" dirty="0">
                <a:solidFill>
                  <a:srgbClr val="000000"/>
                </a:solidFill>
                <a:latin typeface="Calibri"/>
                <a:ea typeface="Calibri"/>
                <a:cs typeface="Calibri"/>
                <a:sym typeface="Calibri"/>
              </a:rPr>
              <a:t>Diese Art der Zertifizierung macht das Engagement der Organisation für eine nachhaltige Bewirtschaftung der Wälder im Einklang mit den Zielen für nachhaltige Entwicklung 2030 und dem Kampf gegen den Klimawandel sichtbar. </a:t>
            </a:r>
            <a:endParaRPr b="1" spc="-100" dirty="0">
              <a:solidFill>
                <a:srgbClr val="0000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g2f0240af1f0_0_951"/>
          <p:cNvSpPr txBox="1">
            <a:spLocks noGrp="1"/>
          </p:cNvSpPr>
          <p:nvPr>
            <p:ph type="body" idx="1"/>
          </p:nvPr>
        </p:nvSpPr>
        <p:spPr>
          <a:xfrm>
            <a:off x="4586025" y="508075"/>
            <a:ext cx="6806100" cy="5869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Font typeface="Arial"/>
              <a:buNone/>
            </a:pPr>
            <a:r>
              <a:rPr lang="es-ES" b="1" dirty="0" err="1">
                <a:solidFill>
                  <a:srgbClr val="73B64B"/>
                </a:solidFill>
              </a:rPr>
              <a:t>Fallstudie</a:t>
            </a:r>
            <a:r>
              <a:rPr lang="es-ES" b="1" dirty="0">
                <a:solidFill>
                  <a:srgbClr val="73B64B"/>
                </a:solidFill>
              </a:rPr>
              <a:t> 3: SIGRE </a:t>
            </a:r>
            <a:endParaRPr b="1" dirty="0">
              <a:solidFill>
                <a:srgbClr val="73B64B"/>
              </a:solidFill>
            </a:endParaRPr>
          </a:p>
          <a:p>
            <a:pPr marL="0" lvl="0" indent="0" algn="l" rtl="0">
              <a:lnSpc>
                <a:spcPct val="100000"/>
              </a:lnSpc>
              <a:spcBef>
                <a:spcPts val="0"/>
              </a:spcBef>
              <a:spcAft>
                <a:spcPts val="0"/>
              </a:spcAft>
              <a:buClr>
                <a:srgbClr val="73B64B"/>
              </a:buClr>
              <a:buSzPts val="2400"/>
              <a:buFont typeface="Arial"/>
              <a:buNone/>
            </a:pPr>
            <a:endParaRPr sz="2000" i="0" u="none" strike="noStrike" dirty="0">
              <a:solidFill>
                <a:srgbClr val="000000"/>
              </a:solidFill>
              <a:latin typeface="Calibri"/>
              <a:ea typeface="Calibri"/>
              <a:cs typeface="Calibri"/>
              <a:sym typeface="Calibri"/>
            </a:endParaRPr>
          </a:p>
          <a:p>
            <a:pPr marL="0" lvl="0" indent="0" algn="just" rtl="0">
              <a:lnSpc>
                <a:spcPct val="100000"/>
              </a:lnSpc>
              <a:spcBef>
                <a:spcPts val="0"/>
              </a:spcBef>
              <a:spcAft>
                <a:spcPts val="0"/>
              </a:spcAft>
              <a:buClr>
                <a:srgbClr val="73B64B"/>
              </a:buClr>
              <a:buSzPts val="2400"/>
              <a:buFont typeface="Arial"/>
              <a:buNone/>
            </a:pPr>
            <a:r>
              <a:rPr lang="de-DE" sz="2000" i="0" u="none" strike="noStrike" dirty="0">
                <a:solidFill>
                  <a:srgbClr val="000000"/>
                </a:solidFill>
                <a:latin typeface="Calibri"/>
                <a:ea typeface="Calibri"/>
                <a:cs typeface="Calibri"/>
                <a:sym typeface="Calibri"/>
              </a:rPr>
              <a:t>SIGRE ist eine spanische Non-Profit-Organisation, die sich um die umweltgerechte Entsorgung von Arzneimittelverpackungen und -resten kümmert, die in Haushalten anfallen. </a:t>
            </a:r>
          </a:p>
          <a:p>
            <a:pPr marL="0" lvl="0" indent="0" algn="just" rtl="0">
              <a:lnSpc>
                <a:spcPct val="100000"/>
              </a:lnSpc>
              <a:spcBef>
                <a:spcPts val="0"/>
              </a:spcBef>
              <a:spcAft>
                <a:spcPts val="0"/>
              </a:spcAft>
              <a:buClr>
                <a:srgbClr val="73B64B"/>
              </a:buClr>
              <a:buSzPts val="2400"/>
              <a:buFont typeface="Arial"/>
              <a:buNone/>
            </a:pPr>
            <a:endParaRPr lang="de-DE" sz="2000" i="0" u="none" strike="noStrike" dirty="0">
              <a:solidFill>
                <a:srgbClr val="000000"/>
              </a:solidFill>
              <a:latin typeface="Calibri"/>
              <a:ea typeface="Calibri"/>
              <a:cs typeface="Calibri"/>
              <a:sym typeface="Calibri"/>
            </a:endParaRPr>
          </a:p>
          <a:p>
            <a:pPr marL="0" lvl="0" indent="0" algn="just" rtl="0">
              <a:lnSpc>
                <a:spcPct val="100000"/>
              </a:lnSpc>
              <a:spcBef>
                <a:spcPts val="0"/>
              </a:spcBef>
              <a:spcAft>
                <a:spcPts val="0"/>
              </a:spcAft>
              <a:buClr>
                <a:srgbClr val="73B64B"/>
              </a:buClr>
              <a:buSzPts val="2400"/>
              <a:buFont typeface="Arial"/>
              <a:buNone/>
            </a:pPr>
            <a:r>
              <a:rPr lang="de-DE" sz="2000" i="0" u="none" strike="noStrike" dirty="0">
                <a:solidFill>
                  <a:srgbClr val="000000"/>
                </a:solidFill>
                <a:latin typeface="Calibri"/>
                <a:ea typeface="Calibri"/>
                <a:cs typeface="Calibri"/>
                <a:sym typeface="Calibri"/>
              </a:rPr>
              <a:t>Die Initiative wurde 2001 in Zusammenarbeit mit der pharmazeutischen Industrie, den Apotheken und den pharmazeutischen Vertriebsunternehmen ins Leben gerufen und hat sich zum Ziel gesetzt, ein wirksames und effizientes Modell zu sein. </a:t>
            </a:r>
            <a:endParaRPr sz="2000" dirty="0">
              <a:solidFill>
                <a:srgbClr val="000000"/>
              </a:solidFill>
              <a:latin typeface="Calibri"/>
              <a:ea typeface="Calibri"/>
              <a:cs typeface="Calibri"/>
              <a:sym typeface="Calibri"/>
            </a:endParaRPr>
          </a:p>
          <a:p>
            <a:pPr marL="0" lvl="0" indent="0" algn="just" rtl="0">
              <a:lnSpc>
                <a:spcPct val="100000"/>
              </a:lnSpc>
              <a:spcBef>
                <a:spcPts val="0"/>
              </a:spcBef>
              <a:spcAft>
                <a:spcPts val="0"/>
              </a:spcAft>
              <a:buClr>
                <a:srgbClr val="73B64B"/>
              </a:buClr>
              <a:buSzPts val="2400"/>
              <a:buFont typeface="Arial"/>
              <a:buNone/>
            </a:pPr>
            <a:endParaRPr sz="2000" dirty="0">
              <a:solidFill>
                <a:srgbClr val="000000"/>
              </a:solidFill>
              <a:latin typeface="Calibri"/>
              <a:ea typeface="Calibri"/>
              <a:cs typeface="Calibri"/>
              <a:sym typeface="Calibri"/>
            </a:endParaRPr>
          </a:p>
          <a:p>
            <a:pPr marL="0" lvl="0" indent="0" algn="just" rtl="0">
              <a:lnSpc>
                <a:spcPct val="100000"/>
              </a:lnSpc>
              <a:spcBef>
                <a:spcPts val="0"/>
              </a:spcBef>
              <a:spcAft>
                <a:spcPts val="0"/>
              </a:spcAft>
              <a:buClr>
                <a:srgbClr val="73B64B"/>
              </a:buClr>
              <a:buSzPts val="2400"/>
              <a:buFont typeface="Arial"/>
              <a:buNone/>
            </a:pPr>
            <a:r>
              <a:rPr lang="de-DE" sz="2000" b="1" i="0" u="none" strike="noStrike" dirty="0">
                <a:solidFill>
                  <a:srgbClr val="000000"/>
                </a:solidFill>
                <a:latin typeface="Calibri"/>
                <a:ea typeface="Calibri"/>
                <a:cs typeface="Calibri"/>
                <a:sym typeface="Calibri"/>
              </a:rPr>
              <a:t>Eine der größten Errungenschaften ist die Einbeziehung der gesamten Wertschöpfungskette von Arzneimitteln, insbesondere des Apothekennetzes, in das Projekt. 100 % der Apotheken in Spanien sind Kleinst-KMUs.</a:t>
            </a:r>
            <a:endParaRPr sz="2000" dirty="0">
              <a:solidFill>
                <a:srgbClr val="000000"/>
              </a:solidFill>
              <a:latin typeface="Calibri"/>
              <a:ea typeface="Calibri"/>
              <a:cs typeface="Calibri"/>
              <a:sym typeface="Calibri"/>
            </a:endParaRPr>
          </a:p>
        </p:txBody>
      </p:sp>
      <p:pic>
        <p:nvPicPr>
          <p:cNvPr id="477" name="Google Shape;477;g2f0240af1f0_0_951">
            <a:hlinkClick r:id="rId3"/>
          </p:cNvPr>
          <p:cNvPicPr preferRelativeResize="0"/>
          <p:nvPr/>
        </p:nvPicPr>
        <p:blipFill rotWithShape="1">
          <a:blip r:embed="rId4">
            <a:alphaModFix/>
          </a:blip>
          <a:srcRect/>
          <a:stretch/>
        </p:blipFill>
        <p:spPr>
          <a:xfrm>
            <a:off x="257444" y="1418956"/>
            <a:ext cx="3556000" cy="11684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g2f0240af1f0_0_956"/>
          <p:cNvSpPr txBox="1">
            <a:spLocks noGrp="1"/>
          </p:cNvSpPr>
          <p:nvPr>
            <p:ph type="body" idx="1"/>
          </p:nvPr>
        </p:nvSpPr>
        <p:spPr>
          <a:xfrm>
            <a:off x="4422951" y="835090"/>
            <a:ext cx="6704700" cy="5166300"/>
          </a:xfrm>
          <a:prstGeom prst="rect">
            <a:avLst/>
          </a:prstGeom>
          <a:noFill/>
          <a:ln>
            <a:noFill/>
          </a:ln>
        </p:spPr>
        <p:txBody>
          <a:bodyPr spcFirstLastPara="1" wrap="square" lIns="91425" tIns="45700" rIns="91425" bIns="45700" anchor="t" anchorCtr="0">
            <a:noAutofit/>
          </a:bodyPr>
          <a:lstStyle/>
          <a:p>
            <a:pPr marL="228600" lvl="0" indent="0" algn="just" rtl="0">
              <a:lnSpc>
                <a:spcPct val="103333"/>
              </a:lnSpc>
              <a:spcBef>
                <a:spcPts val="0"/>
              </a:spcBef>
              <a:spcAft>
                <a:spcPts val="0"/>
              </a:spcAft>
              <a:buSzPts val="2400"/>
              <a:buNone/>
            </a:pPr>
            <a:r>
              <a:rPr lang="de-DE" sz="2000" i="0" u="none" strike="noStrike" dirty="0">
                <a:solidFill>
                  <a:srgbClr val="000000"/>
                </a:solidFill>
                <a:latin typeface="Calibri"/>
                <a:ea typeface="Calibri"/>
                <a:cs typeface="Calibri"/>
                <a:sym typeface="Calibri"/>
              </a:rPr>
              <a:t>SIGRE richtet nicht nur Sammelstellen für abgelaufene oder übrig gebliebene Arzneimittel in Apotheken ein und organisiert deren Abholung, sondern schult auch Apothekenmitarbeiter und bietet Beratung zu Nachhaltigkeit, Ökodesign und Rückverfolgbarkeit von Arzneimitteln an, um zu verhindern, dass diese zu nicht verwertbarem Abfall werden. </a:t>
            </a:r>
          </a:p>
          <a:p>
            <a:pPr marL="228600" lvl="0" indent="0" algn="just" rtl="0">
              <a:lnSpc>
                <a:spcPct val="103333"/>
              </a:lnSpc>
              <a:spcBef>
                <a:spcPts val="0"/>
              </a:spcBef>
              <a:spcAft>
                <a:spcPts val="0"/>
              </a:spcAft>
              <a:buSzPts val="2400"/>
              <a:buNone/>
            </a:pPr>
            <a:endParaRPr lang="de-DE" sz="2000" i="0" u="none" strike="noStrike" dirty="0">
              <a:solidFill>
                <a:srgbClr val="000000"/>
              </a:solidFill>
              <a:latin typeface="Calibri"/>
              <a:ea typeface="Calibri"/>
              <a:cs typeface="Calibri"/>
              <a:sym typeface="Calibri"/>
            </a:endParaRPr>
          </a:p>
          <a:p>
            <a:pPr marL="228600" lvl="0" indent="0" algn="just" rtl="0">
              <a:lnSpc>
                <a:spcPct val="103333"/>
              </a:lnSpc>
              <a:spcBef>
                <a:spcPts val="0"/>
              </a:spcBef>
              <a:spcAft>
                <a:spcPts val="0"/>
              </a:spcAft>
              <a:buSzPts val="2400"/>
              <a:buNone/>
            </a:pPr>
            <a:r>
              <a:rPr lang="de-DE" sz="2000" i="0" u="none" strike="noStrike" dirty="0">
                <a:solidFill>
                  <a:srgbClr val="000000"/>
                </a:solidFill>
                <a:latin typeface="Calibri"/>
                <a:ea typeface="Calibri"/>
                <a:cs typeface="Calibri"/>
                <a:sym typeface="Calibri"/>
              </a:rPr>
              <a:t>Solche Medikamente sind äußerst umweltschädlich. Außerdem können sie über wild lebende Tiere die gesamte Nahrungskette beeinträchtigen und ernsthafte Probleme für die öffentliche Gesundheit verursachen.</a:t>
            </a:r>
            <a:endParaRPr sz="2000" dirty="0">
              <a:solidFill>
                <a:srgbClr val="000000"/>
              </a:solidFill>
            </a:endParaRPr>
          </a:p>
        </p:txBody>
      </p:sp>
      <p:sp>
        <p:nvSpPr>
          <p:cNvPr id="483" name="Google Shape;483;g2f0240af1f0_0_956"/>
          <p:cNvSpPr txBox="1">
            <a:spLocks noGrp="1"/>
          </p:cNvSpPr>
          <p:nvPr>
            <p:ph type="body" idx="2"/>
          </p:nvPr>
        </p:nvSpPr>
        <p:spPr>
          <a:xfrm>
            <a:off x="-3459557" y="-590754"/>
            <a:ext cx="3125700" cy="17745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8" name="Google Shape;498;g2f0240af1f0_0_968"/>
          <p:cNvSpPr txBox="1">
            <a:spLocks noGrp="1"/>
          </p:cNvSpPr>
          <p:nvPr>
            <p:ph type="body" idx="1"/>
          </p:nvPr>
        </p:nvSpPr>
        <p:spPr>
          <a:xfrm>
            <a:off x="7630824" y="990923"/>
            <a:ext cx="2067000" cy="582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s-ES"/>
              <a:t>04</a:t>
            </a:r>
            <a:endParaRPr/>
          </a:p>
        </p:txBody>
      </p:sp>
      <p:sp>
        <p:nvSpPr>
          <p:cNvPr id="499" name="Google Shape;499;g2f0240af1f0_0_968"/>
          <p:cNvSpPr/>
          <p:nvPr/>
        </p:nvSpPr>
        <p:spPr>
          <a:xfrm>
            <a:off x="5722297" y="4461934"/>
            <a:ext cx="5608800" cy="1252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500" name="Google Shape;500;g2f0240af1f0_0_968"/>
          <p:cNvSpPr txBox="1"/>
          <p:nvPr/>
        </p:nvSpPr>
        <p:spPr>
          <a:xfrm>
            <a:off x="5906323" y="4514225"/>
            <a:ext cx="2883900"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s-ES" sz="3600" b="1" i="0" u="none" strike="noStrike" cap="none" dirty="0">
                <a:solidFill>
                  <a:srgbClr val="73B64B"/>
                </a:solidFill>
                <a:latin typeface="Calibri"/>
                <a:ea typeface="Calibri"/>
                <a:cs typeface="Calibri"/>
                <a:sym typeface="Calibri"/>
              </a:rPr>
              <a:t>BEWERTUNG</a:t>
            </a:r>
            <a:endParaRPr sz="1400" b="0" i="0" u="none" strike="noStrike" cap="none" dirty="0">
              <a:solidFill>
                <a:srgbClr val="000000"/>
              </a:solidFill>
              <a:latin typeface="Arial"/>
              <a:ea typeface="Arial"/>
              <a:cs typeface="Arial"/>
              <a:sym typeface="Arial"/>
            </a:endParaRPr>
          </a:p>
        </p:txBody>
      </p:sp>
      <p:sp>
        <p:nvSpPr>
          <p:cNvPr id="501" name="Google Shape;501;g2f0240af1f0_0_968"/>
          <p:cNvSpPr/>
          <p:nvPr/>
        </p:nvSpPr>
        <p:spPr>
          <a:xfrm>
            <a:off x="2887674" y="6023651"/>
            <a:ext cx="3408900" cy="834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0000"/>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7"/>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SzPts val="2400"/>
              <a:buNone/>
            </a:pPr>
            <a:r>
              <a:rPr lang="de-DE" b="1" dirty="0">
                <a:solidFill>
                  <a:srgbClr val="000000"/>
                </a:solidFill>
              </a:rPr>
              <a:t>Was ist der Hauptunterschied zwischen einer „Lieferkette“ und einer „Wertschöpfungskette“?</a:t>
            </a:r>
            <a:endParaRPr dirty="0"/>
          </a:p>
          <a:p>
            <a:pPr marL="457200" lvl="0" indent="-457200" algn="just" rtl="0">
              <a:lnSpc>
                <a:spcPct val="150000"/>
              </a:lnSpc>
              <a:spcBef>
                <a:spcPts val="0"/>
              </a:spcBef>
              <a:spcAft>
                <a:spcPts val="0"/>
              </a:spcAft>
              <a:buSzPts val="2400"/>
              <a:buFont typeface="Arial"/>
              <a:buAutoNum type="alphaUcPeriod"/>
            </a:pPr>
            <a:r>
              <a:rPr lang="de-DE" sz="2000" dirty="0">
                <a:solidFill>
                  <a:srgbClr val="000000"/>
                </a:solidFill>
                <a:highlight>
                  <a:srgbClr val="FFFFFF"/>
                </a:highlight>
              </a:rPr>
              <a:t>Bei der Lieferkette liegt der Schwerpunkt auf dem Produkt- und Materialfluss, während bei der Wertschöpfungskette die Wertschöpfung auf jeder Stufe des Prozesses im Vordergrund steht.</a:t>
            </a:r>
          </a:p>
          <a:p>
            <a:pPr marL="457200" lvl="0" indent="-457200" algn="just" rtl="0">
              <a:lnSpc>
                <a:spcPct val="150000"/>
              </a:lnSpc>
              <a:spcBef>
                <a:spcPts val="0"/>
              </a:spcBef>
              <a:spcAft>
                <a:spcPts val="0"/>
              </a:spcAft>
              <a:buSzPts val="2400"/>
              <a:buFont typeface="Arial"/>
              <a:buAutoNum type="alphaUcPeriod"/>
            </a:pPr>
            <a:r>
              <a:rPr lang="de-DE" sz="2000" dirty="0">
                <a:solidFill>
                  <a:srgbClr val="000000"/>
                </a:solidFill>
                <a:highlight>
                  <a:srgbClr val="FFFFFF"/>
                </a:highlight>
              </a:rPr>
              <a:t>Die Lieferkette befasst sich mit Marketingstrategien, während sich die Wertschöpfungskette mit Logistik und Vertrieb befasst.</a:t>
            </a:r>
          </a:p>
          <a:p>
            <a:pPr marL="457200" lvl="0" indent="-457200" algn="just" rtl="0">
              <a:lnSpc>
                <a:spcPct val="150000"/>
              </a:lnSpc>
              <a:spcBef>
                <a:spcPts val="0"/>
              </a:spcBef>
              <a:spcAft>
                <a:spcPts val="0"/>
              </a:spcAft>
              <a:buSzPts val="2400"/>
              <a:buFont typeface="Arial"/>
              <a:buAutoNum type="alphaUcPeriod"/>
            </a:pPr>
            <a:r>
              <a:rPr lang="de-DE" sz="2000" dirty="0">
                <a:solidFill>
                  <a:srgbClr val="000000"/>
                </a:solidFill>
                <a:highlight>
                  <a:srgbClr val="FFFFFF"/>
                </a:highlight>
              </a:rPr>
              <a:t>Die Lieferkette umfasst den Kundendienst und die Kundenbetreuung, während die Wertschöpfungskette nur die Herstellungsprozesse umfasst.</a:t>
            </a:r>
            <a:endParaRPr sz="2000" dirty="0">
              <a:solidFill>
                <a:srgbClr val="000000"/>
              </a:solidFill>
              <a:highlight>
                <a:srgbClr val="FFFFFF"/>
              </a:highlight>
            </a:endParaRPr>
          </a:p>
        </p:txBody>
      </p:sp>
      <p:sp>
        <p:nvSpPr>
          <p:cNvPr id="507" name="Google Shape;507;p7"/>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s-ES"/>
              <a:t>Q1</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8"/>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s-ES"/>
              <a:t>Q2</a:t>
            </a:r>
            <a:endParaRPr/>
          </a:p>
        </p:txBody>
      </p:sp>
      <p:sp>
        <p:nvSpPr>
          <p:cNvPr id="513" name="Google Shape;513;p8"/>
          <p:cNvSpPr txBox="1">
            <a:spLocks noGrp="1"/>
          </p:cNvSpPr>
          <p:nvPr>
            <p:ph type="body" idx="1"/>
          </p:nvPr>
        </p:nvSpPr>
        <p:spPr>
          <a:xfrm>
            <a:off x="4707920" y="590920"/>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SzPts val="2400"/>
              <a:buNone/>
            </a:pPr>
            <a:r>
              <a:rPr lang="de-DE" b="1" dirty="0">
                <a:solidFill>
                  <a:srgbClr val="000000"/>
                </a:solidFill>
                <a:latin typeface="Calibri"/>
                <a:ea typeface="Calibri"/>
                <a:cs typeface="Calibri"/>
                <a:sym typeface="Calibri"/>
              </a:rPr>
              <a:t>Worauf zielt die Richtlinie über die Nachhaltigkeitsberichterstattung von Unternehmen (CSRD) in erster Linie ab?</a:t>
            </a:r>
            <a:endParaRPr sz="2000" dirty="0">
              <a:solidFill>
                <a:srgbClr val="000000"/>
              </a:solidFill>
              <a:highlight>
                <a:srgbClr val="FFFFFF"/>
              </a:highlight>
            </a:endParaRPr>
          </a:p>
          <a:p>
            <a:pPr marL="457200" lvl="0" indent="-457200" algn="just" rtl="0">
              <a:lnSpc>
                <a:spcPct val="150000"/>
              </a:lnSpc>
              <a:spcBef>
                <a:spcPts val="0"/>
              </a:spcBef>
              <a:spcAft>
                <a:spcPts val="0"/>
              </a:spcAft>
              <a:buSzPts val="2400"/>
              <a:buFont typeface="Arial"/>
              <a:buAutoNum type="alphaUcPeriod"/>
            </a:pPr>
            <a:r>
              <a:rPr lang="de-DE" sz="2000" dirty="0">
                <a:solidFill>
                  <a:srgbClr val="000000"/>
                </a:solidFill>
                <a:highlight>
                  <a:srgbClr val="FFFFFF"/>
                </a:highlight>
              </a:rPr>
              <a:t>Identifizierung und Abmilderung tatsächlicher und potenzieller negativer Auswirkungen in der Wertschöpfungskette.</a:t>
            </a:r>
          </a:p>
          <a:p>
            <a:pPr marL="457200" lvl="0" indent="-457200" algn="just" rtl="0">
              <a:lnSpc>
                <a:spcPct val="150000"/>
              </a:lnSpc>
              <a:spcBef>
                <a:spcPts val="0"/>
              </a:spcBef>
              <a:spcAft>
                <a:spcPts val="0"/>
              </a:spcAft>
              <a:buSzPts val="2400"/>
              <a:buFont typeface="Arial"/>
              <a:buAutoNum type="alphaUcPeriod"/>
            </a:pPr>
            <a:r>
              <a:rPr lang="de-DE" sz="2000" dirty="0">
                <a:solidFill>
                  <a:srgbClr val="000000"/>
                </a:solidFill>
                <a:highlight>
                  <a:srgbClr val="FFFFFF"/>
                </a:highlight>
              </a:rPr>
              <a:t>Berichterstattung über ökologische und soziale Auswirkungen von Aktivitäten unter Verwendung eines standardisierten Rahmens.</a:t>
            </a:r>
          </a:p>
          <a:p>
            <a:pPr marL="457200" lvl="0" indent="-457200" algn="just" rtl="0">
              <a:lnSpc>
                <a:spcPct val="150000"/>
              </a:lnSpc>
              <a:spcBef>
                <a:spcPts val="0"/>
              </a:spcBef>
              <a:spcAft>
                <a:spcPts val="0"/>
              </a:spcAft>
              <a:buSzPts val="2400"/>
              <a:buFont typeface="Arial"/>
              <a:buAutoNum type="alphaUcPeriod"/>
            </a:pPr>
            <a:r>
              <a:rPr lang="de-DE" sz="2000" dirty="0">
                <a:solidFill>
                  <a:srgbClr val="000000"/>
                </a:solidFill>
                <a:highlight>
                  <a:srgbClr val="FFFFFF"/>
                </a:highlight>
              </a:rPr>
              <a:t>Festlegung eines Verhaltenskodexes für die Geschäftstätigkeit.</a:t>
            </a:r>
            <a:endParaRPr sz="2000" dirty="0">
              <a:solidFill>
                <a:srgbClr val="000000"/>
              </a:solidFill>
              <a:highlight>
                <a:srgbClr val="FFFFFF"/>
              </a:highligh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9"/>
          <p:cNvSpPr txBox="1">
            <a:spLocks noGrp="1"/>
          </p:cNvSpPr>
          <p:nvPr>
            <p:ph type="body" idx="1"/>
          </p:nvPr>
        </p:nvSpPr>
        <p:spPr>
          <a:xfrm>
            <a:off x="4580909" y="395756"/>
            <a:ext cx="6568872" cy="5166427"/>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SzPts val="2400"/>
              <a:buNone/>
            </a:pPr>
            <a:r>
              <a:rPr lang="de-DE" b="1" spc="-100" dirty="0">
                <a:solidFill>
                  <a:srgbClr val="202124"/>
                </a:solidFill>
                <a:latin typeface="Calibri"/>
                <a:ea typeface="Calibri"/>
                <a:cs typeface="Calibri"/>
                <a:sym typeface="Calibri"/>
              </a:rPr>
              <a:t>Wie unterscheidet sich die Richtlinie über die Sorgfaltspflicht von Unternehmen im Bereich der Nachhaltigkeit (CS3D) von der CSRD in Bezug auf ihren Hauptzweck?</a:t>
            </a:r>
            <a:endParaRPr spc="-100" dirty="0"/>
          </a:p>
          <a:p>
            <a:pPr marL="457200" lvl="0" indent="-457200" algn="just" rtl="0">
              <a:lnSpc>
                <a:spcPct val="150000"/>
              </a:lnSpc>
              <a:spcBef>
                <a:spcPts val="0"/>
              </a:spcBef>
              <a:spcAft>
                <a:spcPts val="0"/>
              </a:spcAft>
              <a:buSzPts val="2400"/>
              <a:buFont typeface="Arial"/>
              <a:buAutoNum type="alphaUcPeriod"/>
            </a:pPr>
            <a:r>
              <a:rPr lang="de-DE" sz="2000" spc="-100" dirty="0">
                <a:solidFill>
                  <a:srgbClr val="000000"/>
                </a:solidFill>
                <a:highlight>
                  <a:srgbClr val="FFFFFF"/>
                </a:highlight>
              </a:rPr>
              <a:t>Die CS3D konzentriert sich auf die Annahme eines Verhaltenskodex und von Aktionsplänen zur Behebung negativer Auswirkungen, während sich die CSRD auf die standardisierte Berichterstattung von Nachhaltigkeitsdaten konzentriert.</a:t>
            </a:r>
          </a:p>
          <a:p>
            <a:pPr marL="457200" lvl="0" indent="-457200" algn="just" rtl="0">
              <a:lnSpc>
                <a:spcPct val="150000"/>
              </a:lnSpc>
              <a:spcBef>
                <a:spcPts val="0"/>
              </a:spcBef>
              <a:spcAft>
                <a:spcPts val="0"/>
              </a:spcAft>
              <a:buSzPts val="2400"/>
              <a:buFont typeface="Arial"/>
              <a:buAutoNum type="alphaUcPeriod"/>
            </a:pPr>
            <a:r>
              <a:rPr lang="de-DE" sz="2000" spc="-100" dirty="0">
                <a:solidFill>
                  <a:srgbClr val="000000"/>
                </a:solidFill>
                <a:highlight>
                  <a:srgbClr val="FFFFFF"/>
                </a:highlight>
              </a:rPr>
              <a:t>CS3D verlangt eine Berichterstattung über Aktivitäten, die sich auf die Umwelt auswirken, während CSRD eine Sorgfaltspflicht in der Wertschöpfungskette vorschreibt.</a:t>
            </a:r>
          </a:p>
          <a:p>
            <a:pPr marL="457200" lvl="0" indent="-457200" algn="just" rtl="0">
              <a:lnSpc>
                <a:spcPct val="150000"/>
              </a:lnSpc>
              <a:spcBef>
                <a:spcPts val="0"/>
              </a:spcBef>
              <a:spcAft>
                <a:spcPts val="0"/>
              </a:spcAft>
              <a:buSzPts val="2400"/>
              <a:buFont typeface="Arial"/>
              <a:buAutoNum type="alphaUcPeriod"/>
            </a:pPr>
            <a:r>
              <a:rPr lang="de-DE" sz="2000" spc="-100" dirty="0">
                <a:solidFill>
                  <a:srgbClr val="000000"/>
                </a:solidFill>
                <a:highlight>
                  <a:srgbClr val="FFFFFF"/>
                </a:highlight>
              </a:rPr>
              <a:t>CS3D befasst sich mit der Offenlegung finanzieller Daten, während </a:t>
            </a:r>
          </a:p>
          <a:p>
            <a:pPr marL="457200" lvl="0" indent="-457200" algn="just" rtl="0">
              <a:lnSpc>
                <a:spcPct val="150000"/>
              </a:lnSpc>
              <a:spcBef>
                <a:spcPts val="0"/>
              </a:spcBef>
              <a:spcAft>
                <a:spcPts val="0"/>
              </a:spcAft>
              <a:buSzPts val="2400"/>
              <a:buFont typeface="Arial"/>
              <a:buAutoNum type="alphaUcPeriod"/>
            </a:pPr>
            <a:r>
              <a:rPr lang="de-DE" sz="2000" spc="-100" dirty="0">
                <a:solidFill>
                  <a:srgbClr val="000000"/>
                </a:solidFill>
                <a:highlight>
                  <a:srgbClr val="FFFFFF"/>
                </a:highlight>
              </a:rPr>
              <a:t>CSRD nicht-finanzielle Leistungen anspricht.</a:t>
            </a:r>
            <a:endParaRPr spc="-100" dirty="0"/>
          </a:p>
        </p:txBody>
      </p:sp>
      <p:sp>
        <p:nvSpPr>
          <p:cNvPr id="519" name="Google Shape;519;p9"/>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s-ES"/>
              <a:t>Q3</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10"/>
          <p:cNvSpPr txBox="1">
            <a:spLocks noGrp="1"/>
          </p:cNvSpPr>
          <p:nvPr>
            <p:ph type="body" idx="1"/>
          </p:nvPr>
        </p:nvSpPr>
        <p:spPr>
          <a:xfrm>
            <a:off x="4766914" y="835090"/>
            <a:ext cx="6341766" cy="5166427"/>
          </a:xfrm>
          <a:prstGeom prst="rect">
            <a:avLst/>
          </a:prstGeom>
          <a:noFill/>
          <a:ln>
            <a:noFill/>
          </a:ln>
        </p:spPr>
        <p:txBody>
          <a:bodyPr spcFirstLastPara="1" wrap="square" lIns="91425" tIns="45700" rIns="91425" bIns="45700" anchor="t" anchorCtr="0">
            <a:noAutofit/>
          </a:bodyPr>
          <a:lstStyle/>
          <a:p>
            <a:pPr marL="0" lvl="0" indent="0" algn="l" rtl="0">
              <a:lnSpc>
                <a:spcPct val="103333"/>
              </a:lnSpc>
              <a:spcBef>
                <a:spcPts val="0"/>
              </a:spcBef>
              <a:spcAft>
                <a:spcPts val="0"/>
              </a:spcAft>
              <a:buSzPts val="2400"/>
              <a:buNone/>
            </a:pPr>
            <a:r>
              <a:rPr lang="de-DE" b="1" dirty="0">
                <a:solidFill>
                  <a:srgbClr val="202124"/>
                </a:solidFill>
                <a:latin typeface="Calibri"/>
                <a:ea typeface="Calibri"/>
                <a:cs typeface="Calibri"/>
                <a:sym typeface="Calibri"/>
              </a:rPr>
              <a:t>Welche Richtlinie verpflichtet Unternehmen aus Drittländern, ihre negativen Auswirkungen in der Wertschöpfungskette zu bewerten und abzumildern?</a:t>
            </a:r>
            <a:endParaRPr sz="2000" dirty="0">
              <a:solidFill>
                <a:srgbClr val="000000"/>
              </a:solidFill>
              <a:highlight>
                <a:srgbClr val="FFFFFF"/>
              </a:highlight>
            </a:endParaRPr>
          </a:p>
          <a:p>
            <a:pPr marL="457200" lvl="0" indent="-457200" algn="just" rtl="0">
              <a:lnSpc>
                <a:spcPct val="150000"/>
              </a:lnSpc>
              <a:spcBef>
                <a:spcPts val="0"/>
              </a:spcBef>
              <a:spcAft>
                <a:spcPts val="0"/>
              </a:spcAft>
              <a:buSzPts val="2400"/>
              <a:buFont typeface="Arial"/>
              <a:buAutoNum type="alphaUcPeriod"/>
            </a:pPr>
            <a:r>
              <a:rPr lang="es-ES" sz="2000" dirty="0">
                <a:solidFill>
                  <a:srgbClr val="000000"/>
                </a:solidFill>
                <a:highlight>
                  <a:srgbClr val="FFFFFF"/>
                </a:highlight>
              </a:rPr>
              <a:t> </a:t>
            </a:r>
            <a:r>
              <a:rPr lang="de-DE" sz="2000" dirty="0">
                <a:solidFill>
                  <a:srgbClr val="000000"/>
                </a:solidFill>
                <a:highlight>
                  <a:srgbClr val="FFFFFF"/>
                </a:highlight>
              </a:rPr>
              <a:t>Richtlinie über die unternehmerische Sorgfaltspflicht im Bereich der Nachhaltigkeit (CSDDD)</a:t>
            </a:r>
          </a:p>
          <a:p>
            <a:pPr marL="457200" lvl="0" indent="-457200" algn="just" rtl="0">
              <a:lnSpc>
                <a:spcPct val="150000"/>
              </a:lnSpc>
              <a:spcBef>
                <a:spcPts val="0"/>
              </a:spcBef>
              <a:spcAft>
                <a:spcPts val="0"/>
              </a:spcAft>
              <a:buSzPts val="2400"/>
              <a:buFont typeface="Arial"/>
              <a:buAutoNum type="alphaUcPeriod"/>
            </a:pPr>
            <a:r>
              <a:rPr lang="de-DE" sz="2000" dirty="0">
                <a:solidFill>
                  <a:srgbClr val="000000"/>
                </a:solidFill>
                <a:highlight>
                  <a:srgbClr val="FFFFFF"/>
                </a:highlight>
              </a:rPr>
              <a:t>Richtlinie über die Nachhaltigkeitsberichterstattung von Unternehmen (CSRD)</a:t>
            </a:r>
          </a:p>
          <a:p>
            <a:pPr marL="457200" lvl="0" indent="-457200" algn="just" rtl="0">
              <a:lnSpc>
                <a:spcPct val="150000"/>
              </a:lnSpc>
              <a:spcBef>
                <a:spcPts val="0"/>
              </a:spcBef>
              <a:spcAft>
                <a:spcPts val="0"/>
              </a:spcAft>
              <a:buSzPts val="2400"/>
              <a:buFont typeface="Arial"/>
              <a:buAutoNum type="alphaUcPeriod"/>
            </a:pPr>
            <a:r>
              <a:rPr lang="de-DE" sz="2000" dirty="0">
                <a:solidFill>
                  <a:srgbClr val="000000"/>
                </a:solidFill>
                <a:highlight>
                  <a:srgbClr val="FFFFFF"/>
                </a:highlight>
              </a:rPr>
              <a:t>Sowohl CSRD als auch CSDDD</a:t>
            </a:r>
            <a:endParaRPr sz="2000" dirty="0">
              <a:solidFill>
                <a:srgbClr val="000000"/>
              </a:solidFill>
              <a:highlight>
                <a:srgbClr val="FFFFFF"/>
              </a:highlight>
            </a:endParaRPr>
          </a:p>
        </p:txBody>
      </p:sp>
      <p:sp>
        <p:nvSpPr>
          <p:cNvPr id="525" name="Google Shape;525;p10"/>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s-ES"/>
              <a:t>Q4</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11"/>
          <p:cNvSpPr txBox="1">
            <a:spLocks noGrp="1"/>
          </p:cNvSpPr>
          <p:nvPr>
            <p:ph type="body" idx="1"/>
          </p:nvPr>
        </p:nvSpPr>
        <p:spPr>
          <a:xfrm>
            <a:off x="4549682" y="347778"/>
            <a:ext cx="6737750" cy="516642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de-DE" sz="2300" b="1" dirty="0">
                <a:solidFill>
                  <a:srgbClr val="202124"/>
                </a:solidFill>
                <a:latin typeface="Calibri"/>
                <a:ea typeface="Calibri"/>
                <a:cs typeface="Calibri"/>
                <a:sym typeface="Calibri"/>
              </a:rPr>
              <a:t>Welche Aussage zu den Verpflichtungen von Kleinstunternehmen gemäß der CS3D- und der CSRD-Richtlinie trifft zu?</a:t>
            </a:r>
            <a:endParaRPr lang="en-US" sz="2300" b="1" dirty="0">
              <a:solidFill>
                <a:srgbClr val="202124"/>
              </a:solidFill>
            </a:endParaRPr>
          </a:p>
          <a:p>
            <a:pPr marL="457200" lvl="0" indent="-457200" algn="just" rtl="0">
              <a:lnSpc>
                <a:spcPct val="150000"/>
              </a:lnSpc>
              <a:spcBef>
                <a:spcPts val="0"/>
              </a:spcBef>
              <a:spcAft>
                <a:spcPts val="0"/>
              </a:spcAft>
              <a:buSzPts val="2400"/>
              <a:buFont typeface="Arial"/>
              <a:buAutoNum type="alphaUcPeriod"/>
            </a:pPr>
            <a:r>
              <a:rPr lang="de-DE" sz="2000" spc="-130" dirty="0">
                <a:solidFill>
                  <a:srgbClr val="000000"/>
                </a:solidFill>
                <a:highlight>
                  <a:srgbClr val="FFFFFF"/>
                </a:highlight>
              </a:rPr>
              <a:t>Kleinstunternehmen haben direkte Verpflichtungen gemäß der CS3D-Richtlinie und müssen alle Anforderungen an die Nachhaltigkeitsberichterstattung erfüllen</a:t>
            </a:r>
            <a:endParaRPr lang="en-US" sz="2000" spc="-130" dirty="0">
              <a:solidFill>
                <a:srgbClr val="000000"/>
              </a:solidFill>
              <a:highlight>
                <a:srgbClr val="FFFFFF"/>
              </a:highlight>
            </a:endParaRPr>
          </a:p>
          <a:p>
            <a:pPr marL="457200" lvl="0" indent="-457200" algn="just" rtl="0">
              <a:lnSpc>
                <a:spcPct val="150000"/>
              </a:lnSpc>
              <a:spcBef>
                <a:spcPts val="0"/>
              </a:spcBef>
              <a:spcAft>
                <a:spcPts val="0"/>
              </a:spcAft>
              <a:buSzPts val="2400"/>
              <a:buFont typeface="Arial"/>
              <a:buAutoNum type="alphaLcParenR"/>
            </a:pPr>
            <a:r>
              <a:rPr lang="de-DE" sz="2000" spc="-130" dirty="0">
                <a:solidFill>
                  <a:srgbClr val="000000"/>
                </a:solidFill>
                <a:highlight>
                  <a:srgbClr val="FFFFFF"/>
                </a:highlight>
              </a:rPr>
              <a:t>Kleinstunternehmen haben keine direkten Verpflichtungen, aber sie unterliegen indirekten Verpflichtungen, da sie Teil einer Wertschöpfungs- oder Lieferkette sind, z. B. durch die Bereitstellung von Daten und die Annahme von Verhaltenskodizes zur Nachhaltigkeit.</a:t>
            </a:r>
            <a:r>
              <a:rPr lang="en-US" sz="2000" spc="-130" dirty="0">
                <a:solidFill>
                  <a:srgbClr val="000000"/>
                </a:solidFill>
                <a:highlight>
                  <a:srgbClr val="FFFFFF"/>
                </a:highlight>
              </a:rPr>
              <a:t> </a:t>
            </a:r>
          </a:p>
          <a:p>
            <a:pPr marL="457200" lvl="0" indent="-457200" algn="just" rtl="0">
              <a:lnSpc>
                <a:spcPct val="150000"/>
              </a:lnSpc>
              <a:spcBef>
                <a:spcPts val="0"/>
              </a:spcBef>
              <a:spcAft>
                <a:spcPts val="0"/>
              </a:spcAft>
              <a:buSzPts val="2400"/>
              <a:buFont typeface="Arial"/>
              <a:buAutoNum type="alphaLcParenR"/>
            </a:pPr>
            <a:r>
              <a:rPr lang="de-DE" sz="2000" spc="-130" dirty="0">
                <a:solidFill>
                  <a:srgbClr val="000000"/>
                </a:solidFill>
                <a:highlight>
                  <a:srgbClr val="FFFFFF"/>
                </a:highlight>
              </a:rPr>
              <a:t>Kleinstunternehmen sind sowohl von den direkten als auch von den indirekten Verpflichtungen im Zusammenhang mit der unternehmerischen Nachhaltigkeit und der Sorgfaltspflicht befreit</a:t>
            </a:r>
            <a:endParaRPr lang="en-US" sz="2000" spc="-130" dirty="0">
              <a:solidFill>
                <a:srgbClr val="000000"/>
              </a:solidFill>
              <a:highlight>
                <a:srgbClr val="FFFFFF"/>
              </a:highlight>
            </a:endParaRPr>
          </a:p>
        </p:txBody>
      </p:sp>
      <p:sp>
        <p:nvSpPr>
          <p:cNvPr id="531" name="Google Shape;531;p11"/>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s-ES"/>
              <a:t>Q5</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g2f0240af1f0_0_760"/>
          <p:cNvSpPr txBox="1">
            <a:spLocks noGrp="1"/>
          </p:cNvSpPr>
          <p:nvPr>
            <p:ph type="body" idx="1"/>
          </p:nvPr>
        </p:nvSpPr>
        <p:spPr>
          <a:xfrm>
            <a:off x="4912293" y="846903"/>
            <a:ext cx="6562800" cy="33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s-ES" dirty="0"/>
              <a:t>ÜBERBLICK ÜBER DAS THEMA</a:t>
            </a:r>
            <a:endParaRPr dirty="0"/>
          </a:p>
        </p:txBody>
      </p:sp>
      <p:sp>
        <p:nvSpPr>
          <p:cNvPr id="253" name="Google Shape;253;g2f0240af1f0_0_760"/>
          <p:cNvSpPr txBox="1">
            <a:spLocks noGrp="1"/>
          </p:cNvSpPr>
          <p:nvPr>
            <p:ph type="body" idx="3"/>
          </p:nvPr>
        </p:nvSpPr>
        <p:spPr>
          <a:xfrm>
            <a:off x="3880331" y="614396"/>
            <a:ext cx="1232700" cy="955500"/>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3600"/>
              <a:buNone/>
            </a:pPr>
            <a:r>
              <a:rPr lang="es-ES" sz="3600"/>
              <a:t>01</a:t>
            </a:r>
            <a:endParaRPr/>
          </a:p>
        </p:txBody>
      </p:sp>
      <p:sp>
        <p:nvSpPr>
          <p:cNvPr id="254" name="Google Shape;254;g2f0240af1f0_0_760"/>
          <p:cNvSpPr txBox="1">
            <a:spLocks noGrp="1"/>
          </p:cNvSpPr>
          <p:nvPr>
            <p:ph type="body" idx="4"/>
          </p:nvPr>
        </p:nvSpPr>
        <p:spPr>
          <a:xfrm>
            <a:off x="4912292" y="2770036"/>
            <a:ext cx="6562800" cy="33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s-ES" dirty="0"/>
              <a:t>ZIELE</a:t>
            </a:r>
            <a:endParaRPr dirty="0"/>
          </a:p>
          <a:p>
            <a:pPr marL="0" lvl="0" indent="0" algn="l" rtl="0">
              <a:lnSpc>
                <a:spcPct val="100000"/>
              </a:lnSpc>
              <a:spcBef>
                <a:spcPts val="0"/>
              </a:spcBef>
              <a:spcAft>
                <a:spcPts val="0"/>
              </a:spcAft>
              <a:buClr>
                <a:srgbClr val="73B64B"/>
              </a:buClr>
              <a:buSzPts val="2400"/>
              <a:buNone/>
            </a:pPr>
            <a:endParaRPr dirty="0"/>
          </a:p>
        </p:txBody>
      </p:sp>
      <p:sp>
        <p:nvSpPr>
          <p:cNvPr id="255" name="Google Shape;255;g2f0240af1f0_0_760"/>
          <p:cNvSpPr txBox="1">
            <a:spLocks noGrp="1"/>
          </p:cNvSpPr>
          <p:nvPr>
            <p:ph type="body" idx="6"/>
          </p:nvPr>
        </p:nvSpPr>
        <p:spPr>
          <a:xfrm>
            <a:off x="4927790" y="4633833"/>
            <a:ext cx="6562800" cy="33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s-ES" dirty="0"/>
              <a:t>LERNRESULTATE</a:t>
            </a:r>
            <a:endParaRPr dirty="0"/>
          </a:p>
          <a:p>
            <a:pPr marL="0" lvl="0" indent="0" algn="l" rtl="0">
              <a:lnSpc>
                <a:spcPct val="100000"/>
              </a:lnSpc>
              <a:spcBef>
                <a:spcPts val="0"/>
              </a:spcBef>
              <a:spcAft>
                <a:spcPts val="0"/>
              </a:spcAft>
              <a:buClr>
                <a:srgbClr val="73B64B"/>
              </a:buClr>
              <a:buSzPts val="2400"/>
              <a:buNone/>
            </a:pPr>
            <a:endParaRPr dirty="0"/>
          </a:p>
        </p:txBody>
      </p:sp>
      <p:sp>
        <p:nvSpPr>
          <p:cNvPr id="256" name="Google Shape;256;g2f0240af1f0_0_760"/>
          <p:cNvSpPr txBox="1">
            <a:spLocks noGrp="1"/>
          </p:cNvSpPr>
          <p:nvPr>
            <p:ph type="body" idx="9"/>
          </p:nvPr>
        </p:nvSpPr>
        <p:spPr>
          <a:xfrm>
            <a:off x="3918849" y="2558717"/>
            <a:ext cx="1232700" cy="955500"/>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3600"/>
              <a:buNone/>
            </a:pPr>
            <a:r>
              <a:rPr lang="es-ES" sz="3600"/>
              <a:t>02</a:t>
            </a:r>
            <a:endParaRPr/>
          </a:p>
        </p:txBody>
      </p:sp>
      <p:sp>
        <p:nvSpPr>
          <p:cNvPr id="257" name="Google Shape;257;g2f0240af1f0_0_760"/>
          <p:cNvSpPr txBox="1">
            <a:spLocks noGrp="1"/>
          </p:cNvSpPr>
          <p:nvPr>
            <p:ph type="body" idx="13"/>
          </p:nvPr>
        </p:nvSpPr>
        <p:spPr>
          <a:xfrm>
            <a:off x="3918849" y="4410972"/>
            <a:ext cx="1232700" cy="955500"/>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3600"/>
              <a:buNone/>
            </a:pPr>
            <a:r>
              <a:rPr lang="es-ES" sz="3600" dirty="0"/>
              <a:t>03</a:t>
            </a:r>
            <a:endParaRPr dirty="0"/>
          </a:p>
        </p:txBody>
      </p:sp>
      <p:sp>
        <p:nvSpPr>
          <p:cNvPr id="258" name="Google Shape;258;g2f0240af1f0_0_760"/>
          <p:cNvSpPr/>
          <p:nvPr/>
        </p:nvSpPr>
        <p:spPr>
          <a:xfrm>
            <a:off x="3880331" y="2232539"/>
            <a:ext cx="7452000" cy="30900"/>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259" name="Google Shape;259;g2f0240af1f0_0_760"/>
          <p:cNvSpPr/>
          <p:nvPr/>
        </p:nvSpPr>
        <p:spPr>
          <a:xfrm>
            <a:off x="3880331" y="4245771"/>
            <a:ext cx="7452000" cy="30900"/>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12"/>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s-ES" dirty="0" err="1"/>
              <a:t>Antwortschlüssel</a:t>
            </a:r>
            <a:endParaRPr dirty="0"/>
          </a:p>
        </p:txBody>
      </p:sp>
      <p:sp>
        <p:nvSpPr>
          <p:cNvPr id="537" name="Google Shape;537;p12"/>
          <p:cNvSpPr txBox="1">
            <a:spLocks noGrp="1"/>
          </p:cNvSpPr>
          <p:nvPr>
            <p:ph type="body" idx="2"/>
          </p:nvPr>
        </p:nvSpPr>
        <p:spPr>
          <a:xfrm>
            <a:off x="856391" y="2249177"/>
            <a:ext cx="10479218" cy="3781929"/>
          </a:xfrm>
          <a:prstGeom prst="rect">
            <a:avLst/>
          </a:prstGeom>
          <a:noFill/>
          <a:ln>
            <a:noFill/>
          </a:ln>
        </p:spPr>
        <p:txBody>
          <a:bodyPr spcFirstLastPara="1" wrap="square" lIns="91425" tIns="45700" rIns="91425" bIns="45700" anchor="t" anchorCtr="0">
            <a:noAutofit/>
          </a:bodyPr>
          <a:lstStyle/>
          <a:p>
            <a:pPr marL="228600" lvl="0" indent="-228600" algn="just" rtl="0">
              <a:lnSpc>
                <a:spcPct val="150000"/>
              </a:lnSpc>
              <a:spcBef>
                <a:spcPts val="0"/>
              </a:spcBef>
              <a:spcAft>
                <a:spcPts val="0"/>
              </a:spcAft>
              <a:buClr>
                <a:srgbClr val="595959"/>
              </a:buClr>
              <a:buSzPts val="2400"/>
              <a:buNone/>
            </a:pPr>
            <a:r>
              <a:rPr lang="es-ES">
                <a:solidFill>
                  <a:srgbClr val="000000"/>
                </a:solidFill>
              </a:rPr>
              <a:t>Q1: A</a:t>
            </a:r>
            <a:endParaRPr/>
          </a:p>
          <a:p>
            <a:pPr marL="228600" lvl="0" indent="-228600" algn="just" rtl="0">
              <a:lnSpc>
                <a:spcPct val="150000"/>
              </a:lnSpc>
              <a:spcBef>
                <a:spcPts val="0"/>
              </a:spcBef>
              <a:spcAft>
                <a:spcPts val="0"/>
              </a:spcAft>
              <a:buClr>
                <a:srgbClr val="595959"/>
              </a:buClr>
              <a:buSzPts val="2400"/>
              <a:buNone/>
            </a:pPr>
            <a:r>
              <a:rPr lang="es-ES">
                <a:solidFill>
                  <a:srgbClr val="000000"/>
                </a:solidFill>
              </a:rPr>
              <a:t>Q2: B </a:t>
            </a:r>
            <a:endParaRPr/>
          </a:p>
          <a:p>
            <a:pPr marL="228600" lvl="0" indent="-228600" algn="just" rtl="0">
              <a:lnSpc>
                <a:spcPct val="150000"/>
              </a:lnSpc>
              <a:spcBef>
                <a:spcPts val="0"/>
              </a:spcBef>
              <a:spcAft>
                <a:spcPts val="0"/>
              </a:spcAft>
              <a:buClr>
                <a:srgbClr val="595959"/>
              </a:buClr>
              <a:buSzPts val="2400"/>
              <a:buNone/>
            </a:pPr>
            <a:r>
              <a:rPr lang="es-ES">
                <a:solidFill>
                  <a:srgbClr val="000000"/>
                </a:solidFill>
              </a:rPr>
              <a:t>Q3: A</a:t>
            </a:r>
            <a:endParaRPr/>
          </a:p>
          <a:p>
            <a:pPr marL="228600" lvl="0" indent="-228600" algn="just" rtl="0">
              <a:lnSpc>
                <a:spcPct val="150000"/>
              </a:lnSpc>
              <a:spcBef>
                <a:spcPts val="0"/>
              </a:spcBef>
              <a:spcAft>
                <a:spcPts val="0"/>
              </a:spcAft>
              <a:buClr>
                <a:srgbClr val="595959"/>
              </a:buClr>
              <a:buSzPts val="2400"/>
              <a:buNone/>
            </a:pPr>
            <a:r>
              <a:rPr lang="es-ES">
                <a:solidFill>
                  <a:srgbClr val="000000"/>
                </a:solidFill>
              </a:rPr>
              <a:t>Q4: A</a:t>
            </a:r>
            <a:endParaRPr/>
          </a:p>
          <a:p>
            <a:pPr marL="228600" lvl="0" indent="-228600" algn="just" rtl="0">
              <a:lnSpc>
                <a:spcPct val="150000"/>
              </a:lnSpc>
              <a:spcBef>
                <a:spcPts val="0"/>
              </a:spcBef>
              <a:spcAft>
                <a:spcPts val="0"/>
              </a:spcAft>
              <a:buClr>
                <a:srgbClr val="595959"/>
              </a:buClr>
              <a:buSzPts val="2400"/>
              <a:buNone/>
            </a:pPr>
            <a:r>
              <a:rPr lang="es-ES">
                <a:solidFill>
                  <a:srgbClr val="000000"/>
                </a:solidFill>
              </a:rPr>
              <a:t>Q5: A</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2" name="Google Shape;552;g2f0240af1f0_0_993"/>
          <p:cNvSpPr txBox="1">
            <a:spLocks noGrp="1"/>
          </p:cNvSpPr>
          <p:nvPr>
            <p:ph type="body" idx="1"/>
          </p:nvPr>
        </p:nvSpPr>
        <p:spPr>
          <a:xfrm>
            <a:off x="7630824" y="990923"/>
            <a:ext cx="2067000" cy="582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s-ES"/>
              <a:t>05</a:t>
            </a:r>
            <a:endParaRPr/>
          </a:p>
        </p:txBody>
      </p:sp>
      <p:sp>
        <p:nvSpPr>
          <p:cNvPr id="553" name="Google Shape;553;g2f0240af1f0_0_993"/>
          <p:cNvSpPr/>
          <p:nvPr/>
        </p:nvSpPr>
        <p:spPr>
          <a:xfrm>
            <a:off x="5722297" y="4461934"/>
            <a:ext cx="4933800" cy="15618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554" name="Google Shape;554;g2f0240af1f0_0_993"/>
          <p:cNvSpPr txBox="1"/>
          <p:nvPr/>
        </p:nvSpPr>
        <p:spPr>
          <a:xfrm>
            <a:off x="6025679" y="4642627"/>
            <a:ext cx="4630500"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s-ES" sz="3600" b="1" i="0" u="none" strike="noStrike" cap="none" dirty="0">
                <a:solidFill>
                  <a:srgbClr val="73B64B"/>
                </a:solidFill>
                <a:latin typeface="Calibri"/>
                <a:ea typeface="Calibri"/>
                <a:cs typeface="Calibri"/>
                <a:sym typeface="Calibri"/>
              </a:rPr>
              <a:t>SCHLÜSSELBEGRIFFE UND DEFINITIONEN</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g2f0240af1f0_0_1001"/>
          <p:cNvSpPr txBox="1">
            <a:spLocks noGrp="1"/>
          </p:cNvSpPr>
          <p:nvPr>
            <p:ph type="body" idx="1"/>
          </p:nvPr>
        </p:nvSpPr>
        <p:spPr>
          <a:xfrm>
            <a:off x="4535952" y="301205"/>
            <a:ext cx="6665700" cy="5828100"/>
          </a:xfrm>
          <a:prstGeom prst="rect">
            <a:avLst/>
          </a:prstGeom>
          <a:noFill/>
          <a:ln>
            <a:noFill/>
          </a:ln>
        </p:spPr>
        <p:txBody>
          <a:bodyPr spcFirstLastPara="1" wrap="square" lIns="91425" tIns="45700" rIns="91425" bIns="45700" anchor="t" anchorCtr="0">
            <a:noAutofit/>
          </a:bodyPr>
          <a:lstStyle/>
          <a:p>
            <a:pPr marL="457200" lvl="0" indent="-381000" algn="just" rtl="0">
              <a:lnSpc>
                <a:spcPct val="100000"/>
              </a:lnSpc>
              <a:spcBef>
                <a:spcPts val="1000"/>
              </a:spcBef>
              <a:spcAft>
                <a:spcPts val="0"/>
              </a:spcAft>
              <a:buClr>
                <a:srgbClr val="000000"/>
              </a:buClr>
              <a:buSzPts val="2400"/>
              <a:buFont typeface="Calibri"/>
              <a:buChar char="●"/>
            </a:pPr>
            <a:r>
              <a:rPr lang="es-ES" sz="2000" b="1" dirty="0" err="1">
                <a:solidFill>
                  <a:srgbClr val="000000"/>
                </a:solidFill>
              </a:rPr>
              <a:t>Lieferketten</a:t>
            </a:r>
            <a:r>
              <a:rPr lang="es-ES" sz="2000" b="1" dirty="0">
                <a:solidFill>
                  <a:srgbClr val="000000"/>
                </a:solidFill>
              </a:rPr>
              <a:t> </a:t>
            </a:r>
            <a:r>
              <a:rPr lang="es-ES" sz="2000" b="1" dirty="0" err="1">
                <a:solidFill>
                  <a:srgbClr val="000000"/>
                </a:solidFill>
              </a:rPr>
              <a:t>beziehen</a:t>
            </a:r>
            <a:r>
              <a:rPr lang="es-ES" sz="2000" dirty="0">
                <a:solidFill>
                  <a:srgbClr val="000000"/>
                </a:solidFill>
              </a:rPr>
              <a:t> </a:t>
            </a:r>
            <a:r>
              <a:rPr lang="de-DE" sz="2000" dirty="0">
                <a:solidFill>
                  <a:srgbClr val="000000"/>
                </a:solidFill>
              </a:rPr>
              <a:t>sich hauptsächlich auf Produkte: Sie umfassen den Transport von Bauteilen und Fertigprodukten von den Lieferanten zu den Herstellern, Händlern, Einzelhändlern und schließlich zu den Endverbrauchern. </a:t>
            </a:r>
            <a:r>
              <a:rPr lang="en-US" sz="2000" dirty="0">
                <a:solidFill>
                  <a:srgbClr val="000000"/>
                </a:solidFill>
              </a:rPr>
              <a:t> </a:t>
            </a:r>
            <a:endParaRPr lang="en-US" dirty="0"/>
          </a:p>
          <a:p>
            <a:pPr marL="457200" lvl="0" indent="-381000" algn="just" rtl="0">
              <a:lnSpc>
                <a:spcPct val="100000"/>
              </a:lnSpc>
              <a:spcBef>
                <a:spcPts val="1000"/>
              </a:spcBef>
              <a:spcAft>
                <a:spcPts val="0"/>
              </a:spcAft>
              <a:buClr>
                <a:srgbClr val="000000"/>
              </a:buClr>
              <a:buSzPts val="2400"/>
              <a:buFont typeface="Calibri"/>
              <a:buChar char="●"/>
            </a:pPr>
            <a:r>
              <a:rPr lang="en-US" sz="2000" dirty="0">
                <a:solidFill>
                  <a:srgbClr val="000000"/>
                </a:solidFill>
              </a:rPr>
              <a:t>Die Definition von </a:t>
            </a:r>
            <a:r>
              <a:rPr lang="en-US" sz="2000" b="1" dirty="0" err="1">
                <a:solidFill>
                  <a:srgbClr val="000000"/>
                </a:solidFill>
              </a:rPr>
              <a:t>Wertschöpfungsketten</a:t>
            </a:r>
            <a:r>
              <a:rPr lang="en-US" sz="2000" dirty="0">
                <a:solidFill>
                  <a:srgbClr val="000000"/>
                </a:solidFill>
              </a:rPr>
              <a:t> </a:t>
            </a:r>
            <a:r>
              <a:rPr lang="de-DE" sz="2000" dirty="0">
                <a:solidFill>
                  <a:srgbClr val="000000"/>
                </a:solidFill>
              </a:rPr>
              <a:t>ist dagegen weiter gefasst: Sie beschränkt sich nicht nur auf die Produktion und den Vertrieb von Waren, sondern auch auf die Erbringung von Dienstleistungen </a:t>
            </a:r>
            <a:r>
              <a:rPr lang="en-US" sz="2000" dirty="0">
                <a:solidFill>
                  <a:srgbClr val="000000"/>
                </a:solidFill>
              </a:rPr>
              <a:t>und </a:t>
            </a:r>
            <a:r>
              <a:rPr lang="de-DE" sz="2000" u="sng" dirty="0">
                <a:solidFill>
                  <a:srgbClr val="000000"/>
                </a:solidFill>
              </a:rPr>
              <a:t>alle damit zusammenhängenden Aktivitäten aller Partner, die an den vor- und nachgelagerten Geschäftsbeziehungen beteiligt sind (Auftragnehmer, Unterauftragnehmer, andere juristische Personen und die Beschäftigung aller).</a:t>
            </a:r>
            <a:endParaRPr lang="en-US" dirty="0"/>
          </a:p>
          <a:p>
            <a:pPr marL="457200" lvl="0" indent="-381000" algn="just" rtl="0">
              <a:lnSpc>
                <a:spcPct val="100000"/>
              </a:lnSpc>
              <a:spcBef>
                <a:spcPts val="1000"/>
              </a:spcBef>
              <a:spcAft>
                <a:spcPts val="0"/>
              </a:spcAft>
              <a:buClr>
                <a:srgbClr val="000000"/>
              </a:buClr>
              <a:buSzPts val="2400"/>
              <a:buFont typeface="Calibri"/>
              <a:buChar char="●"/>
            </a:pPr>
            <a:r>
              <a:rPr lang="de-DE" sz="2000" b="1" dirty="0">
                <a:solidFill>
                  <a:srgbClr val="000000"/>
                </a:solidFill>
              </a:rPr>
              <a:t>KMU sind Kleinst-, Klein- oder mittlere Unternehmen, </a:t>
            </a:r>
            <a:r>
              <a:rPr lang="de-DE" sz="2000" dirty="0">
                <a:solidFill>
                  <a:srgbClr val="000000"/>
                </a:solidFill>
              </a:rPr>
              <a:t>unabhängig von ihrer Rechtsform, die weniger als 250 Beschäftigte haben. </a:t>
            </a:r>
            <a:endParaRPr dirty="0"/>
          </a:p>
          <a:p>
            <a:pPr marL="457200" lvl="0" indent="-381000" algn="just" rtl="0">
              <a:lnSpc>
                <a:spcPct val="100000"/>
              </a:lnSpc>
              <a:spcBef>
                <a:spcPts val="1000"/>
              </a:spcBef>
              <a:spcAft>
                <a:spcPts val="0"/>
              </a:spcAft>
              <a:buClr>
                <a:srgbClr val="000000"/>
              </a:buClr>
              <a:buSzPts val="2400"/>
              <a:buFont typeface="Calibri"/>
              <a:buChar char="●"/>
            </a:pPr>
            <a:r>
              <a:rPr lang="es-ES" sz="2000" b="1" dirty="0" err="1">
                <a:solidFill>
                  <a:srgbClr val="000000"/>
                </a:solidFill>
              </a:rPr>
              <a:t>Mikro</a:t>
            </a:r>
            <a:r>
              <a:rPr lang="es-ES" sz="2000" b="1" dirty="0">
                <a:solidFill>
                  <a:srgbClr val="000000"/>
                </a:solidFill>
              </a:rPr>
              <a:t>-KMU </a:t>
            </a:r>
            <a:r>
              <a:rPr lang="es-ES" sz="2000" b="1" dirty="0" err="1">
                <a:solidFill>
                  <a:srgbClr val="000000"/>
                </a:solidFill>
              </a:rPr>
              <a:t>oder</a:t>
            </a:r>
            <a:r>
              <a:rPr lang="es-ES" sz="2000" b="1" dirty="0">
                <a:solidFill>
                  <a:srgbClr val="000000"/>
                </a:solidFill>
              </a:rPr>
              <a:t> </a:t>
            </a:r>
            <a:r>
              <a:rPr lang="es-ES" sz="2000" b="1" dirty="0" err="1">
                <a:solidFill>
                  <a:srgbClr val="000000"/>
                </a:solidFill>
              </a:rPr>
              <a:t>Mikro-Unternehmen</a:t>
            </a:r>
            <a:r>
              <a:rPr lang="es-ES" sz="2000" dirty="0">
                <a:solidFill>
                  <a:srgbClr val="000000"/>
                </a:solidFill>
              </a:rPr>
              <a:t>: </a:t>
            </a:r>
            <a:r>
              <a:rPr lang="de-DE" sz="2000" dirty="0">
                <a:solidFill>
                  <a:srgbClr val="000000"/>
                </a:solidFill>
              </a:rPr>
              <a:t>Unternehmen mit weniger als 10 Beschäftigten.</a:t>
            </a:r>
            <a:endParaRP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g2f0240af1f0_0_1005"/>
          <p:cNvSpPr txBox="1">
            <a:spLocks noGrp="1"/>
          </p:cNvSpPr>
          <p:nvPr>
            <p:ph type="body" idx="1"/>
          </p:nvPr>
        </p:nvSpPr>
        <p:spPr>
          <a:xfrm>
            <a:off x="4222831" y="337050"/>
            <a:ext cx="7086000" cy="6183900"/>
          </a:xfrm>
          <a:prstGeom prst="rect">
            <a:avLst/>
          </a:prstGeom>
          <a:noFill/>
          <a:ln>
            <a:noFill/>
          </a:ln>
        </p:spPr>
        <p:txBody>
          <a:bodyPr spcFirstLastPara="1" wrap="square" lIns="91425" tIns="45700" rIns="91425" bIns="45700" anchor="t" anchorCtr="0">
            <a:noAutofit/>
          </a:bodyPr>
          <a:lstStyle/>
          <a:p>
            <a:pPr marL="571500" lvl="0" indent="-342900" algn="just" rtl="0">
              <a:lnSpc>
                <a:spcPct val="103333"/>
              </a:lnSpc>
              <a:spcBef>
                <a:spcPts val="0"/>
              </a:spcBef>
              <a:spcAft>
                <a:spcPts val="0"/>
              </a:spcAft>
              <a:buSzPts val="2400"/>
              <a:buFont typeface="Arial"/>
              <a:buChar char="•"/>
            </a:pPr>
            <a:r>
              <a:rPr lang="es-ES" sz="2000" b="1" dirty="0" err="1">
                <a:solidFill>
                  <a:srgbClr val="000000"/>
                </a:solidFill>
              </a:rPr>
              <a:t>Nachteilige</a:t>
            </a:r>
            <a:r>
              <a:rPr lang="es-ES" sz="2000" b="1" dirty="0">
                <a:solidFill>
                  <a:srgbClr val="000000"/>
                </a:solidFill>
              </a:rPr>
              <a:t> </a:t>
            </a:r>
            <a:r>
              <a:rPr lang="es-ES" sz="2000" b="1" dirty="0" err="1">
                <a:solidFill>
                  <a:srgbClr val="000000"/>
                </a:solidFill>
              </a:rPr>
              <a:t>Umweltauswirkungen</a:t>
            </a:r>
            <a:r>
              <a:rPr lang="es-ES" sz="2000" dirty="0">
                <a:solidFill>
                  <a:srgbClr val="000000"/>
                </a:solidFill>
              </a:rPr>
              <a:t>: </a:t>
            </a:r>
            <a:r>
              <a:rPr lang="de-DE" sz="2000" dirty="0">
                <a:solidFill>
                  <a:srgbClr val="000000"/>
                </a:solidFill>
              </a:rPr>
              <a:t>eine nachteilige Auswirkung auf die Umwelt, die sich aus der Verletzung eines der Verbote und Verpflichtungen aus internationalen Umweltübereinkommen ergibt.</a:t>
            </a:r>
            <a:endParaRPr sz="2000" dirty="0">
              <a:solidFill>
                <a:srgbClr val="000000"/>
              </a:solidFill>
            </a:endParaRPr>
          </a:p>
          <a:p>
            <a:pPr marL="571500" lvl="0" indent="-342900" algn="just" rtl="0">
              <a:lnSpc>
                <a:spcPct val="103333"/>
              </a:lnSpc>
              <a:spcBef>
                <a:spcPts val="0"/>
              </a:spcBef>
              <a:spcAft>
                <a:spcPts val="0"/>
              </a:spcAft>
              <a:buSzPts val="2400"/>
              <a:buFont typeface="Arial"/>
              <a:buChar char="•"/>
            </a:pPr>
            <a:r>
              <a:rPr lang="de-DE" sz="2000" b="1" dirty="0">
                <a:solidFill>
                  <a:srgbClr val="000000"/>
                </a:solidFill>
              </a:rPr>
              <a:t>Nachteilige Auswirkung auf die Menschenrechte</a:t>
            </a:r>
            <a:r>
              <a:rPr lang="es-ES" sz="2000" dirty="0">
                <a:solidFill>
                  <a:srgbClr val="000000"/>
                </a:solidFill>
              </a:rPr>
              <a:t>: </a:t>
            </a:r>
            <a:r>
              <a:rPr lang="de-DE" sz="2000" dirty="0">
                <a:solidFill>
                  <a:srgbClr val="000000"/>
                </a:solidFill>
              </a:rPr>
              <a:t>bedeutet eine nachteilige Auswirkung auf geschützte Personen, die sich aus der Verletzung eines der Rechte oder Verbote in internationalen Übereinkommen und Erklärungen ergibt. </a:t>
            </a:r>
            <a:endParaRPr sz="2000" dirty="0">
              <a:solidFill>
                <a:srgbClr val="000000"/>
              </a:solidFill>
            </a:endParaRPr>
          </a:p>
          <a:p>
            <a:pPr marL="571500" lvl="0" indent="-342900" algn="just" rtl="0">
              <a:lnSpc>
                <a:spcPct val="103333"/>
              </a:lnSpc>
              <a:spcBef>
                <a:spcPts val="0"/>
              </a:spcBef>
              <a:spcAft>
                <a:spcPts val="0"/>
              </a:spcAft>
              <a:buSzPts val="2400"/>
              <a:buFont typeface="Arial"/>
              <a:buChar char="•"/>
            </a:pPr>
            <a:r>
              <a:rPr lang="es-ES" sz="2000" b="1" dirty="0" err="1">
                <a:solidFill>
                  <a:srgbClr val="000000"/>
                </a:solidFill>
              </a:rPr>
              <a:t>Geschäftsbeziehung</a:t>
            </a:r>
            <a:r>
              <a:rPr lang="es-ES" sz="2000" dirty="0">
                <a:solidFill>
                  <a:srgbClr val="000000"/>
                </a:solidFill>
              </a:rPr>
              <a:t> </a:t>
            </a:r>
            <a:r>
              <a:rPr lang="de-DE" sz="2000" dirty="0">
                <a:solidFill>
                  <a:srgbClr val="000000"/>
                </a:solidFill>
              </a:rPr>
              <a:t>bedeutet eine Beziehung zu einem Auftragnehmer, Unterauftragnehmer oder einer anderen juristischen Person (Partner):</a:t>
            </a:r>
            <a:r>
              <a:rPr lang="de-DE" sz="1800" dirty="0">
                <a:solidFill>
                  <a:srgbClr val="000000"/>
                </a:solidFill>
                <a:latin typeface="Calibri"/>
                <a:ea typeface="Calibri"/>
                <a:cs typeface="Calibri"/>
                <a:sym typeface="Calibri"/>
              </a:rPr>
              <a:t>mit denen das Unternehmen eine Geschäftsvereinbarung getroffen hat oder denen das Unternehmen Finanzierungen, Versicherungen oder Rückversicherungen anbietet oder.die im Namen des Unternehmens Geschäftsvorgänge im Zusammenhang mit den Produkten oder Dienstleistungen des Unternehmens durchführen</a:t>
            </a:r>
            <a:endParaRPr sz="1800" dirty="0">
              <a:solidFill>
                <a:srgbClr val="000000"/>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g2f0240af1f0_0_1009"/>
          <p:cNvSpPr txBox="1">
            <a:spLocks noGrp="1"/>
          </p:cNvSpPr>
          <p:nvPr>
            <p:ph type="body" idx="1"/>
          </p:nvPr>
        </p:nvSpPr>
        <p:spPr>
          <a:xfrm>
            <a:off x="4156546" y="242211"/>
            <a:ext cx="6952200" cy="5828100"/>
          </a:xfrm>
          <a:prstGeom prst="rect">
            <a:avLst/>
          </a:prstGeom>
          <a:noFill/>
          <a:ln>
            <a:noFill/>
          </a:ln>
        </p:spPr>
        <p:txBody>
          <a:bodyPr spcFirstLastPara="1" wrap="square" lIns="91425" tIns="45700" rIns="91425" bIns="45700" anchor="t" anchorCtr="0">
            <a:noAutofit/>
          </a:bodyPr>
          <a:lstStyle/>
          <a:p>
            <a:pPr marL="800100" lvl="0" indent="-342900" algn="just" rtl="0">
              <a:lnSpc>
                <a:spcPct val="115000"/>
              </a:lnSpc>
              <a:spcBef>
                <a:spcPts val="1000"/>
              </a:spcBef>
              <a:spcAft>
                <a:spcPts val="0"/>
              </a:spcAft>
              <a:buSzPts val="2400"/>
              <a:buFont typeface="Arial"/>
              <a:buChar char="•"/>
            </a:pPr>
            <a:r>
              <a:rPr lang="es-ES" sz="2100" b="1" spc="-100" dirty="0" err="1">
                <a:solidFill>
                  <a:srgbClr val="000000"/>
                </a:solidFill>
              </a:rPr>
              <a:t>Eine</a:t>
            </a:r>
            <a:r>
              <a:rPr lang="es-ES" sz="2100" b="1" spc="-100" dirty="0">
                <a:solidFill>
                  <a:srgbClr val="000000"/>
                </a:solidFill>
              </a:rPr>
              <a:t> </a:t>
            </a:r>
            <a:r>
              <a:rPr lang="es-ES" sz="2100" b="1" spc="-100" dirty="0" err="1">
                <a:solidFill>
                  <a:srgbClr val="000000"/>
                </a:solidFill>
              </a:rPr>
              <a:t>etablierte</a:t>
            </a:r>
            <a:r>
              <a:rPr lang="es-ES" sz="2100" b="1" spc="-100" dirty="0">
                <a:solidFill>
                  <a:srgbClr val="000000"/>
                </a:solidFill>
              </a:rPr>
              <a:t> </a:t>
            </a:r>
            <a:r>
              <a:rPr lang="es-ES" sz="2100" b="1" spc="-100" dirty="0" err="1">
                <a:solidFill>
                  <a:srgbClr val="000000"/>
                </a:solidFill>
              </a:rPr>
              <a:t>Geschäftsbeziehung</a:t>
            </a:r>
            <a:r>
              <a:rPr lang="es-ES" sz="2100" b="1" spc="-100" dirty="0">
                <a:solidFill>
                  <a:srgbClr val="000000"/>
                </a:solidFill>
              </a:rPr>
              <a:t> </a:t>
            </a:r>
            <a:r>
              <a:rPr lang="de-DE" sz="2100" spc="-100" dirty="0">
                <a:solidFill>
                  <a:srgbClr val="000000"/>
                </a:solidFill>
              </a:rPr>
              <a:t>ist eine direkte oder indirekte Geschäftsbeziehung, von der aufgrund ihrer Intensität oder Dauer erwartet wird, dass sie von Dauer ist, und die nicht nur einen unbedeutenden oder untergeordneten Teil der Wertschöpfungskette darstellt.</a:t>
            </a:r>
            <a:endParaRPr sz="2100" spc="-100" dirty="0"/>
          </a:p>
          <a:p>
            <a:pPr marL="800100" lvl="0" indent="-342900" algn="just" rtl="0">
              <a:lnSpc>
                <a:spcPct val="115000"/>
              </a:lnSpc>
              <a:spcBef>
                <a:spcPts val="2000"/>
              </a:spcBef>
              <a:spcAft>
                <a:spcPts val="0"/>
              </a:spcAft>
              <a:buSzPts val="2400"/>
              <a:buFont typeface="Arial"/>
              <a:buChar char="•"/>
            </a:pPr>
            <a:r>
              <a:rPr lang="es-ES" sz="2100" b="1" spc="-100" dirty="0" err="1">
                <a:solidFill>
                  <a:srgbClr val="000000"/>
                </a:solidFill>
              </a:rPr>
              <a:t>Tochtergesellschaft</a:t>
            </a:r>
            <a:r>
              <a:rPr lang="es-ES" sz="2100" spc="-100" dirty="0">
                <a:solidFill>
                  <a:srgbClr val="000000"/>
                </a:solidFill>
              </a:rPr>
              <a:t>:</a:t>
            </a:r>
            <a:r>
              <a:rPr lang="de-DE" sz="2100" spc="-100" dirty="0">
                <a:solidFill>
                  <a:srgbClr val="000000"/>
                </a:solidFill>
              </a:rPr>
              <a:t> ist eine juristische Person, über die die Tätigkeit eines kontrollierten Unternehmens ausgeübt wird. </a:t>
            </a:r>
            <a:endParaRPr sz="2100" spc="-100" dirty="0"/>
          </a:p>
          <a:p>
            <a:pPr marL="800100" lvl="0" indent="-342900" algn="just" rtl="0">
              <a:lnSpc>
                <a:spcPct val="115000"/>
              </a:lnSpc>
              <a:spcBef>
                <a:spcPts val="2000"/>
              </a:spcBef>
              <a:spcAft>
                <a:spcPts val="0"/>
              </a:spcAft>
              <a:buSzPts val="2400"/>
              <a:buFont typeface="Arial"/>
              <a:buChar char="•"/>
            </a:pPr>
            <a:r>
              <a:rPr lang="es-ES" sz="2100" b="1" spc="-100" dirty="0" err="1">
                <a:solidFill>
                  <a:srgbClr val="000000"/>
                </a:solidFill>
              </a:rPr>
              <a:t>Stakeholder</a:t>
            </a:r>
            <a:r>
              <a:rPr lang="es-ES" sz="2100" spc="-100" dirty="0">
                <a:solidFill>
                  <a:srgbClr val="000000"/>
                </a:solidFill>
              </a:rPr>
              <a:t>: </a:t>
            </a:r>
            <a:r>
              <a:rPr lang="de-DE" sz="2100" spc="-100" dirty="0">
                <a:solidFill>
                  <a:srgbClr val="000000"/>
                </a:solidFill>
              </a:rPr>
              <a:t>sind die Mitarbeiter des Unternehmens, die Mitarbeiter seiner Tochtergesellschaften und andere Einzelpersonen, Gruppen, Gemeinschaften oder Körperschaften, deren Rechte oder Interessen durch die Produkte, Dienstleistungen und Tätigkeiten des Unternehmens, seiner Tochtergesellschaften und seiner Geschäftsbeziehungen bestimmt werden oder bestimmt werden könnten. </a:t>
            </a:r>
            <a:endParaRPr sz="2100" spc="-100" dirty="0"/>
          </a:p>
          <a:p>
            <a:pPr marL="800100" lvl="0" indent="-190500" algn="just" rtl="0">
              <a:lnSpc>
                <a:spcPct val="115000"/>
              </a:lnSpc>
              <a:spcBef>
                <a:spcPts val="2000"/>
              </a:spcBef>
              <a:spcAft>
                <a:spcPts val="1000"/>
              </a:spcAft>
              <a:buSzPts val="2400"/>
              <a:buFont typeface="Arial"/>
              <a:buNone/>
            </a:pPr>
            <a:endParaRPr sz="2000" dirty="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g2f0240af1f0_0_772"/>
          <p:cNvSpPr txBox="1">
            <a:spLocks noGrp="1"/>
          </p:cNvSpPr>
          <p:nvPr>
            <p:ph type="body" idx="1"/>
          </p:nvPr>
        </p:nvSpPr>
        <p:spPr>
          <a:xfrm>
            <a:off x="563050" y="411100"/>
            <a:ext cx="2778600" cy="803700"/>
          </a:xfrm>
          <a:prstGeom prst="rect">
            <a:avLst/>
          </a:prstGeom>
          <a:noFill/>
          <a:ln>
            <a:noFill/>
          </a:ln>
        </p:spPr>
        <p:txBody>
          <a:bodyPr spcFirstLastPara="1" wrap="square" lIns="91425" tIns="45700" rIns="91425" bIns="45700" anchor="t" anchorCtr="0">
            <a:noAutofit/>
          </a:bodyPr>
          <a:lstStyle/>
          <a:p>
            <a:pPr marL="457200" lvl="0" indent="-457200" algn="l" rtl="0">
              <a:lnSpc>
                <a:spcPct val="90000"/>
              </a:lnSpc>
              <a:spcBef>
                <a:spcPts val="0"/>
              </a:spcBef>
              <a:spcAft>
                <a:spcPts val="0"/>
              </a:spcAft>
              <a:buSzPts val="3600"/>
              <a:buAutoNum type="arabicPeriod"/>
            </a:pPr>
            <a:r>
              <a:rPr lang="es-ES" dirty="0"/>
              <a:t>ÜBERBLICK</a:t>
            </a:r>
            <a:endParaRPr dirty="0"/>
          </a:p>
        </p:txBody>
      </p:sp>
      <p:sp>
        <p:nvSpPr>
          <p:cNvPr id="266" name="Google Shape;266;g2f0240af1f0_0_772"/>
          <p:cNvSpPr txBox="1">
            <a:spLocks noGrp="1"/>
          </p:cNvSpPr>
          <p:nvPr>
            <p:ph type="body" idx="2"/>
          </p:nvPr>
        </p:nvSpPr>
        <p:spPr>
          <a:xfrm>
            <a:off x="533200" y="754371"/>
            <a:ext cx="10766100" cy="5575500"/>
          </a:xfrm>
          <a:prstGeom prst="rect">
            <a:avLst/>
          </a:prstGeom>
          <a:noFill/>
          <a:ln>
            <a:noFill/>
          </a:ln>
        </p:spPr>
        <p:txBody>
          <a:bodyPr spcFirstLastPara="1" wrap="square" lIns="91425" tIns="45700" rIns="91425" bIns="45700" anchor="t" anchorCtr="0">
            <a:noAutofit/>
          </a:bodyPr>
          <a:lstStyle/>
          <a:p>
            <a:pPr marL="419100" lvl="0" indent="-342900" algn="just" rtl="0">
              <a:lnSpc>
                <a:spcPct val="100000"/>
              </a:lnSpc>
              <a:spcBef>
                <a:spcPts val="800"/>
              </a:spcBef>
              <a:spcAft>
                <a:spcPts val="0"/>
              </a:spcAft>
              <a:buClr>
                <a:srgbClr val="000000"/>
              </a:buClr>
              <a:buSzPts val="2400"/>
              <a:buFont typeface="Arial"/>
              <a:buChar char="•"/>
            </a:pPr>
            <a:r>
              <a:rPr lang="de-DE" sz="2300" spc="-100" dirty="0">
                <a:solidFill>
                  <a:srgbClr val="000000"/>
                </a:solidFill>
              </a:rPr>
              <a:t>Das Erreichen der Nachhaltigkeitsziele setzt die unmittelbare Einbeziehung aller Beteiligten voraus, was durch „Kaskadenverfahren“ in den Wertschöpfungs- und Lieferketten der Wirtschaft gewährleistet werden kann.</a:t>
            </a:r>
          </a:p>
          <a:p>
            <a:pPr marL="419100" lvl="0" indent="-342900" algn="just" rtl="0">
              <a:lnSpc>
                <a:spcPct val="100000"/>
              </a:lnSpc>
              <a:spcBef>
                <a:spcPts val="800"/>
              </a:spcBef>
              <a:spcAft>
                <a:spcPts val="0"/>
              </a:spcAft>
              <a:buClr>
                <a:srgbClr val="000000"/>
              </a:buClr>
              <a:buSzPts val="2400"/>
              <a:buFont typeface="Arial"/>
              <a:buChar char="•"/>
            </a:pPr>
            <a:r>
              <a:rPr lang="de-DE" sz="2300" spc="-100" dirty="0">
                <a:solidFill>
                  <a:srgbClr val="000000"/>
                </a:solidFill>
              </a:rPr>
              <a:t>Die Verbesserung der Transparenz in den Lieferketten kann dazu beitragen, ethische und nachhaltige Beschaffungspraktiken in den Wertschöpfungsketten zu gewährleisten.</a:t>
            </a:r>
            <a:endParaRPr sz="2300" spc="-100" dirty="0">
              <a:solidFill>
                <a:srgbClr val="000000"/>
              </a:solidFill>
            </a:endParaRPr>
          </a:p>
        </p:txBody>
      </p:sp>
      <p:sp>
        <p:nvSpPr>
          <p:cNvPr id="267" name="Google Shape;267;g2f0240af1f0_0_772"/>
          <p:cNvSpPr txBox="1">
            <a:spLocks noGrp="1"/>
          </p:cNvSpPr>
          <p:nvPr>
            <p:ph type="body" idx="2"/>
          </p:nvPr>
        </p:nvSpPr>
        <p:spPr>
          <a:xfrm>
            <a:off x="563050" y="2644971"/>
            <a:ext cx="10706400" cy="3684900"/>
          </a:xfrm>
          <a:prstGeom prst="rect">
            <a:avLst/>
          </a:prstGeom>
          <a:noFill/>
          <a:ln>
            <a:noFill/>
          </a:ln>
        </p:spPr>
        <p:txBody>
          <a:bodyPr spcFirstLastPara="1" wrap="square" lIns="91425" tIns="45700" rIns="91425" bIns="45700" anchor="t" anchorCtr="0">
            <a:noAutofit/>
          </a:bodyPr>
          <a:lstStyle/>
          <a:p>
            <a:pPr marL="419100" lvl="0" indent="-342900" algn="just" rtl="0">
              <a:lnSpc>
                <a:spcPct val="100000"/>
              </a:lnSpc>
              <a:spcBef>
                <a:spcPts val="800"/>
              </a:spcBef>
              <a:spcAft>
                <a:spcPts val="0"/>
              </a:spcAft>
              <a:buClr>
                <a:srgbClr val="000000"/>
              </a:buClr>
              <a:buSzPts val="2400"/>
              <a:buFont typeface="Arial"/>
              <a:buChar char="•"/>
            </a:pPr>
            <a:r>
              <a:rPr lang="de-DE" sz="2300" spc="-100" dirty="0">
                <a:solidFill>
                  <a:srgbClr val="000000"/>
                </a:solidFill>
              </a:rPr>
              <a:t>Auch wenn die Berichterstattung über nicht-finanzielle Informationen im Rahmen nachhaltiger Ziele und Verfahren für Kleinstunternehmen derzeit nicht verpflichtend ist, können sich die Verpflichtungen indirekt auf sie auswirken, wenn sie in Lieferketten mit größeren Unternehmen eingebunden sind, die zur Einhaltung von Vorschriften verpflichtet sind. </a:t>
            </a:r>
          </a:p>
          <a:p>
            <a:pPr marL="419100" lvl="0" indent="-342900" algn="just" rtl="0">
              <a:lnSpc>
                <a:spcPct val="100000"/>
              </a:lnSpc>
              <a:spcBef>
                <a:spcPts val="800"/>
              </a:spcBef>
              <a:spcAft>
                <a:spcPts val="0"/>
              </a:spcAft>
              <a:buClr>
                <a:srgbClr val="000000"/>
              </a:buClr>
              <a:buSzPts val="2400"/>
              <a:buFont typeface="Arial"/>
              <a:buChar char="•"/>
            </a:pPr>
            <a:r>
              <a:rPr lang="de-DE" sz="2300" spc="-100" dirty="0">
                <a:solidFill>
                  <a:srgbClr val="000000"/>
                </a:solidFill>
              </a:rPr>
              <a:t>In dieser Lerneinheit werden wir analysieren, welche Verpflichtungen die EU-Richtlinien für Großunternehmen vorsehen und wie sie sich auf Kleinstunternehmen auswirken können, die Teil ihrer Lieferketten sind.</a:t>
            </a:r>
          </a:p>
          <a:p>
            <a:pPr marL="419100" lvl="0" indent="-342900" algn="just" rtl="0">
              <a:lnSpc>
                <a:spcPct val="100000"/>
              </a:lnSpc>
              <a:spcBef>
                <a:spcPts val="800"/>
              </a:spcBef>
              <a:spcAft>
                <a:spcPts val="0"/>
              </a:spcAft>
              <a:buClr>
                <a:srgbClr val="000000"/>
              </a:buClr>
              <a:buSzPts val="2400"/>
              <a:buFont typeface="Arial"/>
              <a:buChar char="•"/>
            </a:pPr>
            <a:r>
              <a:rPr lang="de-DE" sz="2300" spc="-100" dirty="0">
                <a:solidFill>
                  <a:srgbClr val="000000"/>
                </a:solidFill>
              </a:rPr>
              <a:t>Wir werden auch beurteilen, wie wir uns auf die Anforderungen der größeren Partner vorbereiten und „Marktverdrängungseffekte“ vermeiden können, wenn wir sie nicht erfüllen. </a:t>
            </a:r>
            <a:endParaRPr sz="2300" spc="-100" dirty="0">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2f0240af1f0_0_778"/>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s-ES" dirty="0"/>
              <a:t>02.  ZIELE</a:t>
            </a:r>
            <a:endParaRPr dirty="0"/>
          </a:p>
        </p:txBody>
      </p:sp>
      <p:sp>
        <p:nvSpPr>
          <p:cNvPr id="274" name="Google Shape;274;g2f0240af1f0_0_778"/>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SzPts val="2400"/>
              <a:buNone/>
            </a:pPr>
            <a:r>
              <a:rPr lang="de-DE" dirty="0">
                <a:solidFill>
                  <a:srgbClr val="000000"/>
                </a:solidFill>
              </a:rPr>
              <a:t>Dieses Referat zielt darauf ab, ein besseres Verständnis für die Verpflichtungen in Bezug auf Transparenz sowie Folgen- und Risikobewertungen zu erlangen, denen sich Kleinstunternehmen möglicherweise gegenübersehen, wenn sie Teil einer Liefer- oder Wertschöpfungskette sind, an der größere Akteure beteiligt sind</a:t>
            </a:r>
            <a:endParaRPr sz="2100" dirty="0">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2"/>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rgbClr val="73B64B"/>
              </a:buClr>
              <a:buSzPts val="3600"/>
              <a:buFont typeface="Arial"/>
              <a:buNone/>
            </a:pPr>
            <a:r>
              <a:rPr lang="es-ES" dirty="0" err="1"/>
              <a:t>Spezifische</a:t>
            </a:r>
            <a:r>
              <a:rPr lang="es-ES" dirty="0"/>
              <a:t> </a:t>
            </a:r>
            <a:r>
              <a:rPr lang="es-ES" dirty="0" err="1"/>
              <a:t>Ziele</a:t>
            </a:r>
            <a:endParaRPr dirty="0"/>
          </a:p>
        </p:txBody>
      </p:sp>
      <p:sp>
        <p:nvSpPr>
          <p:cNvPr id="282" name="Google Shape;282;p2"/>
          <p:cNvSpPr txBox="1">
            <a:spLocks noGrp="1"/>
          </p:cNvSpPr>
          <p:nvPr>
            <p:ph type="body" idx="2"/>
          </p:nvPr>
        </p:nvSpPr>
        <p:spPr>
          <a:xfrm>
            <a:off x="904856" y="1630548"/>
            <a:ext cx="10052954" cy="4250335"/>
          </a:xfrm>
          <a:prstGeom prst="rect">
            <a:avLst/>
          </a:prstGeom>
          <a:noFill/>
          <a:ln>
            <a:noFill/>
          </a:ln>
        </p:spPr>
        <p:txBody>
          <a:bodyPr spcFirstLastPara="1" wrap="square" lIns="91425" tIns="45700" rIns="91425" bIns="45700" anchor="t" anchorCtr="0">
            <a:noAutofit/>
          </a:bodyPr>
          <a:lstStyle/>
          <a:p>
            <a:pPr marL="457200" lvl="0" indent="-361950" algn="just" rtl="0">
              <a:lnSpc>
                <a:spcPct val="115000"/>
              </a:lnSpc>
              <a:spcBef>
                <a:spcPts val="0"/>
              </a:spcBef>
              <a:spcAft>
                <a:spcPts val="0"/>
              </a:spcAft>
              <a:buClr>
                <a:srgbClr val="000000"/>
              </a:buClr>
              <a:buSzPts val="2100"/>
              <a:buFont typeface="Calibri"/>
              <a:buChar char="●"/>
            </a:pPr>
            <a:r>
              <a:rPr lang="es-ES" dirty="0">
                <a:solidFill>
                  <a:srgbClr val="000000"/>
                </a:solidFill>
              </a:rPr>
              <a:t> </a:t>
            </a:r>
            <a:r>
              <a:rPr lang="de-DE" dirty="0">
                <a:solidFill>
                  <a:srgbClr val="000000"/>
                </a:solidFill>
              </a:rPr>
              <a:t>Analyse des europäischen Rechtsrahmens, der sich auf Liefer- und Wertschöpfungsketten auswirkt - Hauptsächlich zwei Richtlinien: CSRD und CSDDD. </a:t>
            </a:r>
          </a:p>
          <a:p>
            <a:pPr marL="95250" lvl="0" indent="0" algn="just" rtl="0">
              <a:lnSpc>
                <a:spcPct val="115000"/>
              </a:lnSpc>
              <a:spcBef>
                <a:spcPts val="0"/>
              </a:spcBef>
              <a:spcAft>
                <a:spcPts val="0"/>
              </a:spcAft>
              <a:buClr>
                <a:srgbClr val="000000"/>
              </a:buClr>
              <a:buSzPts val="2100"/>
            </a:pPr>
            <a:endParaRPr lang="de-DE" dirty="0">
              <a:solidFill>
                <a:srgbClr val="000000"/>
              </a:solidFill>
            </a:endParaRPr>
          </a:p>
          <a:p>
            <a:pPr marL="457200" lvl="0" indent="-361950" algn="just" rtl="0">
              <a:lnSpc>
                <a:spcPct val="115000"/>
              </a:lnSpc>
              <a:spcBef>
                <a:spcPts val="0"/>
              </a:spcBef>
              <a:spcAft>
                <a:spcPts val="0"/>
              </a:spcAft>
              <a:buClr>
                <a:srgbClr val="000000"/>
              </a:buClr>
              <a:buSzPts val="2100"/>
              <a:buFont typeface="Calibri"/>
              <a:buChar char="●"/>
            </a:pPr>
            <a:r>
              <a:rPr lang="de-DE" dirty="0">
                <a:solidFill>
                  <a:srgbClr val="000000"/>
                </a:solidFill>
              </a:rPr>
              <a:t>Identifizieren Sie die Unternehmen, die verpflichtet sind, Verantwortung in Bezug auf Liefer- und Wertschöpfungsketten zu übernehmen.</a:t>
            </a:r>
          </a:p>
          <a:p>
            <a:pPr marL="95250" lvl="0" indent="0" algn="just" rtl="0">
              <a:lnSpc>
                <a:spcPct val="115000"/>
              </a:lnSpc>
              <a:spcBef>
                <a:spcPts val="0"/>
              </a:spcBef>
              <a:spcAft>
                <a:spcPts val="0"/>
              </a:spcAft>
              <a:buClr>
                <a:srgbClr val="000000"/>
              </a:buClr>
              <a:buSzPts val="2100"/>
            </a:pPr>
            <a:endParaRPr lang="de-DE" dirty="0">
              <a:solidFill>
                <a:srgbClr val="000000"/>
              </a:solidFill>
            </a:endParaRPr>
          </a:p>
          <a:p>
            <a:pPr marL="457200" lvl="0" indent="-361950" algn="just" rtl="0">
              <a:lnSpc>
                <a:spcPct val="115000"/>
              </a:lnSpc>
              <a:spcBef>
                <a:spcPts val="0"/>
              </a:spcBef>
              <a:spcAft>
                <a:spcPts val="0"/>
              </a:spcAft>
              <a:buClr>
                <a:srgbClr val="000000"/>
              </a:buClr>
              <a:buSzPts val="2100"/>
              <a:buFont typeface="Calibri"/>
              <a:buChar char="●"/>
            </a:pPr>
            <a:r>
              <a:rPr lang="de-DE" dirty="0">
                <a:solidFill>
                  <a:srgbClr val="000000"/>
                </a:solidFill>
              </a:rPr>
              <a:t>Verstehen Sie die direkten Verpflichtungen größerer Unternehmen und die indirekten Verpflichtungen im Bereich der Nachhaltigkeit sowie die Anforderungen, denen Kleinstunternehmen ausgesetzt sein könnten, wenn sie Teil ihrer Liefer- oder Wertschöpfungskette sind.</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g2f0240af1f0_0_787"/>
          <p:cNvSpPr txBox="1">
            <a:spLocks noGrp="1"/>
          </p:cNvSpPr>
          <p:nvPr>
            <p:ph type="body" idx="1"/>
          </p:nvPr>
        </p:nvSpPr>
        <p:spPr>
          <a:xfrm>
            <a:off x="1143000" y="567900"/>
            <a:ext cx="5922900" cy="575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s-ES" dirty="0"/>
              <a:t>03. LERNRESULTATE</a:t>
            </a:r>
            <a:endParaRPr dirty="0"/>
          </a:p>
        </p:txBody>
      </p:sp>
      <p:sp>
        <p:nvSpPr>
          <p:cNvPr id="288" name="Google Shape;288;g2f0240af1f0_0_787"/>
          <p:cNvSpPr txBox="1">
            <a:spLocks noGrp="1"/>
          </p:cNvSpPr>
          <p:nvPr>
            <p:ph type="body" idx="2"/>
          </p:nvPr>
        </p:nvSpPr>
        <p:spPr>
          <a:xfrm>
            <a:off x="715875" y="1415150"/>
            <a:ext cx="10245900" cy="4131900"/>
          </a:xfrm>
          <a:prstGeom prst="rect">
            <a:avLst/>
          </a:prstGeom>
          <a:noFill/>
          <a:ln>
            <a:noFill/>
          </a:ln>
        </p:spPr>
        <p:txBody>
          <a:bodyPr spcFirstLastPara="1" wrap="square" lIns="91425" tIns="45700" rIns="91425" bIns="45700" anchor="t" anchorCtr="0">
            <a:noAutofit/>
          </a:bodyPr>
          <a:lstStyle/>
          <a:p>
            <a:pPr marL="457200" lvl="0" indent="-381000" algn="l" rtl="0">
              <a:lnSpc>
                <a:spcPct val="150000"/>
              </a:lnSpc>
              <a:spcBef>
                <a:spcPts val="1000"/>
              </a:spcBef>
              <a:spcAft>
                <a:spcPts val="0"/>
              </a:spcAft>
              <a:buSzPts val="2400"/>
              <a:buChar char="●"/>
            </a:pPr>
            <a:r>
              <a:rPr lang="de-DE" dirty="0">
                <a:solidFill>
                  <a:srgbClr val="000000"/>
                </a:solidFill>
              </a:rPr>
              <a:t>Was versteht man unter einer Liefer- oder Wertschöpfungskette und einem „Kaskadenverfahren“?</a:t>
            </a:r>
          </a:p>
          <a:p>
            <a:pPr marL="457200" lvl="0" indent="-381000" algn="l" rtl="0">
              <a:lnSpc>
                <a:spcPct val="150000"/>
              </a:lnSpc>
              <a:spcBef>
                <a:spcPts val="1000"/>
              </a:spcBef>
              <a:spcAft>
                <a:spcPts val="0"/>
              </a:spcAft>
              <a:buSzPts val="2400"/>
              <a:buChar char="●"/>
            </a:pPr>
            <a:r>
              <a:rPr lang="de-DE" dirty="0">
                <a:solidFill>
                  <a:srgbClr val="000000"/>
                </a:solidFill>
              </a:rPr>
              <a:t>Welche Unternehmen sind durch europäische Regulierungsvorschriften zur Berichterstattung über ihre Liefer- oder Wertschöpfungskette verpflichtet und wie kann sich dies auf Kleinstunternehmen auswirken?</a:t>
            </a:r>
          </a:p>
          <a:p>
            <a:pPr marL="457200" lvl="0" indent="-381000" algn="l" rtl="0">
              <a:lnSpc>
                <a:spcPct val="150000"/>
              </a:lnSpc>
              <a:spcBef>
                <a:spcPts val="1000"/>
              </a:spcBef>
              <a:spcAft>
                <a:spcPts val="0"/>
              </a:spcAft>
              <a:buSzPts val="2400"/>
              <a:buChar char="●"/>
            </a:pPr>
            <a:r>
              <a:rPr lang="de-DE" dirty="0">
                <a:solidFill>
                  <a:srgbClr val="000000"/>
                </a:solidFill>
              </a:rPr>
              <a:t>Welche Informationen müssen sie aufbereiten?</a:t>
            </a:r>
          </a:p>
          <a:p>
            <a:pPr marL="457200" lvl="0" indent="-381000" algn="l" rtl="0">
              <a:lnSpc>
                <a:spcPct val="150000"/>
              </a:lnSpc>
              <a:spcBef>
                <a:spcPts val="1000"/>
              </a:spcBef>
              <a:spcAft>
                <a:spcPts val="0"/>
              </a:spcAft>
              <a:buSzPts val="2400"/>
              <a:buChar char="●"/>
            </a:pPr>
            <a:r>
              <a:rPr lang="de-DE" dirty="0">
                <a:solidFill>
                  <a:srgbClr val="000000"/>
                </a:solidFill>
              </a:rPr>
              <a:t>Was sind die Vorteile von Transparenz in Lieferketten?</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5" name="Google Shape;295;g2f0240af1f0_0_792"/>
          <p:cNvSpPr txBox="1">
            <a:spLocks noGrp="1"/>
          </p:cNvSpPr>
          <p:nvPr>
            <p:ph type="body" idx="1"/>
          </p:nvPr>
        </p:nvSpPr>
        <p:spPr>
          <a:xfrm>
            <a:off x="7630824" y="990923"/>
            <a:ext cx="2067000" cy="582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s-ES"/>
              <a:t>02</a:t>
            </a:r>
            <a:endParaRPr/>
          </a:p>
        </p:txBody>
      </p:sp>
      <p:sp>
        <p:nvSpPr>
          <p:cNvPr id="296" name="Google Shape;296;g2f0240af1f0_0_792"/>
          <p:cNvSpPr/>
          <p:nvPr/>
        </p:nvSpPr>
        <p:spPr>
          <a:xfrm>
            <a:off x="5722297" y="4461934"/>
            <a:ext cx="5608800" cy="1252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297" name="Google Shape;297;g2f0240af1f0_0_792"/>
          <p:cNvSpPr txBox="1"/>
          <p:nvPr/>
        </p:nvSpPr>
        <p:spPr>
          <a:xfrm>
            <a:off x="5906320" y="4514232"/>
            <a:ext cx="5608800"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de-DE" sz="2400" b="1" i="0" u="none" strike="noStrike" cap="none" dirty="0">
                <a:solidFill>
                  <a:srgbClr val="73B64B"/>
                </a:solidFill>
                <a:latin typeface="Calibri"/>
                <a:ea typeface="Calibri"/>
                <a:cs typeface="Calibri"/>
                <a:sym typeface="Calibri"/>
              </a:rPr>
              <a:t>RECHTLICHE VERPFLICHTUNGEN ZUR NACHHALTIGKEIT IN LIEFER- UND WERTSCHÖPFUNGSKETTEN</a:t>
            </a:r>
            <a:endParaRPr sz="2400" b="0" i="0" u="none" strike="noStrike" cap="none" dirty="0">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TotalTime>
  <Words>3679</Words>
  <Application>Microsoft Office PowerPoint</Application>
  <PresentationFormat>Widescreen</PresentationFormat>
  <Paragraphs>251</Paragraphs>
  <Slides>44</Slides>
  <Notes>44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Calibri</vt:lpstr>
      <vt:lpstr>Roboto</vt:lpstr>
      <vt:lpstr>Arial</vt:lpstr>
      <vt:lpstr>Aptos</vt:lpstr>
      <vt:lpstr>Montserrat</vt:lpstr>
      <vt:lpstr>Montserrat Light</vt:lpstr>
      <vt:lpstr>Noto Sans Symbols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GV Vadivan</dc:creator>
  <cp:lastModifiedBy>GV Vadivan</cp:lastModifiedBy>
  <cp:revision>7</cp:revision>
  <dcterms:modified xsi:type="dcterms:W3CDTF">2025-11-17T10:21:11Z</dcterms:modified>
</cp:coreProperties>
</file>