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0" r:id="rId33"/>
    <p:sldId id="291" r:id="rId34"/>
    <p:sldId id="293" r:id="rId35"/>
    <p:sldId id="294" r:id="rId36"/>
    <p:sldId id="295" r:id="rId37"/>
    <p:sldId id="296" r:id="rId38"/>
    <p:sldId id="297" r:id="rId39"/>
    <p:sldId id="298" r:id="rId40"/>
    <p:sldId id="299" r:id="rId41"/>
    <p:sldId id="301" r:id="rId42"/>
    <p:sldId id="302" r:id="rId43"/>
    <p:sldId id="303" r:id="rId44"/>
    <p:sldId id="304" r:id="rId45"/>
    <p:sldId id="311" r:id="rId46"/>
    <p:sldId id="312" r:id="rId47"/>
  </p:sldIdLst>
  <p:sldSz cx="12192000" cy="6858000"/>
  <p:notesSz cx="6858000" cy="9144000"/>
  <p:embeddedFontLst>
    <p:embeddedFont>
      <p:font typeface="Montserrat" panose="00000500000000000000" pitchFamily="2" charset="0"/>
      <p:regular r:id="rId49"/>
      <p:bold r:id="rId50"/>
      <p:italic r:id="rId51"/>
      <p:boldItalic r:id="rId52"/>
    </p:embeddedFont>
    <p:embeddedFont>
      <p:font typeface="Montserrat Light" panose="00000400000000000000" pitchFamily="2" charset="0"/>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6" roundtripDataSignature="AMtx7mhfOP6JTJslHUN9tHfafU52WYKj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936CD-9597-4187-90C4-81303158615B}" v="4" dt="2025-11-17T10:17:26.493"/>
  </p1510:revLst>
</p1510:revInfo>
</file>

<file path=ppt/tableStyles.xml><?xml version="1.0" encoding="utf-8"?>
<a:tblStyleLst xmlns:a="http://schemas.openxmlformats.org/drawingml/2006/main" def="{D9AAAF38-BB34-4C2A-8255-CD803A89F7AA}">
  <a:tblStyle styleId="{D9AAAF38-BB34-4C2A-8255-CD803A89F7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135EB4-26C7-41B6-ACC5-5031DE00C1DD}"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6D366EE-9279-491B-A76A-B640B1E64D7B}"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3" d="100"/>
          <a:sy n="63" d="100"/>
        </p:scale>
        <p:origin x="78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6"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79" Type="http://schemas.openxmlformats.org/officeDocument/2006/relationships/theme" Target="theme/theme1.xml"/><Relationship Id="rId5" Type="http://schemas.openxmlformats.org/officeDocument/2006/relationships/slide" Target="slides/slide4.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modSld">
      <pc:chgData name="GV Vadivan" userId="7c1f3fdc556de7c5" providerId="LiveId" clId="{8D0BCD1F-A3D6-4EA0-BA6B-124C712E6D9B}" dt="2025-11-17T10:18:19.431" v="35" actId="207"/>
      <pc:docMkLst>
        <pc:docMk/>
      </pc:docMkLst>
      <pc:sldChg chg="addSp delSp modSp mod">
        <pc:chgData name="GV Vadivan" userId="7c1f3fdc556de7c5" providerId="LiveId" clId="{8D0BCD1F-A3D6-4EA0-BA6B-124C712E6D9B}" dt="2025-11-17T10:18:19.431" v="35" actId="207"/>
        <pc:sldMkLst>
          <pc:docMk/>
          <pc:sldMk cId="0" sldId="256"/>
        </pc:sldMkLst>
        <pc:spChg chg="add del mod">
          <ac:chgData name="GV Vadivan" userId="7c1f3fdc556de7c5" providerId="LiveId" clId="{8D0BCD1F-A3D6-4EA0-BA6B-124C712E6D9B}" dt="2025-11-17T10:18:08.768" v="33" actId="478"/>
          <ac:spMkLst>
            <pc:docMk/>
            <pc:sldMk cId="0" sldId="256"/>
            <ac:spMk id="5" creationId="{1E939CAE-2586-C953-3D2F-DA83116B31BA}"/>
          </ac:spMkLst>
        </pc:spChg>
        <pc:spChg chg="mod">
          <ac:chgData name="GV Vadivan" userId="7c1f3fdc556de7c5" providerId="LiveId" clId="{8D0BCD1F-A3D6-4EA0-BA6B-124C712E6D9B}" dt="2025-11-17T10:18:19.431" v="35" actId="207"/>
          <ac:spMkLst>
            <pc:docMk/>
            <pc:sldMk cId="0" sldId="256"/>
            <ac:spMk id="199" creationId="{00000000-0000-0000-0000-000000000000}"/>
          </ac:spMkLst>
        </pc:spChg>
        <pc:picChg chg="del">
          <ac:chgData name="GV Vadivan" userId="7c1f3fdc556de7c5" providerId="LiveId" clId="{8D0BCD1F-A3D6-4EA0-BA6B-124C712E6D9B}" dt="2025-11-17T10:18:07.088" v="32" actId="478"/>
          <ac:picMkLst>
            <pc:docMk/>
            <pc:sldMk cId="0" sldId="256"/>
            <ac:picMk id="197" creationId="{00000000-0000-0000-0000-000000000000}"/>
          </ac:picMkLst>
        </pc:picChg>
      </pc:sldChg>
      <pc:sldChg chg="addSp delSp modSp mod">
        <pc:chgData name="GV Vadivan" userId="7c1f3fdc556de7c5" providerId="LiveId" clId="{8D0BCD1F-A3D6-4EA0-BA6B-124C712E6D9B}" dt="2025-11-17T10:14:02.228" v="1" actId="478"/>
        <pc:sldMkLst>
          <pc:docMk/>
          <pc:sldMk cId="0" sldId="260"/>
        </pc:sldMkLst>
        <pc:spChg chg="add del mod">
          <ac:chgData name="GV Vadivan" userId="7c1f3fdc556de7c5" providerId="LiveId" clId="{8D0BCD1F-A3D6-4EA0-BA6B-124C712E6D9B}" dt="2025-11-17T10:14:02.228" v="1" actId="478"/>
          <ac:spMkLst>
            <pc:docMk/>
            <pc:sldMk cId="0" sldId="260"/>
            <ac:spMk id="3" creationId="{EABDEFA7-5F04-71BC-4B5E-7CD9BB0E6EA7}"/>
          </ac:spMkLst>
        </pc:spChg>
        <pc:picChg chg="del">
          <ac:chgData name="GV Vadivan" userId="7c1f3fdc556de7c5" providerId="LiveId" clId="{8D0BCD1F-A3D6-4EA0-BA6B-124C712E6D9B}" dt="2025-11-17T10:14:01.731" v="0" actId="478"/>
          <ac:picMkLst>
            <pc:docMk/>
            <pc:sldMk cId="0" sldId="260"/>
            <ac:picMk id="239" creationId="{00000000-0000-0000-0000-000000000000}"/>
          </ac:picMkLst>
        </pc:picChg>
      </pc:sldChg>
      <pc:sldChg chg="addSp delSp modSp mod">
        <pc:chgData name="GV Vadivan" userId="7c1f3fdc556de7c5" providerId="LiveId" clId="{8D0BCD1F-A3D6-4EA0-BA6B-124C712E6D9B}" dt="2025-11-17T10:15:29.419" v="17" actId="478"/>
        <pc:sldMkLst>
          <pc:docMk/>
          <pc:sldMk cId="0" sldId="261"/>
        </pc:sldMkLst>
        <pc:spChg chg="add del mod">
          <ac:chgData name="GV Vadivan" userId="7c1f3fdc556de7c5" providerId="LiveId" clId="{8D0BCD1F-A3D6-4EA0-BA6B-124C712E6D9B}" dt="2025-11-17T10:15:29.419" v="17" actId="478"/>
          <ac:spMkLst>
            <pc:docMk/>
            <pc:sldMk cId="0" sldId="261"/>
            <ac:spMk id="3" creationId="{A0B5E752-0BFC-EB9C-B2EB-B6CF15983912}"/>
          </ac:spMkLst>
        </pc:spChg>
        <pc:picChg chg="del">
          <ac:chgData name="GV Vadivan" userId="7c1f3fdc556de7c5" providerId="LiveId" clId="{8D0BCD1F-A3D6-4EA0-BA6B-124C712E6D9B}" dt="2025-11-17T10:15:28.215" v="16" actId="478"/>
          <ac:picMkLst>
            <pc:docMk/>
            <pc:sldMk cId="0" sldId="261"/>
            <ac:picMk id="255" creationId="{00000000-0000-0000-0000-000000000000}"/>
          </ac:picMkLst>
        </pc:picChg>
      </pc:sldChg>
      <pc:sldChg chg="delSp modSp mod modClrScheme chgLayout">
        <pc:chgData name="GV Vadivan" userId="7c1f3fdc556de7c5" providerId="LiveId" clId="{8D0BCD1F-A3D6-4EA0-BA6B-124C712E6D9B}" dt="2025-11-17T10:15:46.345" v="23" actId="255"/>
        <pc:sldMkLst>
          <pc:docMk/>
          <pc:sldMk cId="0" sldId="263"/>
        </pc:sldMkLst>
        <pc:spChg chg="mod ord">
          <ac:chgData name="GV Vadivan" userId="7c1f3fdc556de7c5" providerId="LiveId" clId="{8D0BCD1F-A3D6-4EA0-BA6B-124C712E6D9B}" dt="2025-11-17T10:15:33.797" v="18" actId="700"/>
          <ac:spMkLst>
            <pc:docMk/>
            <pc:sldMk cId="0" sldId="263"/>
            <ac:spMk id="270" creationId="{00000000-0000-0000-0000-000000000000}"/>
          </ac:spMkLst>
        </pc:spChg>
        <pc:spChg chg="mod ord">
          <ac:chgData name="GV Vadivan" userId="7c1f3fdc556de7c5" providerId="LiveId" clId="{8D0BCD1F-A3D6-4EA0-BA6B-124C712E6D9B}" dt="2025-11-17T10:15:33.797" v="18" actId="700"/>
          <ac:spMkLst>
            <pc:docMk/>
            <pc:sldMk cId="0" sldId="263"/>
            <ac:spMk id="271" creationId="{00000000-0000-0000-0000-000000000000}"/>
          </ac:spMkLst>
        </pc:spChg>
        <pc:spChg chg="mod ord">
          <ac:chgData name="GV Vadivan" userId="7c1f3fdc556de7c5" providerId="LiveId" clId="{8D0BCD1F-A3D6-4EA0-BA6B-124C712E6D9B}" dt="2025-11-17T10:15:46.345" v="23" actId="255"/>
          <ac:spMkLst>
            <pc:docMk/>
            <pc:sldMk cId="0" sldId="263"/>
            <ac:spMk id="272" creationId="{00000000-0000-0000-0000-000000000000}"/>
          </ac:spMkLst>
        </pc:spChg>
        <pc:picChg chg="del mod ord">
          <ac:chgData name="GV Vadivan" userId="7c1f3fdc556de7c5" providerId="LiveId" clId="{8D0BCD1F-A3D6-4EA0-BA6B-124C712E6D9B}" dt="2025-11-17T10:15:35.232" v="19" actId="478"/>
          <ac:picMkLst>
            <pc:docMk/>
            <pc:sldMk cId="0" sldId="263"/>
            <ac:picMk id="269" creationId="{00000000-0000-0000-0000-000000000000}"/>
          </ac:picMkLst>
        </pc:picChg>
      </pc:sldChg>
      <pc:sldChg chg="addSp delSp modSp mod">
        <pc:chgData name="GV Vadivan" userId="7c1f3fdc556de7c5" providerId="LiveId" clId="{8D0BCD1F-A3D6-4EA0-BA6B-124C712E6D9B}" dt="2025-11-17T10:14:12.209" v="3" actId="478"/>
        <pc:sldMkLst>
          <pc:docMk/>
          <pc:sldMk cId="0" sldId="266"/>
        </pc:sldMkLst>
        <pc:spChg chg="add del mod">
          <ac:chgData name="GV Vadivan" userId="7c1f3fdc556de7c5" providerId="LiveId" clId="{8D0BCD1F-A3D6-4EA0-BA6B-124C712E6D9B}" dt="2025-11-17T10:14:12.209" v="3" actId="478"/>
          <ac:spMkLst>
            <pc:docMk/>
            <pc:sldMk cId="0" sldId="266"/>
            <ac:spMk id="3" creationId="{7C71C884-C0D3-7CAE-D14E-5908019551EB}"/>
          </ac:spMkLst>
        </pc:spChg>
        <pc:picChg chg="del">
          <ac:chgData name="GV Vadivan" userId="7c1f3fdc556de7c5" providerId="LiveId" clId="{8D0BCD1F-A3D6-4EA0-BA6B-124C712E6D9B}" dt="2025-11-17T10:14:11.759" v="2" actId="478"/>
          <ac:picMkLst>
            <pc:docMk/>
            <pc:sldMk cId="0" sldId="266"/>
            <ac:picMk id="289" creationId="{00000000-0000-0000-0000-000000000000}"/>
          </ac:picMkLst>
        </pc:picChg>
      </pc:sldChg>
      <pc:sldChg chg="addSp delSp modSp mod">
        <pc:chgData name="GV Vadivan" userId="7c1f3fdc556de7c5" providerId="LiveId" clId="{8D0BCD1F-A3D6-4EA0-BA6B-124C712E6D9B}" dt="2025-11-17T10:15:54.353" v="25" actId="478"/>
        <pc:sldMkLst>
          <pc:docMk/>
          <pc:sldMk cId="0" sldId="267"/>
        </pc:sldMkLst>
        <pc:spChg chg="add del mod">
          <ac:chgData name="GV Vadivan" userId="7c1f3fdc556de7c5" providerId="LiveId" clId="{8D0BCD1F-A3D6-4EA0-BA6B-124C712E6D9B}" dt="2025-11-17T10:15:54.353" v="25" actId="478"/>
          <ac:spMkLst>
            <pc:docMk/>
            <pc:sldMk cId="0" sldId="267"/>
            <ac:spMk id="3" creationId="{DA33CC22-BB48-38D4-A894-874D5AA5032E}"/>
          </ac:spMkLst>
        </pc:spChg>
        <pc:picChg chg="del">
          <ac:chgData name="GV Vadivan" userId="7c1f3fdc556de7c5" providerId="LiveId" clId="{8D0BCD1F-A3D6-4EA0-BA6B-124C712E6D9B}" dt="2025-11-17T10:15:52.553" v="24" actId="478"/>
          <ac:picMkLst>
            <pc:docMk/>
            <pc:sldMk cId="0" sldId="267"/>
            <ac:picMk id="300" creationId="{00000000-0000-0000-0000-000000000000}"/>
          </ac:picMkLst>
        </pc:picChg>
      </pc:sldChg>
      <pc:sldChg chg="delSp modSp mod modClrScheme chgLayout">
        <pc:chgData name="GV Vadivan" userId="7c1f3fdc556de7c5" providerId="LiveId" clId="{8D0BCD1F-A3D6-4EA0-BA6B-124C712E6D9B}" dt="2025-11-17T10:15:59.756" v="27" actId="478"/>
        <pc:sldMkLst>
          <pc:docMk/>
          <pc:sldMk cId="0" sldId="268"/>
        </pc:sldMkLst>
        <pc:spChg chg="del">
          <ac:chgData name="GV Vadivan" userId="7c1f3fdc556de7c5" providerId="LiveId" clId="{8D0BCD1F-A3D6-4EA0-BA6B-124C712E6D9B}" dt="2025-11-17T10:15:58.558" v="26" actId="700"/>
          <ac:spMkLst>
            <pc:docMk/>
            <pc:sldMk cId="0" sldId="268"/>
            <ac:spMk id="315" creationId="{00000000-0000-0000-0000-000000000000}"/>
          </ac:spMkLst>
        </pc:spChg>
        <pc:spChg chg="mod ord">
          <ac:chgData name="GV Vadivan" userId="7c1f3fdc556de7c5" providerId="LiveId" clId="{8D0BCD1F-A3D6-4EA0-BA6B-124C712E6D9B}" dt="2025-11-17T10:15:58.558" v="26" actId="700"/>
          <ac:spMkLst>
            <pc:docMk/>
            <pc:sldMk cId="0" sldId="268"/>
            <ac:spMk id="316" creationId="{00000000-0000-0000-0000-000000000000}"/>
          </ac:spMkLst>
        </pc:spChg>
        <pc:spChg chg="mod ord">
          <ac:chgData name="GV Vadivan" userId="7c1f3fdc556de7c5" providerId="LiveId" clId="{8D0BCD1F-A3D6-4EA0-BA6B-124C712E6D9B}" dt="2025-11-17T10:15:58.558" v="26" actId="700"/>
          <ac:spMkLst>
            <pc:docMk/>
            <pc:sldMk cId="0" sldId="268"/>
            <ac:spMk id="317" creationId="{00000000-0000-0000-0000-000000000000}"/>
          </ac:spMkLst>
        </pc:spChg>
        <pc:picChg chg="del">
          <ac:chgData name="GV Vadivan" userId="7c1f3fdc556de7c5" providerId="LiveId" clId="{8D0BCD1F-A3D6-4EA0-BA6B-124C712E6D9B}" dt="2025-11-17T10:15:59.756" v="27" actId="478"/>
          <ac:picMkLst>
            <pc:docMk/>
            <pc:sldMk cId="0" sldId="268"/>
            <ac:picMk id="318" creationId="{00000000-0000-0000-0000-000000000000}"/>
          </ac:picMkLst>
        </pc:picChg>
      </pc:sldChg>
      <pc:sldChg chg="delSp mod modTransition delAnim">
        <pc:chgData name="GV Vadivan" userId="7c1f3fdc556de7c5" providerId="LiveId" clId="{8D0BCD1F-A3D6-4EA0-BA6B-124C712E6D9B}" dt="2025-11-17T10:16:55.324" v="29"/>
        <pc:sldMkLst>
          <pc:docMk/>
          <pc:sldMk cId="0" sldId="269"/>
        </pc:sldMkLst>
        <pc:picChg chg="del">
          <ac:chgData name="GV Vadivan" userId="7c1f3fdc556de7c5" providerId="LiveId" clId="{8D0BCD1F-A3D6-4EA0-BA6B-124C712E6D9B}" dt="2025-11-17T10:14:18.451" v="4" actId="478"/>
          <ac:picMkLst>
            <pc:docMk/>
            <pc:sldMk cId="0" sldId="269"/>
            <ac:picMk id="323" creationId="{00000000-0000-0000-0000-000000000000}"/>
          </ac:picMkLst>
        </pc:picChg>
      </pc:sldChg>
      <pc:sldChg chg="modTransition">
        <pc:chgData name="GV Vadivan" userId="7c1f3fdc556de7c5" providerId="LiveId" clId="{8D0BCD1F-A3D6-4EA0-BA6B-124C712E6D9B}" dt="2025-11-17T10:16:59.875" v="30"/>
        <pc:sldMkLst>
          <pc:docMk/>
          <pc:sldMk cId="0" sldId="270"/>
        </pc:sldMkLst>
      </pc:sldChg>
      <pc:sldChg chg="modAnim">
        <pc:chgData name="GV Vadivan" userId="7c1f3fdc556de7c5" providerId="LiveId" clId="{8D0BCD1F-A3D6-4EA0-BA6B-124C712E6D9B}" dt="2025-11-17T10:17:26.493" v="31"/>
        <pc:sldMkLst>
          <pc:docMk/>
          <pc:sldMk cId="0" sldId="279"/>
        </pc:sldMkLst>
      </pc:sldChg>
      <pc:sldChg chg="addSp delSp modSp mod">
        <pc:chgData name="GV Vadivan" userId="7c1f3fdc556de7c5" providerId="LiveId" clId="{8D0BCD1F-A3D6-4EA0-BA6B-124C712E6D9B}" dt="2025-11-17T10:14:28.014" v="6" actId="478"/>
        <pc:sldMkLst>
          <pc:docMk/>
          <pc:sldMk cId="0" sldId="286"/>
        </pc:sldMkLst>
        <pc:spChg chg="add del mod">
          <ac:chgData name="GV Vadivan" userId="7c1f3fdc556de7c5" providerId="LiveId" clId="{8D0BCD1F-A3D6-4EA0-BA6B-124C712E6D9B}" dt="2025-11-17T10:14:28.014" v="6" actId="478"/>
          <ac:spMkLst>
            <pc:docMk/>
            <pc:sldMk cId="0" sldId="286"/>
            <ac:spMk id="3" creationId="{FE9AD81C-7BC4-CA62-AFAB-159049300D7A}"/>
          </ac:spMkLst>
        </pc:spChg>
        <pc:picChg chg="del">
          <ac:chgData name="GV Vadivan" userId="7c1f3fdc556de7c5" providerId="LiveId" clId="{8D0BCD1F-A3D6-4EA0-BA6B-124C712E6D9B}" dt="2025-11-17T10:14:27.398" v="5" actId="478"/>
          <ac:picMkLst>
            <pc:docMk/>
            <pc:sldMk cId="0" sldId="286"/>
            <ac:picMk id="598" creationId="{00000000-0000-0000-0000-000000000000}"/>
          </ac:picMkLst>
        </pc:picChg>
      </pc:sldChg>
      <pc:sldChg chg="addSp delSp modSp mod">
        <pc:chgData name="GV Vadivan" userId="7c1f3fdc556de7c5" providerId="LiveId" clId="{8D0BCD1F-A3D6-4EA0-BA6B-124C712E6D9B}" dt="2025-11-17T10:14:30.537" v="8" actId="478"/>
        <pc:sldMkLst>
          <pc:docMk/>
          <pc:sldMk cId="0" sldId="287"/>
        </pc:sldMkLst>
        <pc:spChg chg="add del mod">
          <ac:chgData name="GV Vadivan" userId="7c1f3fdc556de7c5" providerId="LiveId" clId="{8D0BCD1F-A3D6-4EA0-BA6B-124C712E6D9B}" dt="2025-11-17T10:14:30.537" v="8" actId="478"/>
          <ac:spMkLst>
            <pc:docMk/>
            <pc:sldMk cId="0" sldId="287"/>
            <ac:spMk id="3" creationId="{9EA8D435-AF0B-826D-51C6-EB972829DFE3}"/>
          </ac:spMkLst>
        </pc:spChg>
        <pc:picChg chg="del">
          <ac:chgData name="GV Vadivan" userId="7c1f3fdc556de7c5" providerId="LiveId" clId="{8D0BCD1F-A3D6-4EA0-BA6B-124C712E6D9B}" dt="2025-11-17T10:14:29.854" v="7" actId="478"/>
          <ac:picMkLst>
            <pc:docMk/>
            <pc:sldMk cId="0" sldId="287"/>
            <ac:picMk id="608" creationId="{00000000-0000-0000-0000-000000000000}"/>
          </ac:picMkLst>
        </pc:picChg>
      </pc:sldChg>
      <pc:sldChg chg="addSp delSp modSp mod">
        <pc:chgData name="GV Vadivan" userId="7c1f3fdc556de7c5" providerId="LiveId" clId="{8D0BCD1F-A3D6-4EA0-BA6B-124C712E6D9B}" dt="2025-11-17T10:14:35.430" v="10" actId="478"/>
        <pc:sldMkLst>
          <pc:docMk/>
          <pc:sldMk cId="0" sldId="293"/>
        </pc:sldMkLst>
        <pc:spChg chg="add del mod">
          <ac:chgData name="GV Vadivan" userId="7c1f3fdc556de7c5" providerId="LiveId" clId="{8D0BCD1F-A3D6-4EA0-BA6B-124C712E6D9B}" dt="2025-11-17T10:14:35.430" v="10" actId="478"/>
          <ac:spMkLst>
            <pc:docMk/>
            <pc:sldMk cId="0" sldId="293"/>
            <ac:spMk id="3" creationId="{A6BC41BE-9D9C-1E91-1F6A-E951680555F1}"/>
          </ac:spMkLst>
        </pc:spChg>
        <pc:picChg chg="del">
          <ac:chgData name="GV Vadivan" userId="7c1f3fdc556de7c5" providerId="LiveId" clId="{8D0BCD1F-A3D6-4EA0-BA6B-124C712E6D9B}" dt="2025-11-17T10:14:33.807" v="9" actId="478"/>
          <ac:picMkLst>
            <pc:docMk/>
            <pc:sldMk cId="0" sldId="293"/>
            <ac:picMk id="646" creationId="{00000000-0000-0000-0000-000000000000}"/>
          </ac:picMkLst>
        </pc:picChg>
      </pc:sldChg>
      <pc:sldChg chg="modSp mod">
        <pc:chgData name="GV Vadivan" userId="7c1f3fdc556de7c5" providerId="LiveId" clId="{8D0BCD1F-A3D6-4EA0-BA6B-124C712E6D9B}" dt="2025-11-17T10:14:41.362" v="11" actId="404"/>
        <pc:sldMkLst>
          <pc:docMk/>
          <pc:sldMk cId="0" sldId="294"/>
        </pc:sldMkLst>
        <pc:spChg chg="mod">
          <ac:chgData name="GV Vadivan" userId="7c1f3fdc556de7c5" providerId="LiveId" clId="{8D0BCD1F-A3D6-4EA0-BA6B-124C712E6D9B}" dt="2025-11-17T10:14:41.362" v="11" actId="404"/>
          <ac:spMkLst>
            <pc:docMk/>
            <pc:sldMk cId="0" sldId="294"/>
            <ac:spMk id="656" creationId="{00000000-0000-0000-0000-000000000000}"/>
          </ac:spMkLst>
        </pc:spChg>
      </pc:sldChg>
      <pc:sldChg chg="addSp delSp modSp mod">
        <pc:chgData name="GV Vadivan" userId="7c1f3fdc556de7c5" providerId="LiveId" clId="{8D0BCD1F-A3D6-4EA0-BA6B-124C712E6D9B}" dt="2025-11-17T10:14:49.586" v="13" actId="478"/>
        <pc:sldMkLst>
          <pc:docMk/>
          <pc:sldMk cId="0" sldId="301"/>
        </pc:sldMkLst>
        <pc:spChg chg="add del mod">
          <ac:chgData name="GV Vadivan" userId="7c1f3fdc556de7c5" providerId="LiveId" clId="{8D0BCD1F-A3D6-4EA0-BA6B-124C712E6D9B}" dt="2025-11-17T10:14:49.586" v="13" actId="478"/>
          <ac:spMkLst>
            <pc:docMk/>
            <pc:sldMk cId="0" sldId="301"/>
            <ac:spMk id="3" creationId="{21FE4751-CA6D-80AD-205C-AF3F52C9AAC5}"/>
          </ac:spMkLst>
        </pc:spChg>
        <pc:picChg chg="del">
          <ac:chgData name="GV Vadivan" userId="7c1f3fdc556de7c5" providerId="LiveId" clId="{8D0BCD1F-A3D6-4EA0-BA6B-124C712E6D9B}" dt="2025-11-17T10:14:49.064" v="12" actId="478"/>
          <ac:picMkLst>
            <pc:docMk/>
            <pc:sldMk cId="0" sldId="301"/>
            <ac:picMk id="699" creationId="{00000000-0000-0000-0000-000000000000}"/>
          </ac:picMkLst>
        </pc:picChg>
      </pc:sldChg>
      <pc:sldChg chg="addSp delSp modSp mod">
        <pc:chgData name="GV Vadivan" userId="7c1f3fdc556de7c5" providerId="LiveId" clId="{8D0BCD1F-A3D6-4EA0-BA6B-124C712E6D9B}" dt="2025-11-17T10:14:52.785" v="15" actId="478"/>
        <pc:sldMkLst>
          <pc:docMk/>
          <pc:sldMk cId="0" sldId="311"/>
        </pc:sldMkLst>
        <pc:spChg chg="add del mod">
          <ac:chgData name="GV Vadivan" userId="7c1f3fdc556de7c5" providerId="LiveId" clId="{8D0BCD1F-A3D6-4EA0-BA6B-124C712E6D9B}" dt="2025-11-17T10:14:52.785" v="15" actId="478"/>
          <ac:spMkLst>
            <pc:docMk/>
            <pc:sldMk cId="0" sldId="311"/>
            <ac:spMk id="3" creationId="{5C0E137D-45A3-96B0-5327-AC53726C5154}"/>
          </ac:spMkLst>
        </pc:spChg>
        <pc:picChg chg="del">
          <ac:chgData name="GV Vadivan" userId="7c1f3fdc556de7c5" providerId="LiveId" clId="{8D0BCD1F-A3D6-4EA0-BA6B-124C712E6D9B}" dt="2025-11-17T10:14:52.219" v="14" actId="478"/>
          <ac:picMkLst>
            <pc:docMk/>
            <pc:sldMk cId="0" sldId="311"/>
            <ac:picMk id="76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da7300e6f5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da7300e6f5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2da7300e6f5_1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d080a7830e_0_5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d080a7830e_0_5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da81d4fc3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da81d4fc3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d080a7830e_0_5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2d080a7830e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d080a7830e_0_6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2d080a7830e_0_6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d080a7830e_0_6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2d080a7830e_0_6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d080a7830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g2d080a783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d080a7830e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d080a7830e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d080a7830e_0_4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2d080a7830e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d080a7830e_0_4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d080a7830e_0_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d29169d371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d29169d371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d29169d371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2d29169d37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d29169d371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g2d29169d37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d29169d371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g2d29169d37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d29169d371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2d29169d371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d29169d371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2d29169d371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da7300e6f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g2da7300e6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da7300e6f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g2da7300e6f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da7300e6f5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g2da7300e6f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7" name="Google Shape;67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d29169d371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g2d29169d37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d080a7830e_0_6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g2d080a7830e_0_6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d29c645a3d_1_6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2d29c645a3d_1_6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g2d29c645a3d_1_6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d29c645a3d_1_6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1" name="Google Shape;771;g2d29c645a3d_1_6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3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34"/>
          <p:cNvGrpSpPr/>
          <p:nvPr/>
        </p:nvGrpSpPr>
        <p:grpSpPr>
          <a:xfrm>
            <a:off x="-695010" y="4529052"/>
            <a:ext cx="2530502" cy="2045219"/>
            <a:chOff x="5816064" y="9435173"/>
            <a:chExt cx="798029" cy="644988"/>
          </a:xfrm>
        </p:grpSpPr>
        <p:sp>
          <p:nvSpPr>
            <p:cNvPr id="17" name="Google Shape;17;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87"/>
        <p:cNvGrpSpPr/>
        <p:nvPr/>
      </p:nvGrpSpPr>
      <p:grpSpPr>
        <a:xfrm>
          <a:off x="0" y="0"/>
          <a:ext cx="0" cy="0"/>
          <a:chOff x="0" y="0"/>
          <a:chExt cx="0" cy="0"/>
        </a:xfrm>
      </p:grpSpPr>
      <p:sp>
        <p:nvSpPr>
          <p:cNvPr id="188" name="Google Shape;188;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36"/>
          <p:cNvGrpSpPr/>
          <p:nvPr/>
        </p:nvGrpSpPr>
        <p:grpSpPr>
          <a:xfrm>
            <a:off x="-692770" y="4423334"/>
            <a:ext cx="3029570" cy="2448579"/>
            <a:chOff x="5816064" y="9435173"/>
            <a:chExt cx="798029" cy="644988"/>
          </a:xfrm>
        </p:grpSpPr>
        <p:sp>
          <p:nvSpPr>
            <p:cNvPr id="61" name="Google Shape;61;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37"/>
          <p:cNvGrpSpPr/>
          <p:nvPr/>
        </p:nvGrpSpPr>
        <p:grpSpPr>
          <a:xfrm>
            <a:off x="6966447" y="3406884"/>
            <a:ext cx="3616885" cy="2923263"/>
            <a:chOff x="5816064" y="9435173"/>
            <a:chExt cx="798029" cy="644988"/>
          </a:xfrm>
        </p:grpSpPr>
        <p:sp>
          <p:nvSpPr>
            <p:cNvPr id="82" name="Google Shape;82;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3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8"/>
          <p:cNvSpPr>
            <a:spLocks noGrp="1"/>
          </p:cNvSpPr>
          <p:nvPr>
            <p:ph type="pic" idx="8"/>
          </p:nvPr>
        </p:nvSpPr>
        <p:spPr>
          <a:xfrm>
            <a:off x="-48344" y="0"/>
            <a:ext cx="3570477" cy="6858000"/>
          </a:xfrm>
          <a:prstGeom prst="rect">
            <a:avLst/>
          </a:prstGeom>
          <a:solidFill>
            <a:srgbClr val="D8D8D8"/>
          </a:solidFill>
          <a:ln>
            <a:noFill/>
          </a:ln>
        </p:spPr>
      </p:sp>
      <p:sp>
        <p:nvSpPr>
          <p:cNvPr id="109" name="Google Shape;109;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4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4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4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4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4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4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18"/>
        <p:cNvGrpSpPr/>
        <p:nvPr/>
      </p:nvGrpSpPr>
      <p:grpSpPr>
        <a:xfrm>
          <a:off x="0" y="0"/>
          <a:ext cx="0" cy="0"/>
          <a:chOff x="0" y="0"/>
          <a:chExt cx="0" cy="0"/>
        </a:xfrm>
      </p:grpSpPr>
      <p:sp>
        <p:nvSpPr>
          <p:cNvPr id="119" name="Google Shape;119;p4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22" name="Google Shape;122;p43"/>
          <p:cNvSpPr>
            <a:spLocks noGrp="1"/>
          </p:cNvSpPr>
          <p:nvPr>
            <p:ph type="pic" idx="2"/>
          </p:nvPr>
        </p:nvSpPr>
        <p:spPr>
          <a:xfrm>
            <a:off x="7735037" y="1373925"/>
            <a:ext cx="2444127" cy="4336988"/>
          </a:xfrm>
          <a:prstGeom prst="rect">
            <a:avLst/>
          </a:prstGeom>
          <a:solidFill>
            <a:srgbClr val="D8D8D8"/>
          </a:solidFill>
          <a:ln>
            <a:noFill/>
          </a:ln>
        </p:spPr>
      </p:sp>
      <p:sp>
        <p:nvSpPr>
          <p:cNvPr id="123" name="Google Shape;123;p4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5"/>
        <p:cNvGrpSpPr/>
        <p:nvPr/>
      </p:nvGrpSpPr>
      <p:grpSpPr>
        <a:xfrm>
          <a:off x="0" y="0"/>
          <a:ext cx="0" cy="0"/>
          <a:chOff x="0" y="0"/>
          <a:chExt cx="0" cy="0"/>
        </a:xfrm>
      </p:grpSpPr>
      <p:sp>
        <p:nvSpPr>
          <p:cNvPr id="126" name="Google Shape;126;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5"/>
        <p:cNvGrpSpPr/>
        <p:nvPr/>
      </p:nvGrpSpPr>
      <p:grpSpPr>
        <a:xfrm>
          <a:off x="0" y="0"/>
          <a:ext cx="0" cy="0"/>
          <a:chOff x="0" y="0"/>
          <a:chExt cx="0" cy="0"/>
        </a:xfrm>
      </p:grpSpPr>
      <p:sp>
        <p:nvSpPr>
          <p:cNvPr id="136" name="Google Shape;136;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8" name="Google Shape;138;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41" name="Google Shape;141;p45"/>
          <p:cNvGrpSpPr/>
          <p:nvPr/>
        </p:nvGrpSpPr>
        <p:grpSpPr>
          <a:xfrm>
            <a:off x="-848733" y="3847224"/>
            <a:ext cx="3746119" cy="3027714"/>
            <a:chOff x="5816064" y="9435173"/>
            <a:chExt cx="798029" cy="644988"/>
          </a:xfrm>
        </p:grpSpPr>
        <p:sp>
          <p:nvSpPr>
            <p:cNvPr id="142" name="Google Shape;142;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7" name="Google Shape;157;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image" Target="../media/image24.gif"/><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hyperlink" Target="https://www.iso.org/obp/ui#iso:std:iso:14021:ed-2:v1:en" TargetMode="External"/><Relationship Id="rId7" Type="http://schemas.openxmlformats.org/officeDocument/2006/relationships/hyperlink" Target="https://environment.ec.europa.eu/topics/circular-economy/eu-ecolabel_en"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hyperlink" Target="https://www.iso.org/obp/ui/#iso:std:iso:14025:ed-1:v1:en" TargetMode="External"/><Relationship Id="rId4" Type="http://schemas.openxmlformats.org/officeDocument/2006/relationships/image" Target="../media/image38.png"/><Relationship Id="rId9" Type="http://schemas.openxmlformats.org/officeDocument/2006/relationships/image" Target="../media/image24.gif"/></Relationships>
</file>

<file path=ppt/slides/_rels/slide26.xml.rels><?xml version="1.0" encoding="UTF-8" standalone="yes"?>
<Relationships xmlns="http://schemas.openxmlformats.org/package/2006/relationships"><Relationship Id="rId3" Type="http://schemas.openxmlformats.org/officeDocument/2006/relationships/hyperlink" Target="https://info.fairtrade.net/es/what/how-fairtrade-works" TargetMode="External"/><Relationship Id="rId7"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hyperlink" Target="https://www.eea.europa.eu/data-and-maps/data/external/global-fsc-and-pefc-certificates" TargetMode="Externa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hyperlink" Target="https://cfpub.epa.gov/si/si_public_record_Report.cfm?Lab=NRMRL&amp;dirEntryId=29426" TargetMode="External"/><Relationship Id="rId7" Type="http://schemas.openxmlformats.org/officeDocument/2006/relationships/image" Target="../media/image24.gif"/><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hyperlink" Target="https://agriculture.ec.europa.eu/farming/organic-farming/organic-logo_en"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
          <p:cNvSpPr txBox="1"/>
          <p:nvPr/>
        </p:nvSpPr>
        <p:spPr>
          <a:xfrm>
            <a:off x="81011" y="268434"/>
            <a:ext cx="7107240" cy="1937413"/>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de-DE" sz="4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Start in die Nachhaltigkeit</a:t>
            </a:r>
          </a:p>
          <a:p>
            <a:pPr marL="12700" marR="5080" lvl="0" indent="0" algn="l" rtl="0">
              <a:lnSpc>
                <a:spcPct val="109130"/>
              </a:lnSpc>
              <a:spcBef>
                <a:spcPts val="0"/>
              </a:spcBef>
              <a:spcAft>
                <a:spcPts val="0"/>
              </a:spcAft>
              <a:buClr>
                <a:schemeClr val="lt1"/>
              </a:buClr>
              <a:buSzPts val="4800"/>
              <a:buFont typeface="Calibri"/>
              <a:buNone/>
            </a:pPr>
            <a:r>
              <a:rPr lang="de-DE" sz="4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Starter Kit</a:t>
            </a:r>
            <a:endParaRPr lang="en-US" sz="4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2700" marR="5080" lvl="0" indent="0" algn="l" rtl="0">
              <a:lnSpc>
                <a:spcPct val="109130"/>
              </a:lnSpc>
              <a:spcBef>
                <a:spcPts val="0"/>
              </a:spcBef>
              <a:spcAft>
                <a:spcPts val="0"/>
              </a:spcAft>
              <a:buClr>
                <a:schemeClr val="lt1"/>
              </a:buClr>
              <a:buSzPts val="4800"/>
              <a:buFont typeface="Calibri"/>
              <a:buNone/>
            </a:pPr>
            <a:endParaRPr sz="1400" b="0" i="0" u="none" strike="noStrike" cap="none" dirty="0">
              <a:solidFill>
                <a:srgbClr val="000000"/>
              </a:solidFill>
              <a:latin typeface="Arial"/>
              <a:ea typeface="Arial"/>
              <a:cs typeface="Arial"/>
              <a:sym typeface="Arial"/>
            </a:endParaRPr>
          </a:p>
        </p:txBody>
      </p:sp>
      <p:sp>
        <p:nvSpPr>
          <p:cNvPr id="199" name="Google Shape;199;p2"/>
          <p:cNvSpPr txBox="1"/>
          <p:nvPr/>
        </p:nvSpPr>
        <p:spPr>
          <a:xfrm>
            <a:off x="0" y="2689958"/>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6</a:t>
            </a:r>
            <a:r>
              <a:rPr lang="en-US" sz="4800" b="1" i="0" u="none" strike="noStrike" cap="none">
                <a:latin typeface="Calibri"/>
                <a:ea typeface="Calibri"/>
                <a:cs typeface="Calibri"/>
                <a:sym typeface="Calibri"/>
              </a:rPr>
              <a:t>. BEWERTUNG UND PLANUNG</a:t>
            </a:r>
            <a:endParaRPr sz="1400" b="0" i="0" u="none" strike="noStrike" cap="none" dirty="0">
              <a:latin typeface="Arial"/>
              <a:ea typeface="Arial"/>
              <a:cs typeface="Arial"/>
              <a:sym typeface="Arial"/>
            </a:endParaRPr>
          </a:p>
        </p:txBody>
      </p:sp>
      <p:sp>
        <p:nvSpPr>
          <p:cNvPr id="200" name="Google Shape;200;p2"/>
          <p:cNvSpPr txBox="1"/>
          <p:nvPr/>
        </p:nvSpPr>
        <p:spPr>
          <a:xfrm>
            <a:off x="4873901" y="5658481"/>
            <a:ext cx="4628700" cy="930984"/>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rgbClr val="FFFFFF"/>
              </a:buClr>
              <a:buSzPts val="4800"/>
              <a:buFont typeface="Calibri"/>
              <a:buNone/>
            </a:pPr>
            <a:r>
              <a:rPr lang="de-DE" sz="1000" b="1" kern="100" spc="-30" dirty="0">
                <a:solidFill>
                  <a:srgbClr val="26324B"/>
                </a:solidFill>
              </a:rPr>
              <a:t>Haftungsausschluss: </a:t>
            </a:r>
            <a:r>
              <a:rPr lang="de-DE" sz="1000" kern="100" spc="-30" dirty="0">
                <a:solidFill>
                  <a:srgbClr val="26324B"/>
                </a:solidFil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lang="de-DE" sz="1000" kern="100" spc="-30" dirty="0">
              <a:solidFill>
                <a:srgbClr val="01010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1FA2329F-776B-7D06-B49A-1BCC12C08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3" name="TextBox 2">
            <a:extLst>
              <a:ext uri="{FF2B5EF4-FFF2-40B4-BE49-F238E27FC236}">
                <a16:creationId xmlns:a16="http://schemas.microsoft.com/office/drawing/2014/main" id="{8B52E0FA-76F9-16E6-850F-AFF9FB53FE9E}"/>
              </a:ext>
            </a:extLst>
          </p:cNvPr>
          <p:cNvSpPr txBox="1"/>
          <p:nvPr/>
        </p:nvSpPr>
        <p:spPr>
          <a:xfrm>
            <a:off x="1877785" y="5772107"/>
            <a:ext cx="1921329" cy="553998"/>
          </a:xfrm>
          <a:prstGeom prst="rect">
            <a:avLst/>
          </a:prstGeom>
          <a:noFill/>
        </p:spPr>
        <p:txBody>
          <a:bodyPr wrap="square">
            <a:spAutoFit/>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2"/>
          <p:cNvSpPr txBox="1">
            <a:spLocks noGrp="1"/>
          </p:cNvSpPr>
          <p:nvPr>
            <p:ph type="body" idx="1"/>
          </p:nvPr>
        </p:nvSpPr>
        <p:spPr>
          <a:xfrm>
            <a:off x="4970075" y="459732"/>
            <a:ext cx="6634500" cy="1114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Clr>
                <a:srgbClr val="000000"/>
              </a:buClr>
              <a:buSzPts val="1400"/>
              <a:buFont typeface="Arial"/>
              <a:buNone/>
            </a:pPr>
            <a:r>
              <a:rPr lang="de-DE" dirty="0"/>
              <a:t>Was ist ein Nachhaltigkeitsplan und warum ist er wichtig?</a:t>
            </a:r>
            <a:endParaRPr b="0" dirty="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73B64B"/>
              </a:buClr>
              <a:buSzPts val="2400"/>
              <a:buNone/>
            </a:pPr>
            <a:endParaRPr dirty="0"/>
          </a:p>
        </p:txBody>
      </p:sp>
      <p:sp>
        <p:nvSpPr>
          <p:cNvPr id="298" name="Google Shape;298;p12"/>
          <p:cNvSpPr txBox="1">
            <a:spLocks noGrp="1"/>
          </p:cNvSpPr>
          <p:nvPr>
            <p:ph type="body" idx="3"/>
          </p:nvPr>
        </p:nvSpPr>
        <p:spPr>
          <a:xfrm>
            <a:off x="3885875" y="537525"/>
            <a:ext cx="1246200" cy="12819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99" name="Google Shape;299;p12"/>
          <p:cNvSpPr/>
          <p:nvPr/>
        </p:nvSpPr>
        <p:spPr>
          <a:xfrm>
            <a:off x="3920900" y="1819425"/>
            <a:ext cx="77070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1" name="Google Shape;301;p12"/>
          <p:cNvSpPr/>
          <p:nvPr/>
        </p:nvSpPr>
        <p:spPr>
          <a:xfrm>
            <a:off x="3964313" y="3365778"/>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2" name="Google Shape;302;p12"/>
          <p:cNvSpPr txBox="1"/>
          <p:nvPr/>
        </p:nvSpPr>
        <p:spPr>
          <a:xfrm>
            <a:off x="4979679" y="2239084"/>
            <a:ext cx="6771300" cy="54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US" sz="2400" b="1" i="0" u="none" strike="noStrike" cap="none" dirty="0" err="1">
                <a:solidFill>
                  <a:srgbClr val="73B64B"/>
                </a:solidFill>
                <a:latin typeface="Calibri"/>
                <a:ea typeface="Calibri"/>
                <a:cs typeface="Calibri"/>
                <a:sym typeface="Calibri"/>
              </a:rPr>
              <a:t>Inhalt</a:t>
            </a:r>
            <a:r>
              <a:rPr lang="en-US" sz="2400" b="1" i="0" u="none" strike="noStrike" cap="none" dirty="0">
                <a:solidFill>
                  <a:srgbClr val="73B64B"/>
                </a:solidFill>
                <a:latin typeface="Calibri"/>
                <a:ea typeface="Calibri"/>
                <a:cs typeface="Calibri"/>
                <a:sym typeface="Calibri"/>
              </a:rPr>
              <a:t> des </a:t>
            </a:r>
            <a:r>
              <a:rPr lang="en-US" sz="2400" b="1" i="0" u="none" strike="noStrike" cap="none" dirty="0" err="1">
                <a:solidFill>
                  <a:srgbClr val="73B64B"/>
                </a:solidFill>
                <a:latin typeface="Calibri"/>
                <a:ea typeface="Calibri"/>
                <a:cs typeface="Calibri"/>
                <a:sym typeface="Calibri"/>
              </a:rPr>
              <a:t>Nachhaltigkeitsplans</a:t>
            </a:r>
            <a:endParaRPr sz="2400" b="1" i="0" u="none" strike="noStrike" cap="none" dirty="0">
              <a:solidFill>
                <a:srgbClr val="73B64B"/>
              </a:solidFill>
              <a:latin typeface="Calibri"/>
              <a:ea typeface="Calibri"/>
              <a:cs typeface="Calibri"/>
              <a:sym typeface="Calibri"/>
            </a:endParaRPr>
          </a:p>
        </p:txBody>
      </p:sp>
      <p:sp>
        <p:nvSpPr>
          <p:cNvPr id="303" name="Google Shape;303;p12"/>
          <p:cNvSpPr txBox="1"/>
          <p:nvPr/>
        </p:nvSpPr>
        <p:spPr>
          <a:xfrm>
            <a:off x="3874775" y="2021873"/>
            <a:ext cx="1106400" cy="9798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02</a:t>
            </a:r>
            <a:endParaRPr sz="4400" b="1" i="0" u="none" strike="noStrike" cap="none">
              <a:solidFill>
                <a:schemeClr val="lt1"/>
              </a:solidFill>
              <a:latin typeface="Calibri"/>
              <a:ea typeface="Calibri"/>
              <a:cs typeface="Calibri"/>
              <a:sym typeface="Calibri"/>
            </a:endParaRPr>
          </a:p>
        </p:txBody>
      </p:sp>
      <p:sp>
        <p:nvSpPr>
          <p:cNvPr id="304" name="Google Shape;304;p12"/>
          <p:cNvSpPr/>
          <p:nvPr/>
        </p:nvSpPr>
        <p:spPr>
          <a:xfrm>
            <a:off x="3801200" y="6802429"/>
            <a:ext cx="77727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5" name="Google Shape;305;p12"/>
          <p:cNvSpPr txBox="1"/>
          <p:nvPr/>
        </p:nvSpPr>
        <p:spPr>
          <a:xfrm>
            <a:off x="5030700" y="3686088"/>
            <a:ext cx="6813600" cy="1114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3B64B"/>
              </a:buClr>
              <a:buSzPts val="2400"/>
              <a:buFont typeface="Arial"/>
              <a:buNone/>
            </a:pPr>
            <a:r>
              <a:rPr lang="de-DE" sz="2400" b="1" i="0" u="none" strike="noStrike" cap="none" dirty="0">
                <a:solidFill>
                  <a:srgbClr val="73B64B"/>
                </a:solidFill>
                <a:latin typeface="Calibri"/>
                <a:ea typeface="Calibri"/>
                <a:cs typeface="Calibri"/>
                <a:sym typeface="Calibri"/>
              </a:rPr>
              <a:t>Rechtliche Verpflichtungen und Berichtspflichten zur Nachhaltigkeit für Kleinstunternehmen und KMU</a:t>
            </a:r>
            <a:endParaRPr sz="2400" b="1" i="0" u="none" strike="noStrike" cap="none" dirty="0">
              <a:solidFill>
                <a:srgbClr val="73B64B"/>
              </a:solidFill>
              <a:latin typeface="Calibri"/>
              <a:ea typeface="Calibri"/>
              <a:cs typeface="Calibri"/>
              <a:sym typeface="Calibri"/>
            </a:endParaRPr>
          </a:p>
        </p:txBody>
      </p:sp>
      <p:sp>
        <p:nvSpPr>
          <p:cNvPr id="306" name="Google Shape;306;p12"/>
          <p:cNvSpPr txBox="1"/>
          <p:nvPr/>
        </p:nvSpPr>
        <p:spPr>
          <a:xfrm>
            <a:off x="3885873" y="3698575"/>
            <a:ext cx="7707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07" name="Google Shape;307;p12"/>
          <p:cNvSpPr/>
          <p:nvPr/>
        </p:nvSpPr>
        <p:spPr>
          <a:xfrm>
            <a:off x="3920894" y="5097202"/>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8" name="Google Shape;308;p12"/>
          <p:cNvSpPr txBox="1"/>
          <p:nvPr/>
        </p:nvSpPr>
        <p:spPr>
          <a:xfrm>
            <a:off x="3920900" y="5360350"/>
            <a:ext cx="8436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09" name="Google Shape;309;p12"/>
          <p:cNvSpPr txBox="1"/>
          <p:nvPr/>
        </p:nvSpPr>
        <p:spPr>
          <a:xfrm>
            <a:off x="4907550" y="5326738"/>
            <a:ext cx="7059900" cy="800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3B64B"/>
              </a:buClr>
              <a:buSzPts val="2400"/>
              <a:buFont typeface="Arial"/>
              <a:buNone/>
            </a:pPr>
            <a:r>
              <a:rPr lang="de-DE" sz="2400" b="1" i="0" u="none" strike="noStrike" cap="none" dirty="0">
                <a:solidFill>
                  <a:srgbClr val="73B64B"/>
                </a:solidFill>
                <a:latin typeface="Calibri"/>
                <a:ea typeface="Calibri"/>
                <a:cs typeface="Calibri"/>
                <a:sym typeface="Calibri"/>
              </a:rPr>
              <a:t>Nachhaltigkeitszertifizierung oder beratende Gremien und Institutionen auf europäischer Ebene</a:t>
            </a:r>
            <a:endParaRPr sz="2400" b="1" i="0" u="none" strike="noStrike" cap="none" dirty="0">
              <a:solidFill>
                <a:srgbClr val="73B64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g2da7300e6f5_1_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Font typeface="Arial"/>
              <a:buNone/>
            </a:pPr>
            <a:r>
              <a:rPr lang="de-DE" dirty="0">
                <a:latin typeface="Calibri"/>
                <a:ea typeface="Calibri"/>
                <a:cs typeface="Calibri"/>
                <a:sym typeface="Calibri"/>
              </a:rPr>
              <a:t>Was ist ein Nachhaltigkeitsplan und warum ist er wichtig?</a:t>
            </a:r>
            <a:endParaRPr dirty="0">
              <a:latin typeface="Calibri"/>
              <a:ea typeface="Calibri"/>
              <a:cs typeface="Calibri"/>
              <a:sym typeface="Calibri"/>
            </a:endParaRPr>
          </a:p>
        </p:txBody>
      </p:sp>
      <p:sp>
        <p:nvSpPr>
          <p:cNvPr id="317" name="Google Shape;317;g2da7300e6f5_1_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1000"/>
              </a:spcBef>
              <a:spcAft>
                <a:spcPts val="0"/>
              </a:spcAft>
              <a:buClr>
                <a:srgbClr val="000000"/>
              </a:buClr>
              <a:buSzPts val="2400"/>
              <a:buFont typeface="Arial"/>
              <a:buChar char="•"/>
            </a:pPr>
            <a:r>
              <a:rPr lang="de-DE" dirty="0">
                <a:solidFill>
                  <a:srgbClr val="000000"/>
                </a:solidFill>
              </a:rPr>
              <a:t>Ein Fahrplan mit „klaren, messbaren und realistischen Zielen zur Verbesserung der organisatorischen Nachhaltigkeit“, der sich an den SDG 2030 orientiert.</a:t>
            </a:r>
          </a:p>
          <a:p>
            <a:pPr marL="419100" lvl="0" indent="-342900" algn="just" rtl="0">
              <a:lnSpc>
                <a:spcPct val="100000"/>
              </a:lnSpc>
              <a:spcBef>
                <a:spcPts val="1000"/>
              </a:spcBef>
              <a:spcAft>
                <a:spcPts val="0"/>
              </a:spcAft>
              <a:buClr>
                <a:srgbClr val="000000"/>
              </a:buClr>
              <a:buSzPts val="2400"/>
              <a:buFont typeface="Arial"/>
              <a:buChar char="•"/>
            </a:pPr>
            <a:r>
              <a:rPr lang="de-DE" dirty="0">
                <a:solidFill>
                  <a:srgbClr val="000000"/>
                </a:solidFill>
              </a:rPr>
              <a:t>Sie bindet alle Mitarbeiter, Führungskräfte, Kunden, Lieferanten und Investoren ein.</a:t>
            </a:r>
          </a:p>
          <a:p>
            <a:pPr marL="419100" lvl="0" indent="-342900" algn="just" rtl="0">
              <a:lnSpc>
                <a:spcPct val="100000"/>
              </a:lnSpc>
              <a:spcBef>
                <a:spcPts val="1000"/>
              </a:spcBef>
              <a:spcAft>
                <a:spcPts val="0"/>
              </a:spcAft>
              <a:buClr>
                <a:srgbClr val="000000"/>
              </a:buClr>
              <a:buSzPts val="2400"/>
              <a:buFont typeface="Arial"/>
              <a:buChar char="•"/>
            </a:pPr>
            <a:r>
              <a:rPr lang="de-DE" dirty="0">
                <a:solidFill>
                  <a:srgbClr val="000000"/>
                </a:solidFill>
              </a:rPr>
              <a:t>Im Durchschnitt haben fast acht von zehn Unternehmen, die eine Nachhaltigkeitsstrategie/einen Nachhaltigkeitsplan entwickelt haben, ihre Umweltleistung und die Mitarbeiterzufriedenheit verbessert, während mehr als sieben von zehn Unternehmen eine höhere Kundenzufriedenheit verzeichnen konnten.</a:t>
            </a:r>
            <a:endParaRPr lang="en-US" i="1" dirty="0">
              <a:solidFill>
                <a:srgbClr val="000000"/>
              </a:solidFill>
              <a:highlight>
                <a:srgbClr val="E06666"/>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g2d080a7830e_0_597"/>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de-DE" dirty="0">
                <a:latin typeface="Calibri"/>
                <a:ea typeface="Calibri"/>
                <a:cs typeface="Calibri"/>
                <a:sym typeface="Calibri"/>
              </a:rPr>
              <a:t>Was ist ein Nachhaltigkeitsplan und warum ist er wichtig?</a:t>
            </a:r>
            <a:endParaRPr dirty="0">
              <a:latin typeface="Calibri"/>
              <a:ea typeface="Calibri"/>
              <a:cs typeface="Calibri"/>
              <a:sym typeface="Calibri"/>
            </a:endParaRPr>
          </a:p>
        </p:txBody>
      </p:sp>
      <p:sp>
        <p:nvSpPr>
          <p:cNvPr id="325" name="Google Shape;325;g2d080a7830e_0_597"/>
          <p:cNvSpPr txBox="1">
            <a:spLocks noGrp="1"/>
          </p:cNvSpPr>
          <p:nvPr>
            <p:ph type="body" idx="2"/>
          </p:nvPr>
        </p:nvSpPr>
        <p:spPr>
          <a:xfrm>
            <a:off x="679900" y="2365275"/>
            <a:ext cx="10659900" cy="2545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800"/>
              </a:spcBef>
              <a:spcAft>
                <a:spcPts val="0"/>
              </a:spcAft>
              <a:buSzPts val="2400"/>
              <a:buNone/>
            </a:pPr>
            <a:r>
              <a:rPr lang="de-DE" b="1" dirty="0">
                <a:solidFill>
                  <a:srgbClr val="000000"/>
                </a:solidFill>
              </a:rPr>
              <a:t>Vorteile der Umsetzung des Nachhaltigkeitsplans für Kleinst-KMUs.</a:t>
            </a:r>
            <a:endParaRPr b="1" dirty="0">
              <a:solidFill>
                <a:srgbClr val="000000"/>
              </a:solidFill>
            </a:endParaRPr>
          </a:p>
          <a:p>
            <a:pPr marL="419100" lvl="0" indent="-342900" algn="just" rtl="0">
              <a:lnSpc>
                <a:spcPct val="150000"/>
              </a:lnSpc>
              <a:spcBef>
                <a:spcPts val="800"/>
              </a:spcBef>
              <a:spcAft>
                <a:spcPts val="0"/>
              </a:spcAft>
              <a:buClr>
                <a:srgbClr val="000000"/>
              </a:buClr>
              <a:buSzPts val="2400"/>
              <a:buFont typeface="Arial"/>
              <a:buChar char="•"/>
            </a:pPr>
            <a:r>
              <a:rPr lang="de-DE" dirty="0">
                <a:solidFill>
                  <a:srgbClr val="000000"/>
                </a:solidFill>
              </a:rPr>
              <a:t>Verbessertes Unternehmensimage und Markenreputation.</a:t>
            </a:r>
          </a:p>
          <a:p>
            <a:pPr marL="419100" lvl="0" indent="-342900" algn="just" rtl="0">
              <a:lnSpc>
                <a:spcPct val="150000"/>
              </a:lnSpc>
              <a:spcBef>
                <a:spcPts val="800"/>
              </a:spcBef>
              <a:spcAft>
                <a:spcPts val="0"/>
              </a:spcAft>
              <a:buClr>
                <a:srgbClr val="000000"/>
              </a:buClr>
              <a:buSzPts val="2400"/>
              <a:buFont typeface="Arial"/>
              <a:buChar char="•"/>
            </a:pPr>
            <a:r>
              <a:rPr lang="de-DE" dirty="0">
                <a:solidFill>
                  <a:srgbClr val="000000"/>
                </a:solidFill>
              </a:rPr>
              <a:t>Anziehung von Investoren.</a:t>
            </a:r>
          </a:p>
          <a:p>
            <a:pPr marL="419100" lvl="0" indent="-342900" algn="just" rtl="0">
              <a:lnSpc>
                <a:spcPct val="150000"/>
              </a:lnSpc>
              <a:spcBef>
                <a:spcPts val="800"/>
              </a:spcBef>
              <a:spcAft>
                <a:spcPts val="0"/>
              </a:spcAft>
              <a:buClr>
                <a:srgbClr val="000000"/>
              </a:buClr>
              <a:buSzPts val="2400"/>
              <a:buFont typeface="Arial"/>
              <a:buChar char="•"/>
            </a:pPr>
            <a:r>
              <a:rPr lang="de-DE" dirty="0">
                <a:solidFill>
                  <a:srgbClr val="000000"/>
                </a:solidFill>
              </a:rPr>
              <a:t>Senkung der Betriebskosten.</a:t>
            </a:r>
            <a:endParaRPr b="1" dirty="0">
              <a:solidFill>
                <a:srgbClr val="000000"/>
              </a:solidFill>
            </a:endParaRPr>
          </a:p>
          <a:p>
            <a:pPr marL="0" lvl="0" indent="0" algn="just" rtl="0">
              <a:lnSpc>
                <a:spcPct val="100000"/>
              </a:lnSpc>
              <a:spcBef>
                <a:spcPts val="800"/>
              </a:spcBef>
              <a:spcAft>
                <a:spcPts val="0"/>
              </a:spcAft>
              <a:buSzPts val="2400"/>
              <a:buNone/>
            </a:pPr>
            <a:endParaRPr dirty="0">
              <a:solidFill>
                <a:srgbClr val="000000"/>
              </a:solidFill>
              <a:highlight>
                <a:srgbClr val="980000"/>
              </a:highlight>
            </a:endParaRPr>
          </a:p>
          <a:p>
            <a:pPr marL="228600" lvl="0" indent="0" algn="just" rtl="0">
              <a:lnSpc>
                <a:spcPct val="100000"/>
              </a:lnSpc>
              <a:spcBef>
                <a:spcPts val="800"/>
              </a:spcBef>
              <a:spcAft>
                <a:spcPts val="0"/>
              </a:spcAft>
              <a:buSzPts val="2400"/>
              <a:buNone/>
            </a:pPr>
            <a:endParaRPr dirty="0">
              <a:highlight>
                <a:srgbClr val="E06666"/>
              </a:highlight>
            </a:endParaRPr>
          </a:p>
          <a:p>
            <a:pPr marL="685800" lvl="1" indent="-228600" algn="just" rtl="0">
              <a:lnSpc>
                <a:spcPct val="100000"/>
              </a:lnSpc>
              <a:spcBef>
                <a:spcPts val="800"/>
              </a:spcBef>
              <a:spcAft>
                <a:spcPts val="0"/>
              </a:spcAft>
              <a:buSzPts val="2000"/>
              <a:buNone/>
            </a:pPr>
            <a:endParaRPr dirty="0"/>
          </a:p>
          <a:p>
            <a:pPr marL="228600" lvl="0" indent="-228600" algn="l" rtl="0">
              <a:lnSpc>
                <a:spcPct val="103333"/>
              </a:lnSpc>
              <a:spcBef>
                <a:spcPts val="0"/>
              </a:spcBef>
              <a:spcAft>
                <a:spcPts val="0"/>
              </a:spcAft>
              <a:buClr>
                <a:srgbClr val="595959"/>
              </a:buClr>
              <a:buSzPts val="2400"/>
              <a:buNone/>
            </a:pPr>
            <a:endParaRPr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da81d4fc38_0_1"/>
          <p:cNvSpPr txBox="1">
            <a:spLocks noGrp="1"/>
          </p:cNvSpPr>
          <p:nvPr>
            <p:ph type="body" idx="1"/>
          </p:nvPr>
        </p:nvSpPr>
        <p:spPr>
          <a:xfrm>
            <a:off x="770200" y="369128"/>
            <a:ext cx="10479300" cy="122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None/>
            </a:pPr>
            <a:r>
              <a:rPr lang="de-DE" dirty="0">
                <a:latin typeface="Calibri"/>
                <a:ea typeface="Calibri"/>
                <a:cs typeface="Calibri"/>
                <a:sym typeface="Calibri"/>
              </a:rPr>
              <a:t>Was ist ein Nachhaltigkeitsplan und warum ist er wichtig?</a:t>
            </a:r>
            <a:endParaRPr dirty="0">
              <a:latin typeface="Calibri"/>
              <a:ea typeface="Calibri"/>
              <a:cs typeface="Calibri"/>
              <a:sym typeface="Calibri"/>
            </a:endParaRPr>
          </a:p>
        </p:txBody>
      </p:sp>
      <p:pic>
        <p:nvPicPr>
          <p:cNvPr id="331" name="Google Shape;331;g2da81d4fc38_0_1"/>
          <p:cNvPicPr preferRelativeResize="0"/>
          <p:nvPr/>
        </p:nvPicPr>
        <p:blipFill rotWithShape="1">
          <a:blip r:embed="rId3" cstate="screen">
            <a:alphaModFix amt="80000"/>
            <a:extLst>
              <a:ext uri="{28A0092B-C50C-407E-A947-70E740481C1C}">
                <a14:useLocalDpi xmlns:a14="http://schemas.microsoft.com/office/drawing/2010/main"/>
              </a:ext>
            </a:extLst>
          </a:blip>
          <a:srcRect/>
          <a:stretch/>
        </p:blipFill>
        <p:spPr>
          <a:xfrm>
            <a:off x="6481555" y="3972540"/>
            <a:ext cx="4418489" cy="2096775"/>
          </a:xfrm>
          <a:prstGeom prst="rect">
            <a:avLst/>
          </a:prstGeom>
          <a:noFill/>
          <a:ln w="19050" cap="flat" cmpd="sng">
            <a:solidFill>
              <a:srgbClr val="000000"/>
            </a:solidFill>
            <a:prstDash val="solid"/>
            <a:round/>
            <a:headEnd type="none" w="sm" len="sm"/>
            <a:tailEnd type="none" w="sm" len="sm"/>
          </a:ln>
          <a:effectLst>
            <a:outerShdw blurRad="200025" dist="190500" algn="bl" rotWithShape="0">
              <a:srgbClr val="000000">
                <a:alpha val="0"/>
              </a:srgbClr>
            </a:outerShdw>
          </a:effectLst>
        </p:spPr>
      </p:pic>
      <p:sp>
        <p:nvSpPr>
          <p:cNvPr id="332" name="Google Shape;332;g2da81d4fc38_0_1"/>
          <p:cNvSpPr txBox="1"/>
          <p:nvPr/>
        </p:nvSpPr>
        <p:spPr>
          <a:xfrm>
            <a:off x="592050" y="2002800"/>
            <a:ext cx="11007900" cy="1600408"/>
          </a:xfrm>
          <a:prstGeom prst="rect">
            <a:avLst/>
          </a:prstGeom>
          <a:noFill/>
          <a:ln>
            <a:noFill/>
          </a:ln>
        </p:spPr>
        <p:txBody>
          <a:bodyPr spcFirstLastPara="1" wrap="square" lIns="91425" tIns="91425" rIns="91425" bIns="91425" anchor="t" anchorCtr="0">
            <a:spAutoFit/>
          </a:bodyPr>
          <a:lstStyle/>
          <a:p>
            <a:pPr marL="419100" marR="0" lvl="0" indent="-342900" algn="just" rtl="0">
              <a:lnSpc>
                <a:spcPct val="100000"/>
              </a:lnSpc>
              <a:spcBef>
                <a:spcPts val="800"/>
              </a:spcBef>
              <a:spcAft>
                <a:spcPts val="0"/>
              </a:spcAft>
              <a:buClr>
                <a:srgbClr val="000000"/>
              </a:buClr>
              <a:buSzPts val="2400"/>
              <a:buFont typeface="Arial"/>
              <a:buChar char="•"/>
            </a:pPr>
            <a:r>
              <a:rPr lang="de-DE" sz="2400" b="0" i="0" u="none" strike="noStrike" cap="none" spc="-120" dirty="0">
                <a:solidFill>
                  <a:srgbClr val="000000"/>
                </a:solidFill>
                <a:latin typeface="Calibri"/>
                <a:ea typeface="Calibri"/>
                <a:cs typeface="Calibri"/>
                <a:sym typeface="Calibri"/>
              </a:rPr>
              <a:t>Zugang zu öffentlichen Mitteln: Zuschüsse, Subventionen, Aufträge des öffentlichen Sektors.</a:t>
            </a:r>
            <a:endParaRPr sz="2400" b="0" i="0" u="none" strike="noStrike" cap="none" spc="-120" dirty="0">
              <a:solidFill>
                <a:srgbClr val="000000"/>
              </a:solidFill>
              <a:latin typeface="Calibri"/>
              <a:ea typeface="Calibri"/>
              <a:cs typeface="Calibri"/>
              <a:sym typeface="Calibri"/>
            </a:endParaRPr>
          </a:p>
          <a:p>
            <a:pPr marL="914400" marR="0" lvl="1" indent="-355600" algn="just" rtl="0">
              <a:lnSpc>
                <a:spcPct val="100000"/>
              </a:lnSpc>
              <a:spcBef>
                <a:spcPts val="800"/>
              </a:spcBef>
              <a:spcAft>
                <a:spcPts val="0"/>
              </a:spcAft>
              <a:buClr>
                <a:srgbClr val="000000"/>
              </a:buClr>
              <a:buSzPts val="2000"/>
              <a:buFont typeface="Calibri"/>
              <a:buChar char="○"/>
            </a:pPr>
            <a:r>
              <a:rPr lang="de-DE" sz="2400" b="0" i="0" u="none" strike="noStrike" cap="none" spc="-120" dirty="0">
                <a:solidFill>
                  <a:srgbClr val="000000"/>
                </a:solidFill>
                <a:latin typeface="Calibri"/>
                <a:ea typeface="Calibri"/>
                <a:cs typeface="Calibri"/>
                <a:sym typeface="Calibri"/>
              </a:rPr>
              <a:t>Seit 2013 haben sich die Beihilfen für Umwelt und Energieeffizienz in der EU verfünffacht.</a:t>
            </a:r>
            <a:endParaRPr spc="-120" dirty="0"/>
          </a:p>
          <a:p>
            <a:pPr marL="914400" marR="0" lvl="0" indent="0" algn="just" rtl="0">
              <a:lnSpc>
                <a:spcPct val="100000"/>
              </a:lnSpc>
              <a:spcBef>
                <a:spcPts val="800"/>
              </a:spcBef>
              <a:spcAft>
                <a:spcPts val="0"/>
              </a:spcAft>
              <a:buClr>
                <a:srgbClr val="000000"/>
              </a:buClr>
              <a:buSzPts val="2000"/>
              <a:buFont typeface="Arial"/>
              <a:buNone/>
            </a:pPr>
            <a:r>
              <a:rPr lang="de-DE" sz="2400" b="0" i="0" u="none" strike="noStrike" cap="none" spc="-120" dirty="0">
                <a:solidFill>
                  <a:srgbClr val="000000"/>
                </a:solidFill>
                <a:latin typeface="Calibri"/>
                <a:ea typeface="Calibri"/>
                <a:cs typeface="Calibri"/>
                <a:sym typeface="Calibri"/>
              </a:rPr>
              <a:t>Im Jahr 2021 machen sie 55 % des Gesamtbetrags aus.</a:t>
            </a:r>
            <a:endParaRPr sz="2400" b="0" i="0" u="none" strike="noStrike" cap="none" spc="-120" dirty="0">
              <a:solidFill>
                <a:srgbClr val="000000"/>
              </a:solidFill>
              <a:latin typeface="Arial"/>
              <a:ea typeface="Arial"/>
              <a:cs typeface="Arial"/>
              <a:sym typeface="Arial"/>
            </a:endParaRPr>
          </a:p>
        </p:txBody>
      </p:sp>
      <p:pic>
        <p:nvPicPr>
          <p:cNvPr id="333" name="Google Shape;333;g2da81d4fc38_0_1"/>
          <p:cNvPicPr preferRelativeResize="0"/>
          <p:nvPr/>
        </p:nvPicPr>
        <p:blipFill rotWithShape="1">
          <a:blip r:embed="rId4" cstate="screen">
            <a:alphaModFix amt="80000"/>
            <a:extLst>
              <a:ext uri="{28A0092B-C50C-407E-A947-70E740481C1C}">
                <a14:useLocalDpi xmlns:a14="http://schemas.microsoft.com/office/drawing/2010/main"/>
              </a:ext>
            </a:extLst>
          </a:blip>
          <a:srcRect/>
          <a:stretch/>
        </p:blipFill>
        <p:spPr>
          <a:xfrm>
            <a:off x="592050" y="3965375"/>
            <a:ext cx="5270500" cy="2096775"/>
          </a:xfrm>
          <a:prstGeom prst="rect">
            <a:avLst/>
          </a:prstGeom>
          <a:noFill/>
          <a:ln w="19050" cap="flat" cmpd="sng">
            <a:solidFill>
              <a:srgbClr val="010101"/>
            </a:solidFill>
            <a:prstDash val="solid"/>
            <a:round/>
            <a:headEnd type="none" w="sm" len="sm"/>
            <a:tailEnd type="none" w="sm" len="sm"/>
          </a:ln>
          <a:effectLst>
            <a:outerShdw blurRad="200025" dist="190500" algn="bl" rotWithShape="0">
              <a:srgbClr val="000000">
                <a:alpha val="0"/>
              </a:srgbClr>
            </a:outerShdw>
          </a:effectLst>
        </p:spPr>
      </p:pic>
      <p:sp>
        <p:nvSpPr>
          <p:cNvPr id="334" name="Google Shape;334;g2da81d4fc38_0_1"/>
          <p:cNvSpPr txBox="1"/>
          <p:nvPr/>
        </p:nvSpPr>
        <p:spPr>
          <a:xfrm>
            <a:off x="443700" y="6026700"/>
            <a:ext cx="56523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1100" b="0" i="0" u="none" strike="noStrike" cap="none" dirty="0" err="1">
                <a:solidFill>
                  <a:srgbClr val="000000"/>
                </a:solidFill>
                <a:latin typeface="Calibri"/>
                <a:ea typeface="Calibri"/>
                <a:cs typeface="Calibri"/>
                <a:sym typeface="Calibri"/>
              </a:rPr>
              <a:t>Entwicklung</a:t>
            </a:r>
            <a:r>
              <a:rPr lang="en-US" sz="1100" b="0" i="0" u="none" strike="noStrike" cap="none" dirty="0">
                <a:solidFill>
                  <a:srgbClr val="000000"/>
                </a:solidFill>
                <a:latin typeface="Calibri"/>
                <a:ea typeface="Calibri"/>
                <a:cs typeface="Calibri"/>
                <a:sym typeface="Calibri"/>
              </a:rPr>
              <a:t> der </a:t>
            </a:r>
            <a:r>
              <a:rPr lang="en-US" sz="1100" b="0" i="0" u="none" strike="noStrike" cap="none" dirty="0" err="1">
                <a:solidFill>
                  <a:srgbClr val="000000"/>
                </a:solidFill>
                <a:latin typeface="Calibri"/>
                <a:ea typeface="Calibri"/>
                <a:cs typeface="Calibri"/>
                <a:sym typeface="Calibri"/>
              </a:rPr>
              <a:t>Beihilfen</a:t>
            </a:r>
            <a:r>
              <a:rPr lang="en-US" sz="1100" b="0" i="0" u="none" strike="noStrike" cap="none" dirty="0">
                <a:solidFill>
                  <a:srgbClr val="000000"/>
                </a:solidFill>
                <a:latin typeface="Calibri"/>
                <a:ea typeface="Calibri"/>
                <a:cs typeface="Calibri"/>
                <a:sym typeface="Calibri"/>
              </a:rPr>
              <a:t> für Umwelt und </a:t>
            </a:r>
            <a:r>
              <a:rPr lang="en-US" sz="1100" b="0" i="0" u="none" strike="noStrike" cap="none" dirty="0" err="1">
                <a:solidFill>
                  <a:srgbClr val="000000"/>
                </a:solidFill>
                <a:latin typeface="Calibri"/>
                <a:ea typeface="Calibri"/>
                <a:cs typeface="Calibri"/>
                <a:sym typeface="Calibri"/>
              </a:rPr>
              <a:t>Energieeffizienz</a:t>
            </a:r>
            <a:r>
              <a:rPr lang="en-US" sz="1100" b="0" i="0" u="none" strike="noStrike" cap="none" dirty="0">
                <a:solidFill>
                  <a:srgbClr val="000000"/>
                </a:solidFill>
                <a:latin typeface="Calibri"/>
                <a:ea typeface="Calibri"/>
                <a:cs typeface="Calibri"/>
                <a:sym typeface="Calibri"/>
              </a:rPr>
              <a:t> in der EU bis 2021 - Quelle: Informe </a:t>
            </a:r>
            <a:r>
              <a:rPr lang="en-US" sz="1100" b="0" i="0" u="none" strike="noStrike" cap="none" dirty="0" err="1">
                <a:solidFill>
                  <a:srgbClr val="000000"/>
                </a:solidFill>
                <a:latin typeface="Calibri"/>
                <a:ea typeface="Calibri"/>
                <a:cs typeface="Calibri"/>
                <a:sym typeface="Calibri"/>
              </a:rPr>
              <a:t>Anual</a:t>
            </a:r>
            <a:r>
              <a:rPr lang="en-US" sz="1100" b="0" i="0" u="none" strike="noStrike" cap="none" dirty="0">
                <a:solidFill>
                  <a:srgbClr val="000000"/>
                </a:solidFill>
                <a:latin typeface="Calibri"/>
                <a:ea typeface="Calibri"/>
                <a:cs typeface="Calibri"/>
                <a:sym typeface="Calibri"/>
              </a:rPr>
              <a:t> de </a:t>
            </a:r>
            <a:r>
              <a:rPr lang="en-US" sz="1100" b="0" i="0" u="none" strike="noStrike" cap="none" dirty="0" err="1">
                <a:solidFill>
                  <a:srgbClr val="000000"/>
                </a:solidFill>
                <a:latin typeface="Calibri"/>
                <a:ea typeface="Calibri"/>
                <a:cs typeface="Calibri"/>
                <a:sym typeface="Calibri"/>
              </a:rPr>
              <a:t>Ayudas</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Públicas</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Seite</a:t>
            </a:r>
            <a:r>
              <a:rPr lang="en-US" sz="1100" b="0" i="0" u="none" strike="noStrike" cap="none" dirty="0">
                <a:solidFill>
                  <a:srgbClr val="000000"/>
                </a:solidFill>
                <a:latin typeface="Calibri"/>
                <a:ea typeface="Calibri"/>
                <a:cs typeface="Calibri"/>
                <a:sym typeface="Calibri"/>
              </a:rPr>
              <a:t> 28). Comisión Nacional de </a:t>
            </a:r>
            <a:r>
              <a:rPr lang="en-US" sz="1100" b="0" i="0" u="none" strike="noStrike" cap="none" dirty="0" err="1">
                <a:solidFill>
                  <a:srgbClr val="000000"/>
                </a:solidFill>
                <a:latin typeface="Calibri"/>
                <a:ea typeface="Calibri"/>
                <a:cs typeface="Calibri"/>
                <a:sym typeface="Calibri"/>
              </a:rPr>
              <a:t>los</a:t>
            </a:r>
            <a:r>
              <a:rPr lang="en-US" sz="1100" b="0" i="0" u="none" strike="noStrike" cap="none" dirty="0">
                <a:solidFill>
                  <a:srgbClr val="000000"/>
                </a:solidFill>
                <a:latin typeface="Calibri"/>
                <a:ea typeface="Calibri"/>
                <a:cs typeface="Calibri"/>
                <a:sym typeface="Calibri"/>
              </a:rPr>
              <a:t> Mercados y de la </a:t>
            </a:r>
            <a:r>
              <a:rPr lang="en-US" sz="1100" b="0" i="0" u="none" strike="noStrike" cap="none" dirty="0" err="1">
                <a:solidFill>
                  <a:srgbClr val="000000"/>
                </a:solidFill>
                <a:latin typeface="Calibri"/>
                <a:ea typeface="Calibri"/>
                <a:cs typeface="Calibri"/>
                <a:sym typeface="Calibri"/>
              </a:rPr>
              <a:t>Competencia</a:t>
            </a:r>
            <a:r>
              <a:rPr lang="en-US" sz="1100" b="0" i="0" u="none" strike="noStrike" cap="none" dirty="0">
                <a:solidFill>
                  <a:srgbClr val="000000"/>
                </a:solidFill>
                <a:latin typeface="Calibri"/>
                <a:ea typeface="Calibri"/>
                <a:cs typeface="Calibri"/>
                <a:sym typeface="Calibri"/>
              </a:rPr>
              <a:t>. 14 de </a:t>
            </a:r>
            <a:r>
              <a:rPr lang="en-US" sz="1100" b="0" i="0" u="none" strike="noStrike" cap="none" dirty="0" err="1">
                <a:solidFill>
                  <a:srgbClr val="000000"/>
                </a:solidFill>
                <a:latin typeface="Calibri"/>
                <a:ea typeface="Calibri"/>
                <a:cs typeface="Calibri"/>
                <a:sym typeface="Calibri"/>
              </a:rPr>
              <a:t>noviembre</a:t>
            </a:r>
            <a:r>
              <a:rPr lang="en-US" sz="1100" b="0" i="0" u="none" strike="noStrike" cap="none" dirty="0">
                <a:solidFill>
                  <a:srgbClr val="000000"/>
                </a:solidFill>
                <a:latin typeface="Calibri"/>
                <a:ea typeface="Calibri"/>
                <a:cs typeface="Calibri"/>
                <a:sym typeface="Calibri"/>
              </a:rPr>
              <a:t> de 2023. IAP/CNMC/001/23.</a:t>
            </a:r>
            <a:endParaRPr sz="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335" name="Google Shape;335;g2da81d4fc38_0_1"/>
          <p:cNvSpPr txBox="1"/>
          <p:nvPr/>
        </p:nvSpPr>
        <p:spPr>
          <a:xfrm>
            <a:off x="6419061" y="6022997"/>
            <a:ext cx="4884300" cy="10002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1100" b="0" i="0" u="none" strike="noStrike" cap="none" dirty="0" err="1">
                <a:solidFill>
                  <a:srgbClr val="000000"/>
                </a:solidFill>
                <a:latin typeface="Calibri"/>
                <a:ea typeface="Calibri"/>
                <a:cs typeface="Calibri"/>
                <a:sym typeface="Calibri"/>
              </a:rPr>
              <a:t>Aufschlüsselung</a:t>
            </a:r>
            <a:r>
              <a:rPr lang="en-US" sz="1100" b="0" i="0" u="none" strike="noStrike" cap="none" dirty="0">
                <a:solidFill>
                  <a:srgbClr val="000000"/>
                </a:solidFill>
                <a:latin typeface="Calibri"/>
                <a:ea typeface="Calibri"/>
                <a:cs typeface="Calibri"/>
                <a:sym typeface="Calibri"/>
              </a:rPr>
              <a:t> der </a:t>
            </a:r>
            <a:r>
              <a:rPr lang="en-US" sz="1100" b="0" i="0" u="none" strike="noStrike" cap="none" dirty="0" err="1">
                <a:solidFill>
                  <a:srgbClr val="000000"/>
                </a:solidFill>
                <a:latin typeface="Calibri"/>
                <a:ea typeface="Calibri"/>
                <a:cs typeface="Calibri"/>
                <a:sym typeface="Calibri"/>
              </a:rPr>
              <a:t>horizontalen</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nicht</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sektoralen</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Beihilfen</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nach</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Zielen</a:t>
            </a:r>
            <a:r>
              <a:rPr lang="en-US" sz="1100" b="0" i="0" u="none" strike="noStrike" cap="none" dirty="0">
                <a:solidFill>
                  <a:srgbClr val="000000"/>
                </a:solidFill>
                <a:latin typeface="Calibri"/>
                <a:ea typeface="Calibri"/>
                <a:cs typeface="Calibri"/>
                <a:sym typeface="Calibri"/>
              </a:rPr>
              <a:t> in der EU </a:t>
            </a:r>
            <a:r>
              <a:rPr lang="en-US" sz="1100" b="0" i="0" u="none" strike="noStrike" cap="none" dirty="0" err="1">
                <a:solidFill>
                  <a:srgbClr val="000000"/>
                </a:solidFill>
                <a:latin typeface="Calibri"/>
                <a:ea typeface="Calibri"/>
                <a:cs typeface="Calibri"/>
                <a:sym typeface="Calibri"/>
              </a:rPr>
              <a:t>im</a:t>
            </a:r>
            <a:r>
              <a:rPr lang="en-US" sz="1100" b="0" i="0" u="none" strike="noStrike" cap="none" dirty="0">
                <a:solidFill>
                  <a:srgbClr val="000000"/>
                </a:solidFill>
                <a:latin typeface="Calibri"/>
                <a:ea typeface="Calibri"/>
                <a:cs typeface="Calibri"/>
                <a:sym typeface="Calibri"/>
              </a:rPr>
              <a:t> Jahr 2021 - Quelle: </a:t>
            </a:r>
            <a:r>
              <a:rPr lang="en-US" sz="1100" b="0" i="0" u="none" strike="noStrike" cap="none" dirty="0" err="1">
                <a:solidFill>
                  <a:srgbClr val="000000"/>
                </a:solidFill>
                <a:latin typeface="Calibri"/>
                <a:ea typeface="Calibri"/>
                <a:cs typeface="Calibri"/>
                <a:sym typeface="Calibri"/>
              </a:rPr>
              <a:t>Jahresbericht</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über</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staatliche</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Beihilfen</a:t>
            </a: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Seite</a:t>
            </a:r>
            <a:r>
              <a:rPr lang="en-US" sz="1100" b="0" i="0" u="none" strike="noStrike" cap="none" dirty="0">
                <a:solidFill>
                  <a:srgbClr val="000000"/>
                </a:solidFill>
                <a:latin typeface="Calibri"/>
                <a:ea typeface="Calibri"/>
                <a:cs typeface="Calibri"/>
                <a:sym typeface="Calibri"/>
              </a:rPr>
              <a:t> 28). Comisión Nacional de </a:t>
            </a:r>
            <a:r>
              <a:rPr lang="en-US" sz="1100" b="0" i="0" u="none" strike="noStrike" cap="none" dirty="0" err="1">
                <a:solidFill>
                  <a:srgbClr val="000000"/>
                </a:solidFill>
                <a:latin typeface="Calibri"/>
                <a:ea typeface="Calibri"/>
                <a:cs typeface="Calibri"/>
                <a:sym typeface="Calibri"/>
              </a:rPr>
              <a:t>los</a:t>
            </a:r>
            <a:r>
              <a:rPr lang="en-US" sz="1100" b="0" i="0" u="none" strike="noStrike" cap="none" dirty="0">
                <a:solidFill>
                  <a:srgbClr val="000000"/>
                </a:solidFill>
                <a:latin typeface="Calibri"/>
                <a:ea typeface="Calibri"/>
                <a:cs typeface="Calibri"/>
                <a:sym typeface="Calibri"/>
              </a:rPr>
              <a:t> Mercados y de la </a:t>
            </a:r>
            <a:r>
              <a:rPr lang="en-US" sz="1100" b="0" i="0" u="none" strike="noStrike" cap="none" dirty="0" err="1">
                <a:solidFill>
                  <a:srgbClr val="000000"/>
                </a:solidFill>
                <a:latin typeface="Calibri"/>
                <a:ea typeface="Calibri"/>
                <a:cs typeface="Calibri"/>
                <a:sym typeface="Calibri"/>
              </a:rPr>
              <a:t>Competencia</a:t>
            </a:r>
            <a:r>
              <a:rPr lang="en-US" sz="1100" b="0" i="0" u="none" strike="noStrike" cap="none" dirty="0">
                <a:solidFill>
                  <a:srgbClr val="000000"/>
                </a:solidFill>
                <a:latin typeface="Calibri"/>
                <a:ea typeface="Calibri"/>
                <a:cs typeface="Calibri"/>
                <a:sym typeface="Calibri"/>
              </a:rPr>
              <a:t>. 14. November 2023. IAP/CNMC/001/23.</a:t>
            </a:r>
            <a:endParaRPr sz="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d080a7830e_0_535"/>
          <p:cNvSpPr txBox="1">
            <a:spLocks noGrp="1"/>
          </p:cNvSpPr>
          <p:nvPr>
            <p:ph type="body" idx="1"/>
          </p:nvPr>
        </p:nvSpPr>
        <p:spPr>
          <a:xfrm>
            <a:off x="770200" y="369127"/>
            <a:ext cx="10479300" cy="1099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Font typeface="Arial"/>
              <a:buNone/>
            </a:pPr>
            <a:r>
              <a:rPr lang="de-DE" dirty="0">
                <a:latin typeface="Calibri"/>
                <a:ea typeface="Calibri"/>
                <a:cs typeface="Calibri"/>
                <a:sym typeface="Calibri"/>
              </a:rPr>
              <a:t>Was ist ein Nachhaltigkeitsplan und warum ist er wichtig?</a:t>
            </a:r>
            <a:endParaRPr dirty="0">
              <a:latin typeface="Calibri"/>
              <a:ea typeface="Calibri"/>
              <a:cs typeface="Calibri"/>
              <a:sym typeface="Calibri"/>
            </a:endParaRPr>
          </a:p>
          <a:p>
            <a:pPr marL="0" lvl="0" indent="0" algn="l" rtl="0">
              <a:lnSpc>
                <a:spcPct val="90000"/>
              </a:lnSpc>
              <a:spcBef>
                <a:spcPts val="0"/>
              </a:spcBef>
              <a:spcAft>
                <a:spcPts val="0"/>
              </a:spcAft>
              <a:buClr>
                <a:srgbClr val="73B64B"/>
              </a:buClr>
              <a:buSzPts val="3600"/>
              <a:buNone/>
            </a:pPr>
            <a:endParaRPr b="0" dirty="0">
              <a:solidFill>
                <a:srgbClr val="FFFFFF"/>
              </a:solidFill>
              <a:latin typeface="Arial"/>
              <a:ea typeface="Arial"/>
              <a:cs typeface="Arial"/>
              <a:sym typeface="Arial"/>
            </a:endParaRPr>
          </a:p>
          <a:p>
            <a:pPr marL="0" lvl="0" indent="0" algn="just" rtl="0">
              <a:lnSpc>
                <a:spcPct val="90000"/>
              </a:lnSpc>
              <a:spcBef>
                <a:spcPts val="800"/>
              </a:spcBef>
              <a:spcAft>
                <a:spcPts val="0"/>
              </a:spcAft>
              <a:buClr>
                <a:srgbClr val="000000"/>
              </a:buClr>
              <a:buSzPts val="1400"/>
              <a:buNone/>
            </a:pPr>
            <a:endParaRPr b="0" dirty="0">
              <a:latin typeface="Arial"/>
              <a:ea typeface="Arial"/>
              <a:cs typeface="Arial"/>
              <a:sym typeface="Arial"/>
            </a:endParaRPr>
          </a:p>
        </p:txBody>
      </p:sp>
      <p:sp>
        <p:nvSpPr>
          <p:cNvPr id="341" name="Google Shape;341;g2d080a7830e_0_535"/>
          <p:cNvSpPr txBox="1">
            <a:spLocks noGrp="1"/>
          </p:cNvSpPr>
          <p:nvPr>
            <p:ph type="body" idx="2"/>
          </p:nvPr>
        </p:nvSpPr>
        <p:spPr>
          <a:xfrm>
            <a:off x="304600" y="2793700"/>
            <a:ext cx="10944900" cy="3682500"/>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0"/>
              </a:spcBef>
              <a:spcAft>
                <a:spcPts val="0"/>
              </a:spcAft>
              <a:buClr>
                <a:srgbClr val="000000"/>
              </a:buClr>
              <a:buSzPts val="2400"/>
              <a:buFont typeface="Arial"/>
              <a:buChar char="•"/>
            </a:pPr>
            <a:r>
              <a:rPr lang="de-DE" dirty="0">
                <a:solidFill>
                  <a:srgbClr val="000000"/>
                </a:solidFill>
              </a:rPr>
              <a:t>Die Nachhaltigkeitsberichterstattung wird für Kleinstunternehmen ab 2027 verpflichtend sein. Diese können sich bis zum 1. Januar 2028 von der Regelung befreien und müssen dann für Geschäftsjahre, die am oder nach dem 1. Januar 2026 beginnen, über Nachhaltigkeitsfragen berichten (Richtlinie (EU) 2022/2464 des Europäischen Parlaments und des Rates vom 14. Dezember 2022 (CSRD)).</a:t>
            </a:r>
          </a:p>
          <a:p>
            <a:pPr marL="76200" lvl="0" indent="0" algn="just" rtl="0">
              <a:lnSpc>
                <a:spcPct val="100000"/>
              </a:lnSpc>
              <a:spcBef>
                <a:spcPts val="0"/>
              </a:spcBef>
              <a:spcAft>
                <a:spcPts val="0"/>
              </a:spcAft>
              <a:buClr>
                <a:srgbClr val="000000"/>
              </a:buClr>
              <a:buSzPts val="2400"/>
            </a:pPr>
            <a:endParaRPr lang="de-DE" dirty="0">
              <a:solidFill>
                <a:srgbClr val="000000"/>
              </a:solidFill>
            </a:endParaRPr>
          </a:p>
          <a:p>
            <a:pPr marL="419100" lvl="0" indent="-342900" algn="just" rtl="0">
              <a:lnSpc>
                <a:spcPct val="100000"/>
              </a:lnSpc>
              <a:spcBef>
                <a:spcPts val="0"/>
              </a:spcBef>
              <a:spcAft>
                <a:spcPts val="0"/>
              </a:spcAft>
              <a:buClr>
                <a:srgbClr val="000000"/>
              </a:buClr>
              <a:buSzPts val="2400"/>
              <a:buFont typeface="Arial"/>
              <a:buChar char="•"/>
            </a:pPr>
            <a:r>
              <a:rPr lang="de-DE" dirty="0">
                <a:solidFill>
                  <a:srgbClr val="000000"/>
                </a:solidFill>
              </a:rPr>
              <a:t>Der Nachhaltigkeitsbericht ist von einer externen Wirtschaftsprüfungsgesellschaft zu prüfen und in einem standardisierten elektronischen Format zu erstellen, das die Aufnahme in den einheitlichen europäischen Zugangspunkt erleichtert.</a:t>
            </a:r>
            <a:endParaRPr b="1" u="sng" dirty="0">
              <a:latin typeface="Montserrat"/>
              <a:ea typeface="Montserrat"/>
              <a:cs typeface="Montserrat"/>
              <a:sym typeface="Montserrat"/>
            </a:endParaRPr>
          </a:p>
        </p:txBody>
      </p:sp>
      <p:sp>
        <p:nvSpPr>
          <p:cNvPr id="342" name="Google Shape;342;g2d080a7830e_0_535"/>
          <p:cNvSpPr txBox="1"/>
          <p:nvPr/>
        </p:nvSpPr>
        <p:spPr>
          <a:xfrm>
            <a:off x="94936" y="2072648"/>
            <a:ext cx="11829828" cy="612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73B64B"/>
              </a:buClr>
              <a:buSzPts val="3600"/>
              <a:buFont typeface="Arial"/>
              <a:buNone/>
            </a:pPr>
            <a:r>
              <a:rPr lang="de-DE" sz="2600" b="1" i="0" u="none" strike="noStrike" cap="none" dirty="0">
                <a:solidFill>
                  <a:srgbClr val="000000"/>
                </a:solidFill>
                <a:latin typeface="Calibri"/>
                <a:ea typeface="Calibri"/>
                <a:cs typeface="Calibri"/>
                <a:sym typeface="Calibri"/>
              </a:rPr>
              <a:t>Rechtliche Verpflichtungen und Berichtspflichten zur Nachhaltigkeit für Kleinst-KMU</a:t>
            </a:r>
            <a:endParaRPr sz="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d080a7830e_0_620"/>
          <p:cNvSpPr txBox="1">
            <a:spLocks noGrp="1"/>
          </p:cNvSpPr>
          <p:nvPr>
            <p:ph type="body" idx="1"/>
          </p:nvPr>
        </p:nvSpPr>
        <p:spPr>
          <a:xfrm>
            <a:off x="770206" y="308159"/>
            <a:ext cx="10479300" cy="803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None/>
            </a:pPr>
            <a:r>
              <a:rPr lang="de-DE" dirty="0">
                <a:latin typeface="Calibri"/>
                <a:ea typeface="Calibri"/>
                <a:cs typeface="Calibri"/>
                <a:sym typeface="Calibri"/>
              </a:rPr>
              <a:t>Was ist ein Nachhaltigkeitsplan und warum ist er wichtig?</a:t>
            </a:r>
            <a:endParaRPr dirty="0">
              <a:latin typeface="Calibri"/>
              <a:ea typeface="Calibri"/>
              <a:cs typeface="Calibri"/>
              <a:sym typeface="Calibri"/>
            </a:endParaRPr>
          </a:p>
        </p:txBody>
      </p:sp>
      <p:sp>
        <p:nvSpPr>
          <p:cNvPr id="348" name="Google Shape;348;g2d080a7830e_0_620"/>
          <p:cNvSpPr txBox="1">
            <a:spLocks noGrp="1"/>
          </p:cNvSpPr>
          <p:nvPr>
            <p:ph type="body" idx="2"/>
          </p:nvPr>
        </p:nvSpPr>
        <p:spPr>
          <a:xfrm>
            <a:off x="354600" y="2132925"/>
            <a:ext cx="11352900" cy="1563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800"/>
              </a:spcBef>
              <a:spcAft>
                <a:spcPts val="0"/>
              </a:spcAft>
              <a:buSzPts val="2400"/>
              <a:buNone/>
            </a:pPr>
            <a:r>
              <a:rPr lang="de-DE" b="1" dirty="0">
                <a:solidFill>
                  <a:srgbClr val="000000"/>
                </a:solidFill>
              </a:rPr>
              <a:t>Wie erstellt man einen Nachhaltigkeitsplan Schritt für Schritt?</a:t>
            </a:r>
            <a:endParaRPr b="1" dirty="0">
              <a:solidFill>
                <a:srgbClr val="000000"/>
              </a:solidFill>
            </a:endParaRPr>
          </a:p>
          <a:p>
            <a:pPr marL="0" lvl="0" indent="0" algn="just" rtl="0">
              <a:lnSpc>
                <a:spcPct val="100000"/>
              </a:lnSpc>
              <a:spcBef>
                <a:spcPts val="800"/>
              </a:spcBef>
              <a:spcAft>
                <a:spcPts val="0"/>
              </a:spcAft>
              <a:buSzPts val="2400"/>
              <a:buNone/>
            </a:pPr>
            <a:r>
              <a:rPr lang="de-DE" i="1" dirty="0">
                <a:solidFill>
                  <a:srgbClr val="000000"/>
                </a:solidFill>
              </a:rPr>
              <a:t>Schritt 1 - Erstdiagnose: Bewertung der Umweltrisiken und der Möglichkeiten für Verbesserungen.</a:t>
            </a:r>
            <a:endParaRPr lang="en-US" i="1" dirty="0">
              <a:solidFill>
                <a:srgbClr val="000000"/>
              </a:solidFill>
            </a:endParaRPr>
          </a:p>
          <a:p>
            <a:pPr marL="0" lvl="0" indent="0" algn="just" rtl="0">
              <a:lnSpc>
                <a:spcPct val="100000"/>
              </a:lnSpc>
              <a:spcBef>
                <a:spcPts val="800"/>
              </a:spcBef>
              <a:spcAft>
                <a:spcPts val="0"/>
              </a:spcAft>
              <a:buSzPts val="2400"/>
              <a:buNone/>
            </a:pPr>
            <a:r>
              <a:rPr lang="de-DE" i="1" dirty="0">
                <a:solidFill>
                  <a:srgbClr val="000000"/>
                </a:solidFill>
              </a:rPr>
              <a:t>Schritt 2 - Definition von Zielen und Aktionsplan</a:t>
            </a:r>
            <a:endParaRPr lang="en-US" i="1" dirty="0">
              <a:solidFill>
                <a:srgbClr val="000000"/>
              </a:solidFill>
            </a:endParaRPr>
          </a:p>
          <a:p>
            <a:pPr marL="0" lvl="0" indent="457200" algn="just" rtl="0">
              <a:lnSpc>
                <a:spcPct val="200000"/>
              </a:lnSpc>
              <a:spcBef>
                <a:spcPts val="800"/>
              </a:spcBef>
              <a:spcAft>
                <a:spcPts val="0"/>
              </a:spcAft>
              <a:buSzPts val="2400"/>
              <a:buNone/>
            </a:pPr>
            <a:endParaRPr b="1" dirty="0">
              <a:solidFill>
                <a:srgbClr val="000000"/>
              </a:solidFill>
            </a:endParaRPr>
          </a:p>
          <a:p>
            <a:pPr marL="0" lvl="0" indent="457200" algn="just" rtl="0">
              <a:lnSpc>
                <a:spcPct val="200000"/>
              </a:lnSpc>
              <a:spcBef>
                <a:spcPts val="800"/>
              </a:spcBef>
              <a:spcAft>
                <a:spcPts val="0"/>
              </a:spcAft>
              <a:buSzPts val="2400"/>
              <a:buNone/>
            </a:pPr>
            <a:endParaRPr b="1" dirty="0">
              <a:solidFill>
                <a:srgbClr val="000000"/>
              </a:solidFill>
            </a:endParaRPr>
          </a:p>
          <a:p>
            <a:pPr marL="228600" lvl="0" indent="-228600" algn="l" rtl="0">
              <a:lnSpc>
                <a:spcPct val="103333"/>
              </a:lnSpc>
              <a:spcBef>
                <a:spcPts val="0"/>
              </a:spcBef>
              <a:spcAft>
                <a:spcPts val="0"/>
              </a:spcAft>
              <a:buClr>
                <a:srgbClr val="595959"/>
              </a:buClr>
              <a:buSzPts val="2400"/>
              <a:buNone/>
            </a:pPr>
            <a:endParaRPr dirty="0">
              <a:solidFill>
                <a:srgbClr val="000000"/>
              </a:solidFill>
            </a:endParaRPr>
          </a:p>
          <a:p>
            <a:pPr marL="228600" lvl="0" indent="-228600" algn="l" rtl="0">
              <a:lnSpc>
                <a:spcPct val="103333"/>
              </a:lnSpc>
              <a:spcBef>
                <a:spcPts val="0"/>
              </a:spcBef>
              <a:spcAft>
                <a:spcPts val="0"/>
              </a:spcAft>
              <a:buClr>
                <a:srgbClr val="595959"/>
              </a:buClr>
              <a:buSzPts val="2400"/>
              <a:buNone/>
            </a:pPr>
            <a:endParaRPr dirty="0">
              <a:solidFill>
                <a:srgbClr val="000000"/>
              </a:solidFill>
            </a:endParaRPr>
          </a:p>
        </p:txBody>
      </p:sp>
      <p:sp>
        <p:nvSpPr>
          <p:cNvPr id="349" name="Google Shape;349;g2d080a7830e_0_620"/>
          <p:cNvSpPr txBox="1"/>
          <p:nvPr/>
        </p:nvSpPr>
        <p:spPr>
          <a:xfrm>
            <a:off x="5834538" y="5683175"/>
            <a:ext cx="2118900" cy="492600"/>
          </a:xfrm>
          <a:prstGeom prst="rect">
            <a:avLst/>
          </a:prstGeom>
          <a:gradFill>
            <a:gsLst>
              <a:gs pos="0">
                <a:srgbClr val="00FFFF"/>
              </a:gs>
              <a:gs pos="29000">
                <a:srgbClr val="F4FEFF"/>
              </a:gs>
              <a:gs pos="100000">
                <a:srgbClr val="D0E0E3"/>
              </a:gs>
            </a:gsLst>
            <a:lin ang="5400012" scaled="0"/>
          </a:gra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IN" sz="2000" b="0" i="0" u="none" strike="noStrike" cap="none" dirty="0" err="1">
                <a:solidFill>
                  <a:srgbClr val="000000"/>
                </a:solidFill>
                <a:latin typeface="Arial"/>
                <a:ea typeface="Arial"/>
                <a:cs typeface="Arial"/>
                <a:sym typeface="Arial"/>
              </a:rPr>
              <a:t>Aktionspläne</a:t>
            </a:r>
            <a:endParaRPr sz="2000" b="0" i="0" u="none" strike="noStrike" cap="none" dirty="0">
              <a:solidFill>
                <a:srgbClr val="000000"/>
              </a:solidFill>
              <a:latin typeface="Arial"/>
              <a:ea typeface="Arial"/>
              <a:cs typeface="Arial"/>
              <a:sym typeface="Arial"/>
            </a:endParaRPr>
          </a:p>
        </p:txBody>
      </p:sp>
      <p:sp>
        <p:nvSpPr>
          <p:cNvPr id="350" name="Google Shape;350;g2d080a7830e_0_620"/>
          <p:cNvSpPr txBox="1"/>
          <p:nvPr/>
        </p:nvSpPr>
        <p:spPr>
          <a:xfrm>
            <a:off x="3224507" y="4784962"/>
            <a:ext cx="2684400" cy="800189"/>
          </a:xfrm>
          <a:prstGeom prst="rect">
            <a:avLst/>
          </a:prstGeom>
          <a:gradFill>
            <a:gsLst>
              <a:gs pos="0">
                <a:srgbClr val="EDFCFF"/>
              </a:gs>
              <a:gs pos="100000">
                <a:srgbClr val="AECCF3"/>
              </a:gs>
            </a:gsLst>
            <a:lin ang="5400012" scaled="0"/>
          </a:gra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Arial"/>
                <a:ea typeface="Arial"/>
                <a:cs typeface="Arial"/>
                <a:sym typeface="Arial"/>
              </a:rPr>
              <a:t>Strategische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Zielsetzungen</a:t>
            </a:r>
            <a:endParaRPr sz="2000" b="0" i="0" u="none" strike="noStrike" cap="none" dirty="0">
              <a:solidFill>
                <a:srgbClr val="000000"/>
              </a:solidFill>
              <a:latin typeface="Arial"/>
              <a:ea typeface="Arial"/>
              <a:cs typeface="Arial"/>
              <a:sym typeface="Arial"/>
            </a:endParaRPr>
          </a:p>
        </p:txBody>
      </p:sp>
      <p:sp>
        <p:nvSpPr>
          <p:cNvPr id="351" name="Google Shape;351;g2d080a7830e_0_620"/>
          <p:cNvSpPr txBox="1"/>
          <p:nvPr/>
        </p:nvSpPr>
        <p:spPr>
          <a:xfrm>
            <a:off x="628788" y="4128050"/>
            <a:ext cx="2684400" cy="625782"/>
          </a:xfrm>
          <a:prstGeom prst="rect">
            <a:avLst/>
          </a:prstGeom>
          <a:gradFill>
            <a:gsLst>
              <a:gs pos="0">
                <a:srgbClr val="D4E5F5"/>
              </a:gs>
              <a:gs pos="100000">
                <a:srgbClr val="70A4D5"/>
              </a:gs>
            </a:gsLst>
            <a:lin ang="5400012" scaled="0"/>
          </a:gra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800"/>
              </a:spcBef>
              <a:spcAft>
                <a:spcPts val="0"/>
              </a:spcAft>
              <a:buClr>
                <a:srgbClr val="000000"/>
              </a:buClr>
              <a:buSzPts val="2200"/>
              <a:buFont typeface="Arial"/>
              <a:buNone/>
            </a:pPr>
            <a:r>
              <a:rPr lang="en-US" sz="2200" b="0" i="0" u="none" strike="noStrike" cap="none" dirty="0" err="1">
                <a:solidFill>
                  <a:srgbClr val="000000"/>
                </a:solidFill>
                <a:latin typeface="Calibri"/>
                <a:ea typeface="Calibri"/>
                <a:cs typeface="Calibri"/>
                <a:sym typeface="Calibri"/>
              </a:rPr>
              <a:t>Nachhaltigkeitsplan</a:t>
            </a:r>
            <a:endParaRPr sz="1200" b="0" i="0" u="none" strike="noStrike" cap="none" dirty="0">
              <a:solidFill>
                <a:srgbClr val="000000"/>
              </a:solidFill>
              <a:latin typeface="Arial"/>
              <a:ea typeface="Arial"/>
              <a:cs typeface="Arial"/>
              <a:sym typeface="Arial"/>
            </a:endParaRPr>
          </a:p>
        </p:txBody>
      </p:sp>
      <p:cxnSp>
        <p:nvCxnSpPr>
          <p:cNvPr id="352" name="Google Shape;352;g2d080a7830e_0_620"/>
          <p:cNvCxnSpPr>
            <a:cxnSpLocks/>
            <a:stCxn id="351" idx="2"/>
            <a:endCxn id="350" idx="1"/>
          </p:cNvCxnSpPr>
          <p:nvPr/>
        </p:nvCxnSpPr>
        <p:spPr>
          <a:xfrm rot="16200000" flipH="1">
            <a:off x="2382135" y="4342684"/>
            <a:ext cx="431225" cy="1253519"/>
          </a:xfrm>
          <a:prstGeom prst="curvedConnector2">
            <a:avLst/>
          </a:prstGeom>
          <a:noFill/>
          <a:ln w="38100" cap="flat" cmpd="sng">
            <a:solidFill>
              <a:srgbClr val="0000FF"/>
            </a:solidFill>
            <a:prstDash val="solid"/>
            <a:round/>
            <a:headEnd type="none" w="sm" len="sm"/>
            <a:tailEnd type="stealth" w="med" len="med"/>
          </a:ln>
        </p:spPr>
      </p:cxnSp>
      <p:cxnSp>
        <p:nvCxnSpPr>
          <p:cNvPr id="353" name="Google Shape;353;g2d080a7830e_0_620"/>
          <p:cNvCxnSpPr>
            <a:cxnSpLocks/>
            <a:stCxn id="350" idx="2"/>
            <a:endCxn id="349" idx="1"/>
          </p:cNvCxnSpPr>
          <p:nvPr/>
        </p:nvCxnSpPr>
        <p:spPr>
          <a:xfrm rot="16200000" flipH="1">
            <a:off x="5028460" y="5123397"/>
            <a:ext cx="344324" cy="1267831"/>
          </a:xfrm>
          <a:prstGeom prst="curvedConnector2">
            <a:avLst/>
          </a:prstGeom>
          <a:noFill/>
          <a:ln w="38100" cap="flat" cmpd="sng">
            <a:solidFill>
              <a:srgbClr val="4A86E8"/>
            </a:solidFill>
            <a:prstDash val="solid"/>
            <a:round/>
            <a:headEnd type="none" w="sm" len="sm"/>
            <a:tailEnd type="stealth" w="med" len="med"/>
          </a:ln>
        </p:spPr>
      </p:cxnSp>
      <p:sp>
        <p:nvSpPr>
          <p:cNvPr id="354" name="Google Shape;354;g2d080a7830e_0_620"/>
          <p:cNvSpPr txBox="1"/>
          <p:nvPr/>
        </p:nvSpPr>
        <p:spPr>
          <a:xfrm>
            <a:off x="8878813" y="4000475"/>
            <a:ext cx="2118900" cy="1015800"/>
          </a:xfrm>
          <a:prstGeom prst="rect">
            <a:avLst/>
          </a:prstGeom>
          <a:solidFill>
            <a:srgbClr val="D9EAD3"/>
          </a:solid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Spezifisch</a:t>
            </a:r>
            <a:endParaRPr lang="en-US"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Messbar</a:t>
            </a:r>
            <a:endParaRPr lang="en-US"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Erreichbar</a:t>
            </a:r>
            <a:endParaRPr lang="en-US"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Realistisch</a:t>
            </a:r>
            <a:r>
              <a:rPr lang="en-US" sz="1100" b="0" i="0" u="none" strike="noStrike" cap="none" dirty="0">
                <a:solidFill>
                  <a:srgbClr val="274E13"/>
                </a:solidFill>
                <a:latin typeface="Arial"/>
                <a:ea typeface="Arial"/>
                <a:cs typeface="Arial"/>
                <a:sym typeface="Arial"/>
              </a:rPr>
              <a:t> </a:t>
            </a:r>
          </a:p>
          <a:p>
            <a:pPr marL="457200" marR="0" lvl="0" indent="-298450" algn="l" rtl="0">
              <a:lnSpc>
                <a:spcPct val="100000"/>
              </a:lnSpc>
              <a:spcBef>
                <a:spcPts val="0"/>
              </a:spcBef>
              <a:spcAft>
                <a:spcPts val="0"/>
              </a:spcAft>
              <a:buClr>
                <a:srgbClr val="274E13"/>
              </a:buClr>
              <a:buSzPts val="1100"/>
              <a:buFont typeface="Arial"/>
              <a:buChar char="●"/>
            </a:pPr>
            <a:r>
              <a:rPr lang="en-US" sz="1100" b="0" i="0" u="none" strike="noStrike" cap="none" dirty="0" err="1">
                <a:solidFill>
                  <a:srgbClr val="274E13"/>
                </a:solidFill>
                <a:latin typeface="Arial"/>
                <a:ea typeface="Arial"/>
                <a:cs typeface="Arial"/>
                <a:sym typeface="Arial"/>
              </a:rPr>
              <a:t>Maximale</a:t>
            </a:r>
            <a:r>
              <a:rPr lang="en-US" sz="1100" b="0" i="0" u="none" strike="noStrike" cap="none" dirty="0">
                <a:solidFill>
                  <a:srgbClr val="274E13"/>
                </a:solidFill>
                <a:latin typeface="Arial"/>
                <a:ea typeface="Arial"/>
                <a:cs typeface="Arial"/>
                <a:sym typeface="Arial"/>
              </a:rPr>
              <a:t> Frist</a:t>
            </a:r>
            <a:endParaRPr sz="1100" b="0" i="0" u="none" strike="noStrike" cap="none" dirty="0">
              <a:solidFill>
                <a:srgbClr val="274E13"/>
              </a:solidFill>
              <a:latin typeface="Arial"/>
              <a:ea typeface="Arial"/>
              <a:cs typeface="Arial"/>
              <a:sym typeface="Arial"/>
            </a:endParaRPr>
          </a:p>
        </p:txBody>
      </p:sp>
      <p:cxnSp>
        <p:nvCxnSpPr>
          <p:cNvPr id="355" name="Google Shape;355;g2d080a7830e_0_620"/>
          <p:cNvCxnSpPr>
            <a:cxnSpLocks/>
            <a:stCxn id="350" idx="0"/>
            <a:endCxn id="354" idx="1"/>
          </p:cNvCxnSpPr>
          <p:nvPr/>
        </p:nvCxnSpPr>
        <p:spPr>
          <a:xfrm rot="5400000" flipH="1" flipV="1">
            <a:off x="6584467" y="2490616"/>
            <a:ext cx="276587" cy="4312106"/>
          </a:xfrm>
          <a:prstGeom prst="bentConnector2">
            <a:avLst/>
          </a:prstGeom>
          <a:noFill/>
          <a:ln w="38100" cap="flat" cmpd="sng">
            <a:solidFill>
              <a:srgbClr val="D9EAD3"/>
            </a:solidFill>
            <a:prstDash val="solid"/>
            <a:round/>
            <a:headEnd type="none" w="sm" len="sm"/>
            <a:tailEnd type="none" w="sm" len="sm"/>
          </a:ln>
        </p:spPr>
      </p:cxnSp>
      <p:sp>
        <p:nvSpPr>
          <p:cNvPr id="356" name="Google Shape;356;g2d080a7830e_0_620"/>
          <p:cNvSpPr txBox="1"/>
          <p:nvPr/>
        </p:nvSpPr>
        <p:spPr>
          <a:xfrm>
            <a:off x="8628763" y="5249412"/>
            <a:ext cx="2619000" cy="1015800"/>
          </a:xfrm>
          <a:prstGeom prst="rect">
            <a:avLst/>
          </a:prstGeom>
          <a:solidFill>
            <a:srgbClr val="D9EAD3"/>
          </a:solid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274E13"/>
              </a:buClr>
              <a:buSzPts val="1100"/>
              <a:buFont typeface="Arial"/>
              <a:buChar char="●"/>
            </a:pPr>
            <a:r>
              <a:rPr lang="en-IN" sz="1100" b="0" i="0" u="none" strike="noStrike" cap="none" dirty="0" err="1">
                <a:solidFill>
                  <a:srgbClr val="274E13"/>
                </a:solidFill>
                <a:latin typeface="Arial"/>
                <a:ea typeface="Arial"/>
                <a:cs typeface="Arial"/>
                <a:sym typeface="Arial"/>
              </a:rPr>
              <a:t>Verantwortlich</a:t>
            </a:r>
            <a:endParaRPr lang="en-IN"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IN" sz="1100" b="0" i="0" u="none" strike="noStrike" cap="none" dirty="0" err="1">
                <a:solidFill>
                  <a:srgbClr val="274E13"/>
                </a:solidFill>
                <a:latin typeface="Arial"/>
                <a:ea typeface="Arial"/>
                <a:cs typeface="Arial"/>
                <a:sym typeface="Arial"/>
              </a:rPr>
              <a:t>Ressourcen</a:t>
            </a:r>
            <a:endParaRPr lang="en-IN"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IN" sz="1100" b="0" i="0" u="none" strike="noStrike" cap="none" dirty="0" err="1">
                <a:solidFill>
                  <a:srgbClr val="274E13"/>
                </a:solidFill>
                <a:latin typeface="Arial"/>
                <a:ea typeface="Arial"/>
                <a:cs typeface="Arial"/>
                <a:sym typeface="Arial"/>
              </a:rPr>
              <a:t>Fristen</a:t>
            </a:r>
            <a:r>
              <a:rPr lang="en-IN" sz="1100" b="0" i="0" u="none" strike="noStrike" cap="none" dirty="0">
                <a:solidFill>
                  <a:srgbClr val="274E13"/>
                </a:solidFill>
                <a:latin typeface="Arial"/>
                <a:ea typeface="Arial"/>
                <a:cs typeface="Arial"/>
                <a:sym typeface="Arial"/>
              </a:rPr>
              <a:t> </a:t>
            </a:r>
          </a:p>
          <a:p>
            <a:pPr marL="457200" marR="0" lvl="0" indent="-298450" algn="l" rtl="0">
              <a:lnSpc>
                <a:spcPct val="100000"/>
              </a:lnSpc>
              <a:spcBef>
                <a:spcPts val="0"/>
              </a:spcBef>
              <a:spcAft>
                <a:spcPts val="0"/>
              </a:spcAft>
              <a:buClr>
                <a:srgbClr val="274E13"/>
              </a:buClr>
              <a:buSzPts val="1100"/>
              <a:buFont typeface="Arial"/>
              <a:buChar char="●"/>
            </a:pPr>
            <a:r>
              <a:rPr lang="en-IN" sz="1100" b="0" i="0" u="none" strike="noStrike" cap="none" dirty="0" err="1">
                <a:solidFill>
                  <a:srgbClr val="274E13"/>
                </a:solidFill>
                <a:latin typeface="Arial"/>
                <a:ea typeface="Arial"/>
                <a:cs typeface="Arial"/>
                <a:sym typeface="Arial"/>
              </a:rPr>
              <a:t>Indikatoren</a:t>
            </a:r>
            <a:endParaRPr lang="en-IN" sz="1100" b="0" i="0" u="none" strike="noStrike" cap="none" dirty="0">
              <a:solidFill>
                <a:srgbClr val="274E13"/>
              </a:solidFill>
              <a:latin typeface="Arial"/>
              <a:ea typeface="Arial"/>
              <a:cs typeface="Arial"/>
              <a:sym typeface="Arial"/>
            </a:endParaRPr>
          </a:p>
          <a:p>
            <a:pPr marL="457200" marR="0" lvl="0" indent="-298450" algn="l" rtl="0">
              <a:lnSpc>
                <a:spcPct val="100000"/>
              </a:lnSpc>
              <a:spcBef>
                <a:spcPts val="0"/>
              </a:spcBef>
              <a:spcAft>
                <a:spcPts val="0"/>
              </a:spcAft>
              <a:buClr>
                <a:srgbClr val="274E13"/>
              </a:buClr>
              <a:buSzPts val="1100"/>
              <a:buFont typeface="Arial"/>
              <a:buChar char="●"/>
            </a:pPr>
            <a:r>
              <a:rPr lang="en-IN" sz="1100" b="0" i="0" u="none" strike="noStrike" cap="none" dirty="0" err="1">
                <a:solidFill>
                  <a:srgbClr val="274E13"/>
                </a:solidFill>
                <a:latin typeface="Arial"/>
                <a:ea typeface="Arial"/>
                <a:cs typeface="Arial"/>
                <a:sym typeface="Arial"/>
              </a:rPr>
              <a:t>Häufigkeit</a:t>
            </a:r>
            <a:r>
              <a:rPr lang="en-IN" sz="1100" b="0" i="0" u="none" strike="noStrike" cap="none" dirty="0">
                <a:solidFill>
                  <a:srgbClr val="274E13"/>
                </a:solidFill>
                <a:latin typeface="Arial"/>
                <a:ea typeface="Arial"/>
                <a:cs typeface="Arial"/>
                <a:sym typeface="Arial"/>
              </a:rPr>
              <a:t> der </a:t>
            </a:r>
            <a:r>
              <a:rPr lang="en-IN" sz="1100" b="0" i="0" u="none" strike="noStrike" cap="none" dirty="0" err="1">
                <a:solidFill>
                  <a:srgbClr val="274E13"/>
                </a:solidFill>
                <a:latin typeface="Arial"/>
                <a:ea typeface="Arial"/>
                <a:cs typeface="Arial"/>
                <a:sym typeface="Arial"/>
              </a:rPr>
              <a:t>Überwachung</a:t>
            </a:r>
            <a:endParaRPr sz="1100" b="0" i="0" u="none" strike="noStrike" cap="none" dirty="0">
              <a:solidFill>
                <a:srgbClr val="274E13"/>
              </a:solidFill>
              <a:latin typeface="Arial"/>
              <a:ea typeface="Arial"/>
              <a:cs typeface="Arial"/>
              <a:sym typeface="Arial"/>
            </a:endParaRPr>
          </a:p>
        </p:txBody>
      </p:sp>
      <p:cxnSp>
        <p:nvCxnSpPr>
          <p:cNvPr id="357" name="Google Shape;357;g2d080a7830e_0_620"/>
          <p:cNvCxnSpPr>
            <a:stCxn id="349" idx="2"/>
            <a:endCxn id="356" idx="2"/>
          </p:cNvCxnSpPr>
          <p:nvPr/>
        </p:nvCxnSpPr>
        <p:spPr>
          <a:xfrm rot="16200000" flipH="1">
            <a:off x="8371407" y="4698355"/>
            <a:ext cx="89437" cy="3044275"/>
          </a:xfrm>
          <a:prstGeom prst="bentConnector3">
            <a:avLst>
              <a:gd name="adj1" fmla="val 355599"/>
            </a:avLst>
          </a:prstGeom>
          <a:noFill/>
          <a:ln w="38100" cap="flat" cmpd="sng">
            <a:solidFill>
              <a:srgbClr val="D9EAD3"/>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d080a7830e_0_645"/>
          <p:cNvSpPr txBox="1">
            <a:spLocks noGrp="1"/>
          </p:cNvSpPr>
          <p:nvPr>
            <p:ph type="body" idx="1"/>
          </p:nvPr>
        </p:nvSpPr>
        <p:spPr>
          <a:xfrm>
            <a:off x="856350" y="413750"/>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de-DE" dirty="0">
                <a:latin typeface="Calibri"/>
                <a:ea typeface="Calibri"/>
                <a:cs typeface="Calibri"/>
                <a:sym typeface="Calibri"/>
              </a:rPr>
              <a:t> Was ist ein Nachhaltigkeitsplan und warum ist er wichtig?</a:t>
            </a:r>
            <a:endParaRPr dirty="0">
              <a:latin typeface="Calibri"/>
              <a:ea typeface="Calibri"/>
              <a:cs typeface="Calibri"/>
              <a:sym typeface="Calibri"/>
            </a:endParaRPr>
          </a:p>
          <a:p>
            <a:pPr marL="0" lvl="0" indent="0" algn="ctr" rtl="0">
              <a:lnSpc>
                <a:spcPct val="90000"/>
              </a:lnSpc>
              <a:spcBef>
                <a:spcPts val="800"/>
              </a:spcBef>
              <a:spcAft>
                <a:spcPts val="0"/>
              </a:spcAft>
              <a:buClr>
                <a:srgbClr val="000000"/>
              </a:buClr>
              <a:buSzPts val="1400"/>
              <a:buNone/>
            </a:pPr>
            <a:endParaRPr b="0" dirty="0">
              <a:latin typeface="Arial"/>
              <a:ea typeface="Arial"/>
              <a:cs typeface="Arial"/>
              <a:sym typeface="Arial"/>
            </a:endParaRPr>
          </a:p>
        </p:txBody>
      </p:sp>
      <p:sp>
        <p:nvSpPr>
          <p:cNvPr id="363" name="Google Shape;363;g2d080a7830e_0_645"/>
          <p:cNvSpPr txBox="1"/>
          <p:nvPr/>
        </p:nvSpPr>
        <p:spPr>
          <a:xfrm>
            <a:off x="760700" y="4135450"/>
            <a:ext cx="76947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de-DE" sz="2400" b="0" i="1" u="none" strike="noStrike" cap="none" dirty="0">
                <a:solidFill>
                  <a:srgbClr val="000000"/>
                </a:solidFill>
                <a:latin typeface="Calibri"/>
                <a:ea typeface="Calibri"/>
                <a:cs typeface="Calibri"/>
                <a:sym typeface="Calibri"/>
              </a:rPr>
              <a:t>Schritt 4 - Festlegung von Schlüsselindikatoren für jedes Ziel </a:t>
            </a:r>
            <a:endParaRPr sz="2400" b="0" i="1" u="none" strike="noStrike" cap="none" dirty="0">
              <a:solidFill>
                <a:srgbClr val="000000"/>
              </a:solidFill>
              <a:latin typeface="Calibri"/>
              <a:ea typeface="Calibri"/>
              <a:cs typeface="Calibri"/>
              <a:sym typeface="Calibri"/>
            </a:endParaRPr>
          </a:p>
          <a:p>
            <a:pPr marL="914400" marR="0" lvl="0" indent="-381000" algn="just" rtl="0">
              <a:lnSpc>
                <a:spcPct val="100000"/>
              </a:lnSpc>
              <a:spcBef>
                <a:spcPts val="0"/>
              </a:spcBef>
              <a:spcAft>
                <a:spcPts val="0"/>
              </a:spcAft>
              <a:buClr>
                <a:srgbClr val="000000"/>
              </a:buClr>
              <a:buSzPts val="2400"/>
              <a:buFont typeface="Calibri"/>
              <a:buChar char="●"/>
            </a:pPr>
            <a:r>
              <a:rPr lang="de-DE" sz="2400" b="0" i="1" u="none" strike="noStrike" cap="none" dirty="0">
                <a:solidFill>
                  <a:srgbClr val="000000"/>
                </a:solidFill>
                <a:latin typeface="Calibri"/>
                <a:ea typeface="Calibri"/>
                <a:cs typeface="Calibri"/>
                <a:sym typeface="Calibri"/>
              </a:rPr>
              <a:t>Sie verstärken die Strategien entsprechend den Ergebnissen.</a:t>
            </a:r>
          </a:p>
          <a:p>
            <a:pPr marL="914400" marR="0" lvl="0" indent="-381000" algn="just" rtl="0">
              <a:lnSpc>
                <a:spcPct val="100000"/>
              </a:lnSpc>
              <a:spcBef>
                <a:spcPts val="0"/>
              </a:spcBef>
              <a:spcAft>
                <a:spcPts val="0"/>
              </a:spcAft>
              <a:buClr>
                <a:srgbClr val="000000"/>
              </a:buClr>
              <a:buSzPts val="2400"/>
              <a:buFont typeface="Calibri"/>
              <a:buChar char="●"/>
            </a:pPr>
            <a:r>
              <a:rPr lang="de-DE" sz="2400" b="0" i="1" u="none" strike="noStrike" cap="none" dirty="0">
                <a:solidFill>
                  <a:srgbClr val="000000"/>
                </a:solidFill>
                <a:latin typeface="Calibri"/>
                <a:ea typeface="Calibri"/>
                <a:cs typeface="Calibri"/>
                <a:sym typeface="Calibri"/>
              </a:rPr>
              <a:t>Ausgangswert und zu erreichender Wert Zeitrahmen für die Erreichung der Ziele. </a:t>
            </a:r>
          </a:p>
          <a:p>
            <a:pPr marL="914400" marR="0" lvl="0" indent="-381000" algn="just" rtl="0">
              <a:lnSpc>
                <a:spcPct val="100000"/>
              </a:lnSpc>
              <a:spcBef>
                <a:spcPts val="0"/>
              </a:spcBef>
              <a:spcAft>
                <a:spcPts val="0"/>
              </a:spcAft>
              <a:buClr>
                <a:srgbClr val="000000"/>
              </a:buClr>
              <a:buSzPts val="2400"/>
              <a:buFont typeface="Calibri"/>
              <a:buChar char="●"/>
            </a:pPr>
            <a:r>
              <a:rPr lang="de-DE" sz="2400" b="0" i="1" u="none" strike="noStrike" cap="none" dirty="0">
                <a:solidFill>
                  <a:srgbClr val="000000"/>
                </a:solidFill>
                <a:latin typeface="Calibri"/>
                <a:ea typeface="Calibri"/>
                <a:cs typeface="Calibri"/>
                <a:sym typeface="Calibri"/>
              </a:rPr>
              <a:t>Die wichtigsten Indikatoren</a:t>
            </a:r>
            <a:endParaRPr sz="2400" b="0" i="1" u="none" strike="noStrike" cap="none" dirty="0">
              <a:solidFill>
                <a:srgbClr val="000000"/>
              </a:solidFill>
              <a:latin typeface="Calibri"/>
              <a:ea typeface="Calibri"/>
              <a:cs typeface="Calibri"/>
              <a:sym typeface="Calibri"/>
            </a:endParaRPr>
          </a:p>
        </p:txBody>
      </p:sp>
      <p:sp>
        <p:nvSpPr>
          <p:cNvPr id="364" name="Google Shape;364;g2d080a7830e_0_645"/>
          <p:cNvSpPr txBox="1"/>
          <p:nvPr/>
        </p:nvSpPr>
        <p:spPr>
          <a:xfrm>
            <a:off x="7096625" y="3370600"/>
            <a:ext cx="1289700" cy="28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701C7F"/>
                </a:solidFill>
                <a:latin typeface="Roboto"/>
                <a:ea typeface="Roboto"/>
                <a:cs typeface="Roboto"/>
                <a:sym typeface="Roboto"/>
              </a:rPr>
              <a:t>Extern</a:t>
            </a:r>
            <a:endParaRPr sz="2000" b="0" i="0" u="none" strike="noStrike" cap="none" dirty="0">
              <a:solidFill>
                <a:srgbClr val="701C7F"/>
              </a:solidFill>
              <a:latin typeface="Roboto"/>
              <a:ea typeface="Roboto"/>
              <a:cs typeface="Roboto"/>
              <a:sym typeface="Roboto"/>
            </a:endParaRPr>
          </a:p>
        </p:txBody>
      </p:sp>
      <p:sp>
        <p:nvSpPr>
          <p:cNvPr id="365" name="Google Shape;365;g2d080a7830e_0_645"/>
          <p:cNvSpPr txBox="1"/>
          <p:nvPr/>
        </p:nvSpPr>
        <p:spPr>
          <a:xfrm>
            <a:off x="7127975" y="2399725"/>
            <a:ext cx="1192800" cy="2475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701C7F"/>
                </a:solidFill>
                <a:latin typeface="Roboto"/>
                <a:ea typeface="Roboto"/>
                <a:cs typeface="Roboto"/>
                <a:sym typeface="Roboto"/>
              </a:rPr>
              <a:t>Intern</a:t>
            </a:r>
            <a:endParaRPr sz="1800" b="0" i="0" u="none" strike="noStrike" cap="none" dirty="0">
              <a:solidFill>
                <a:srgbClr val="701C7F"/>
              </a:solidFill>
              <a:latin typeface="Roboto"/>
              <a:ea typeface="Roboto"/>
              <a:cs typeface="Roboto"/>
              <a:sym typeface="Roboto"/>
            </a:endParaRPr>
          </a:p>
        </p:txBody>
      </p:sp>
      <p:cxnSp>
        <p:nvCxnSpPr>
          <p:cNvPr id="366" name="Google Shape;366;g2d080a7830e_0_645"/>
          <p:cNvCxnSpPr>
            <a:stCxn id="367" idx="3"/>
            <a:endCxn id="365" idx="1"/>
          </p:cNvCxnSpPr>
          <p:nvPr/>
        </p:nvCxnSpPr>
        <p:spPr>
          <a:xfrm rot="10800000" flipH="1">
            <a:off x="6701600" y="2523475"/>
            <a:ext cx="426300" cy="393000"/>
          </a:xfrm>
          <a:prstGeom prst="curvedConnector3">
            <a:avLst>
              <a:gd name="adj1" fmla="val 50009"/>
            </a:avLst>
          </a:prstGeom>
          <a:noFill/>
          <a:ln w="19050" cap="flat" cmpd="sng">
            <a:solidFill>
              <a:srgbClr val="A61C00"/>
            </a:solidFill>
            <a:prstDash val="solid"/>
            <a:round/>
            <a:headEnd type="none" w="sm" len="sm"/>
            <a:tailEnd type="triangle" w="med" len="med"/>
          </a:ln>
        </p:spPr>
      </p:cxnSp>
      <p:sp>
        <p:nvSpPr>
          <p:cNvPr id="367" name="Google Shape;367;g2d080a7830e_0_645"/>
          <p:cNvSpPr txBox="1"/>
          <p:nvPr/>
        </p:nvSpPr>
        <p:spPr>
          <a:xfrm>
            <a:off x="760700" y="2647225"/>
            <a:ext cx="5940900" cy="538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de-DE" sz="2400" b="0" i="1" u="none" strike="noStrike" cap="none" dirty="0">
                <a:solidFill>
                  <a:srgbClr val="000000"/>
                </a:solidFill>
                <a:latin typeface="Calibri"/>
                <a:ea typeface="Calibri"/>
                <a:cs typeface="Calibri"/>
                <a:sym typeface="Calibri"/>
              </a:rPr>
              <a:t>Schritt 3: Kommunikation des Nachhaltigkeitsplans.</a:t>
            </a:r>
            <a:endParaRPr sz="2400" b="0" i="1"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0" i="1" u="none" strike="noStrike" cap="none" dirty="0">
              <a:solidFill>
                <a:srgbClr val="000000"/>
              </a:solidFill>
              <a:latin typeface="Calibri"/>
              <a:ea typeface="Calibri"/>
              <a:cs typeface="Calibri"/>
              <a:sym typeface="Calibri"/>
            </a:endParaRPr>
          </a:p>
        </p:txBody>
      </p:sp>
      <p:cxnSp>
        <p:nvCxnSpPr>
          <p:cNvPr id="368" name="Google Shape;368;g2d080a7830e_0_645"/>
          <p:cNvCxnSpPr>
            <a:stCxn id="367" idx="3"/>
            <a:endCxn id="364" idx="1"/>
          </p:cNvCxnSpPr>
          <p:nvPr/>
        </p:nvCxnSpPr>
        <p:spPr>
          <a:xfrm>
            <a:off x="6701600" y="2916475"/>
            <a:ext cx="395100" cy="598200"/>
          </a:xfrm>
          <a:prstGeom prst="curvedConnector3">
            <a:avLst>
              <a:gd name="adj1" fmla="val 49991"/>
            </a:avLst>
          </a:prstGeom>
          <a:noFill/>
          <a:ln w="19050" cap="flat" cmpd="sng">
            <a:solidFill>
              <a:srgbClr val="A61C00"/>
            </a:solidFill>
            <a:prstDash val="solid"/>
            <a:round/>
            <a:headEnd type="none" w="sm" len="sm"/>
            <a:tailEnd type="triangle" w="med" len="med"/>
          </a:ln>
        </p:spPr>
      </p:cxnSp>
      <p:sp>
        <p:nvSpPr>
          <p:cNvPr id="369" name="Google Shape;369;g2d080a7830e_0_645"/>
          <p:cNvSpPr txBox="1"/>
          <p:nvPr/>
        </p:nvSpPr>
        <p:spPr>
          <a:xfrm>
            <a:off x="8705938" y="2379475"/>
            <a:ext cx="12897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a:solidFill>
                  <a:srgbClr val="701C7F"/>
                </a:solidFill>
                <a:latin typeface="Roboto"/>
                <a:ea typeface="Roboto"/>
                <a:cs typeface="Roboto"/>
                <a:sym typeface="Roboto"/>
              </a:rPr>
              <a:t>Mitarbeiter</a:t>
            </a:r>
            <a:endParaRPr sz="1300" b="0" i="0" u="none" strike="noStrike" cap="none" dirty="0">
              <a:solidFill>
                <a:srgbClr val="000000"/>
              </a:solidFill>
              <a:latin typeface="Arial"/>
              <a:ea typeface="Arial"/>
              <a:cs typeface="Arial"/>
              <a:sym typeface="Arial"/>
            </a:endParaRPr>
          </a:p>
        </p:txBody>
      </p:sp>
      <p:sp>
        <p:nvSpPr>
          <p:cNvPr id="370" name="Google Shape;370;g2d080a7830e_0_645"/>
          <p:cNvSpPr txBox="1"/>
          <p:nvPr/>
        </p:nvSpPr>
        <p:spPr>
          <a:xfrm>
            <a:off x="10481600" y="2553400"/>
            <a:ext cx="14364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err="1">
                <a:solidFill>
                  <a:srgbClr val="701C7F"/>
                </a:solidFill>
                <a:latin typeface="Roboto"/>
                <a:ea typeface="Roboto"/>
                <a:cs typeface="Roboto"/>
                <a:sym typeface="Roboto"/>
              </a:rPr>
              <a:t>Teilnahme</a:t>
            </a:r>
            <a:endParaRPr sz="1300" b="0" i="0" u="none" strike="noStrike" cap="none" dirty="0">
              <a:solidFill>
                <a:srgbClr val="000000"/>
              </a:solidFill>
              <a:latin typeface="Arial"/>
              <a:ea typeface="Arial"/>
              <a:cs typeface="Arial"/>
              <a:sym typeface="Arial"/>
            </a:endParaRPr>
          </a:p>
        </p:txBody>
      </p:sp>
      <p:sp>
        <p:nvSpPr>
          <p:cNvPr id="371" name="Google Shape;371;g2d080a7830e_0_645"/>
          <p:cNvSpPr txBox="1"/>
          <p:nvPr/>
        </p:nvSpPr>
        <p:spPr>
          <a:xfrm>
            <a:off x="10481600" y="2265400"/>
            <a:ext cx="14364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err="1">
                <a:solidFill>
                  <a:srgbClr val="701C7F"/>
                </a:solidFill>
                <a:latin typeface="Roboto"/>
                <a:ea typeface="Roboto"/>
                <a:cs typeface="Roboto"/>
                <a:sym typeface="Roboto"/>
              </a:rPr>
              <a:t>Kompromiss</a:t>
            </a:r>
            <a:endParaRPr sz="1300" b="0" i="0" u="none" strike="noStrike" cap="none" dirty="0">
              <a:solidFill>
                <a:srgbClr val="000000"/>
              </a:solidFill>
              <a:latin typeface="Arial"/>
              <a:ea typeface="Arial"/>
              <a:cs typeface="Arial"/>
              <a:sym typeface="Arial"/>
            </a:endParaRPr>
          </a:p>
        </p:txBody>
      </p:sp>
      <p:cxnSp>
        <p:nvCxnSpPr>
          <p:cNvPr id="372" name="Google Shape;372;g2d080a7830e_0_645"/>
          <p:cNvCxnSpPr>
            <a:stCxn id="365" idx="3"/>
            <a:endCxn id="369" idx="1"/>
          </p:cNvCxnSpPr>
          <p:nvPr/>
        </p:nvCxnSpPr>
        <p:spPr>
          <a:xfrm>
            <a:off x="8320775" y="2523475"/>
            <a:ext cx="385200" cy="600"/>
          </a:xfrm>
          <a:prstGeom prst="curvedConnector3">
            <a:avLst>
              <a:gd name="adj1" fmla="val 49995"/>
            </a:avLst>
          </a:prstGeom>
          <a:noFill/>
          <a:ln w="19050" cap="flat" cmpd="sng">
            <a:solidFill>
              <a:srgbClr val="A61C00"/>
            </a:solidFill>
            <a:prstDash val="solid"/>
            <a:round/>
            <a:headEnd type="none" w="sm" len="sm"/>
            <a:tailEnd type="triangle" w="med" len="med"/>
          </a:ln>
        </p:spPr>
      </p:cxnSp>
      <p:cxnSp>
        <p:nvCxnSpPr>
          <p:cNvPr id="373" name="Google Shape;373;g2d080a7830e_0_645"/>
          <p:cNvCxnSpPr>
            <a:stCxn id="369" idx="3"/>
            <a:endCxn id="371" idx="1"/>
          </p:cNvCxnSpPr>
          <p:nvPr/>
        </p:nvCxnSpPr>
        <p:spPr>
          <a:xfrm rot="10800000" flipH="1">
            <a:off x="9995638" y="2409475"/>
            <a:ext cx="486000" cy="114000"/>
          </a:xfrm>
          <a:prstGeom prst="curvedConnector3">
            <a:avLst>
              <a:gd name="adj1" fmla="val 49996"/>
            </a:avLst>
          </a:prstGeom>
          <a:noFill/>
          <a:ln w="19050" cap="flat" cmpd="sng">
            <a:solidFill>
              <a:srgbClr val="A61C00"/>
            </a:solidFill>
            <a:prstDash val="solid"/>
            <a:round/>
            <a:headEnd type="none" w="sm" len="sm"/>
            <a:tailEnd type="triangle" w="med" len="med"/>
          </a:ln>
        </p:spPr>
      </p:cxnSp>
      <p:cxnSp>
        <p:nvCxnSpPr>
          <p:cNvPr id="374" name="Google Shape;374;g2d080a7830e_0_645"/>
          <p:cNvCxnSpPr>
            <a:stCxn id="369" idx="3"/>
            <a:endCxn id="370" idx="1"/>
          </p:cNvCxnSpPr>
          <p:nvPr/>
        </p:nvCxnSpPr>
        <p:spPr>
          <a:xfrm>
            <a:off x="9995638" y="2523475"/>
            <a:ext cx="486000" cy="174000"/>
          </a:xfrm>
          <a:prstGeom prst="curvedConnector3">
            <a:avLst>
              <a:gd name="adj1" fmla="val 49996"/>
            </a:avLst>
          </a:prstGeom>
          <a:noFill/>
          <a:ln w="19050" cap="flat" cmpd="sng">
            <a:solidFill>
              <a:srgbClr val="A61C00"/>
            </a:solidFill>
            <a:prstDash val="solid"/>
            <a:round/>
            <a:headEnd type="none" w="sm" len="sm"/>
            <a:tailEnd type="triangle" w="med" len="med"/>
          </a:ln>
        </p:spPr>
      </p:cxnSp>
      <p:sp>
        <p:nvSpPr>
          <p:cNvPr id="375" name="Google Shape;375;g2d080a7830e_0_645"/>
          <p:cNvSpPr txBox="1"/>
          <p:nvPr/>
        </p:nvSpPr>
        <p:spPr>
          <a:xfrm>
            <a:off x="8802850" y="3847450"/>
            <a:ext cx="14364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err="1">
                <a:solidFill>
                  <a:srgbClr val="701C7F"/>
                </a:solidFill>
                <a:latin typeface="Roboto"/>
                <a:ea typeface="Roboto"/>
                <a:cs typeface="Roboto"/>
                <a:sym typeface="Roboto"/>
              </a:rPr>
              <a:t>Anbieter</a:t>
            </a:r>
            <a:endParaRPr sz="1300" b="0" i="0" u="none" strike="noStrike" cap="none" dirty="0">
              <a:solidFill>
                <a:srgbClr val="000000"/>
              </a:solidFill>
              <a:latin typeface="Arial"/>
              <a:ea typeface="Arial"/>
              <a:cs typeface="Arial"/>
              <a:sym typeface="Arial"/>
            </a:endParaRPr>
          </a:p>
        </p:txBody>
      </p:sp>
      <p:sp>
        <p:nvSpPr>
          <p:cNvPr id="376" name="Google Shape;376;g2d080a7830e_0_645"/>
          <p:cNvSpPr txBox="1"/>
          <p:nvPr/>
        </p:nvSpPr>
        <p:spPr>
          <a:xfrm>
            <a:off x="9215749" y="2947600"/>
            <a:ext cx="11928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err="1">
                <a:solidFill>
                  <a:srgbClr val="701C7F"/>
                </a:solidFill>
                <a:latin typeface="Roboto"/>
                <a:ea typeface="Roboto"/>
                <a:cs typeface="Roboto"/>
                <a:sym typeface="Roboto"/>
              </a:rPr>
              <a:t>Investoren</a:t>
            </a:r>
            <a:endParaRPr sz="1300" b="0" i="0" u="none" strike="noStrike" cap="none" dirty="0">
              <a:solidFill>
                <a:srgbClr val="000000"/>
              </a:solidFill>
              <a:latin typeface="Arial"/>
              <a:ea typeface="Arial"/>
              <a:cs typeface="Arial"/>
              <a:sym typeface="Arial"/>
            </a:endParaRPr>
          </a:p>
        </p:txBody>
      </p:sp>
      <p:sp>
        <p:nvSpPr>
          <p:cNvPr id="377" name="Google Shape;377;g2d080a7830e_0_645"/>
          <p:cNvSpPr txBox="1"/>
          <p:nvPr/>
        </p:nvSpPr>
        <p:spPr>
          <a:xfrm>
            <a:off x="9104347" y="3370600"/>
            <a:ext cx="1013100" cy="28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701C7F"/>
                </a:solidFill>
                <a:latin typeface="Roboto"/>
                <a:ea typeface="Roboto"/>
                <a:cs typeface="Roboto"/>
                <a:sym typeface="Roboto"/>
              </a:rPr>
              <a:t>Kunden</a:t>
            </a:r>
            <a:endParaRPr sz="1300" b="0" i="0" u="none" strike="noStrike" cap="none" dirty="0">
              <a:solidFill>
                <a:srgbClr val="000000"/>
              </a:solidFill>
              <a:latin typeface="Arial"/>
              <a:ea typeface="Arial"/>
              <a:cs typeface="Arial"/>
              <a:sym typeface="Arial"/>
            </a:endParaRPr>
          </a:p>
        </p:txBody>
      </p:sp>
      <p:cxnSp>
        <p:nvCxnSpPr>
          <p:cNvPr id="378" name="Google Shape;378;g2d080a7830e_0_645"/>
          <p:cNvCxnSpPr>
            <a:stCxn id="364" idx="3"/>
            <a:endCxn id="377" idx="1"/>
          </p:cNvCxnSpPr>
          <p:nvPr/>
        </p:nvCxnSpPr>
        <p:spPr>
          <a:xfrm>
            <a:off x="8386325" y="3514600"/>
            <a:ext cx="717900" cy="600"/>
          </a:xfrm>
          <a:prstGeom prst="curvedConnector3">
            <a:avLst>
              <a:gd name="adj1" fmla="val 50008"/>
            </a:avLst>
          </a:prstGeom>
          <a:noFill/>
          <a:ln w="19050" cap="flat" cmpd="sng">
            <a:solidFill>
              <a:srgbClr val="A61C00"/>
            </a:solidFill>
            <a:prstDash val="solid"/>
            <a:round/>
            <a:headEnd type="none" w="sm" len="sm"/>
            <a:tailEnd type="triangle" w="med" len="med"/>
          </a:ln>
        </p:spPr>
      </p:cxnSp>
      <p:cxnSp>
        <p:nvCxnSpPr>
          <p:cNvPr id="379" name="Google Shape;379;g2d080a7830e_0_645"/>
          <p:cNvCxnSpPr>
            <a:stCxn id="364" idx="3"/>
            <a:endCxn id="375" idx="1"/>
          </p:cNvCxnSpPr>
          <p:nvPr/>
        </p:nvCxnSpPr>
        <p:spPr>
          <a:xfrm>
            <a:off x="8386325" y="3514600"/>
            <a:ext cx="416400" cy="477000"/>
          </a:xfrm>
          <a:prstGeom prst="curvedConnector3">
            <a:avLst>
              <a:gd name="adj1" fmla="val 50015"/>
            </a:avLst>
          </a:prstGeom>
          <a:noFill/>
          <a:ln w="19050" cap="flat" cmpd="sng">
            <a:solidFill>
              <a:srgbClr val="A61C00"/>
            </a:solidFill>
            <a:prstDash val="solid"/>
            <a:round/>
            <a:headEnd type="none" w="sm" len="sm"/>
            <a:tailEnd type="triangle" w="med" len="med"/>
          </a:ln>
        </p:spPr>
      </p:cxnSp>
      <p:cxnSp>
        <p:nvCxnSpPr>
          <p:cNvPr id="380" name="Google Shape;380;g2d080a7830e_0_645"/>
          <p:cNvCxnSpPr>
            <a:stCxn id="364" idx="3"/>
            <a:endCxn id="376" idx="1"/>
          </p:cNvCxnSpPr>
          <p:nvPr/>
        </p:nvCxnSpPr>
        <p:spPr>
          <a:xfrm rot="10800000" flipH="1">
            <a:off x="8386325" y="3091600"/>
            <a:ext cx="829500" cy="423000"/>
          </a:xfrm>
          <a:prstGeom prst="curvedConnector3">
            <a:avLst>
              <a:gd name="adj1" fmla="val 49995"/>
            </a:avLst>
          </a:prstGeom>
          <a:noFill/>
          <a:ln w="19050" cap="flat" cmpd="sng">
            <a:solidFill>
              <a:srgbClr val="A61C00"/>
            </a:solidFill>
            <a:prstDash val="solid"/>
            <a:round/>
            <a:headEnd type="none" w="sm" len="sm"/>
            <a:tailEnd type="stealth" w="med" len="med"/>
          </a:ln>
        </p:spPr>
      </p:cxnSp>
      <p:cxnSp>
        <p:nvCxnSpPr>
          <p:cNvPr id="381" name="Google Shape;381;g2d080a7830e_0_645"/>
          <p:cNvCxnSpPr>
            <a:stCxn id="365" idx="3"/>
            <a:endCxn id="376" idx="1"/>
          </p:cNvCxnSpPr>
          <p:nvPr/>
        </p:nvCxnSpPr>
        <p:spPr>
          <a:xfrm>
            <a:off x="8320775" y="2523475"/>
            <a:ext cx="894900" cy="568200"/>
          </a:xfrm>
          <a:prstGeom prst="curvedConnector3">
            <a:avLst>
              <a:gd name="adj1" fmla="val 50004"/>
            </a:avLst>
          </a:prstGeom>
          <a:noFill/>
          <a:ln w="19050" cap="flat" cmpd="sng">
            <a:solidFill>
              <a:srgbClr val="A61C00"/>
            </a:solidFill>
            <a:prstDash val="solid"/>
            <a:round/>
            <a:headEnd type="none" w="sm" len="sm"/>
            <a:tailEnd type="stealth"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g2d080a7830e_0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6575" y="2582800"/>
            <a:ext cx="732110" cy="711838"/>
          </a:xfrm>
          <a:prstGeom prst="rect">
            <a:avLst/>
          </a:prstGeom>
          <a:noFill/>
          <a:ln>
            <a:noFill/>
          </a:ln>
        </p:spPr>
      </p:pic>
      <p:sp>
        <p:nvSpPr>
          <p:cNvPr id="387" name="Google Shape;387;g2d080a7830e_0_0"/>
          <p:cNvSpPr txBox="1"/>
          <p:nvPr/>
        </p:nvSpPr>
        <p:spPr>
          <a:xfrm>
            <a:off x="217800" y="2027200"/>
            <a:ext cx="59574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WICHTIGSTE INDIKATOREN</a:t>
            </a:r>
            <a:endParaRPr sz="2400" b="1" i="0" u="none" strike="noStrike" cap="none" dirty="0">
              <a:solidFill>
                <a:srgbClr val="000000"/>
              </a:solidFill>
              <a:latin typeface="Arial"/>
              <a:ea typeface="Arial"/>
              <a:cs typeface="Arial"/>
              <a:sym typeface="Arial"/>
            </a:endParaRPr>
          </a:p>
        </p:txBody>
      </p:sp>
      <p:sp>
        <p:nvSpPr>
          <p:cNvPr id="388" name="Google Shape;388;g2d080a7830e_0_0"/>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Font typeface="Arial"/>
              <a:buNone/>
            </a:pPr>
            <a:r>
              <a:rPr lang="de-DE" dirty="0">
                <a:latin typeface="Calibri"/>
                <a:ea typeface="Calibri"/>
                <a:cs typeface="Calibri"/>
                <a:sym typeface="Calibri"/>
              </a:rPr>
              <a:t>Was ist ein Nachhaltigkeitsplan und warum ist er wichtig?</a:t>
            </a:r>
            <a:endParaRPr dirty="0">
              <a:latin typeface="Calibri"/>
              <a:ea typeface="Calibri"/>
              <a:cs typeface="Calibri"/>
              <a:sym typeface="Calibri"/>
            </a:endParaRPr>
          </a:p>
          <a:p>
            <a:pPr marL="0" lvl="0" indent="0" algn="just" rtl="0">
              <a:lnSpc>
                <a:spcPct val="90000"/>
              </a:lnSpc>
              <a:spcBef>
                <a:spcPts val="800"/>
              </a:spcBef>
              <a:spcAft>
                <a:spcPts val="0"/>
              </a:spcAft>
              <a:buClr>
                <a:srgbClr val="000000"/>
              </a:buClr>
              <a:buSzPts val="1400"/>
              <a:buFont typeface="Arial"/>
              <a:buNone/>
            </a:pPr>
            <a:endParaRPr b="0" dirty="0">
              <a:latin typeface="Arial"/>
              <a:ea typeface="Arial"/>
              <a:cs typeface="Arial"/>
              <a:sym typeface="Arial"/>
            </a:endParaRPr>
          </a:p>
        </p:txBody>
      </p:sp>
      <p:sp>
        <p:nvSpPr>
          <p:cNvPr id="389" name="Google Shape;389;g2d080a7830e_0_0"/>
          <p:cNvSpPr txBox="1"/>
          <p:nvPr/>
        </p:nvSpPr>
        <p:spPr>
          <a:xfrm>
            <a:off x="4393050" y="3844050"/>
            <a:ext cx="3791400" cy="26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err="1">
                <a:solidFill>
                  <a:srgbClr val="000000"/>
                </a:solidFill>
                <a:latin typeface="Calibri"/>
                <a:ea typeface="Calibri"/>
                <a:cs typeface="Calibri"/>
                <a:sym typeface="Calibri"/>
              </a:rPr>
              <a:t>Soziale</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Nachhaltigkeit</a:t>
            </a:r>
            <a:endParaRPr sz="2400" b="1"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Messung der Meinung der Mitarbeiter.</a:t>
            </a: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Gesamtzahl der Mitarbeiter in sozialen Projekten.</a:t>
            </a: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Für soziale Zwecke aufgebrachte Mittel.</a:t>
            </a:r>
            <a:endParaRPr lang="en-US" sz="2300" b="0" i="0" u="none" strike="noStrike" cap="none" dirty="0">
              <a:solidFill>
                <a:srgbClr val="000000"/>
              </a:solidFill>
              <a:latin typeface="Calibri"/>
              <a:ea typeface="Calibri"/>
              <a:cs typeface="Calibri"/>
              <a:sym typeface="Calibri"/>
            </a:endParaRPr>
          </a:p>
        </p:txBody>
      </p:sp>
      <p:sp>
        <p:nvSpPr>
          <p:cNvPr id="390" name="Google Shape;390;g2d080a7830e_0_0"/>
          <p:cNvSpPr txBox="1"/>
          <p:nvPr/>
        </p:nvSpPr>
        <p:spPr>
          <a:xfrm>
            <a:off x="477675" y="4242175"/>
            <a:ext cx="4242900" cy="21723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80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p:txBody>
      </p:sp>
      <p:sp>
        <p:nvSpPr>
          <p:cNvPr id="391" name="Google Shape;391;g2d080a7830e_0_0"/>
          <p:cNvSpPr txBox="1"/>
          <p:nvPr/>
        </p:nvSpPr>
        <p:spPr>
          <a:xfrm>
            <a:off x="297738" y="3766375"/>
            <a:ext cx="4095300" cy="312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err="1">
                <a:solidFill>
                  <a:srgbClr val="000000"/>
                </a:solidFill>
                <a:latin typeface="Calibri"/>
                <a:ea typeface="Calibri"/>
                <a:cs typeface="Calibri"/>
                <a:sym typeface="Calibri"/>
              </a:rPr>
              <a:t>Ökologische</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Nachhaltigkeit</a:t>
            </a:r>
            <a:endParaRPr sz="2400" b="1"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Messung des Verbrauchs von Ressourcen und Rohstoffen.</a:t>
            </a: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Messung des Einsatzes von Schadstoffen.</a:t>
            </a: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Verwendung von umweltfreundlichen Produkten.</a:t>
            </a:r>
            <a:endParaRPr sz="2300" b="0" i="0" u="none" strike="noStrike" cap="none" dirty="0">
              <a:solidFill>
                <a:srgbClr val="000000"/>
              </a:solidFill>
              <a:latin typeface="Calibri"/>
              <a:ea typeface="Calibri"/>
              <a:cs typeface="Calibri"/>
              <a:sym typeface="Calibri"/>
            </a:endParaRPr>
          </a:p>
        </p:txBody>
      </p:sp>
      <p:sp>
        <p:nvSpPr>
          <p:cNvPr id="392" name="Google Shape;392;g2d080a7830e_0_0"/>
          <p:cNvSpPr txBox="1"/>
          <p:nvPr/>
        </p:nvSpPr>
        <p:spPr>
          <a:xfrm>
            <a:off x="8028674" y="3602483"/>
            <a:ext cx="4095300" cy="317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err="1">
                <a:solidFill>
                  <a:srgbClr val="000000"/>
                </a:solidFill>
                <a:latin typeface="Calibri"/>
                <a:ea typeface="Calibri"/>
                <a:cs typeface="Calibri"/>
                <a:sym typeface="Calibri"/>
              </a:rPr>
              <a:t>Finanzielle</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Nachhaltigkeit</a:t>
            </a:r>
            <a:r>
              <a:rPr lang="en-US" sz="2400" b="1" i="0" u="none" strike="noStrike" cap="none" dirty="0">
                <a:solidFill>
                  <a:srgbClr val="000000"/>
                </a:solidFill>
                <a:latin typeface="Calibri"/>
                <a:ea typeface="Calibri"/>
                <a:cs typeface="Calibri"/>
                <a:sym typeface="Calibri"/>
              </a:rPr>
              <a:t>:</a:t>
            </a:r>
            <a:endParaRPr sz="2400" b="1" i="0" u="none" strike="noStrike" cap="none" dirty="0">
              <a:solidFill>
                <a:srgbClr val="000000"/>
              </a:solidFill>
              <a:latin typeface="Calibri"/>
              <a:ea typeface="Calibri"/>
              <a:cs typeface="Calibri"/>
              <a:sym typeface="Calibri"/>
            </a:endParaRP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Bilanz des Unternehmens.</a:t>
            </a: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Aktienkurse.</a:t>
            </a: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Management des Arbeitsrisikos.</a:t>
            </a: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Bilanzpolitik.</a:t>
            </a: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Aufwandspositionen und Aktiva.</a:t>
            </a:r>
          </a:p>
          <a:p>
            <a:pPr marL="425450" marR="0" lvl="0" indent="-342900" algn="l" rtl="0">
              <a:lnSpc>
                <a:spcPct val="100000"/>
              </a:lnSpc>
              <a:spcBef>
                <a:spcPts val="0"/>
              </a:spcBef>
              <a:spcAft>
                <a:spcPts val="0"/>
              </a:spcAft>
              <a:buClr>
                <a:srgbClr val="000000"/>
              </a:buClr>
              <a:buSzPts val="2300"/>
              <a:buFont typeface="Arial"/>
              <a:buChar char="•"/>
            </a:pPr>
            <a:r>
              <a:rPr lang="de-DE" sz="2300" b="0" i="0" u="none" strike="noStrike" cap="none" dirty="0">
                <a:solidFill>
                  <a:srgbClr val="000000"/>
                </a:solidFill>
                <a:latin typeface="Calibri"/>
                <a:ea typeface="Calibri"/>
                <a:cs typeface="Calibri"/>
                <a:sym typeface="Calibri"/>
              </a:rPr>
              <a:t>Bewertung des Budgets.</a:t>
            </a:r>
            <a:endParaRPr sz="2300" b="0" i="0" u="none" strike="noStrike" cap="none" dirty="0">
              <a:solidFill>
                <a:srgbClr val="000000"/>
              </a:solidFill>
              <a:latin typeface="Calibri"/>
              <a:ea typeface="Calibri"/>
              <a:cs typeface="Calibri"/>
              <a:sym typeface="Calibri"/>
            </a:endParaRPr>
          </a:p>
        </p:txBody>
      </p:sp>
      <p:pic>
        <p:nvPicPr>
          <p:cNvPr id="393" name="Google Shape;393;g2d080a7830e_0_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335" y="3142868"/>
            <a:ext cx="722446" cy="704855"/>
          </a:xfrm>
          <a:prstGeom prst="rect">
            <a:avLst/>
          </a:prstGeom>
          <a:noFill/>
          <a:ln>
            <a:noFill/>
          </a:ln>
        </p:spPr>
      </p:pic>
      <p:pic>
        <p:nvPicPr>
          <p:cNvPr id="394" name="Google Shape;394;g2d080a7830e_0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95100" y="2586294"/>
            <a:ext cx="722439" cy="704851"/>
          </a:xfrm>
          <a:prstGeom prst="rect">
            <a:avLst/>
          </a:prstGeom>
          <a:noFill/>
          <a:ln>
            <a:noFill/>
          </a:ln>
        </p:spPr>
      </p:pic>
      <p:pic>
        <p:nvPicPr>
          <p:cNvPr id="395" name="Google Shape;395;g2d080a7830e_0_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090730" y="3139660"/>
            <a:ext cx="768273" cy="749564"/>
          </a:xfrm>
          <a:prstGeom prst="rect">
            <a:avLst/>
          </a:prstGeom>
          <a:noFill/>
          <a:ln>
            <a:noFill/>
          </a:ln>
        </p:spPr>
      </p:pic>
      <p:pic>
        <p:nvPicPr>
          <p:cNvPr id="396" name="Google Shape;396;g2d080a7830e_0_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763946" y="2587507"/>
            <a:ext cx="722441" cy="704854"/>
          </a:xfrm>
          <a:prstGeom prst="rect">
            <a:avLst/>
          </a:prstGeom>
          <a:noFill/>
          <a:ln>
            <a:noFill/>
          </a:ln>
        </p:spPr>
      </p:pic>
      <p:pic>
        <p:nvPicPr>
          <p:cNvPr id="397" name="Google Shape;397;g2d080a7830e_0_0"/>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407866" y="3171616"/>
            <a:ext cx="732108" cy="714282"/>
          </a:xfrm>
          <a:prstGeom prst="rect">
            <a:avLst/>
          </a:prstGeom>
          <a:noFill/>
          <a:ln>
            <a:noFill/>
          </a:ln>
        </p:spPr>
      </p:pic>
      <p:pic>
        <p:nvPicPr>
          <p:cNvPr id="398" name="Google Shape;398;g2d080a7830e_0_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907700" y="2545955"/>
            <a:ext cx="788745" cy="810664"/>
          </a:xfrm>
          <a:prstGeom prst="rect">
            <a:avLst/>
          </a:prstGeom>
          <a:noFill/>
          <a:ln>
            <a:noFill/>
          </a:ln>
        </p:spPr>
      </p:pic>
      <p:pic>
        <p:nvPicPr>
          <p:cNvPr id="399" name="Google Shape;399;g2d080a7830e_0_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172788" y="2527325"/>
            <a:ext cx="825000" cy="847924"/>
          </a:xfrm>
          <a:prstGeom prst="rect">
            <a:avLst/>
          </a:prstGeom>
          <a:noFill/>
          <a:ln>
            <a:noFill/>
          </a:ln>
        </p:spPr>
      </p:pic>
      <p:pic>
        <p:nvPicPr>
          <p:cNvPr id="400" name="Google Shape;400;g2d080a7830e_0_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918194" y="3071570"/>
            <a:ext cx="751605" cy="772492"/>
          </a:xfrm>
          <a:prstGeom prst="rect">
            <a:avLst/>
          </a:prstGeom>
          <a:noFill/>
          <a:ln>
            <a:noFill/>
          </a:ln>
        </p:spPr>
      </p:pic>
      <p:pic>
        <p:nvPicPr>
          <p:cNvPr id="401" name="Google Shape;401;g2d080a7830e_0_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517324" y="3075263"/>
            <a:ext cx="788721" cy="810636"/>
          </a:xfrm>
          <a:prstGeom prst="rect">
            <a:avLst/>
          </a:prstGeom>
          <a:noFill/>
          <a:ln>
            <a:noFill/>
          </a:ln>
        </p:spPr>
      </p:pic>
      <p:pic>
        <p:nvPicPr>
          <p:cNvPr id="402" name="Google Shape;402;g2d080a7830e_0_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651688" y="2311517"/>
            <a:ext cx="876934" cy="883713"/>
          </a:xfrm>
          <a:prstGeom prst="rect">
            <a:avLst/>
          </a:prstGeom>
          <a:noFill/>
          <a:ln>
            <a:noFill/>
          </a:ln>
        </p:spPr>
      </p:pic>
      <p:pic>
        <p:nvPicPr>
          <p:cNvPr id="403" name="Google Shape;403;g2d080a7830e_0_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99395" y="2646491"/>
            <a:ext cx="876929" cy="886748"/>
          </a:xfrm>
          <a:prstGeom prst="rect">
            <a:avLst/>
          </a:prstGeom>
          <a:noFill/>
          <a:ln>
            <a:noFill/>
          </a:ln>
        </p:spPr>
      </p:pic>
      <p:pic>
        <p:nvPicPr>
          <p:cNvPr id="404" name="Google Shape;404;g2d080a7830e_0_0"/>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9719971" y="2373605"/>
            <a:ext cx="876929" cy="8867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d080a7830e_0_100"/>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800"/>
              </a:spcBef>
              <a:spcAft>
                <a:spcPts val="0"/>
              </a:spcAft>
              <a:buClr>
                <a:srgbClr val="000000"/>
              </a:buClr>
              <a:buSzPts val="1400"/>
              <a:buNone/>
            </a:pPr>
            <a:r>
              <a:rPr lang="de-DE" dirty="0">
                <a:latin typeface="Calibri"/>
                <a:ea typeface="Calibri"/>
                <a:cs typeface="Calibri"/>
                <a:sym typeface="Calibri"/>
              </a:rPr>
              <a:t> Was ist ein Nachhaltigkeitsplan und warum ist er wichtig?</a:t>
            </a:r>
            <a:endParaRPr dirty="0">
              <a:latin typeface="Calibri"/>
              <a:ea typeface="Calibri"/>
              <a:cs typeface="Calibri"/>
              <a:sym typeface="Calibri"/>
            </a:endParaRPr>
          </a:p>
          <a:p>
            <a:pPr marL="0" lvl="0" indent="0" algn="just" rtl="0">
              <a:lnSpc>
                <a:spcPct val="90000"/>
              </a:lnSpc>
              <a:spcBef>
                <a:spcPts val="800"/>
              </a:spcBef>
              <a:spcAft>
                <a:spcPts val="0"/>
              </a:spcAft>
              <a:buClr>
                <a:srgbClr val="000000"/>
              </a:buClr>
              <a:buSzPts val="1400"/>
              <a:buNone/>
            </a:pPr>
            <a:endParaRPr b="0" dirty="0">
              <a:latin typeface="Arial"/>
              <a:ea typeface="Arial"/>
              <a:cs typeface="Arial"/>
              <a:sym typeface="Arial"/>
            </a:endParaRPr>
          </a:p>
        </p:txBody>
      </p:sp>
      <p:sp>
        <p:nvSpPr>
          <p:cNvPr id="410" name="Google Shape;410;g2d080a7830e_0_100"/>
          <p:cNvSpPr/>
          <p:nvPr/>
        </p:nvSpPr>
        <p:spPr>
          <a:xfrm>
            <a:off x="5876924" y="3481975"/>
            <a:ext cx="3778063" cy="4905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Calibri"/>
                <a:ea typeface="Calibri"/>
                <a:cs typeface="Calibri"/>
                <a:sym typeface="Calibri"/>
              </a:rPr>
              <a:t>Regelmäßige</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Bewertungen</a:t>
            </a:r>
            <a:endParaRPr sz="2400" b="0" i="0" u="none" strike="noStrike" cap="none" dirty="0">
              <a:solidFill>
                <a:srgbClr val="FFFFFF"/>
              </a:solidFill>
              <a:latin typeface="Calibri"/>
              <a:ea typeface="Calibri"/>
              <a:cs typeface="Calibri"/>
              <a:sym typeface="Calibri"/>
            </a:endParaRPr>
          </a:p>
        </p:txBody>
      </p:sp>
      <p:sp>
        <p:nvSpPr>
          <p:cNvPr id="411" name="Google Shape;411;g2d080a7830e_0_100"/>
          <p:cNvSpPr/>
          <p:nvPr/>
        </p:nvSpPr>
        <p:spPr>
          <a:xfrm>
            <a:off x="5891625" y="4038980"/>
            <a:ext cx="5189624" cy="5313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Calibri"/>
                <a:ea typeface="Calibri"/>
                <a:cs typeface="Calibri"/>
                <a:sym typeface="Calibri"/>
              </a:rPr>
              <a:t>Analyse</a:t>
            </a:r>
            <a:r>
              <a:rPr lang="en-US" sz="2400" b="0" i="0" u="none" strike="noStrike" cap="none" dirty="0">
                <a:solidFill>
                  <a:srgbClr val="FFFFFF"/>
                </a:solidFill>
                <a:latin typeface="Calibri"/>
                <a:ea typeface="Calibri"/>
                <a:cs typeface="Calibri"/>
                <a:sym typeface="Calibri"/>
              </a:rPr>
              <a:t> der </a:t>
            </a:r>
            <a:r>
              <a:rPr lang="en-US" sz="2400" b="0" i="0" u="none" strike="noStrike" cap="none" dirty="0" err="1">
                <a:solidFill>
                  <a:srgbClr val="FFFFFF"/>
                </a:solidFill>
                <a:latin typeface="Calibri"/>
                <a:ea typeface="Calibri"/>
                <a:cs typeface="Calibri"/>
                <a:sym typeface="Calibri"/>
              </a:rPr>
              <a:t>Nachhaltigkeitsindikatoren</a:t>
            </a:r>
            <a:endParaRPr sz="2400" b="0" i="0" u="none" strike="noStrike" cap="none" dirty="0">
              <a:solidFill>
                <a:srgbClr val="FFFFFF"/>
              </a:solidFill>
              <a:latin typeface="Calibri"/>
              <a:ea typeface="Calibri"/>
              <a:cs typeface="Calibri"/>
              <a:sym typeface="Calibri"/>
            </a:endParaRPr>
          </a:p>
        </p:txBody>
      </p:sp>
      <p:cxnSp>
        <p:nvCxnSpPr>
          <p:cNvPr id="412" name="Google Shape;412;g2d080a7830e_0_100"/>
          <p:cNvCxnSpPr>
            <a:cxnSpLocks/>
            <a:stCxn id="413" idx="3"/>
            <a:endCxn id="410" idx="1"/>
          </p:cNvCxnSpPr>
          <p:nvPr/>
        </p:nvCxnSpPr>
        <p:spPr>
          <a:xfrm flipV="1">
            <a:off x="5074725" y="3727225"/>
            <a:ext cx="802199" cy="841071"/>
          </a:xfrm>
          <a:prstGeom prst="curvedConnector3">
            <a:avLst>
              <a:gd name="adj1" fmla="val 50000"/>
            </a:avLst>
          </a:prstGeom>
          <a:noFill/>
          <a:ln w="28575" cap="flat" cmpd="sng">
            <a:solidFill>
              <a:srgbClr val="000000"/>
            </a:solidFill>
            <a:prstDash val="solid"/>
            <a:round/>
            <a:headEnd type="none" w="sm" len="sm"/>
            <a:tailEnd type="stealth" w="sm" len="sm"/>
          </a:ln>
        </p:spPr>
      </p:cxnSp>
      <p:cxnSp>
        <p:nvCxnSpPr>
          <p:cNvPr id="414" name="Google Shape;414;g2d080a7830e_0_100"/>
          <p:cNvCxnSpPr>
            <a:stCxn id="413" idx="3"/>
          </p:cNvCxnSpPr>
          <p:nvPr/>
        </p:nvCxnSpPr>
        <p:spPr>
          <a:xfrm flipV="1">
            <a:off x="5074725" y="4334800"/>
            <a:ext cx="816900" cy="233496"/>
          </a:xfrm>
          <a:prstGeom prst="curvedConnector3">
            <a:avLst>
              <a:gd name="adj1" fmla="val 50000"/>
            </a:avLst>
          </a:prstGeom>
          <a:noFill/>
          <a:ln w="28575" cap="flat" cmpd="sng">
            <a:solidFill>
              <a:srgbClr val="000000"/>
            </a:solidFill>
            <a:prstDash val="solid"/>
            <a:round/>
            <a:headEnd type="none" w="sm" len="sm"/>
            <a:tailEnd type="stealth" w="sm" len="sm"/>
          </a:ln>
        </p:spPr>
      </p:cxnSp>
      <p:sp>
        <p:nvSpPr>
          <p:cNvPr id="413" name="Google Shape;413;g2d080a7830e_0_100"/>
          <p:cNvSpPr txBox="1"/>
          <p:nvPr/>
        </p:nvSpPr>
        <p:spPr>
          <a:xfrm>
            <a:off x="491925" y="4055350"/>
            <a:ext cx="4582800" cy="1025892"/>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800"/>
              </a:spcBef>
              <a:spcAft>
                <a:spcPts val="0"/>
              </a:spcAft>
              <a:buClr>
                <a:srgbClr val="000000"/>
              </a:buClr>
              <a:buSzPts val="2400"/>
              <a:buFont typeface="Arial"/>
              <a:buNone/>
            </a:pPr>
            <a:r>
              <a:rPr lang="de-DE" sz="2400" b="0" i="1" u="none" strike="noStrike" cap="none" dirty="0">
                <a:solidFill>
                  <a:srgbClr val="000000"/>
                </a:solidFill>
                <a:latin typeface="Calibri"/>
                <a:ea typeface="Calibri"/>
                <a:cs typeface="Calibri"/>
                <a:sym typeface="Calibri"/>
              </a:rPr>
              <a:t>Schritt 6: Überwachung und Bewertung</a:t>
            </a:r>
            <a:endParaRPr sz="2400" b="0" i="1" u="none" strike="noStrike" cap="none" dirty="0">
              <a:solidFill>
                <a:srgbClr val="000000"/>
              </a:solidFill>
              <a:latin typeface="Arial"/>
              <a:ea typeface="Arial"/>
              <a:cs typeface="Arial"/>
              <a:sym typeface="Arial"/>
            </a:endParaRPr>
          </a:p>
        </p:txBody>
      </p:sp>
      <p:sp>
        <p:nvSpPr>
          <p:cNvPr id="415" name="Google Shape;415;g2d080a7830e_0_100"/>
          <p:cNvSpPr/>
          <p:nvPr/>
        </p:nvSpPr>
        <p:spPr>
          <a:xfrm>
            <a:off x="5800025" y="4737975"/>
            <a:ext cx="2289300" cy="538800"/>
          </a:xfrm>
          <a:prstGeom prst="roundRect">
            <a:avLst>
              <a:gd name="adj" fmla="val 16667"/>
            </a:avLst>
          </a:prstGeom>
          <a:solidFill>
            <a:srgbClr val="E1165B"/>
          </a:solidFill>
          <a:ln w="9525" cap="flat" cmpd="sng">
            <a:solidFill>
              <a:srgbClr val="E1165B"/>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Calibri"/>
                <a:ea typeface="Calibri"/>
                <a:cs typeface="Calibri"/>
                <a:sym typeface="Calibri"/>
              </a:rPr>
              <a:t>Dashboard</a:t>
            </a:r>
            <a:endParaRPr sz="2400" b="0" i="0" u="none" strike="noStrike" cap="none" dirty="0">
              <a:solidFill>
                <a:srgbClr val="FFFFFF"/>
              </a:solidFill>
              <a:latin typeface="Calibri"/>
              <a:ea typeface="Calibri"/>
              <a:cs typeface="Calibri"/>
              <a:sym typeface="Calibri"/>
            </a:endParaRPr>
          </a:p>
        </p:txBody>
      </p:sp>
      <p:cxnSp>
        <p:nvCxnSpPr>
          <p:cNvPr id="416" name="Google Shape;416;g2d080a7830e_0_100"/>
          <p:cNvCxnSpPr>
            <a:stCxn id="413" idx="3"/>
            <a:endCxn id="415" idx="1"/>
          </p:cNvCxnSpPr>
          <p:nvPr/>
        </p:nvCxnSpPr>
        <p:spPr>
          <a:xfrm>
            <a:off x="5074725" y="4568296"/>
            <a:ext cx="725300" cy="439079"/>
          </a:xfrm>
          <a:prstGeom prst="curvedConnector3">
            <a:avLst>
              <a:gd name="adj1" fmla="val 50000"/>
            </a:avLst>
          </a:prstGeom>
          <a:noFill/>
          <a:ln w="28575" cap="flat" cmpd="sng">
            <a:solidFill>
              <a:srgbClr val="000000"/>
            </a:solidFill>
            <a:prstDash val="solid"/>
            <a:round/>
            <a:headEnd type="none" w="sm" len="sm"/>
            <a:tailEnd type="stealth" w="sm" len="sm"/>
          </a:ln>
        </p:spPr>
      </p:cxnSp>
      <p:sp>
        <p:nvSpPr>
          <p:cNvPr id="417" name="Google Shape;417;g2d080a7830e_0_100"/>
          <p:cNvSpPr/>
          <p:nvPr/>
        </p:nvSpPr>
        <p:spPr>
          <a:xfrm>
            <a:off x="8770325" y="4737963"/>
            <a:ext cx="3257400" cy="538800"/>
          </a:xfrm>
          <a:prstGeom prst="roundRect">
            <a:avLst>
              <a:gd name="adj" fmla="val 16667"/>
            </a:avLst>
          </a:prstGeom>
          <a:solidFill>
            <a:srgbClr val="6AA84F"/>
          </a:solidFill>
          <a:ln w="9525" cap="flat" cmpd="sng">
            <a:solidFill>
              <a:srgbClr val="274E1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Evolution by objectives</a:t>
            </a:r>
            <a:endParaRPr sz="2400" b="0" i="0" u="none" strike="noStrike" cap="none">
              <a:solidFill>
                <a:srgbClr val="FFFFFF"/>
              </a:solidFill>
              <a:latin typeface="Calibri"/>
              <a:ea typeface="Calibri"/>
              <a:cs typeface="Calibri"/>
              <a:sym typeface="Calibri"/>
            </a:endParaRPr>
          </a:p>
        </p:txBody>
      </p:sp>
      <p:sp>
        <p:nvSpPr>
          <p:cNvPr id="418" name="Google Shape;418;g2d080a7830e_0_100"/>
          <p:cNvSpPr/>
          <p:nvPr/>
        </p:nvSpPr>
        <p:spPr>
          <a:xfrm>
            <a:off x="7536449" y="5416700"/>
            <a:ext cx="3884585" cy="803700"/>
          </a:xfrm>
          <a:prstGeom prst="roundRect">
            <a:avLst>
              <a:gd name="adj" fmla="val 16667"/>
            </a:avLst>
          </a:prstGeom>
          <a:solidFill>
            <a:srgbClr val="E0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Calibri"/>
                <a:ea typeface="Calibri"/>
                <a:cs typeface="Calibri"/>
                <a:sym typeface="Calibri"/>
              </a:rPr>
              <a:t>Abweichungen</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vom</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ursprünglichen</a:t>
            </a:r>
            <a:r>
              <a:rPr lang="en-US" sz="2400" b="0" i="0" u="none" strike="noStrike" cap="none" dirty="0">
                <a:solidFill>
                  <a:srgbClr val="FFFFFF"/>
                </a:solidFill>
                <a:latin typeface="Calibri"/>
                <a:ea typeface="Calibri"/>
                <a:cs typeface="Calibri"/>
                <a:sym typeface="Calibri"/>
              </a:rPr>
              <a:t> </a:t>
            </a:r>
            <a:r>
              <a:rPr lang="en-US" sz="2400" b="0" i="0" u="none" strike="noStrike" cap="none" dirty="0" err="1">
                <a:solidFill>
                  <a:srgbClr val="FFFFFF"/>
                </a:solidFill>
                <a:latin typeface="Calibri"/>
                <a:ea typeface="Calibri"/>
                <a:cs typeface="Calibri"/>
                <a:sym typeface="Calibri"/>
              </a:rPr>
              <a:t>Schätzwert</a:t>
            </a:r>
            <a:endParaRPr sz="2400" b="0" i="0" u="none" strike="noStrike" cap="none" dirty="0">
              <a:solidFill>
                <a:srgbClr val="FFFFFF"/>
              </a:solidFill>
              <a:latin typeface="Calibri"/>
              <a:ea typeface="Calibri"/>
              <a:cs typeface="Calibri"/>
              <a:sym typeface="Calibri"/>
            </a:endParaRPr>
          </a:p>
        </p:txBody>
      </p:sp>
      <p:cxnSp>
        <p:nvCxnSpPr>
          <p:cNvPr id="419" name="Google Shape;419;g2d080a7830e_0_100"/>
          <p:cNvCxnSpPr>
            <a:stCxn id="415" idx="3"/>
            <a:endCxn id="417" idx="1"/>
          </p:cNvCxnSpPr>
          <p:nvPr/>
        </p:nvCxnSpPr>
        <p:spPr>
          <a:xfrm>
            <a:off x="8089325" y="5007375"/>
            <a:ext cx="681000" cy="600"/>
          </a:xfrm>
          <a:prstGeom prst="curvedConnector3">
            <a:avLst>
              <a:gd name="adj1" fmla="val 50000"/>
            </a:avLst>
          </a:prstGeom>
          <a:noFill/>
          <a:ln w="28575" cap="flat" cmpd="sng">
            <a:solidFill>
              <a:srgbClr val="010101"/>
            </a:solidFill>
            <a:prstDash val="solid"/>
            <a:round/>
            <a:headEnd type="none" w="sm" len="sm"/>
            <a:tailEnd type="stealth" w="sm" len="sm"/>
          </a:ln>
        </p:spPr>
      </p:cxnSp>
      <p:cxnSp>
        <p:nvCxnSpPr>
          <p:cNvPr id="420" name="Google Shape;420;g2d080a7830e_0_100"/>
          <p:cNvCxnSpPr>
            <a:stCxn id="415" idx="3"/>
          </p:cNvCxnSpPr>
          <p:nvPr/>
        </p:nvCxnSpPr>
        <p:spPr>
          <a:xfrm>
            <a:off x="8089325" y="5007375"/>
            <a:ext cx="247200" cy="390300"/>
          </a:xfrm>
          <a:prstGeom prst="curvedConnector2">
            <a:avLst/>
          </a:prstGeom>
          <a:noFill/>
          <a:ln w="28575" cap="flat" cmpd="sng">
            <a:solidFill>
              <a:srgbClr val="010101"/>
            </a:solidFill>
            <a:prstDash val="solid"/>
            <a:round/>
            <a:headEnd type="none" w="sm" len="sm"/>
            <a:tailEnd type="stealth" w="sm" len="sm"/>
          </a:ln>
        </p:spPr>
      </p:cxnSp>
      <p:sp>
        <p:nvSpPr>
          <p:cNvPr id="421" name="Google Shape;421;g2d080a7830e_0_100"/>
          <p:cNvSpPr txBox="1"/>
          <p:nvPr/>
        </p:nvSpPr>
        <p:spPr>
          <a:xfrm>
            <a:off x="491925" y="2294775"/>
            <a:ext cx="3544800" cy="841226"/>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800"/>
              </a:spcBef>
              <a:spcAft>
                <a:spcPts val="0"/>
              </a:spcAft>
              <a:buClr>
                <a:srgbClr val="000000"/>
              </a:buClr>
              <a:buSzPts val="2400"/>
              <a:buFont typeface="Arial"/>
              <a:buNone/>
            </a:pPr>
            <a:r>
              <a:rPr lang="en-US" sz="2400" b="0" i="1" u="none" strike="noStrike" cap="none" dirty="0">
                <a:solidFill>
                  <a:srgbClr val="000000"/>
                </a:solidFill>
                <a:latin typeface="Calibri"/>
                <a:ea typeface="Calibri"/>
                <a:cs typeface="Calibri"/>
                <a:sym typeface="Calibri"/>
              </a:rPr>
              <a:t>Schritt 5: </a:t>
            </a:r>
            <a:r>
              <a:rPr lang="en-US" sz="2400" b="0" i="1" u="none" strike="noStrike" cap="none" dirty="0" err="1">
                <a:solidFill>
                  <a:srgbClr val="000000"/>
                </a:solidFill>
                <a:latin typeface="Calibri"/>
                <a:ea typeface="Calibri"/>
                <a:cs typeface="Calibri"/>
                <a:sym typeface="Calibri"/>
              </a:rPr>
              <a:t>Umsetzung</a:t>
            </a:r>
            <a:endParaRPr sz="2400" b="0" i="1" u="none" strike="noStrike" cap="none" dirty="0">
              <a:solidFill>
                <a:srgbClr val="000000"/>
              </a:solidFill>
              <a:latin typeface="Arial"/>
              <a:ea typeface="Arial"/>
              <a:cs typeface="Arial"/>
              <a:sym typeface="Arial"/>
            </a:endParaRPr>
          </a:p>
        </p:txBody>
      </p:sp>
      <p:sp>
        <p:nvSpPr>
          <p:cNvPr id="422" name="Google Shape;422;g2d080a7830e_0_100"/>
          <p:cNvSpPr txBox="1"/>
          <p:nvPr/>
        </p:nvSpPr>
        <p:spPr>
          <a:xfrm>
            <a:off x="710774" y="2833850"/>
            <a:ext cx="10370475" cy="818142"/>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800"/>
              </a:spcBef>
              <a:spcAft>
                <a:spcPts val="0"/>
              </a:spcAft>
              <a:buClr>
                <a:srgbClr val="000000"/>
              </a:buClr>
              <a:buSzPts val="2300"/>
              <a:buFont typeface="Arial"/>
              <a:buNone/>
            </a:pPr>
            <a:r>
              <a:rPr lang="de-DE" sz="2300" b="0" i="0" u="none" strike="noStrike" cap="none" dirty="0">
                <a:solidFill>
                  <a:srgbClr val="000000"/>
                </a:solidFill>
                <a:latin typeface="Calibri"/>
                <a:ea typeface="Calibri"/>
                <a:cs typeface="Calibri"/>
                <a:sym typeface="Calibri"/>
              </a:rPr>
              <a:t>Anwendung des Nachhaltigkeitsplans auf das tägliche Management von Mikro-KMU </a:t>
            </a:r>
            <a:r>
              <a:rPr lang="en-US" sz="2300" b="0" i="0" u="none" strike="noStrike" cap="none" dirty="0">
                <a:solidFill>
                  <a:srgbClr val="000000"/>
                </a:solidFill>
                <a:latin typeface="Calibri"/>
                <a:ea typeface="Calibri"/>
                <a:cs typeface="Calibri"/>
                <a:sym typeface="Calibri"/>
              </a:rPr>
              <a:t> </a:t>
            </a:r>
            <a:endParaRPr sz="23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2d080a7830e_0_469"/>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Font typeface="Arial"/>
              <a:buNone/>
            </a:pPr>
            <a:r>
              <a:rPr lang="en-US" dirty="0"/>
              <a:t>INHALT DES NACHHALTIGKEITSPLANS:</a:t>
            </a:r>
            <a:endParaRPr dirty="0"/>
          </a:p>
          <a:p>
            <a:pPr marL="0" lvl="0" indent="0" algn="just" rtl="0">
              <a:lnSpc>
                <a:spcPct val="90000"/>
              </a:lnSpc>
              <a:spcBef>
                <a:spcPts val="800"/>
              </a:spcBef>
              <a:spcAft>
                <a:spcPts val="0"/>
              </a:spcAft>
              <a:buClr>
                <a:srgbClr val="000000"/>
              </a:buClr>
              <a:buSzPts val="1400"/>
              <a:buNone/>
            </a:pPr>
            <a:endParaRPr b="0" dirty="0">
              <a:latin typeface="Arial"/>
              <a:ea typeface="Arial"/>
              <a:cs typeface="Arial"/>
              <a:sym typeface="Arial"/>
            </a:endParaRPr>
          </a:p>
        </p:txBody>
      </p:sp>
      <p:graphicFrame>
        <p:nvGraphicFramePr>
          <p:cNvPr id="428" name="Google Shape;428;g2d080a7830e_0_469"/>
          <p:cNvGraphicFramePr/>
          <p:nvPr>
            <p:extLst>
              <p:ext uri="{D42A27DB-BD31-4B8C-83A1-F6EECF244321}">
                <p14:modId xmlns:p14="http://schemas.microsoft.com/office/powerpoint/2010/main" val="1576020346"/>
              </p:ext>
            </p:extLst>
          </p:nvPr>
        </p:nvGraphicFramePr>
        <p:xfrm>
          <a:off x="446725" y="2135913"/>
          <a:ext cx="11260850" cy="4591465"/>
        </p:xfrm>
        <a:graphic>
          <a:graphicData uri="http://schemas.openxmlformats.org/drawingml/2006/table">
            <a:tbl>
              <a:tblPr>
                <a:noFill/>
                <a:tableStyleId>{01135EB4-26C7-41B6-ACC5-5031DE00C1DD}</a:tableStyleId>
              </a:tblPr>
              <a:tblGrid>
                <a:gridCol w="1760050">
                  <a:extLst>
                    <a:ext uri="{9D8B030D-6E8A-4147-A177-3AD203B41FA5}">
                      <a16:colId xmlns:a16="http://schemas.microsoft.com/office/drawing/2014/main" val="20000"/>
                    </a:ext>
                  </a:extLst>
                </a:gridCol>
                <a:gridCol w="9500800">
                  <a:extLst>
                    <a:ext uri="{9D8B030D-6E8A-4147-A177-3AD203B41FA5}">
                      <a16:colId xmlns:a16="http://schemas.microsoft.com/office/drawing/2014/main" val="20001"/>
                    </a:ext>
                  </a:extLst>
                </a:gridCol>
              </a:tblGrid>
              <a:tr h="610600">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err="1"/>
                        <a:t>Indikator</a:t>
                      </a:r>
                      <a:endParaRPr sz="1800" b="1" u="none" strike="noStrike" cap="none" dirty="0"/>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hMerge="1">
                  <a:txBody>
                    <a:bodyPr/>
                    <a:lstStyle/>
                    <a:p>
                      <a:endParaRPr lang="en-US"/>
                    </a:p>
                  </a:txBody>
                  <a:tcPr/>
                </a:tc>
                <a:extLst>
                  <a:ext uri="{0D108BD9-81ED-4DB2-BD59-A6C34878D82A}">
                    <a16:rowId xmlns:a16="http://schemas.microsoft.com/office/drawing/2014/main" val="10000"/>
                  </a:ext>
                </a:extLst>
              </a:tr>
              <a:tr h="82627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err="1"/>
                        <a:t>Arbeiten</a:t>
                      </a:r>
                      <a:endParaRPr lang="en-US" sz="1900" u="none" strike="noStrike" cap="none" dirty="0"/>
                    </a:p>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err="1"/>
                        <a:t>Normen</a:t>
                      </a:r>
                      <a:endParaRPr sz="1900" u="none" strike="noStrike" cap="none" dirty="0"/>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3E7"/>
                    </a:solidFill>
                  </a:tcPr>
                </a:tc>
                <a:tc>
                  <a:txBody>
                    <a:bodyPr/>
                    <a:lstStyle/>
                    <a:p>
                      <a:pPr marL="457200" marR="0" lvl="0" indent="0" algn="l" rtl="0">
                        <a:lnSpc>
                          <a:spcPct val="100000"/>
                        </a:lnSpc>
                        <a:spcBef>
                          <a:spcPts val="0"/>
                        </a:spcBef>
                        <a:spcAft>
                          <a:spcPts val="0"/>
                        </a:spcAft>
                        <a:buClr>
                          <a:srgbClr val="000000"/>
                        </a:buClr>
                        <a:buSzPts val="1900"/>
                        <a:buFont typeface="Arial"/>
                        <a:buNone/>
                      </a:pPr>
                      <a:endParaRPr sz="1900" u="none" strike="noStrike" cap="none" dirty="0"/>
                    </a:p>
                    <a:p>
                      <a:pPr marL="0" marR="0" lvl="0" indent="0" algn="l" rtl="0">
                        <a:lnSpc>
                          <a:spcPct val="100000"/>
                        </a:lnSpc>
                        <a:spcBef>
                          <a:spcPts val="0"/>
                        </a:spcBef>
                        <a:spcAft>
                          <a:spcPts val="0"/>
                        </a:spcAft>
                        <a:buClr>
                          <a:srgbClr val="000000"/>
                        </a:buClr>
                        <a:buSzPts val="1900"/>
                        <a:buFont typeface="Arial"/>
                        <a:buNone/>
                      </a:pPr>
                      <a:endParaRPr sz="1900" u="none" strike="noStrike" cap="none" dirty="0">
                        <a:latin typeface="Calibri"/>
                        <a:ea typeface="Calibri"/>
                        <a:cs typeface="Calibri"/>
                        <a:sym typeface="Calibri"/>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3E7"/>
                    </a:solidFill>
                  </a:tcPr>
                </a:tc>
                <a:extLst>
                  <a:ext uri="{0D108BD9-81ED-4DB2-BD59-A6C34878D82A}">
                    <a16:rowId xmlns:a16="http://schemas.microsoft.com/office/drawing/2014/main" val="10001"/>
                  </a:ext>
                </a:extLst>
              </a:tr>
              <a:tr h="90975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a:t>Umwelt</a:t>
                      </a:r>
                      <a:endParaRPr sz="1900" u="none" strike="noStrike" cap="none" dirty="0"/>
                    </a:p>
                  </a:txBody>
                  <a:tcPr marL="91425" marR="91425" marT="91425" marB="91425" anchor="ctr">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E8FFDE"/>
                    </a:solidFill>
                  </a:tcPr>
                </a:tc>
                <a:tc>
                  <a:txBody>
                    <a:bodyPr/>
                    <a:lstStyle/>
                    <a:p>
                      <a:pPr marL="457200" marR="0" lvl="0" indent="-349250" algn="l" rtl="0">
                        <a:lnSpc>
                          <a:spcPct val="100000"/>
                        </a:lnSpc>
                        <a:spcBef>
                          <a:spcPts val="0"/>
                        </a:spcBef>
                        <a:spcAft>
                          <a:spcPts val="0"/>
                        </a:spcAft>
                        <a:buClr>
                          <a:srgbClr val="000000"/>
                        </a:buClr>
                        <a:buSzPts val="1900"/>
                        <a:buFont typeface="Calibri"/>
                        <a:buChar char="●"/>
                      </a:pPr>
                      <a:r>
                        <a:rPr lang="de-DE" sz="1900" u="none" strike="noStrike" cap="none" dirty="0">
                          <a:latin typeface="Calibri"/>
                          <a:ea typeface="Calibri"/>
                          <a:cs typeface="Calibri"/>
                          <a:sym typeface="Calibri"/>
                        </a:rPr>
                        <a:t>Treibhausgasemissionen im Jahr ausgedrückt (in Millionen Tonnen)</a:t>
                      </a:r>
                      <a:endParaRPr lang="en-US" sz="1900" u="none" strike="noStrike" cap="none" dirty="0">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de-DE" sz="1900" u="none" strike="noStrike" cap="none" dirty="0">
                          <a:latin typeface="Calibri"/>
                          <a:ea typeface="Calibri"/>
                          <a:cs typeface="Calibri"/>
                          <a:sym typeface="Calibri"/>
                        </a:rPr>
                        <a:t>Elektrizitätsverbrauch im Jahr, ausgedrückt als Gesamtwert (kWh).</a:t>
                      </a:r>
                      <a:endParaRPr lang="en-US" sz="1900" u="none" strike="noStrike" cap="none" dirty="0">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dirty="0" err="1">
                          <a:latin typeface="Calibri"/>
                          <a:ea typeface="Calibri"/>
                          <a:cs typeface="Calibri"/>
                          <a:sym typeface="Calibri"/>
                        </a:rPr>
                        <a:t>Gesamter</a:t>
                      </a:r>
                      <a:r>
                        <a:rPr lang="en-US" sz="1900" u="none" strike="noStrike" cap="none" dirty="0">
                          <a:latin typeface="Calibri"/>
                          <a:ea typeface="Calibri"/>
                          <a:cs typeface="Calibri"/>
                          <a:sym typeface="Calibri"/>
                        </a:rPr>
                        <a:t> </a:t>
                      </a:r>
                      <a:r>
                        <a:rPr lang="en-US" sz="1900" u="none" strike="noStrike" cap="none" dirty="0" err="1">
                          <a:latin typeface="Calibri"/>
                          <a:ea typeface="Calibri"/>
                          <a:cs typeface="Calibri"/>
                          <a:sym typeface="Calibri"/>
                        </a:rPr>
                        <a:t>Wasserverbrauch</a:t>
                      </a:r>
                      <a:r>
                        <a:rPr lang="en-US" sz="1900" u="none" strike="noStrike" cap="none" dirty="0">
                          <a:latin typeface="Calibri"/>
                          <a:ea typeface="Calibri"/>
                          <a:cs typeface="Calibri"/>
                          <a:sym typeface="Calibri"/>
                        </a:rPr>
                        <a:t> (L/Jahr)</a:t>
                      </a:r>
                      <a:endParaRPr sz="1900" u="none" strike="noStrike" cap="none" dirty="0">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900" u="none" strike="noStrike" cap="none" dirty="0">
                          <a:latin typeface="Calibri"/>
                          <a:ea typeface="Calibri"/>
                          <a:cs typeface="Calibri"/>
                          <a:sym typeface="Calibri"/>
                        </a:rPr>
                        <a:t>Recycling: </a:t>
                      </a:r>
                      <a:endParaRPr sz="1900" u="none" strike="noStrike" cap="none" dirty="0">
                        <a:latin typeface="Calibri"/>
                        <a:ea typeface="Calibri"/>
                        <a:cs typeface="Calibri"/>
                        <a:sym typeface="Calibri"/>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E8FFDE"/>
                    </a:solidFill>
                  </a:tcPr>
                </a:tc>
                <a:extLst>
                  <a:ext uri="{0D108BD9-81ED-4DB2-BD59-A6C34878D82A}">
                    <a16:rowId xmlns:a16="http://schemas.microsoft.com/office/drawing/2014/main" val="10004"/>
                  </a:ext>
                </a:extLst>
              </a:tr>
              <a:tr h="906025">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err="1"/>
                        <a:t>Anbieter</a:t>
                      </a:r>
                      <a:endParaRPr sz="1900" u="none" strike="noStrike" cap="none" dirty="0">
                        <a:latin typeface="Calibri"/>
                        <a:ea typeface="Calibri"/>
                        <a:cs typeface="Calibri"/>
                        <a:sym typeface="Calibri"/>
                      </a:endParaRPr>
                    </a:p>
                  </a:txBody>
                  <a:tcPr marL="91425" marR="91425" marT="91425" marB="91425" anchor="ctr">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9E1FD"/>
                    </a:solidFill>
                  </a:tcPr>
                </a:tc>
                <a:tc>
                  <a:txBody>
                    <a:bodyPr/>
                    <a:lstStyle/>
                    <a:p>
                      <a:pPr marL="457200" marR="0" lvl="0" indent="-349250" algn="l" rtl="0">
                        <a:lnSpc>
                          <a:spcPct val="100000"/>
                        </a:lnSpc>
                        <a:spcBef>
                          <a:spcPts val="0"/>
                        </a:spcBef>
                        <a:spcAft>
                          <a:spcPts val="0"/>
                        </a:spcAft>
                        <a:buClr>
                          <a:srgbClr val="000000"/>
                        </a:buClr>
                        <a:buSzPts val="1900"/>
                        <a:buFont typeface="Calibri"/>
                        <a:buChar char="●"/>
                      </a:pPr>
                      <a:r>
                        <a:rPr lang="de-DE" sz="1900" u="none" strike="noStrike" cap="none" dirty="0">
                          <a:latin typeface="Calibri"/>
                          <a:ea typeface="Calibri"/>
                          <a:cs typeface="Calibri"/>
                          <a:sym typeface="Calibri"/>
                        </a:rPr>
                        <a:t>Anteil der Ausgaben für lokale Lieferanten</a:t>
                      </a:r>
                      <a:endParaRPr sz="1900" u="none" strike="noStrike" cap="none" dirty="0">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de-DE" sz="1900" u="none" strike="noStrike" cap="none" dirty="0">
                          <a:latin typeface="Calibri"/>
                          <a:ea typeface="Calibri"/>
                          <a:cs typeface="Calibri"/>
                          <a:sym typeface="Calibri"/>
                        </a:rPr>
                        <a:t>Prozentsatz der nach ökologischen, sozialen und ethischen Kriterien ausgewählten Lieferanten</a:t>
                      </a:r>
                      <a:endParaRPr sz="1900" u="none" strike="noStrike" cap="none" dirty="0">
                        <a:latin typeface="Calibri"/>
                        <a:ea typeface="Calibri"/>
                        <a:cs typeface="Calibri"/>
                        <a:sym typeface="Calibri"/>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9E1FD"/>
                    </a:solidFill>
                  </a:tcPr>
                </a:tc>
                <a:extLst>
                  <a:ext uri="{0D108BD9-81ED-4DB2-BD59-A6C34878D82A}">
                    <a16:rowId xmlns:a16="http://schemas.microsoft.com/office/drawing/2014/main" val="10006"/>
                  </a:ext>
                </a:extLst>
              </a:tr>
              <a:tr h="38100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err="1"/>
                        <a:t>Einhaltung</a:t>
                      </a:r>
                      <a:r>
                        <a:rPr lang="en-US" sz="1900" u="none" strike="noStrike" cap="none" dirty="0"/>
                        <a:t> der </a:t>
                      </a:r>
                      <a:r>
                        <a:rPr lang="en-US" sz="1900" u="none" strike="noStrike" cap="none" dirty="0" err="1"/>
                        <a:t>Vorschrift</a:t>
                      </a:r>
                      <a:endParaRPr sz="1900" u="none" strike="noStrike" cap="none" dirty="0"/>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C6"/>
                    </a:solidFill>
                  </a:tcPr>
                </a:tc>
                <a:tc>
                  <a:txBody>
                    <a:bodyPr/>
                    <a:lstStyle/>
                    <a:p>
                      <a:pPr marL="457200" marR="0" lvl="0" indent="-349250" algn="l" rtl="0">
                        <a:lnSpc>
                          <a:spcPct val="100000"/>
                        </a:lnSpc>
                        <a:spcBef>
                          <a:spcPts val="0"/>
                        </a:spcBef>
                        <a:spcAft>
                          <a:spcPts val="0"/>
                        </a:spcAft>
                        <a:buClr>
                          <a:srgbClr val="000000"/>
                        </a:buClr>
                        <a:buSzPts val="1900"/>
                        <a:buFont typeface="Calibri"/>
                        <a:buChar char="●"/>
                      </a:pPr>
                      <a:r>
                        <a:rPr lang="de-DE" sz="1900" u="none" strike="noStrike" cap="none" dirty="0">
                          <a:latin typeface="Calibri"/>
                          <a:ea typeface="Calibri"/>
                          <a:cs typeface="Calibri"/>
                          <a:sym typeface="Calibri"/>
                        </a:rPr>
                        <a:t>Anzahl der Sanktionen wegen Nichteinhaltung von Steuervorschriften</a:t>
                      </a:r>
                      <a:endParaRPr sz="1900" u="none" strike="noStrike" cap="none" dirty="0">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de-DE" sz="1900" u="none" strike="noStrike" cap="none" dirty="0">
                          <a:latin typeface="Calibri"/>
                          <a:ea typeface="Calibri"/>
                          <a:cs typeface="Calibri"/>
                          <a:sym typeface="Calibri"/>
                        </a:rPr>
                        <a:t>Zahl der bestätigten Korruptionsfälle und ergriffene Maßnahmen</a:t>
                      </a:r>
                      <a:endParaRPr sz="1900" u="none" strike="noStrike" cap="none" dirty="0">
                        <a:latin typeface="Calibri"/>
                        <a:ea typeface="Calibri"/>
                        <a:cs typeface="Calibri"/>
                        <a:sym typeface="Calibri"/>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FFC6"/>
                    </a:solidFill>
                  </a:tcPr>
                </a:tc>
                <a:extLst>
                  <a:ext uri="{0D108BD9-81ED-4DB2-BD59-A6C34878D82A}">
                    <a16:rowId xmlns:a16="http://schemas.microsoft.com/office/drawing/2014/main" val="10007"/>
                  </a:ext>
                </a:extLst>
              </a:tr>
            </a:tbl>
          </a:graphicData>
        </a:graphic>
      </p:graphicFrame>
      <p:cxnSp>
        <p:nvCxnSpPr>
          <p:cNvPr id="429" name="Google Shape;429;g2d080a7830e_0_469"/>
          <p:cNvCxnSpPr/>
          <p:nvPr/>
        </p:nvCxnSpPr>
        <p:spPr>
          <a:xfrm>
            <a:off x="9163675" y="4087900"/>
            <a:ext cx="399600" cy="107700"/>
          </a:xfrm>
          <a:prstGeom prst="straightConnector1">
            <a:avLst/>
          </a:prstGeom>
          <a:noFill/>
          <a:ln w="9525" cap="flat" cmpd="sng">
            <a:solidFill>
              <a:srgbClr val="010101"/>
            </a:solidFill>
            <a:prstDash val="solid"/>
            <a:round/>
            <a:headEnd type="none" w="sm" len="sm"/>
            <a:tailEnd type="triangle" w="med" len="med"/>
          </a:ln>
        </p:spPr>
      </p:cxnSp>
      <p:sp>
        <p:nvSpPr>
          <p:cNvPr id="430" name="Google Shape;430;g2d080a7830e_0_469"/>
          <p:cNvSpPr txBox="1"/>
          <p:nvPr/>
        </p:nvSpPr>
        <p:spPr>
          <a:xfrm>
            <a:off x="9563275" y="3847788"/>
            <a:ext cx="2706600" cy="19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Direkte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Treibhausgasemissionen</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
        <p:nvSpPr>
          <p:cNvPr id="431" name="Google Shape;431;g2d080a7830e_0_469"/>
          <p:cNvSpPr txBox="1"/>
          <p:nvPr/>
        </p:nvSpPr>
        <p:spPr>
          <a:xfrm>
            <a:off x="8630562" y="4133309"/>
            <a:ext cx="3114713" cy="305125"/>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Indirekte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Emissionen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durch</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Energieerzeugung</a:t>
            </a:r>
            <a:endParaRPr sz="900" b="0" i="0" u="none" strike="noStrike" cap="none" dirty="0">
              <a:solidFill>
                <a:srgbClr val="000000"/>
              </a:solidFill>
              <a:latin typeface="Arial"/>
              <a:ea typeface="Arial"/>
              <a:cs typeface="Arial"/>
              <a:sym typeface="Arial"/>
            </a:endParaRPr>
          </a:p>
        </p:txBody>
      </p:sp>
      <p:cxnSp>
        <p:nvCxnSpPr>
          <p:cNvPr id="432" name="Google Shape;432;g2d080a7830e_0_469"/>
          <p:cNvCxnSpPr/>
          <p:nvPr/>
        </p:nvCxnSpPr>
        <p:spPr>
          <a:xfrm rot="10800000" flipH="1">
            <a:off x="5376443" y="4499350"/>
            <a:ext cx="862500" cy="191700"/>
          </a:xfrm>
          <a:prstGeom prst="curvedConnector3">
            <a:avLst>
              <a:gd name="adj1" fmla="val 50000"/>
            </a:avLst>
          </a:prstGeom>
          <a:noFill/>
          <a:ln w="9525" cap="flat" cmpd="sng">
            <a:solidFill>
              <a:srgbClr val="000000"/>
            </a:solidFill>
            <a:prstDash val="solid"/>
            <a:round/>
            <a:headEnd type="none" w="sm" len="sm"/>
            <a:tailEnd type="none" w="sm" len="sm"/>
          </a:ln>
        </p:spPr>
      </p:cxnSp>
      <p:cxnSp>
        <p:nvCxnSpPr>
          <p:cNvPr id="433" name="Google Shape;433;g2d080a7830e_0_469"/>
          <p:cNvCxnSpPr/>
          <p:nvPr/>
        </p:nvCxnSpPr>
        <p:spPr>
          <a:xfrm>
            <a:off x="6202700" y="4498125"/>
            <a:ext cx="1707000" cy="1200"/>
          </a:xfrm>
          <a:prstGeom prst="straightConnector1">
            <a:avLst/>
          </a:prstGeom>
          <a:noFill/>
          <a:ln w="9525" cap="flat" cmpd="sng">
            <a:solidFill>
              <a:srgbClr val="000000"/>
            </a:solidFill>
            <a:prstDash val="solid"/>
            <a:round/>
            <a:headEnd type="none" w="sm" len="sm"/>
            <a:tailEnd type="triangle" w="med" len="med"/>
          </a:ln>
        </p:spPr>
      </p:cxnSp>
      <p:sp>
        <p:nvSpPr>
          <p:cNvPr id="434" name="Google Shape;434;g2d080a7830e_0_469"/>
          <p:cNvSpPr txBox="1"/>
          <p:nvPr/>
        </p:nvSpPr>
        <p:spPr>
          <a:xfrm>
            <a:off x="7909724" y="4414075"/>
            <a:ext cx="2148675" cy="157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rPr>
              <a:t>% der </a:t>
            </a:r>
            <a:r>
              <a:rPr lang="en-US" sz="1200" b="0" i="0" u="none" strike="noStrike" cap="none" dirty="0" err="1">
                <a:solidFill>
                  <a:srgbClr val="000000"/>
                </a:solidFill>
                <a:latin typeface="Calibri"/>
                <a:ea typeface="Calibri"/>
                <a:cs typeface="Calibri"/>
                <a:sym typeface="Calibri"/>
              </a:rPr>
              <a:t>recycelten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Einsatzstoffe</a:t>
            </a:r>
            <a:endParaRPr sz="900" b="0" i="0" u="none" strike="noStrike" cap="none" dirty="0">
              <a:solidFill>
                <a:srgbClr val="000000"/>
              </a:solidFill>
              <a:latin typeface="Arial"/>
              <a:ea typeface="Arial"/>
              <a:cs typeface="Arial"/>
              <a:sym typeface="Arial"/>
            </a:endParaRPr>
          </a:p>
        </p:txBody>
      </p:sp>
      <p:sp>
        <p:nvSpPr>
          <p:cNvPr id="435" name="Google Shape;435;g2d080a7830e_0_469"/>
          <p:cNvSpPr txBox="1"/>
          <p:nvPr/>
        </p:nvSpPr>
        <p:spPr>
          <a:xfrm>
            <a:off x="7909725" y="4589075"/>
            <a:ext cx="3548100" cy="197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de-DE" sz="1200" b="0" i="0" u="none" strike="noStrike" cap="none" dirty="0">
                <a:solidFill>
                  <a:srgbClr val="000000"/>
                </a:solidFill>
                <a:latin typeface="Calibri"/>
                <a:ea typeface="Calibri"/>
                <a:cs typeface="Calibri"/>
                <a:sym typeface="Calibri"/>
              </a:rPr>
              <a:t>% der verwerteten Verpackungen für jede Produktart</a:t>
            </a:r>
            <a:endParaRPr sz="900" b="0" i="0" u="none" strike="noStrike" cap="none" dirty="0">
              <a:solidFill>
                <a:srgbClr val="000000"/>
              </a:solidFill>
              <a:latin typeface="Arial"/>
              <a:ea typeface="Arial"/>
              <a:cs typeface="Arial"/>
              <a:sym typeface="Arial"/>
            </a:endParaRPr>
          </a:p>
        </p:txBody>
      </p:sp>
      <p:cxnSp>
        <p:nvCxnSpPr>
          <p:cNvPr id="436" name="Google Shape;436;g2d080a7830e_0_469"/>
          <p:cNvCxnSpPr>
            <a:cxnSpLocks/>
          </p:cNvCxnSpPr>
          <p:nvPr/>
        </p:nvCxnSpPr>
        <p:spPr>
          <a:xfrm rot="10800000" flipH="1">
            <a:off x="9221513" y="3931625"/>
            <a:ext cx="425700" cy="143700"/>
          </a:xfrm>
          <a:prstGeom prst="straightConnector1">
            <a:avLst/>
          </a:prstGeom>
          <a:noFill/>
          <a:ln w="9525" cap="flat" cmpd="sng">
            <a:solidFill>
              <a:srgbClr val="010101"/>
            </a:solidFill>
            <a:prstDash val="solid"/>
            <a:round/>
            <a:headEnd type="none" w="sm" len="sm"/>
            <a:tailEnd type="triangle" w="med" len="med"/>
          </a:ln>
        </p:spPr>
      </p:cxnSp>
      <p:cxnSp>
        <p:nvCxnSpPr>
          <p:cNvPr id="437" name="Google Shape;437;g2d080a7830e_0_469"/>
          <p:cNvCxnSpPr/>
          <p:nvPr/>
        </p:nvCxnSpPr>
        <p:spPr>
          <a:xfrm>
            <a:off x="3950450" y="4696625"/>
            <a:ext cx="3959400" cy="300"/>
          </a:xfrm>
          <a:prstGeom prst="straightConnector1">
            <a:avLst/>
          </a:prstGeom>
          <a:noFill/>
          <a:ln w="9525" cap="flat" cmpd="sng">
            <a:solidFill>
              <a:srgbClr val="000000"/>
            </a:solidFill>
            <a:prstDash val="solid"/>
            <a:round/>
            <a:headEnd type="none" w="sm" len="sm"/>
            <a:tailEnd type="triangle" w="med" len="med"/>
          </a:ln>
        </p:spPr>
      </p:cxnSp>
      <p:sp>
        <p:nvSpPr>
          <p:cNvPr id="438" name="Google Shape;438;g2d080a7830e_0_469"/>
          <p:cNvSpPr txBox="1"/>
          <p:nvPr/>
        </p:nvSpPr>
        <p:spPr>
          <a:xfrm>
            <a:off x="6960600" y="2728675"/>
            <a:ext cx="949100" cy="2017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err="1">
                <a:solidFill>
                  <a:srgbClr val="000000"/>
                </a:solidFill>
                <a:latin typeface="Arial"/>
                <a:ea typeface="Arial"/>
                <a:cs typeface="Arial"/>
                <a:sym typeface="Arial"/>
              </a:rPr>
              <a:t>Geschlecht</a:t>
            </a:r>
            <a:endParaRPr sz="1100" b="0" i="0" u="none" strike="noStrike" cap="none" dirty="0">
              <a:solidFill>
                <a:srgbClr val="000000"/>
              </a:solidFill>
              <a:latin typeface="Arial"/>
              <a:ea typeface="Arial"/>
              <a:cs typeface="Arial"/>
              <a:sym typeface="Arial"/>
            </a:endParaRPr>
          </a:p>
        </p:txBody>
      </p:sp>
      <p:sp>
        <p:nvSpPr>
          <p:cNvPr id="439" name="Google Shape;439;g2d080a7830e_0_469"/>
          <p:cNvSpPr txBox="1"/>
          <p:nvPr/>
        </p:nvSpPr>
        <p:spPr>
          <a:xfrm>
            <a:off x="6960600" y="2930400"/>
            <a:ext cx="6195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IN" sz="1100" b="0" i="0" u="none" strike="noStrike" cap="none" dirty="0">
                <a:solidFill>
                  <a:srgbClr val="000000"/>
                </a:solidFill>
                <a:latin typeface="Arial"/>
                <a:ea typeface="Arial"/>
                <a:cs typeface="Arial"/>
                <a:sym typeface="Arial"/>
              </a:rPr>
              <a:t>Alter</a:t>
            </a:r>
            <a:endParaRPr sz="1100" b="0" i="0" u="none" strike="noStrike" cap="none" dirty="0">
              <a:solidFill>
                <a:srgbClr val="000000"/>
              </a:solidFill>
              <a:latin typeface="Arial"/>
              <a:ea typeface="Arial"/>
              <a:cs typeface="Arial"/>
              <a:sym typeface="Arial"/>
            </a:endParaRPr>
          </a:p>
        </p:txBody>
      </p:sp>
      <p:sp>
        <p:nvSpPr>
          <p:cNvPr id="440" name="Google Shape;440;g2d080a7830e_0_469"/>
          <p:cNvSpPr txBox="1"/>
          <p:nvPr/>
        </p:nvSpPr>
        <p:spPr>
          <a:xfrm>
            <a:off x="6932300" y="3091669"/>
            <a:ext cx="18675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err="1">
                <a:solidFill>
                  <a:srgbClr val="000000"/>
                </a:solidFill>
                <a:latin typeface="Arial"/>
                <a:ea typeface="Arial"/>
                <a:cs typeface="Arial"/>
                <a:sym typeface="Arial"/>
              </a:rPr>
              <a:t>Berufliche</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Einstufung</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cxnSp>
        <p:nvCxnSpPr>
          <p:cNvPr id="441" name="Google Shape;441;g2d080a7830e_0_469"/>
          <p:cNvCxnSpPr/>
          <p:nvPr/>
        </p:nvCxnSpPr>
        <p:spPr>
          <a:xfrm>
            <a:off x="4336575" y="3703650"/>
            <a:ext cx="3357300" cy="18000"/>
          </a:xfrm>
          <a:prstGeom prst="straightConnector1">
            <a:avLst/>
          </a:prstGeom>
          <a:noFill/>
          <a:ln w="9525" cap="flat" cmpd="sng">
            <a:solidFill>
              <a:schemeClr val="dk2"/>
            </a:solidFill>
            <a:prstDash val="solid"/>
            <a:round/>
            <a:headEnd type="none" w="sm" len="sm"/>
            <a:tailEnd type="none" w="sm" len="sm"/>
          </a:ln>
        </p:spPr>
      </p:cxnSp>
      <p:cxnSp>
        <p:nvCxnSpPr>
          <p:cNvPr id="442" name="Google Shape;442;g2d080a7830e_0_469"/>
          <p:cNvCxnSpPr/>
          <p:nvPr/>
        </p:nvCxnSpPr>
        <p:spPr>
          <a:xfrm>
            <a:off x="5131150" y="3319913"/>
            <a:ext cx="3770100" cy="9600"/>
          </a:xfrm>
          <a:prstGeom prst="straightConnector1">
            <a:avLst/>
          </a:prstGeom>
          <a:noFill/>
          <a:ln w="9525" cap="flat" cmpd="sng">
            <a:solidFill>
              <a:srgbClr val="000000"/>
            </a:solidFill>
            <a:prstDash val="solid"/>
            <a:round/>
            <a:headEnd type="none" w="sm" len="sm"/>
            <a:tailEnd type="none" w="sm" len="sm"/>
          </a:ln>
        </p:spPr>
      </p:cxnSp>
      <p:sp>
        <p:nvSpPr>
          <p:cNvPr id="443" name="Google Shape;443;g2d080a7830e_0_469"/>
          <p:cNvSpPr txBox="1"/>
          <p:nvPr/>
        </p:nvSpPr>
        <p:spPr>
          <a:xfrm>
            <a:off x="9345875" y="3302975"/>
            <a:ext cx="21678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err="1">
                <a:solidFill>
                  <a:srgbClr val="000000"/>
                </a:solidFill>
                <a:latin typeface="Arial"/>
                <a:ea typeface="Arial"/>
                <a:cs typeface="Arial"/>
                <a:sym typeface="Arial"/>
              </a:rPr>
              <a:t>Durchschnittliche</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Anzahl</a:t>
            </a:r>
            <a:r>
              <a:rPr lang="en-US" sz="1000" b="0" i="0" u="none" strike="noStrike" cap="none" dirty="0">
                <a:solidFill>
                  <a:srgbClr val="000000"/>
                </a:solidFill>
                <a:latin typeface="Arial"/>
                <a:ea typeface="Arial"/>
                <a:cs typeface="Arial"/>
                <a:sym typeface="Arial"/>
              </a:rPr>
              <a:t> von </a:t>
            </a:r>
            <a:r>
              <a:rPr lang="en-US" sz="1000" b="0" i="0" u="none" strike="noStrike" cap="none" dirty="0" err="1">
                <a:solidFill>
                  <a:srgbClr val="000000"/>
                </a:solidFill>
                <a:latin typeface="Arial"/>
                <a:ea typeface="Arial"/>
                <a:cs typeface="Arial"/>
                <a:sym typeface="Arial"/>
              </a:rPr>
              <a:t>Arbeitstagen</a:t>
            </a:r>
            <a:endParaRPr sz="1000" b="0" i="0" u="none" strike="noStrike" cap="none" dirty="0">
              <a:solidFill>
                <a:srgbClr val="000000"/>
              </a:solidFill>
              <a:latin typeface="Arial"/>
              <a:ea typeface="Arial"/>
              <a:cs typeface="Arial"/>
              <a:sym typeface="Arial"/>
            </a:endParaRPr>
          </a:p>
        </p:txBody>
      </p:sp>
      <p:sp>
        <p:nvSpPr>
          <p:cNvPr id="444" name="Google Shape;444;g2d080a7830e_0_469"/>
          <p:cNvSpPr txBox="1"/>
          <p:nvPr/>
        </p:nvSpPr>
        <p:spPr>
          <a:xfrm>
            <a:off x="9336875" y="3048913"/>
            <a:ext cx="16431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err="1">
                <a:solidFill>
                  <a:srgbClr val="000000"/>
                </a:solidFill>
                <a:latin typeface="Arial"/>
                <a:ea typeface="Arial"/>
                <a:cs typeface="Arial"/>
                <a:sym typeface="Arial"/>
              </a:rPr>
              <a:t>Drehung</a:t>
            </a:r>
            <a:endParaRPr sz="1000" b="0" i="0" u="none" strike="noStrike" cap="none" dirty="0">
              <a:solidFill>
                <a:srgbClr val="000000"/>
              </a:solidFill>
              <a:latin typeface="Arial"/>
              <a:ea typeface="Arial"/>
              <a:cs typeface="Arial"/>
              <a:sym typeface="Arial"/>
            </a:endParaRPr>
          </a:p>
        </p:txBody>
      </p:sp>
      <p:sp>
        <p:nvSpPr>
          <p:cNvPr id="445" name="Google Shape;445;g2d080a7830e_0_469"/>
          <p:cNvSpPr txBox="1"/>
          <p:nvPr/>
        </p:nvSpPr>
        <p:spPr>
          <a:xfrm>
            <a:off x="9363475" y="2867563"/>
            <a:ext cx="1643100" cy="17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Neue </a:t>
            </a:r>
            <a:r>
              <a:rPr lang="en-US" sz="1000" b="0" i="0" u="none" strike="noStrike" cap="none" dirty="0" err="1">
                <a:solidFill>
                  <a:srgbClr val="000000"/>
                </a:solidFill>
                <a:latin typeface="Arial"/>
                <a:ea typeface="Arial"/>
                <a:cs typeface="Arial"/>
                <a:sym typeface="Arial"/>
              </a:rPr>
              <a:t>Verträge</a:t>
            </a:r>
            <a:endParaRPr sz="1000" b="0" i="0" u="none" strike="noStrike" cap="none" dirty="0">
              <a:solidFill>
                <a:srgbClr val="000000"/>
              </a:solidFill>
              <a:latin typeface="Arial"/>
              <a:ea typeface="Arial"/>
              <a:cs typeface="Arial"/>
              <a:sym typeface="Arial"/>
            </a:endParaRPr>
          </a:p>
        </p:txBody>
      </p:sp>
      <p:sp>
        <p:nvSpPr>
          <p:cNvPr id="446" name="Google Shape;446;g2d080a7830e_0_469"/>
          <p:cNvSpPr txBox="1"/>
          <p:nvPr/>
        </p:nvSpPr>
        <p:spPr>
          <a:xfrm>
            <a:off x="2185749" y="2889900"/>
            <a:ext cx="4338025" cy="228963"/>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Arial"/>
                <a:ea typeface="Arial"/>
                <a:cs typeface="Arial"/>
                <a:sym typeface="Arial"/>
              </a:rPr>
              <a:t>Diversität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Anzahl</a:t>
            </a:r>
            <a:r>
              <a:rPr lang="en-US" sz="1800" b="0" i="0" u="none" strike="noStrike" cap="none" dirty="0">
                <a:solidFill>
                  <a:srgbClr val="000000"/>
                </a:solidFill>
                <a:latin typeface="Arial"/>
                <a:ea typeface="Arial"/>
                <a:cs typeface="Arial"/>
                <a:sym typeface="Arial"/>
              </a:rPr>
              <a:t> der </a:t>
            </a:r>
            <a:r>
              <a:rPr lang="en-US" sz="1800" b="0" i="0" u="none" strike="noStrike" cap="none" dirty="0" err="1">
                <a:solidFill>
                  <a:srgbClr val="000000"/>
                </a:solidFill>
                <a:latin typeface="Arial"/>
                <a:ea typeface="Arial"/>
                <a:cs typeface="Arial"/>
                <a:sym typeface="Arial"/>
              </a:rPr>
              <a:t>Beschäftigten</a:t>
            </a:r>
            <a:endParaRPr sz="1400" b="0" i="0" u="none" strike="noStrike" cap="none" dirty="0">
              <a:solidFill>
                <a:srgbClr val="000000"/>
              </a:solidFill>
              <a:latin typeface="Arial"/>
              <a:ea typeface="Arial"/>
              <a:cs typeface="Arial"/>
              <a:sym typeface="Arial"/>
            </a:endParaRPr>
          </a:p>
        </p:txBody>
      </p:sp>
      <p:sp>
        <p:nvSpPr>
          <p:cNvPr id="447" name="Google Shape;447;g2d080a7830e_0_469"/>
          <p:cNvSpPr txBox="1"/>
          <p:nvPr/>
        </p:nvSpPr>
        <p:spPr>
          <a:xfrm>
            <a:off x="2185750" y="3182025"/>
            <a:ext cx="2945400" cy="2604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Working conditions</a:t>
            </a:r>
            <a:endParaRPr sz="1400" b="0" i="0" u="none" strike="noStrike" cap="none">
              <a:solidFill>
                <a:srgbClr val="000000"/>
              </a:solidFill>
              <a:latin typeface="Arial"/>
              <a:ea typeface="Arial"/>
              <a:cs typeface="Arial"/>
              <a:sym typeface="Arial"/>
            </a:endParaRPr>
          </a:p>
        </p:txBody>
      </p:sp>
      <p:cxnSp>
        <p:nvCxnSpPr>
          <p:cNvPr id="448" name="Google Shape;448;g2d080a7830e_0_469"/>
          <p:cNvCxnSpPr>
            <a:cxnSpLocks/>
            <a:stCxn id="446" idx="3"/>
            <a:endCxn id="440" idx="1"/>
          </p:cNvCxnSpPr>
          <p:nvPr/>
        </p:nvCxnSpPr>
        <p:spPr>
          <a:xfrm>
            <a:off x="6523774" y="3004382"/>
            <a:ext cx="408526" cy="176987"/>
          </a:xfrm>
          <a:prstGeom prst="curvedConnector3">
            <a:avLst>
              <a:gd name="adj1" fmla="val 50000"/>
            </a:avLst>
          </a:prstGeom>
          <a:noFill/>
          <a:ln w="9525" cap="flat" cmpd="sng">
            <a:solidFill>
              <a:srgbClr val="000000"/>
            </a:solidFill>
            <a:prstDash val="solid"/>
            <a:round/>
            <a:headEnd type="none" w="sm" len="sm"/>
            <a:tailEnd type="stealth" w="med" len="med"/>
          </a:ln>
        </p:spPr>
      </p:cxnSp>
      <p:cxnSp>
        <p:nvCxnSpPr>
          <p:cNvPr id="449" name="Google Shape;449;g2d080a7830e_0_469"/>
          <p:cNvCxnSpPr>
            <a:cxnSpLocks/>
            <a:stCxn id="446" idx="3"/>
            <a:endCxn id="438" idx="1"/>
          </p:cNvCxnSpPr>
          <p:nvPr/>
        </p:nvCxnSpPr>
        <p:spPr>
          <a:xfrm flipV="1">
            <a:off x="6523774" y="2829538"/>
            <a:ext cx="436826" cy="174844"/>
          </a:xfrm>
          <a:prstGeom prst="curvedConnector3">
            <a:avLst>
              <a:gd name="adj1" fmla="val 50000"/>
            </a:avLst>
          </a:prstGeom>
          <a:noFill/>
          <a:ln w="9525" cap="flat" cmpd="sng">
            <a:solidFill>
              <a:srgbClr val="000000"/>
            </a:solidFill>
            <a:prstDash val="solid"/>
            <a:round/>
            <a:headEnd type="none" w="sm" len="sm"/>
            <a:tailEnd type="stealth" w="med" len="med"/>
          </a:ln>
        </p:spPr>
      </p:cxnSp>
      <p:cxnSp>
        <p:nvCxnSpPr>
          <p:cNvPr id="450" name="Google Shape;450;g2d080a7830e_0_469"/>
          <p:cNvCxnSpPr>
            <a:endCxn id="439" idx="1"/>
          </p:cNvCxnSpPr>
          <p:nvPr/>
        </p:nvCxnSpPr>
        <p:spPr>
          <a:xfrm>
            <a:off x="6327600" y="3020100"/>
            <a:ext cx="633000" cy="0"/>
          </a:xfrm>
          <a:prstGeom prst="straightConnector1">
            <a:avLst/>
          </a:prstGeom>
          <a:noFill/>
          <a:ln w="9525" cap="flat" cmpd="sng">
            <a:solidFill>
              <a:srgbClr val="000000"/>
            </a:solidFill>
            <a:prstDash val="solid"/>
            <a:round/>
            <a:headEnd type="none" w="sm" len="sm"/>
            <a:tailEnd type="stealth" w="med" len="med"/>
          </a:ln>
        </p:spPr>
      </p:cxnSp>
      <p:cxnSp>
        <p:nvCxnSpPr>
          <p:cNvPr id="451" name="Google Shape;451;g2d080a7830e_0_469"/>
          <p:cNvCxnSpPr>
            <a:endCxn id="445" idx="1"/>
          </p:cNvCxnSpPr>
          <p:nvPr/>
        </p:nvCxnSpPr>
        <p:spPr>
          <a:xfrm rot="10800000" flipH="1">
            <a:off x="8867875" y="2957263"/>
            <a:ext cx="495600" cy="369300"/>
          </a:xfrm>
          <a:prstGeom prst="curvedConnector3">
            <a:avLst>
              <a:gd name="adj1" fmla="val 50000"/>
            </a:avLst>
          </a:prstGeom>
          <a:noFill/>
          <a:ln w="9525" cap="flat" cmpd="sng">
            <a:solidFill>
              <a:srgbClr val="000000"/>
            </a:solidFill>
            <a:prstDash val="solid"/>
            <a:round/>
            <a:headEnd type="none" w="sm" len="sm"/>
            <a:tailEnd type="stealth" w="med" len="med"/>
          </a:ln>
        </p:spPr>
      </p:cxnSp>
      <p:cxnSp>
        <p:nvCxnSpPr>
          <p:cNvPr id="452" name="Google Shape;452;g2d080a7830e_0_469"/>
          <p:cNvCxnSpPr>
            <a:cxnSpLocks/>
            <a:endCxn id="444" idx="1"/>
          </p:cNvCxnSpPr>
          <p:nvPr/>
        </p:nvCxnSpPr>
        <p:spPr>
          <a:xfrm flipV="1">
            <a:off x="8867875" y="3138613"/>
            <a:ext cx="469000" cy="186962"/>
          </a:xfrm>
          <a:prstGeom prst="curvedConnector3">
            <a:avLst>
              <a:gd name="adj1" fmla="val 50000"/>
            </a:avLst>
          </a:prstGeom>
          <a:noFill/>
          <a:ln w="9525" cap="flat" cmpd="sng">
            <a:solidFill>
              <a:srgbClr val="000000"/>
            </a:solidFill>
            <a:prstDash val="solid"/>
            <a:round/>
            <a:headEnd type="none" w="sm" len="sm"/>
            <a:tailEnd type="stealth" w="med" len="med"/>
          </a:ln>
        </p:spPr>
      </p:cxnSp>
      <p:cxnSp>
        <p:nvCxnSpPr>
          <p:cNvPr id="453" name="Google Shape;453;g2d080a7830e_0_469"/>
          <p:cNvCxnSpPr>
            <a:cxnSpLocks/>
            <a:endCxn id="443" idx="1"/>
          </p:cNvCxnSpPr>
          <p:nvPr/>
        </p:nvCxnSpPr>
        <p:spPr>
          <a:xfrm>
            <a:off x="8849975" y="3326675"/>
            <a:ext cx="495900" cy="66000"/>
          </a:xfrm>
          <a:prstGeom prst="curvedConnector3">
            <a:avLst>
              <a:gd name="adj1" fmla="val 50000"/>
            </a:avLst>
          </a:prstGeom>
          <a:noFill/>
          <a:ln w="9525" cap="flat" cmpd="sng">
            <a:solidFill>
              <a:srgbClr val="000000"/>
            </a:solidFill>
            <a:prstDash val="solid"/>
            <a:round/>
            <a:headEnd type="none" w="sm" len="sm"/>
            <a:tailEnd type="stealth"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6" name="Google Shape;226;p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indent="0"/>
            <a:r>
              <a:rPr lang="en-US" dirty="0"/>
              <a:t>INHALTSVERZEICHNIS</a:t>
            </a:r>
          </a:p>
          <a:p>
            <a:pPr marL="0" lvl="0" indent="0" algn="l" rtl="0">
              <a:lnSpc>
                <a:spcPct val="90000"/>
              </a:lnSpc>
              <a:spcBef>
                <a:spcPts val="0"/>
              </a:spcBef>
              <a:spcAft>
                <a:spcPts val="0"/>
              </a:spcAft>
              <a:buClr>
                <a:schemeClr val="lt1"/>
              </a:buClr>
              <a:buSzPts val="3600"/>
              <a:buNone/>
            </a:pPr>
            <a:endParaRPr dirty="0"/>
          </a:p>
        </p:txBody>
      </p:sp>
      <p:sp>
        <p:nvSpPr>
          <p:cNvPr id="227" name="Google Shape;227;p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28" name="Google Shape;228;p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29" name="Google Shape;229;p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30" name="Google Shape;230;p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31" name="Google Shape;231;p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33" name="Google Shape;233;p4"/>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
        <p:nvSpPr>
          <p:cNvPr id="4" name="Google Shape;245;p3">
            <a:extLst>
              <a:ext uri="{FF2B5EF4-FFF2-40B4-BE49-F238E27FC236}">
                <a16:creationId xmlns:a16="http://schemas.microsoft.com/office/drawing/2014/main" id="{DBE4FB6A-CA5C-32BB-70A7-59289A9398F0}"/>
              </a:ext>
            </a:extLst>
          </p:cNvPr>
          <p:cNvSpPr txBox="1">
            <a:spLocks/>
          </p:cNvSpPr>
          <p:nvPr/>
        </p:nvSpPr>
        <p:spPr>
          <a:xfrm>
            <a:off x="5385282" y="796625"/>
            <a:ext cx="5857689"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2400"/>
            </a:pPr>
            <a:r>
              <a:rPr lang="en-US" sz="2400" dirty="0" err="1"/>
              <a:t>Einführung</a:t>
            </a:r>
            <a:r>
              <a:rPr lang="en-US" sz="2400" dirty="0"/>
              <a:t> in das Modul</a:t>
            </a:r>
            <a:endParaRPr lang="en-US" dirty="0"/>
          </a:p>
        </p:txBody>
      </p:sp>
      <p:sp>
        <p:nvSpPr>
          <p:cNvPr id="7" name="Google Shape;246;p3">
            <a:extLst>
              <a:ext uri="{FF2B5EF4-FFF2-40B4-BE49-F238E27FC236}">
                <a16:creationId xmlns:a16="http://schemas.microsoft.com/office/drawing/2014/main" id="{831CBB2E-CEE0-369E-2B8D-51AB34DA9CF8}"/>
              </a:ext>
            </a:extLst>
          </p:cNvPr>
          <p:cNvSpPr txBox="1">
            <a:spLocks/>
          </p:cNvSpPr>
          <p:nvPr/>
        </p:nvSpPr>
        <p:spPr>
          <a:xfrm>
            <a:off x="5385282" y="1567235"/>
            <a:ext cx="5857689"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2400"/>
            </a:pPr>
            <a:r>
              <a:rPr lang="en-US" sz="2400" dirty="0" err="1"/>
              <a:t>Nachhaltiges</a:t>
            </a:r>
            <a:r>
              <a:rPr lang="en-US" sz="2400" dirty="0"/>
              <a:t> </a:t>
            </a:r>
            <a:r>
              <a:rPr lang="en-US" sz="2400" dirty="0" err="1"/>
              <a:t>Wirtschaften</a:t>
            </a:r>
            <a:endParaRPr lang="en-US" dirty="0"/>
          </a:p>
        </p:txBody>
      </p:sp>
      <p:sp>
        <p:nvSpPr>
          <p:cNvPr id="10" name="Google Shape;247;p3">
            <a:extLst>
              <a:ext uri="{FF2B5EF4-FFF2-40B4-BE49-F238E27FC236}">
                <a16:creationId xmlns:a16="http://schemas.microsoft.com/office/drawing/2014/main" id="{E19ACB86-480D-F92E-DE9A-8230001E6BC5}"/>
              </a:ext>
            </a:extLst>
          </p:cNvPr>
          <p:cNvSpPr txBox="1">
            <a:spLocks/>
          </p:cNvSpPr>
          <p:nvPr/>
        </p:nvSpPr>
        <p:spPr>
          <a:xfrm>
            <a:off x="5385282" y="2345283"/>
            <a:ext cx="5857689"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2400"/>
            </a:pPr>
            <a:r>
              <a:rPr lang="en-US" sz="2400" dirty="0" err="1"/>
              <a:t>Fallstudien</a:t>
            </a:r>
            <a:endParaRPr lang="en-US" dirty="0"/>
          </a:p>
        </p:txBody>
      </p:sp>
      <p:sp>
        <p:nvSpPr>
          <p:cNvPr id="13" name="Google Shape;248;p3">
            <a:extLst>
              <a:ext uri="{FF2B5EF4-FFF2-40B4-BE49-F238E27FC236}">
                <a16:creationId xmlns:a16="http://schemas.microsoft.com/office/drawing/2014/main" id="{64E60755-8AED-0C11-B94A-A39292B11B07}"/>
              </a:ext>
            </a:extLst>
          </p:cNvPr>
          <p:cNvSpPr txBox="1">
            <a:spLocks/>
          </p:cNvSpPr>
          <p:nvPr/>
        </p:nvSpPr>
        <p:spPr>
          <a:xfrm>
            <a:off x="5385282" y="3067468"/>
            <a:ext cx="5857689"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2400"/>
            </a:pPr>
            <a:r>
              <a:rPr lang="en-US" sz="2400" dirty="0" err="1"/>
              <a:t>Bewertung</a:t>
            </a:r>
            <a:endParaRPr lang="en-US" dirty="0"/>
          </a:p>
        </p:txBody>
      </p:sp>
      <p:sp>
        <p:nvSpPr>
          <p:cNvPr id="16" name="Google Shape;249;p3">
            <a:extLst>
              <a:ext uri="{FF2B5EF4-FFF2-40B4-BE49-F238E27FC236}">
                <a16:creationId xmlns:a16="http://schemas.microsoft.com/office/drawing/2014/main" id="{3D840353-995C-8B4B-E6CD-F43EEF445164}"/>
              </a:ext>
            </a:extLst>
          </p:cNvPr>
          <p:cNvSpPr txBox="1">
            <a:spLocks noGrp="1"/>
          </p:cNvSpPr>
          <p:nvPr>
            <p:ph type="body" idx="13"/>
          </p:nvPr>
        </p:nvSpPr>
        <p:spPr>
          <a:xfrm>
            <a:off x="5364163" y="3887788"/>
            <a:ext cx="5857875" cy="6889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Wichtige</a:t>
            </a:r>
            <a:r>
              <a:rPr lang="en-US" sz="2400" dirty="0"/>
              <a:t> </a:t>
            </a:r>
            <a:r>
              <a:rPr lang="en-US" sz="2400" dirty="0" err="1"/>
              <a:t>Begriffe</a:t>
            </a:r>
            <a:r>
              <a:rPr lang="en-US" sz="2400" dirty="0"/>
              <a:t> und </a:t>
            </a:r>
            <a:r>
              <a:rPr lang="en-US" sz="2400" dirty="0" err="1"/>
              <a:t>Definitionen</a:t>
            </a:r>
            <a:endParaRPr dirty="0"/>
          </a:p>
        </p:txBody>
      </p:sp>
      <p:sp>
        <p:nvSpPr>
          <p:cNvPr id="17" name="Google Shape;256;p3">
            <a:extLst>
              <a:ext uri="{FF2B5EF4-FFF2-40B4-BE49-F238E27FC236}">
                <a16:creationId xmlns:a16="http://schemas.microsoft.com/office/drawing/2014/main" id="{2E35A116-8005-BECA-7556-6D01124D8BAF}"/>
              </a:ext>
            </a:extLst>
          </p:cNvPr>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dirty="0" err="1">
                <a:solidFill>
                  <a:srgbClr val="595959"/>
                </a:solidFill>
                <a:latin typeface="Calibri"/>
                <a:ea typeface="Calibri"/>
                <a:cs typeface="Calibri"/>
                <a:sym typeface="Calibri"/>
              </a:rPr>
              <a:t>Referenzen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aphicFrame>
        <p:nvGraphicFramePr>
          <p:cNvPr id="458" name="Google Shape;458;g2d080a7830e_0_494"/>
          <p:cNvGraphicFramePr/>
          <p:nvPr>
            <p:extLst>
              <p:ext uri="{D42A27DB-BD31-4B8C-83A1-F6EECF244321}">
                <p14:modId xmlns:p14="http://schemas.microsoft.com/office/powerpoint/2010/main" val="3815628612"/>
              </p:ext>
            </p:extLst>
          </p:nvPr>
        </p:nvGraphicFramePr>
        <p:xfrm>
          <a:off x="211300" y="2082070"/>
          <a:ext cx="11542900" cy="4023240"/>
        </p:xfrm>
        <a:graphic>
          <a:graphicData uri="http://schemas.openxmlformats.org/drawingml/2006/table">
            <a:tbl>
              <a:tblPr>
                <a:noFill/>
                <a:tableStyleId>{01135EB4-26C7-41B6-ACC5-5031DE00C1DD}</a:tableStyleId>
              </a:tblPr>
              <a:tblGrid>
                <a:gridCol w="3652825">
                  <a:extLst>
                    <a:ext uri="{9D8B030D-6E8A-4147-A177-3AD203B41FA5}">
                      <a16:colId xmlns:a16="http://schemas.microsoft.com/office/drawing/2014/main" val="20000"/>
                    </a:ext>
                  </a:extLst>
                </a:gridCol>
                <a:gridCol w="7890075">
                  <a:extLst>
                    <a:ext uri="{9D8B030D-6E8A-4147-A177-3AD203B41FA5}">
                      <a16:colId xmlns:a16="http://schemas.microsoft.com/office/drawing/2014/main" val="20001"/>
                    </a:ext>
                  </a:extLst>
                </a:gridCol>
              </a:tblGrid>
              <a:tr h="39990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PROBLEMATIK</a:t>
                      </a:r>
                      <a:endParaRPr sz="2400" b="1" u="none" strike="noStrike" cap="none"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VERORDNUNG</a:t>
                      </a:r>
                      <a:endParaRPr sz="2400" b="1" u="none" strike="noStrike" cap="none"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834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Energieeinsparung</a:t>
                      </a:r>
                      <a:r>
                        <a:rPr lang="en-US" sz="2400" u="none" strike="noStrike" cap="none" dirty="0">
                          <a:latin typeface="Calibri"/>
                          <a:ea typeface="Calibri"/>
                          <a:cs typeface="Calibri"/>
                          <a:sym typeface="Calibri"/>
                        </a:rPr>
                        <a:t> </a:t>
                      </a:r>
                      <a:endParaRPr sz="2400" u="none" strike="noStrike" cap="none" dirty="0">
                        <a:latin typeface="Calibri"/>
                        <a:ea typeface="Calibri"/>
                        <a:cs typeface="Calibri"/>
                        <a:sym typeface="Calibri"/>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C6"/>
                    </a:solidFill>
                  </a:tcPr>
                </a:tc>
                <a:tc>
                  <a:txBody>
                    <a:bodyPr/>
                    <a:lstStyle/>
                    <a:p>
                      <a:pPr marL="457200" marR="0" lvl="0" indent="0" algn="l" rtl="0">
                        <a:lnSpc>
                          <a:spcPct val="100000"/>
                        </a:lnSpc>
                        <a:spcBef>
                          <a:spcPts val="0"/>
                        </a:spcBef>
                        <a:spcAft>
                          <a:spcPts val="0"/>
                        </a:spcAft>
                        <a:buClr>
                          <a:srgbClr val="000000"/>
                        </a:buClr>
                        <a:buSzPts val="2400"/>
                        <a:buFont typeface="Arial"/>
                        <a:buNone/>
                      </a:pPr>
                      <a:r>
                        <a:rPr lang="de-DE" sz="2400" u="none" strike="noStrike" cap="none" dirty="0">
                          <a:latin typeface="Calibri"/>
                          <a:ea typeface="Calibri"/>
                          <a:cs typeface="Calibri"/>
                          <a:sym typeface="Calibri"/>
                        </a:rPr>
                        <a:t>Richtlinie 2012/27/EU über Energieeffizienz.</a:t>
                      </a:r>
                    </a:p>
                    <a:p>
                      <a:pPr marL="457200" marR="0" lvl="0" indent="0" algn="l" rtl="0">
                        <a:lnSpc>
                          <a:spcPct val="100000"/>
                        </a:lnSpc>
                        <a:spcBef>
                          <a:spcPts val="0"/>
                        </a:spcBef>
                        <a:spcAft>
                          <a:spcPts val="0"/>
                        </a:spcAft>
                        <a:buClr>
                          <a:srgbClr val="000000"/>
                        </a:buClr>
                        <a:buSzPts val="2400"/>
                        <a:buFont typeface="Arial"/>
                        <a:buNone/>
                      </a:pPr>
                      <a:r>
                        <a:rPr lang="de-DE" sz="2400" u="none" strike="noStrike" cap="none" dirty="0">
                          <a:latin typeface="Calibri"/>
                          <a:ea typeface="Calibri"/>
                          <a:cs typeface="Calibri"/>
                          <a:sym typeface="Calibri"/>
                        </a:rPr>
                        <a:t>Richtlinie 2018/2001 zur Förderung der Nutzung von Energie aus erneuerbaren Quellen.</a:t>
                      </a:r>
                    </a:p>
                    <a:p>
                      <a:pPr marL="457200" marR="0" lvl="0" indent="0" algn="l" rtl="0">
                        <a:lnSpc>
                          <a:spcPct val="100000"/>
                        </a:lnSpc>
                        <a:spcBef>
                          <a:spcPts val="0"/>
                        </a:spcBef>
                        <a:spcAft>
                          <a:spcPts val="0"/>
                        </a:spcAft>
                        <a:buClr>
                          <a:srgbClr val="000000"/>
                        </a:buClr>
                        <a:buSzPts val="2400"/>
                        <a:buFont typeface="Arial"/>
                        <a:buNone/>
                      </a:pPr>
                      <a:r>
                        <a:rPr lang="de-DE" sz="2400" u="none" strike="noStrike" cap="none" dirty="0">
                          <a:latin typeface="Calibri"/>
                          <a:ea typeface="Calibri"/>
                          <a:cs typeface="Calibri"/>
                          <a:sym typeface="Calibri"/>
                        </a:rPr>
                        <a:t>Verordnung 2018/1999 über die Governance der Energieunion und Klimaschutzmaßnahmen.</a:t>
                      </a:r>
                      <a:endParaRPr sz="2400" u="none" strike="noStrike" cap="none" dirty="0">
                        <a:latin typeface="Calibri"/>
                        <a:ea typeface="Calibri"/>
                        <a:cs typeface="Calibri"/>
                        <a:sym typeface="Calibri"/>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C6"/>
                    </a:solidFill>
                  </a:tcPr>
                </a:tc>
                <a:extLst>
                  <a:ext uri="{0D108BD9-81ED-4DB2-BD59-A6C34878D82A}">
                    <a16:rowId xmlns:a16="http://schemas.microsoft.com/office/drawing/2014/main" val="10001"/>
                  </a:ext>
                </a:extLst>
              </a:tr>
              <a:tr h="729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      </a:t>
                      </a:r>
                      <a:r>
                        <a:rPr lang="en-US" sz="2400" u="none" strike="noStrike" cap="none" dirty="0" err="1">
                          <a:latin typeface="Calibri"/>
                          <a:ea typeface="Calibri"/>
                          <a:cs typeface="Calibri"/>
                          <a:sym typeface="Calibri"/>
                        </a:rPr>
                        <a:t>Wassereinsparung</a:t>
                      </a:r>
                      <a:r>
                        <a:rPr lang="en-US" sz="2400" u="none" strike="noStrike" cap="none" dirty="0">
                          <a:latin typeface="Calibri"/>
                          <a:ea typeface="Calibri"/>
                          <a:cs typeface="Calibri"/>
                          <a:sym typeface="Calibri"/>
                        </a:rPr>
                        <a:t>  </a:t>
                      </a:r>
                      <a:endParaRPr sz="2400" u="none" strike="noStrike" cap="none" dirty="0">
                        <a:latin typeface="Calibri"/>
                        <a:ea typeface="Calibri"/>
                        <a:cs typeface="Calibri"/>
                        <a:sym typeface="Calibri"/>
                      </a:endParaRPr>
                    </a:p>
                  </a:txBody>
                  <a:tcPr marL="28575" marR="28575" marT="19050" marB="1905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EECF3"/>
                    </a:solidFill>
                  </a:tcPr>
                </a:tc>
                <a:tc>
                  <a:txBody>
                    <a:bodyPr/>
                    <a:lstStyle/>
                    <a:p>
                      <a:pPr marL="457200" marR="0" lvl="0" indent="0" algn="l" rtl="0">
                        <a:lnSpc>
                          <a:spcPct val="100000"/>
                        </a:lnSpc>
                        <a:spcBef>
                          <a:spcPts val="0"/>
                        </a:spcBef>
                        <a:spcAft>
                          <a:spcPts val="0"/>
                        </a:spcAft>
                        <a:buClr>
                          <a:srgbClr val="000000"/>
                        </a:buClr>
                        <a:buSzPts val="2400"/>
                        <a:buFont typeface="Arial"/>
                        <a:buNone/>
                      </a:pPr>
                      <a:r>
                        <a:rPr lang="de-DE" sz="2400" u="none" strike="noStrike" cap="none" dirty="0">
                          <a:latin typeface="Calibri"/>
                          <a:ea typeface="Calibri"/>
                          <a:cs typeface="Calibri"/>
                          <a:sym typeface="Calibri"/>
                        </a:rPr>
                        <a:t>UNE-EN ISO 14046: Wasserfußabdruck von Produkten, Prozessen und Organisationen.</a:t>
                      </a:r>
                      <a:endParaRPr sz="2400" u="none" strike="noStrike" cap="none" dirty="0">
                        <a:latin typeface="Calibri"/>
                        <a:ea typeface="Calibri"/>
                        <a:cs typeface="Calibri"/>
                        <a:sym typeface="Calibri"/>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EECF3"/>
                    </a:solidFill>
                  </a:tcPr>
                </a:tc>
                <a:extLst>
                  <a:ext uri="{0D108BD9-81ED-4DB2-BD59-A6C34878D82A}">
                    <a16:rowId xmlns:a16="http://schemas.microsoft.com/office/drawing/2014/main" val="10002"/>
                  </a:ext>
                </a:extLst>
              </a:tr>
              <a:tr h="2625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Umwelt-Tags     </a:t>
                      </a:r>
                      <a:endParaRPr sz="2400" u="none" strike="noStrike" cap="none" dirty="0">
                        <a:latin typeface="Calibri"/>
                        <a:ea typeface="Calibri"/>
                        <a:cs typeface="Calibri"/>
                        <a:sym typeface="Calibri"/>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8FFDE"/>
                    </a:solidFill>
                  </a:tcPr>
                </a:tc>
                <a:tc>
                  <a:txBody>
                    <a:bodyPr/>
                    <a:lstStyle/>
                    <a:p>
                      <a:pPr marL="457200" marR="0" lvl="0" indent="0" algn="l" rtl="0">
                        <a:lnSpc>
                          <a:spcPct val="100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EMAS-VERORDNUNG</a:t>
                      </a:r>
                      <a:endParaRPr sz="2400" u="none" strike="noStrike" cap="none" dirty="0">
                        <a:highlight>
                          <a:srgbClr val="CC0000"/>
                        </a:highlight>
                        <a:latin typeface="Calibri"/>
                        <a:ea typeface="Calibri"/>
                        <a:cs typeface="Calibri"/>
                        <a:sym typeface="Calibri"/>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8FFDE"/>
                    </a:solidFill>
                  </a:tcPr>
                </a:tc>
                <a:extLst>
                  <a:ext uri="{0D108BD9-81ED-4DB2-BD59-A6C34878D82A}">
                    <a16:rowId xmlns:a16="http://schemas.microsoft.com/office/drawing/2014/main" val="10003"/>
                  </a:ext>
                </a:extLst>
              </a:tr>
            </a:tbl>
          </a:graphicData>
        </a:graphic>
      </p:graphicFrame>
      <p:sp>
        <p:nvSpPr>
          <p:cNvPr id="459" name="Google Shape;459;g2d080a7830e_0_494"/>
          <p:cNvSpPr txBox="1">
            <a:spLocks noGrp="1"/>
          </p:cNvSpPr>
          <p:nvPr>
            <p:ph type="body" idx="1"/>
          </p:nvPr>
        </p:nvSpPr>
        <p:spPr>
          <a:xfrm>
            <a:off x="770200" y="369127"/>
            <a:ext cx="10479300" cy="1099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Rechtliche Verpflichtungen und Berichtspflichten zur Nachhaltigkeit für Kleinst-KMU</a:t>
            </a:r>
            <a:endParaRPr dirty="0"/>
          </a:p>
          <a:p>
            <a:pPr marL="0" lvl="0" indent="0" algn="just" rtl="0">
              <a:lnSpc>
                <a:spcPct val="90000"/>
              </a:lnSpc>
              <a:spcBef>
                <a:spcPts val="800"/>
              </a:spcBef>
              <a:spcAft>
                <a:spcPts val="0"/>
              </a:spcAft>
              <a:buClr>
                <a:srgbClr val="000000"/>
              </a:buClr>
              <a:buSzPts val="1400"/>
              <a:buNone/>
            </a:pPr>
            <a:endParaRPr b="0" dirty="0">
              <a:latin typeface="Arial"/>
              <a:ea typeface="Arial"/>
              <a:cs typeface="Arial"/>
              <a:sym typeface="Arial"/>
            </a:endParaRPr>
          </a:p>
        </p:txBody>
      </p:sp>
      <p:sp>
        <p:nvSpPr>
          <p:cNvPr id="460" name="Google Shape;460;g2d080a7830e_0_494">
            <a:hlinkClick r:id="rId3" action="ppaction://hlinksldjump"/>
          </p:cNvPr>
          <p:cNvSpPr/>
          <p:nvPr/>
        </p:nvSpPr>
        <p:spPr>
          <a:xfrm>
            <a:off x="8562450" y="6220175"/>
            <a:ext cx="2737500" cy="445800"/>
          </a:xfrm>
          <a:prstGeom prst="bevel">
            <a:avLst>
              <a:gd name="adj" fmla="val 12500"/>
            </a:avLst>
          </a:prstGeom>
          <a:solidFill>
            <a:srgbClr val="E06666"/>
          </a:solidFill>
          <a:ln w="19050" cap="flat" cmpd="sng">
            <a:solidFill>
              <a:srgbClr val="434343"/>
            </a:solidFill>
            <a:prstDash val="solid"/>
            <a:round/>
            <a:headEnd type="none" w="sm" len="sm"/>
            <a:tailEnd type="none" w="sm" len="sm"/>
          </a:ln>
          <a:effectLst>
            <a:outerShdw blurRad="114300" dist="9525" dir="5400000" algn="bl"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uFill>
                  <a:noFill/>
                </a:u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Annex: ISO</a:t>
            </a:r>
            <a:r>
              <a:rPr lang="en-US" sz="1800" b="0" i="0" u="none" strike="noStrike" cap="none">
                <a:solidFill>
                  <a:schemeClr val="lt1"/>
                </a:solidFill>
                <a:latin typeface="Arial"/>
                <a:ea typeface="Arial"/>
                <a:cs typeface="Arial"/>
                <a:sym typeface="Arial"/>
              </a:rPr>
              <a:t> </a:t>
            </a:r>
            <a:r>
              <a:rPr lang="en-US" sz="1800" b="1" i="0" u="none" strike="noStrike" cap="none">
                <a:solidFill>
                  <a:schemeClr val="lt1"/>
                </a:solidFill>
                <a:latin typeface="Arial"/>
                <a:ea typeface="Arial"/>
                <a:cs typeface="Arial"/>
                <a:sym typeface="Arial"/>
              </a:rPr>
              <a:t>Standards</a:t>
            </a:r>
            <a:endParaRPr sz="1800" b="1" i="0" u="none" strike="noStrike" cap="none">
              <a:solidFill>
                <a:schemeClr val="lt1"/>
              </a:solidFill>
              <a:latin typeface="Arial"/>
              <a:ea typeface="Arial"/>
              <a:cs typeface="Arial"/>
              <a:sym typeface="Arial"/>
            </a:endParaRPr>
          </a:p>
        </p:txBody>
      </p:sp>
      <p:pic>
        <p:nvPicPr>
          <p:cNvPr id="461" name="Google Shape;461;g2d080a7830e_0_494" descr="⚡"/>
          <p:cNvPicPr preferRelativeResize="0"/>
          <p:nvPr/>
        </p:nvPicPr>
        <p:blipFill rotWithShape="1">
          <a:blip r:embed="rId4">
            <a:alphaModFix/>
          </a:blip>
          <a:srcRect/>
          <a:stretch/>
        </p:blipFill>
        <p:spPr>
          <a:xfrm>
            <a:off x="594359" y="3496334"/>
            <a:ext cx="321925" cy="321925"/>
          </a:xfrm>
          <a:prstGeom prst="rect">
            <a:avLst/>
          </a:prstGeom>
          <a:noFill/>
          <a:ln>
            <a:noFill/>
          </a:ln>
        </p:spPr>
      </p:pic>
      <p:pic>
        <p:nvPicPr>
          <p:cNvPr id="462" name="Google Shape;462;g2d080a7830e_0_494" descr="💧"/>
          <p:cNvPicPr preferRelativeResize="0"/>
          <p:nvPr/>
        </p:nvPicPr>
        <p:blipFill rotWithShape="1">
          <a:blip r:embed="rId5">
            <a:alphaModFix/>
          </a:blip>
          <a:srcRect/>
          <a:stretch/>
        </p:blipFill>
        <p:spPr>
          <a:xfrm>
            <a:off x="738525" y="4996100"/>
            <a:ext cx="300725" cy="279525"/>
          </a:xfrm>
          <a:prstGeom prst="rect">
            <a:avLst/>
          </a:prstGeom>
          <a:noFill/>
          <a:ln>
            <a:noFill/>
          </a:ln>
        </p:spPr>
      </p:pic>
      <p:pic>
        <p:nvPicPr>
          <p:cNvPr id="463" name="Google Shape;463;g2d080a7830e_0_494" descr="🏅"/>
          <p:cNvPicPr preferRelativeResize="0"/>
          <p:nvPr/>
        </p:nvPicPr>
        <p:blipFill rotWithShape="1">
          <a:blip r:embed="rId6">
            <a:alphaModFix/>
          </a:blip>
          <a:srcRect/>
          <a:stretch/>
        </p:blipFill>
        <p:spPr>
          <a:xfrm>
            <a:off x="437800" y="5677925"/>
            <a:ext cx="300725" cy="300725"/>
          </a:xfrm>
          <a:prstGeom prst="rect">
            <a:avLst/>
          </a:prstGeom>
          <a:noFill/>
          <a:ln>
            <a:noFill/>
          </a:ln>
        </p:spPr>
      </p:pic>
      <p:pic>
        <p:nvPicPr>
          <p:cNvPr id="464" name="Google Shape;464;g2d080a7830e_0_494"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798">
            <a:off x="11115844" y="6451370"/>
            <a:ext cx="391811" cy="405159"/>
          </a:xfrm>
          <a:prstGeom prst="rect">
            <a:avLst/>
          </a:prstGeom>
          <a:noFill/>
          <a:ln>
            <a:noFill/>
          </a:ln>
          <a:effectLst>
            <a:outerShdw blurRad="57150" dist="19050" dir="5400000" algn="bl" rotWithShape="0">
              <a:srgbClr val="000000">
                <a:alpha val="68627"/>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d29169d371_0_20"/>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Nachhaltigkeitszertifizierung oder beratende Gremien und Institutionen auf europäischer Ebene</a:t>
            </a:r>
            <a:endParaRPr dirty="0"/>
          </a:p>
        </p:txBody>
      </p:sp>
      <p:sp>
        <p:nvSpPr>
          <p:cNvPr id="470" name="Google Shape;470;g2d29169d371_0_20"/>
          <p:cNvSpPr txBox="1"/>
          <p:nvPr/>
        </p:nvSpPr>
        <p:spPr>
          <a:xfrm>
            <a:off x="1039075" y="3809963"/>
            <a:ext cx="9883200" cy="519000"/>
          </a:xfrm>
          <a:prstGeom prst="rect">
            <a:avLst/>
          </a:prstGeom>
          <a:noFill/>
          <a:ln>
            <a:noFill/>
          </a:ln>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2400"/>
              <a:buFont typeface="Arial"/>
              <a:buNone/>
            </a:pPr>
            <a:r>
              <a:rPr lang="de-DE" sz="2400" b="1" i="1" u="none" strike="noStrike" cap="none" spc="-120" dirty="0">
                <a:solidFill>
                  <a:srgbClr val="010101"/>
                </a:solidFill>
                <a:latin typeface="Arial"/>
                <a:ea typeface="Arial"/>
                <a:cs typeface="Arial"/>
                <a:sym typeface="Arial"/>
              </a:rPr>
              <a:t>Erklärungen zum Beitritt zu einer Initiative oder einem Verhaltenskodex</a:t>
            </a:r>
            <a:endParaRPr sz="1400" b="0" i="0" u="none" strike="noStrike" cap="none" spc="-120" dirty="0">
              <a:solidFill>
                <a:srgbClr val="010101"/>
              </a:solidFill>
              <a:latin typeface="Arial"/>
              <a:ea typeface="Arial"/>
              <a:cs typeface="Arial"/>
              <a:sym typeface="Arial"/>
            </a:endParaRPr>
          </a:p>
        </p:txBody>
      </p:sp>
      <p:sp>
        <p:nvSpPr>
          <p:cNvPr id="471" name="Google Shape;471;g2d29169d371_0_20"/>
          <p:cNvSpPr txBox="1"/>
          <p:nvPr/>
        </p:nvSpPr>
        <p:spPr>
          <a:xfrm>
            <a:off x="1039074" y="4266788"/>
            <a:ext cx="9726335" cy="41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Einige von ihnen sind recht weit verbreitet und haben einen guten Ruf</a:t>
            </a:r>
            <a:endParaRPr sz="2400" b="0" i="0" u="none" strike="noStrike" cap="none" dirty="0">
              <a:solidFill>
                <a:srgbClr val="000000"/>
              </a:solidFill>
              <a:latin typeface="Arial"/>
              <a:ea typeface="Arial"/>
              <a:cs typeface="Arial"/>
              <a:sym typeface="Arial"/>
            </a:endParaRPr>
          </a:p>
        </p:txBody>
      </p:sp>
      <p:sp>
        <p:nvSpPr>
          <p:cNvPr id="472" name="Google Shape;472;g2d29169d371_0_20"/>
          <p:cNvSpPr txBox="1"/>
          <p:nvPr/>
        </p:nvSpPr>
        <p:spPr>
          <a:xfrm>
            <a:off x="1792275" y="5018775"/>
            <a:ext cx="6219900" cy="636900"/>
          </a:xfrm>
          <a:prstGeom prst="rect">
            <a:avLst/>
          </a:prstGeom>
          <a:solidFill>
            <a:srgbClr val="D9EAD3"/>
          </a:solidFill>
          <a:ln w="9525" cap="flat" cmpd="sng">
            <a:solidFill>
              <a:srgbClr val="000000"/>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3333"/>
              </a:lnSpc>
              <a:spcBef>
                <a:spcPts val="0"/>
              </a:spcBef>
              <a:spcAft>
                <a:spcPts val="0"/>
              </a:spcAft>
              <a:buClr>
                <a:srgbClr val="000000"/>
              </a:buClr>
              <a:buSzPts val="1600"/>
              <a:buFont typeface="Arial"/>
              <a:buNone/>
            </a:pPr>
            <a:r>
              <a:rPr lang="de-DE" sz="1600" b="0" i="0" u="none" strike="noStrike" cap="none" dirty="0">
                <a:solidFill>
                  <a:srgbClr val="38761D"/>
                </a:solidFill>
                <a:latin typeface="Arial"/>
                <a:ea typeface="Arial"/>
                <a:cs typeface="Arial"/>
                <a:sym typeface="Arial"/>
              </a:rPr>
              <a:t>Vorteile: Keine umfangreiche Überprüfung durch Dritte erforderlich. Einfach zu implementieren und kostengünstig</a:t>
            </a:r>
            <a:endParaRPr sz="1600" b="0" i="0" u="none" strike="noStrike" cap="none" dirty="0">
              <a:solidFill>
                <a:srgbClr val="38761D"/>
              </a:solidFill>
              <a:latin typeface="Arial"/>
              <a:ea typeface="Arial"/>
              <a:cs typeface="Arial"/>
              <a:sym typeface="Arial"/>
            </a:endParaRPr>
          </a:p>
        </p:txBody>
      </p:sp>
      <p:sp>
        <p:nvSpPr>
          <p:cNvPr id="473" name="Google Shape;473;g2d29169d371_0_20"/>
          <p:cNvSpPr txBox="1"/>
          <p:nvPr/>
        </p:nvSpPr>
        <p:spPr>
          <a:xfrm>
            <a:off x="6126209" y="5449275"/>
            <a:ext cx="4639200" cy="412800"/>
          </a:xfrm>
          <a:prstGeom prst="rect">
            <a:avLst/>
          </a:prstGeom>
          <a:solidFill>
            <a:srgbClr val="E6B8AF"/>
          </a:solidFill>
          <a:ln w="9525" cap="flat" cmpd="sng">
            <a:solidFill>
              <a:srgbClr val="000000"/>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1600"/>
              <a:buFont typeface="Arial"/>
              <a:buNone/>
            </a:pPr>
            <a:r>
              <a:rPr lang="de-DE" sz="1600" b="0" i="0" u="none" strike="noStrike" cap="none" dirty="0">
                <a:solidFill>
                  <a:srgbClr val="990000"/>
                </a:solidFill>
                <a:latin typeface="Arial"/>
                <a:ea typeface="Arial"/>
                <a:cs typeface="Arial"/>
                <a:sym typeface="Arial"/>
              </a:rPr>
              <a:t>Nachteile: In der Regel begrenzte Anerkennung</a:t>
            </a:r>
            <a:endParaRPr sz="1600" b="0" i="0" u="none" strike="noStrike" cap="none" dirty="0">
              <a:solidFill>
                <a:srgbClr val="990000"/>
              </a:solidFill>
              <a:latin typeface="Arial"/>
              <a:ea typeface="Arial"/>
              <a:cs typeface="Arial"/>
              <a:sym typeface="Arial"/>
            </a:endParaRPr>
          </a:p>
        </p:txBody>
      </p:sp>
      <p:cxnSp>
        <p:nvCxnSpPr>
          <p:cNvPr id="474" name="Google Shape;474;g2d29169d371_0_20"/>
          <p:cNvCxnSpPr>
            <a:stCxn id="470" idx="1"/>
            <a:endCxn id="472" idx="1"/>
          </p:cNvCxnSpPr>
          <p:nvPr/>
        </p:nvCxnSpPr>
        <p:spPr>
          <a:xfrm>
            <a:off x="1039075" y="4069463"/>
            <a:ext cx="753300" cy="1267800"/>
          </a:xfrm>
          <a:prstGeom prst="curvedConnector3">
            <a:avLst>
              <a:gd name="adj1" fmla="val -31611"/>
            </a:avLst>
          </a:prstGeom>
          <a:noFill/>
          <a:ln w="19050" cap="flat" cmpd="sng">
            <a:solidFill>
              <a:srgbClr val="38761D"/>
            </a:solidFill>
            <a:prstDash val="solid"/>
            <a:round/>
            <a:headEnd type="none" w="sm" len="sm"/>
            <a:tailEnd type="triangle" w="med" len="med"/>
          </a:ln>
          <a:effectLst>
            <a:outerShdw blurRad="57150" dist="19050" dir="5400000" algn="bl" rotWithShape="0">
              <a:srgbClr val="000000">
                <a:alpha val="48235"/>
              </a:srgbClr>
            </a:outerShdw>
          </a:effectLst>
        </p:spPr>
      </p:cxnSp>
      <p:cxnSp>
        <p:nvCxnSpPr>
          <p:cNvPr id="475" name="Google Shape;475;g2d29169d371_0_20"/>
          <p:cNvCxnSpPr>
            <a:stCxn id="470" idx="3"/>
            <a:endCxn id="473" idx="3"/>
          </p:cNvCxnSpPr>
          <p:nvPr/>
        </p:nvCxnSpPr>
        <p:spPr>
          <a:xfrm flipH="1">
            <a:off x="10765409" y="4069463"/>
            <a:ext cx="156866" cy="1586212"/>
          </a:xfrm>
          <a:prstGeom prst="curvedConnector3">
            <a:avLst>
              <a:gd name="adj1" fmla="val -145729"/>
            </a:avLst>
          </a:prstGeom>
          <a:noFill/>
          <a:ln w="19050" cap="flat" cmpd="sng">
            <a:solidFill>
              <a:srgbClr val="990000"/>
            </a:solidFill>
            <a:prstDash val="solid"/>
            <a:round/>
            <a:headEnd type="none" w="sm" len="sm"/>
            <a:tailEnd type="triangle" w="med" len="med"/>
          </a:ln>
          <a:effectLst>
            <a:outerShdw blurRad="57150" dist="19050" dir="5400000" algn="bl" rotWithShape="0">
              <a:srgbClr val="000000">
                <a:alpha val="48235"/>
              </a:srgbClr>
            </a:outerShdw>
          </a:effectLst>
        </p:spPr>
      </p:cxnSp>
      <p:sp>
        <p:nvSpPr>
          <p:cNvPr id="476" name="Google Shape;476;g2d29169d371_0_20"/>
          <p:cNvSpPr txBox="1"/>
          <p:nvPr/>
        </p:nvSpPr>
        <p:spPr>
          <a:xfrm>
            <a:off x="606175" y="2445050"/>
            <a:ext cx="11076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Calibri"/>
                <a:ea typeface="Calibri"/>
                <a:cs typeface="Calibri"/>
                <a:sym typeface="Calibri"/>
              </a:rPr>
              <a:t>Standards, die es Kleinstunternehmen ermöglichen, ihre Nachhaltigkeitsbemühungen durch ein von unabhängiger Seite zertifiziertes Label zu dokumentieren.</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d29169d371_0_25"/>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Nachhaltigkeitszertifizierung oder beratende Gremien und Institutionen auf europäischer Ebene</a:t>
            </a:r>
            <a:endParaRPr dirty="0"/>
          </a:p>
          <a:p>
            <a:pPr marL="0" lvl="0" indent="0" algn="l" rtl="0">
              <a:lnSpc>
                <a:spcPct val="90000"/>
              </a:lnSpc>
              <a:spcBef>
                <a:spcPts val="0"/>
              </a:spcBef>
              <a:spcAft>
                <a:spcPts val="0"/>
              </a:spcAft>
              <a:buClr>
                <a:schemeClr val="lt1"/>
              </a:buClr>
              <a:buSzPts val="3600"/>
              <a:buNone/>
            </a:pPr>
            <a:endParaRPr dirty="0"/>
          </a:p>
        </p:txBody>
      </p:sp>
      <p:sp>
        <p:nvSpPr>
          <p:cNvPr id="482" name="Google Shape;482;g2d29169d371_0_25"/>
          <p:cNvSpPr txBox="1">
            <a:spLocks noGrp="1"/>
          </p:cNvSpPr>
          <p:nvPr>
            <p:ph type="body" idx="2"/>
          </p:nvPr>
        </p:nvSpPr>
        <p:spPr>
          <a:xfrm>
            <a:off x="349675" y="2314650"/>
            <a:ext cx="5914500" cy="22287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dirty="0">
                <a:solidFill>
                  <a:srgbClr val="333333"/>
                </a:solidFill>
                <a:highlight>
                  <a:srgbClr val="FFFFFF"/>
                </a:highlight>
              </a:rPr>
              <a:t>Der </a:t>
            </a:r>
            <a:r>
              <a:rPr lang="de-DE" i="1" u="sng" dirty="0">
                <a:solidFill>
                  <a:srgbClr val="333333"/>
                </a:solidFill>
                <a:highlight>
                  <a:srgbClr val="FFFFFF"/>
                </a:highlight>
              </a:rPr>
              <a:t>Global Compact der Vereinten Nationen</a:t>
            </a:r>
            <a:r>
              <a:rPr lang="en-US" dirty="0">
                <a:solidFill>
                  <a:srgbClr val="333333"/>
                </a:solidFill>
                <a:highlight>
                  <a:srgbClr val="FFFFFF"/>
                </a:highlight>
              </a:rPr>
              <a:t> </a:t>
            </a:r>
            <a:r>
              <a:rPr lang="de-DE" dirty="0">
                <a:solidFill>
                  <a:srgbClr val="333333"/>
                </a:solidFill>
                <a:highlight>
                  <a:srgbClr val="FFFFFF"/>
                </a:highlight>
              </a:rPr>
              <a:t>ist heute eine der am weitesten verbreiteten Initiativen. Er umfasst 10 Grundsätze für verantwortungsvolles Management und die Ziele für nachhaltige Entwicklung.</a:t>
            </a:r>
            <a:endParaRPr dirty="0">
              <a:solidFill>
                <a:srgbClr val="333333"/>
              </a:solidFill>
              <a:highlight>
                <a:srgbClr val="FFFFFF"/>
              </a:highlight>
            </a:endParaRPr>
          </a:p>
        </p:txBody>
      </p:sp>
      <p:sp>
        <p:nvSpPr>
          <p:cNvPr id="483" name="Google Shape;483;g2d29169d371_0_25"/>
          <p:cNvSpPr txBox="1"/>
          <p:nvPr/>
        </p:nvSpPr>
        <p:spPr>
          <a:xfrm>
            <a:off x="349675" y="4680425"/>
            <a:ext cx="10964400" cy="1809600"/>
          </a:xfrm>
          <a:prstGeom prst="rect">
            <a:avLst/>
          </a:prstGeom>
          <a:noFill/>
          <a:ln>
            <a:noFill/>
          </a:ln>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333333"/>
                </a:solidFill>
                <a:highlight>
                  <a:schemeClr val="lt1"/>
                </a:highlight>
                <a:latin typeface="Calibri"/>
                <a:ea typeface="Calibri"/>
                <a:cs typeface="Calibri"/>
                <a:sym typeface="Calibri"/>
              </a:rPr>
              <a:t>Die </a:t>
            </a:r>
            <a:r>
              <a:rPr lang="de-DE" sz="2400" b="0" i="1" u="sng" strike="noStrike" cap="none" dirty="0">
                <a:solidFill>
                  <a:srgbClr val="333333"/>
                </a:solidFill>
                <a:highlight>
                  <a:schemeClr val="lt1"/>
                </a:highlight>
                <a:latin typeface="Calibri"/>
                <a:ea typeface="Calibri"/>
                <a:cs typeface="Calibri"/>
                <a:sym typeface="Calibri"/>
              </a:rPr>
              <a:t>OECD-Leitsätze für multinationale Unternehmen und die IAO-Erklärung über multinationale Unternehmen </a:t>
            </a:r>
            <a:r>
              <a:rPr lang="de-DE" sz="2400" b="0" i="0" u="none" strike="noStrike" cap="none" dirty="0">
                <a:solidFill>
                  <a:srgbClr val="333333"/>
                </a:solidFill>
                <a:highlight>
                  <a:schemeClr val="lt1"/>
                </a:highlight>
                <a:latin typeface="Calibri"/>
                <a:ea typeface="Calibri"/>
                <a:cs typeface="Calibri"/>
                <a:sym typeface="Calibri"/>
              </a:rPr>
              <a:t>sind ebenfalls weit verbreitet, aber beide wurden mit Blick auf multinationale Unternehmen und nicht auf Kleinst-KMUs entwickelt.</a:t>
            </a:r>
            <a:endParaRPr sz="1400" b="0" i="0" u="none" strike="noStrike" cap="none" dirty="0">
              <a:solidFill>
                <a:srgbClr val="000000"/>
              </a:solidFill>
              <a:latin typeface="Calibri"/>
              <a:ea typeface="Calibri"/>
              <a:cs typeface="Calibri"/>
              <a:sym typeface="Calibri"/>
            </a:endParaRPr>
          </a:p>
        </p:txBody>
      </p:sp>
      <p:pic>
        <p:nvPicPr>
          <p:cNvPr id="484" name="Google Shape;484;g2d29169d371_0_25" title="Ods GIF"/>
          <p:cNvPicPr preferRelativeResize="0"/>
          <p:nvPr/>
        </p:nvPicPr>
        <p:blipFill rotWithShape="1">
          <a:blip r:embed="rId3" cstate="screen">
            <a:alphaModFix/>
            <a:extLst>
              <a:ext uri="{28A0092B-C50C-407E-A947-70E740481C1C}">
                <a14:useLocalDpi xmlns:a14="http://schemas.microsoft.com/office/drawing/2010/main"/>
              </a:ext>
            </a:extLst>
          </a:blip>
          <a:srcRect l="6926" t="7464" r="7239" b="7708"/>
          <a:stretch/>
        </p:blipFill>
        <p:spPr>
          <a:xfrm>
            <a:off x="6609785" y="2226690"/>
            <a:ext cx="2312919" cy="2276851"/>
          </a:xfrm>
          <a:prstGeom prst="rect">
            <a:avLst/>
          </a:prstGeom>
          <a:noFill/>
          <a:ln>
            <a:noFill/>
          </a:ln>
        </p:spPr>
      </p:pic>
      <p:pic>
        <p:nvPicPr>
          <p:cNvPr id="485" name="Google Shape;485;g2d29169d371_0_25" title="United Nation Flags Stick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12596" y="2386768"/>
            <a:ext cx="1370829" cy="1427624"/>
          </a:xfrm>
          <a:prstGeom prst="rect">
            <a:avLst/>
          </a:prstGeom>
          <a:noFill/>
          <a:ln>
            <a:noFill/>
          </a:ln>
        </p:spPr>
      </p:pic>
      <p:sp>
        <p:nvSpPr>
          <p:cNvPr id="486" name="Google Shape;486;g2d29169d371_0_25"/>
          <p:cNvSpPr/>
          <p:nvPr/>
        </p:nvSpPr>
        <p:spPr>
          <a:xfrm>
            <a:off x="6579750" y="2196900"/>
            <a:ext cx="2373000" cy="2336400"/>
          </a:xfrm>
          <a:prstGeom prst="wedgeEllipseCallout">
            <a:avLst>
              <a:gd name="adj1" fmla="val 82217"/>
              <a:gd name="adj2" fmla="val -10931"/>
            </a:avLst>
          </a:prstGeom>
          <a:noFill/>
          <a:ln w="9525" cap="flat" cmpd="sng">
            <a:solidFill>
              <a:srgbClr val="4A86E8"/>
            </a:solidFill>
            <a:prstDash val="solid"/>
            <a:round/>
            <a:headEnd type="none" w="sm" len="sm"/>
            <a:tailEnd type="none" w="sm" len="sm"/>
          </a:ln>
          <a:effectLst>
            <a:outerShdw blurRad="57150" dist="19050" dir="2154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CEECF3"/>
              </a:highlight>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2d29169d371_0_30"/>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Nachhaltigkeitszertifizierung oder beratende Gremien und Institutionen auf europäischer Ebene</a:t>
            </a:r>
            <a:endParaRPr dirty="0"/>
          </a:p>
        </p:txBody>
      </p:sp>
      <p:sp>
        <p:nvSpPr>
          <p:cNvPr id="492" name="Google Shape;492;g2d29169d371_0_30"/>
          <p:cNvSpPr txBox="1">
            <a:spLocks noGrp="1"/>
          </p:cNvSpPr>
          <p:nvPr>
            <p:ph type="body" idx="2"/>
          </p:nvPr>
        </p:nvSpPr>
        <p:spPr>
          <a:xfrm>
            <a:off x="349675" y="2174550"/>
            <a:ext cx="5708400" cy="23877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333"/>
              </a:lnSpc>
              <a:spcBef>
                <a:spcPts val="0"/>
              </a:spcBef>
              <a:spcAft>
                <a:spcPts val="0"/>
              </a:spcAft>
              <a:buClr>
                <a:srgbClr val="333333"/>
              </a:buClr>
              <a:buSzPts val="2400"/>
              <a:buChar char="●"/>
            </a:pPr>
            <a:r>
              <a:rPr lang="en-US" b="1" i="1" dirty="0" err="1">
                <a:solidFill>
                  <a:srgbClr val="333333"/>
                </a:solidFill>
                <a:highlight>
                  <a:srgbClr val="FFFFFF"/>
                </a:highlight>
                <a:latin typeface="Arial"/>
                <a:ea typeface="Arial"/>
                <a:cs typeface="Arial"/>
                <a:sym typeface="Arial"/>
              </a:rPr>
              <a:t>Zertifizierbare</a:t>
            </a:r>
            <a:r>
              <a:rPr lang="en-US" b="1" i="1" dirty="0">
                <a:solidFill>
                  <a:srgbClr val="333333"/>
                </a:solidFill>
                <a:highlight>
                  <a:srgbClr val="FFFFFF"/>
                </a:highlight>
                <a:latin typeface="Arial"/>
                <a:ea typeface="Arial"/>
                <a:cs typeface="Arial"/>
                <a:sym typeface="Arial"/>
              </a:rPr>
              <a:t> </a:t>
            </a:r>
            <a:r>
              <a:rPr lang="en-US" b="1" i="1" dirty="0" err="1">
                <a:solidFill>
                  <a:srgbClr val="333333"/>
                </a:solidFill>
                <a:highlight>
                  <a:srgbClr val="FFFFFF"/>
                </a:highlight>
                <a:latin typeface="Arial"/>
                <a:ea typeface="Arial"/>
                <a:cs typeface="Arial"/>
                <a:sym typeface="Arial"/>
              </a:rPr>
              <a:t>Normen</a:t>
            </a:r>
            <a:r>
              <a:rPr lang="en-US" b="1" i="1" dirty="0">
                <a:solidFill>
                  <a:srgbClr val="333333"/>
                </a:solidFill>
                <a:highlight>
                  <a:srgbClr val="FFFFFF"/>
                </a:highlight>
                <a:latin typeface="Arial"/>
                <a:ea typeface="Arial"/>
                <a:cs typeface="Arial"/>
                <a:sym typeface="Arial"/>
              </a:rPr>
              <a:t>. </a:t>
            </a:r>
            <a:r>
              <a:rPr lang="de-DE" dirty="0">
                <a:solidFill>
                  <a:srgbClr val="333333"/>
                </a:solidFill>
                <a:highlight>
                  <a:srgbClr val="FFFFFF"/>
                </a:highlight>
                <a:latin typeface="Arial"/>
                <a:ea typeface="Arial"/>
                <a:cs typeface="Arial"/>
                <a:sym typeface="Arial"/>
              </a:rPr>
              <a:t>Zertifizierbare Normen unterliegen der Überprüfung durch eine unabhängige Stelle, ob sie eine Reihe von Anforderungen erfüllen. </a:t>
            </a:r>
            <a:endParaRPr dirty="0">
              <a:solidFill>
                <a:srgbClr val="333333"/>
              </a:solidFill>
              <a:highlight>
                <a:srgbClr val="FFFFFF"/>
              </a:highlight>
              <a:latin typeface="Arial"/>
              <a:ea typeface="Arial"/>
              <a:cs typeface="Arial"/>
              <a:sym typeface="Arial"/>
            </a:endParaRPr>
          </a:p>
        </p:txBody>
      </p:sp>
      <p:sp>
        <p:nvSpPr>
          <p:cNvPr id="493" name="Google Shape;493;g2d29169d371_0_30"/>
          <p:cNvSpPr txBox="1"/>
          <p:nvPr/>
        </p:nvSpPr>
        <p:spPr>
          <a:xfrm>
            <a:off x="3136125" y="4664434"/>
            <a:ext cx="3208114" cy="54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Die </a:t>
            </a:r>
            <a:r>
              <a:rPr lang="en-US" sz="2400" b="0" i="0" u="none" strike="noStrike" cap="none" dirty="0" err="1">
                <a:solidFill>
                  <a:srgbClr val="000000"/>
                </a:solidFill>
                <a:latin typeface="Arial"/>
                <a:ea typeface="Arial"/>
                <a:cs typeface="Arial"/>
                <a:sym typeface="Arial"/>
              </a:rPr>
              <a:t>wichtigsten</a:t>
            </a:r>
            <a:endParaRPr sz="2400" b="0" i="0" u="none" strike="noStrike" cap="none" dirty="0">
              <a:solidFill>
                <a:srgbClr val="000000"/>
              </a:solidFill>
              <a:latin typeface="Arial"/>
              <a:ea typeface="Arial"/>
              <a:cs typeface="Arial"/>
              <a:sym typeface="Arial"/>
            </a:endParaRPr>
          </a:p>
        </p:txBody>
      </p:sp>
      <p:sp>
        <p:nvSpPr>
          <p:cNvPr id="494" name="Google Shape;494;g2d29169d371_0_30"/>
          <p:cNvSpPr txBox="1"/>
          <p:nvPr/>
        </p:nvSpPr>
        <p:spPr>
          <a:xfrm>
            <a:off x="7356400" y="2371874"/>
            <a:ext cx="4126500" cy="1007100"/>
          </a:xfrm>
          <a:prstGeom prst="rect">
            <a:avLst/>
          </a:prstGeom>
          <a:noFill/>
          <a:ln>
            <a:noFill/>
          </a:ln>
          <a:effectLst>
            <a:outerShdw blurRad="57150" dist="19050" dir="5400000" algn="bl" rotWithShape="0">
              <a:srgbClr val="000000">
                <a:alpha val="34117"/>
              </a:srgbClr>
            </a:outerShdw>
          </a:effectLst>
        </p:spPr>
        <p:txBody>
          <a:bodyPr spcFirstLastPara="1" wrap="square" lIns="91425" tIns="91425" rIns="91425" bIns="91425" anchor="t" anchorCtr="0">
            <a:noAutofit/>
          </a:bodyPr>
          <a:lstStyle/>
          <a:p>
            <a:pPr marL="0" marR="0" lvl="0" indent="0" algn="l" rtl="0">
              <a:lnSpc>
                <a:spcPct val="103333"/>
              </a:lnSpc>
              <a:spcBef>
                <a:spcPts val="0"/>
              </a:spcBef>
              <a:spcAft>
                <a:spcPts val="0"/>
              </a:spcAft>
              <a:buClr>
                <a:srgbClr val="000000"/>
              </a:buClr>
              <a:buSzPts val="1400"/>
              <a:buFont typeface="Arial"/>
              <a:buNone/>
            </a:pPr>
            <a:endParaRPr sz="1400" b="0" i="0" u="none" strike="noStrike" cap="none">
              <a:solidFill>
                <a:srgbClr val="0B5394"/>
              </a:solidFill>
              <a:latin typeface="Arial"/>
              <a:ea typeface="Arial"/>
              <a:cs typeface="Arial"/>
              <a:sym typeface="Arial"/>
            </a:endParaRPr>
          </a:p>
        </p:txBody>
      </p:sp>
      <p:cxnSp>
        <p:nvCxnSpPr>
          <p:cNvPr id="495" name="Google Shape;495;g2d29169d371_0_30"/>
          <p:cNvCxnSpPr>
            <a:cxnSpLocks/>
            <a:stCxn id="493" idx="3"/>
            <a:endCxn id="496" idx="1"/>
          </p:cNvCxnSpPr>
          <p:nvPr/>
        </p:nvCxnSpPr>
        <p:spPr>
          <a:xfrm flipV="1">
            <a:off x="6344239" y="2866249"/>
            <a:ext cx="1012160" cy="2071935"/>
          </a:xfrm>
          <a:prstGeom prst="curvedConnector3">
            <a:avLst>
              <a:gd name="adj1" fmla="val 50000"/>
            </a:avLst>
          </a:prstGeom>
          <a:noFill/>
          <a:ln w="19050" cap="flat" cmpd="sng">
            <a:solidFill>
              <a:srgbClr val="000000"/>
            </a:solidFill>
            <a:prstDash val="solid"/>
            <a:round/>
            <a:headEnd type="none" w="sm" len="sm"/>
            <a:tailEnd type="stealth" w="med" len="med"/>
          </a:ln>
        </p:spPr>
      </p:cxnSp>
      <p:sp>
        <p:nvSpPr>
          <p:cNvPr id="497" name="Google Shape;497;g2d29169d371_0_30"/>
          <p:cNvSpPr txBox="1"/>
          <p:nvPr/>
        </p:nvSpPr>
        <p:spPr>
          <a:xfrm>
            <a:off x="7765125" y="4733925"/>
            <a:ext cx="4091100" cy="714300"/>
          </a:xfrm>
          <a:prstGeom prst="rect">
            <a:avLst/>
          </a:prstGeom>
          <a:noFill/>
          <a:ln>
            <a:noFill/>
          </a:ln>
        </p:spPr>
        <p:txBody>
          <a:bodyPr spcFirstLastPara="1" wrap="square" lIns="91425" tIns="91425" rIns="91425" bIns="91425" anchor="t" anchorCtr="0">
            <a:noAutofit/>
          </a:bodyPr>
          <a:lstStyle/>
          <a:p>
            <a:pPr marL="0" marR="0" lvl="0" indent="0" algn="just" rtl="0">
              <a:lnSpc>
                <a:spcPct val="103333"/>
              </a:lnSpc>
              <a:spcBef>
                <a:spcPts val="0"/>
              </a:spcBef>
              <a:spcAft>
                <a:spcPts val="0"/>
              </a:spcAft>
              <a:buClr>
                <a:srgbClr val="000000"/>
              </a:buClr>
              <a:buSzPts val="1800"/>
              <a:buFont typeface="Arial"/>
              <a:buNone/>
            </a:pPr>
            <a:r>
              <a:rPr lang="de-DE" sz="1800" b="0" i="1" u="none" strike="noStrike" cap="none" dirty="0">
                <a:solidFill>
                  <a:srgbClr val="333333"/>
                </a:solidFill>
                <a:latin typeface="Arial"/>
                <a:ea typeface="Arial"/>
                <a:cs typeface="Arial"/>
                <a:sym typeface="Arial"/>
              </a:rPr>
              <a:t>Norm SGE 21. Ethisches und sozial verantwortliches Managementsystem.</a:t>
            </a:r>
            <a:endParaRPr sz="800" b="0" i="0" u="none" strike="noStrike" cap="none" dirty="0">
              <a:solidFill>
                <a:srgbClr val="000000"/>
              </a:solidFill>
              <a:latin typeface="Arial"/>
              <a:ea typeface="Arial"/>
              <a:cs typeface="Arial"/>
              <a:sym typeface="Arial"/>
            </a:endParaRPr>
          </a:p>
        </p:txBody>
      </p:sp>
      <p:sp>
        <p:nvSpPr>
          <p:cNvPr id="498" name="Google Shape;498;g2d29169d371_0_30"/>
          <p:cNvSpPr txBox="1"/>
          <p:nvPr/>
        </p:nvSpPr>
        <p:spPr>
          <a:xfrm>
            <a:off x="9716225" y="3473300"/>
            <a:ext cx="2317500" cy="747900"/>
          </a:xfrm>
          <a:prstGeom prst="rect">
            <a:avLst/>
          </a:prstGeom>
          <a:noFill/>
          <a:ln>
            <a:noFill/>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1800"/>
              <a:buFont typeface="Arial"/>
              <a:buNone/>
            </a:pPr>
            <a:r>
              <a:rPr lang="en-US" sz="1800" b="0" i="1" u="none" strike="noStrike" cap="none" dirty="0" err="1">
                <a:solidFill>
                  <a:srgbClr val="333333"/>
                </a:solidFill>
                <a:highlight>
                  <a:schemeClr val="lt1"/>
                </a:highlight>
                <a:latin typeface="Arial"/>
                <a:ea typeface="Arial"/>
                <a:cs typeface="Arial"/>
                <a:sym typeface="Arial"/>
              </a:rPr>
              <a:t>IQNet</a:t>
            </a:r>
            <a:r>
              <a:rPr lang="en-US" sz="1800" b="0" i="1" u="none" strike="noStrike" cap="none" dirty="0">
                <a:solidFill>
                  <a:srgbClr val="333333"/>
                </a:solidFill>
                <a:highlight>
                  <a:schemeClr val="lt1"/>
                </a:highlight>
                <a:latin typeface="Arial"/>
                <a:ea typeface="Arial"/>
                <a:cs typeface="Arial"/>
                <a:sym typeface="Arial"/>
              </a:rPr>
              <a:t> SR 10 Standard</a:t>
            </a:r>
            <a:endParaRPr sz="800" b="0" i="0" u="none" strike="noStrike" cap="none" dirty="0">
              <a:solidFill>
                <a:srgbClr val="000000"/>
              </a:solidFill>
              <a:latin typeface="Arial"/>
              <a:ea typeface="Arial"/>
              <a:cs typeface="Arial"/>
              <a:sym typeface="Arial"/>
            </a:endParaRPr>
          </a:p>
        </p:txBody>
      </p:sp>
      <p:sp>
        <p:nvSpPr>
          <p:cNvPr id="499" name="Google Shape;499;g2d29169d371_0_30"/>
          <p:cNvSpPr txBox="1"/>
          <p:nvPr/>
        </p:nvSpPr>
        <p:spPr>
          <a:xfrm>
            <a:off x="7324300" y="3549000"/>
            <a:ext cx="1018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1800"/>
              <a:buFont typeface="Arial"/>
              <a:buNone/>
            </a:pPr>
            <a:r>
              <a:rPr lang="en-US" sz="1800" b="0" i="1" u="none" strike="noStrike" cap="none">
                <a:solidFill>
                  <a:srgbClr val="333333"/>
                </a:solidFill>
                <a:highlight>
                  <a:schemeClr val="lt1"/>
                </a:highlight>
                <a:latin typeface="Arial"/>
                <a:ea typeface="Arial"/>
                <a:cs typeface="Arial"/>
                <a:sym typeface="Arial"/>
              </a:rPr>
              <a:t>AA1000</a:t>
            </a:r>
            <a:endParaRPr sz="1800" b="0" i="0" u="none" strike="noStrike" cap="none">
              <a:solidFill>
                <a:srgbClr val="000000"/>
              </a:solidFill>
              <a:latin typeface="Arial"/>
              <a:ea typeface="Arial"/>
              <a:cs typeface="Arial"/>
              <a:sym typeface="Arial"/>
            </a:endParaRPr>
          </a:p>
        </p:txBody>
      </p:sp>
      <p:sp>
        <p:nvSpPr>
          <p:cNvPr id="500" name="Google Shape;500;g2d29169d371_0_30"/>
          <p:cNvSpPr txBox="1"/>
          <p:nvPr/>
        </p:nvSpPr>
        <p:spPr>
          <a:xfrm>
            <a:off x="8777383" y="4112698"/>
            <a:ext cx="2285100" cy="786980"/>
          </a:xfrm>
          <a:prstGeom prst="rect">
            <a:avLst/>
          </a:prstGeom>
          <a:noFill/>
          <a:ln>
            <a:noFill/>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1900"/>
              <a:buFont typeface="Arial"/>
              <a:buNone/>
            </a:pPr>
            <a:r>
              <a:rPr lang="en-US" sz="1900" b="0" i="1" u="none" strike="noStrike" cap="none" dirty="0" err="1">
                <a:solidFill>
                  <a:srgbClr val="333333"/>
                </a:solidFill>
                <a:latin typeface="Arial"/>
                <a:ea typeface="Arial"/>
                <a:cs typeface="Arial"/>
                <a:sym typeface="Arial"/>
              </a:rPr>
              <a:t>BCorp-Zertifizierung</a:t>
            </a:r>
            <a:endParaRPr sz="1900" b="0" i="0" u="none" strike="noStrike" cap="none" dirty="0">
              <a:solidFill>
                <a:srgbClr val="000000"/>
              </a:solidFill>
              <a:latin typeface="Arial"/>
              <a:ea typeface="Arial"/>
              <a:cs typeface="Arial"/>
              <a:sym typeface="Arial"/>
            </a:endParaRPr>
          </a:p>
        </p:txBody>
      </p:sp>
      <p:cxnSp>
        <p:nvCxnSpPr>
          <p:cNvPr id="501" name="Google Shape;501;g2d29169d371_0_30"/>
          <p:cNvCxnSpPr>
            <a:stCxn id="494" idx="2"/>
            <a:endCxn id="497" idx="1"/>
          </p:cNvCxnSpPr>
          <p:nvPr/>
        </p:nvCxnSpPr>
        <p:spPr>
          <a:xfrm rot="5400000">
            <a:off x="7736350" y="3407774"/>
            <a:ext cx="1712100" cy="1654500"/>
          </a:xfrm>
          <a:prstGeom prst="curvedConnector4">
            <a:avLst>
              <a:gd name="adj1" fmla="val 39570"/>
              <a:gd name="adj2" fmla="val 114394"/>
            </a:avLst>
          </a:prstGeom>
          <a:noFill/>
          <a:ln w="19050" cap="flat" cmpd="sng">
            <a:solidFill>
              <a:srgbClr val="4A86E8"/>
            </a:solidFill>
            <a:prstDash val="solid"/>
            <a:round/>
            <a:headEnd type="none" w="sm" len="sm"/>
            <a:tailEnd type="stealth" w="med" len="med"/>
          </a:ln>
        </p:spPr>
      </p:cxnSp>
      <p:cxnSp>
        <p:nvCxnSpPr>
          <p:cNvPr id="502" name="Google Shape;502;g2d29169d371_0_30"/>
          <p:cNvCxnSpPr>
            <a:stCxn id="494" idx="2"/>
            <a:endCxn id="499" idx="3"/>
          </p:cNvCxnSpPr>
          <p:nvPr/>
        </p:nvCxnSpPr>
        <p:spPr>
          <a:xfrm rot="5400000">
            <a:off x="8680600" y="3040724"/>
            <a:ext cx="400800" cy="1077300"/>
          </a:xfrm>
          <a:prstGeom prst="curvedConnector2">
            <a:avLst/>
          </a:prstGeom>
          <a:noFill/>
          <a:ln w="19050" cap="flat" cmpd="sng">
            <a:solidFill>
              <a:srgbClr val="4A86E8"/>
            </a:solidFill>
            <a:prstDash val="solid"/>
            <a:round/>
            <a:headEnd type="none" w="sm" len="sm"/>
            <a:tailEnd type="stealth" w="med" len="med"/>
          </a:ln>
        </p:spPr>
      </p:cxnSp>
      <p:cxnSp>
        <p:nvCxnSpPr>
          <p:cNvPr id="503" name="Google Shape;503;g2d29169d371_0_30"/>
          <p:cNvCxnSpPr>
            <a:stCxn id="494" idx="2"/>
            <a:endCxn id="500" idx="0"/>
          </p:cNvCxnSpPr>
          <p:nvPr/>
        </p:nvCxnSpPr>
        <p:spPr>
          <a:xfrm rot="16200000" flipH="1">
            <a:off x="9302929" y="3495694"/>
            <a:ext cx="733724" cy="500283"/>
          </a:xfrm>
          <a:prstGeom prst="curvedConnector3">
            <a:avLst>
              <a:gd name="adj1" fmla="val 50000"/>
            </a:avLst>
          </a:prstGeom>
          <a:noFill/>
          <a:ln w="19050" cap="flat" cmpd="sng">
            <a:solidFill>
              <a:srgbClr val="4A86E8"/>
            </a:solidFill>
            <a:prstDash val="solid"/>
            <a:round/>
            <a:headEnd type="none" w="sm" len="sm"/>
            <a:tailEnd type="stealth" w="med" len="med"/>
          </a:ln>
        </p:spPr>
      </p:cxnSp>
      <p:cxnSp>
        <p:nvCxnSpPr>
          <p:cNvPr id="504" name="Google Shape;504;g2d29169d371_0_30"/>
          <p:cNvCxnSpPr>
            <a:cxnSpLocks/>
            <a:stCxn id="494" idx="2"/>
          </p:cNvCxnSpPr>
          <p:nvPr/>
        </p:nvCxnSpPr>
        <p:spPr>
          <a:xfrm rot="16200000" flipH="1">
            <a:off x="9594309" y="3204315"/>
            <a:ext cx="323749" cy="673066"/>
          </a:xfrm>
          <a:prstGeom prst="curvedConnector2">
            <a:avLst/>
          </a:prstGeom>
          <a:noFill/>
          <a:ln w="19050" cap="flat" cmpd="sng">
            <a:solidFill>
              <a:srgbClr val="4A86E8"/>
            </a:solidFill>
            <a:prstDash val="solid"/>
            <a:round/>
            <a:headEnd type="none" w="sm" len="sm"/>
            <a:tailEnd type="stealth" w="med" len="med"/>
          </a:ln>
        </p:spPr>
      </p:cxnSp>
      <p:sp>
        <p:nvSpPr>
          <p:cNvPr id="505" name="Google Shape;505;g2d29169d371_0_30"/>
          <p:cNvSpPr/>
          <p:nvPr/>
        </p:nvSpPr>
        <p:spPr>
          <a:xfrm>
            <a:off x="1274300" y="4196000"/>
            <a:ext cx="1601192" cy="742184"/>
          </a:xfrm>
          <a:custGeom>
            <a:avLst/>
            <a:gdLst/>
            <a:ahLst/>
            <a:cxnLst/>
            <a:rect l="l" t="t" r="r" b="b"/>
            <a:pathLst>
              <a:path w="47754" h="30530" extrusionOk="0">
                <a:moveTo>
                  <a:pt x="0" y="0"/>
                </a:moveTo>
                <a:cubicBezTo>
                  <a:pt x="2267" y="5666"/>
                  <a:pt x="206" y="12874"/>
                  <a:pt x="3590" y="17953"/>
                </a:cubicBezTo>
                <a:cubicBezTo>
                  <a:pt x="12077" y="30690"/>
                  <a:pt x="32448" y="30520"/>
                  <a:pt x="47754" y="30520"/>
                </a:cubicBezTo>
              </a:path>
            </a:pathLst>
          </a:cu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06" name="Google Shape;506;g2d29169d371_0_30"/>
          <p:cNvCxnSpPr>
            <a:cxnSpLocks/>
            <a:stCxn id="493" idx="3"/>
            <a:endCxn id="507" idx="0"/>
          </p:cNvCxnSpPr>
          <p:nvPr/>
        </p:nvCxnSpPr>
        <p:spPr>
          <a:xfrm>
            <a:off x="6344239" y="4938184"/>
            <a:ext cx="1149836" cy="1041716"/>
          </a:xfrm>
          <a:prstGeom prst="curvedConnector2">
            <a:avLst/>
          </a:prstGeom>
          <a:noFill/>
          <a:ln w="19050" cap="flat" cmpd="sng">
            <a:solidFill>
              <a:srgbClr val="000000"/>
            </a:solidFill>
            <a:prstDash val="solid"/>
            <a:round/>
            <a:headEnd type="none" w="sm" len="sm"/>
            <a:tailEnd type="stealth" w="med" len="med"/>
          </a:ln>
        </p:spPr>
      </p:cxnSp>
      <p:sp>
        <p:nvSpPr>
          <p:cNvPr id="496" name="Google Shape;496;g2d29169d371_0_30"/>
          <p:cNvSpPr/>
          <p:nvPr/>
        </p:nvSpPr>
        <p:spPr>
          <a:xfrm>
            <a:off x="7356399" y="2362699"/>
            <a:ext cx="4582863" cy="1007100"/>
          </a:xfrm>
          <a:prstGeom prst="flowChartAlternateProcess">
            <a:avLst/>
          </a:prstGeom>
          <a:solidFill>
            <a:srgbClr val="D0E0E3"/>
          </a:solidFill>
          <a:ln w="9525" cap="flat" cmpd="sng">
            <a:solidFill>
              <a:srgbClr val="3D85C6"/>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3333"/>
              </a:lnSpc>
              <a:spcBef>
                <a:spcPts val="0"/>
              </a:spcBef>
              <a:spcAft>
                <a:spcPts val="0"/>
              </a:spcAft>
              <a:buClr>
                <a:srgbClr val="000000"/>
              </a:buClr>
              <a:buSzPts val="2400"/>
              <a:buFont typeface="Arial"/>
              <a:buNone/>
            </a:pPr>
            <a:r>
              <a:rPr lang="de-DE" sz="2400" b="0" i="0" u="none" strike="noStrike" cap="none" dirty="0">
                <a:solidFill>
                  <a:srgbClr val="0B5394"/>
                </a:solidFill>
                <a:latin typeface="Arial"/>
                <a:ea typeface="Arial"/>
                <a:cs typeface="Arial"/>
                <a:sym typeface="Arial"/>
              </a:rPr>
              <a:t>Normen für die Gesamtleitung des Unternehmens </a:t>
            </a:r>
            <a:endParaRPr sz="1400" b="0" i="0" u="none" strike="noStrike" cap="none" dirty="0">
              <a:solidFill>
                <a:srgbClr val="000000"/>
              </a:solidFill>
              <a:highlight>
                <a:srgbClr val="C9DAF8"/>
              </a:highlight>
              <a:latin typeface="Arial"/>
              <a:ea typeface="Arial"/>
              <a:cs typeface="Arial"/>
              <a:sym typeface="Arial"/>
            </a:endParaRPr>
          </a:p>
        </p:txBody>
      </p:sp>
      <p:pic>
        <p:nvPicPr>
          <p:cNvPr id="507" name="Google Shape;507;g2d29169d371_0_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60925" y="5979900"/>
            <a:ext cx="1266300" cy="878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2d29169d371_0_35"/>
          <p:cNvSpPr txBox="1">
            <a:spLocks noGrp="1"/>
          </p:cNvSpPr>
          <p:nvPr>
            <p:ph type="body" idx="1"/>
          </p:nvPr>
        </p:nvSpPr>
        <p:spPr>
          <a:xfrm>
            <a:off x="349674" y="440900"/>
            <a:ext cx="10974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Nachhaltigkeitszertifizierung oder beratende Gremien und Institutionen auf europäischer Ebene</a:t>
            </a:r>
            <a:endParaRPr dirty="0"/>
          </a:p>
          <a:p>
            <a:pPr marL="0" lvl="0" indent="0" algn="l" rtl="0">
              <a:lnSpc>
                <a:spcPct val="90000"/>
              </a:lnSpc>
              <a:spcBef>
                <a:spcPts val="0"/>
              </a:spcBef>
              <a:spcAft>
                <a:spcPts val="0"/>
              </a:spcAft>
              <a:buClr>
                <a:schemeClr val="lt1"/>
              </a:buClr>
              <a:buSzPts val="3600"/>
              <a:buNone/>
            </a:pPr>
            <a:endParaRPr dirty="0"/>
          </a:p>
        </p:txBody>
      </p:sp>
      <p:sp>
        <p:nvSpPr>
          <p:cNvPr id="513" name="Google Shape;513;g2d29169d371_0_35"/>
          <p:cNvSpPr/>
          <p:nvPr/>
        </p:nvSpPr>
        <p:spPr>
          <a:xfrm>
            <a:off x="1431050" y="3175850"/>
            <a:ext cx="4514700" cy="1172400"/>
          </a:xfrm>
          <a:prstGeom prst="flowChartAlternateProcess">
            <a:avLst/>
          </a:prstGeom>
          <a:solidFill>
            <a:srgbClr val="D0E0E3"/>
          </a:solidFill>
          <a:ln w="9525" cap="flat" cmpd="sng">
            <a:solidFill>
              <a:srgbClr val="3D85C6"/>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dirty="0">
                <a:solidFill>
                  <a:srgbClr val="0B5394"/>
                </a:solidFill>
                <a:latin typeface="Calibri"/>
                <a:ea typeface="Calibri"/>
                <a:cs typeface="Calibri"/>
                <a:sym typeface="Calibri"/>
              </a:rPr>
              <a:t>Normen, die nur einen bestimmten Tätigkeitsbereich betreffen</a:t>
            </a:r>
            <a:endParaRPr sz="1400" b="0" i="0" u="none" strike="noStrike" cap="none" dirty="0">
              <a:solidFill>
                <a:srgbClr val="000000"/>
              </a:solidFill>
              <a:highlight>
                <a:srgbClr val="C9DAF8"/>
              </a:highlight>
              <a:latin typeface="Calibri"/>
              <a:ea typeface="Calibri"/>
              <a:cs typeface="Calibri"/>
              <a:sym typeface="Calibri"/>
            </a:endParaRPr>
          </a:p>
        </p:txBody>
      </p:sp>
      <p:cxnSp>
        <p:nvCxnSpPr>
          <p:cNvPr id="514" name="Google Shape;514;g2d29169d371_0_35"/>
          <p:cNvCxnSpPr>
            <a:stCxn id="515" idx="0"/>
            <a:endCxn id="513" idx="1"/>
          </p:cNvCxnSpPr>
          <p:nvPr/>
        </p:nvCxnSpPr>
        <p:spPr>
          <a:xfrm rot="-5400000" flipH="1">
            <a:off x="770688" y="3101675"/>
            <a:ext cx="870300" cy="450600"/>
          </a:xfrm>
          <a:prstGeom prst="curvedConnector2">
            <a:avLst/>
          </a:prstGeom>
          <a:noFill/>
          <a:ln w="28575" cap="flat" cmpd="sng">
            <a:solidFill>
              <a:srgbClr val="000000"/>
            </a:solidFill>
            <a:prstDash val="solid"/>
            <a:round/>
            <a:headEnd type="none" w="sm" len="sm"/>
            <a:tailEnd type="stealth" w="med" len="med"/>
          </a:ln>
        </p:spPr>
      </p:cxnSp>
      <p:cxnSp>
        <p:nvCxnSpPr>
          <p:cNvPr id="516" name="Google Shape;516;g2d29169d371_0_35"/>
          <p:cNvCxnSpPr>
            <a:stCxn id="513" idx="3"/>
            <a:endCxn id="517" idx="1"/>
          </p:cNvCxnSpPr>
          <p:nvPr/>
        </p:nvCxnSpPr>
        <p:spPr>
          <a:xfrm rot="10800000" flipH="1">
            <a:off x="5945750" y="2536250"/>
            <a:ext cx="1395600" cy="1225800"/>
          </a:xfrm>
          <a:prstGeom prst="curvedConnector3">
            <a:avLst>
              <a:gd name="adj1" fmla="val 50002"/>
            </a:avLst>
          </a:prstGeom>
          <a:noFill/>
          <a:ln w="19050" cap="flat" cmpd="sng">
            <a:solidFill>
              <a:srgbClr val="000000"/>
            </a:solidFill>
            <a:prstDash val="solid"/>
            <a:round/>
            <a:headEnd type="none" w="sm" len="sm"/>
            <a:tailEnd type="stealth" w="med" len="med"/>
          </a:ln>
        </p:spPr>
      </p:cxnSp>
      <p:cxnSp>
        <p:nvCxnSpPr>
          <p:cNvPr id="518" name="Google Shape;518;g2d29169d371_0_35"/>
          <p:cNvCxnSpPr>
            <a:stCxn id="513" idx="3"/>
            <a:endCxn id="519" idx="0"/>
          </p:cNvCxnSpPr>
          <p:nvPr/>
        </p:nvCxnSpPr>
        <p:spPr>
          <a:xfrm flipH="1">
            <a:off x="5277050" y="3762050"/>
            <a:ext cx="668700" cy="1301700"/>
          </a:xfrm>
          <a:prstGeom prst="curvedConnector4">
            <a:avLst>
              <a:gd name="adj1" fmla="val -35610"/>
              <a:gd name="adj2" fmla="val 72515"/>
            </a:avLst>
          </a:prstGeom>
          <a:noFill/>
          <a:ln w="19050" cap="flat" cmpd="sng">
            <a:solidFill>
              <a:srgbClr val="000000"/>
            </a:solidFill>
            <a:prstDash val="solid"/>
            <a:round/>
            <a:headEnd type="none" w="sm" len="sm"/>
            <a:tailEnd type="stealth" w="med" len="med"/>
          </a:ln>
        </p:spPr>
      </p:cxnSp>
      <p:pic>
        <p:nvPicPr>
          <p:cNvPr id="517" name="Google Shape;517;g2d29169d371_0_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41401" y="2034925"/>
            <a:ext cx="1100674" cy="1002900"/>
          </a:xfrm>
          <a:prstGeom prst="rect">
            <a:avLst/>
          </a:prstGeom>
          <a:noFill/>
          <a:ln>
            <a:noFill/>
          </a:ln>
        </p:spPr>
      </p:pic>
      <p:pic>
        <p:nvPicPr>
          <p:cNvPr id="520" name="Google Shape;520;g2d29169d371_0_35"/>
          <p:cNvPicPr preferRelativeResize="0"/>
          <p:nvPr/>
        </p:nvPicPr>
        <p:blipFill rotWithShape="1">
          <a:blip r:embed="rId4" cstate="screen">
            <a:alphaModFix/>
            <a:extLst>
              <a:ext uri="{28A0092B-C50C-407E-A947-70E740481C1C}">
                <a14:useLocalDpi xmlns:a14="http://schemas.microsoft.com/office/drawing/2010/main"/>
              </a:ext>
            </a:extLst>
          </a:blip>
          <a:srcRect l="12354" t="19532" r="12360" b="6705"/>
          <a:stretch/>
        </p:blipFill>
        <p:spPr>
          <a:xfrm>
            <a:off x="9314375" y="2042513"/>
            <a:ext cx="910300" cy="944695"/>
          </a:xfrm>
          <a:prstGeom prst="rect">
            <a:avLst/>
          </a:prstGeom>
          <a:noFill/>
          <a:ln>
            <a:noFill/>
          </a:ln>
        </p:spPr>
      </p:pic>
      <p:pic>
        <p:nvPicPr>
          <p:cNvPr id="521" name="Google Shape;521;g2d29169d371_0_35"/>
          <p:cNvPicPr preferRelativeResize="0"/>
          <p:nvPr/>
        </p:nvPicPr>
        <p:blipFill rotWithShape="1">
          <a:blip r:embed="rId5" cstate="screen">
            <a:alphaModFix/>
            <a:extLst>
              <a:ext uri="{28A0092B-C50C-407E-A947-70E740481C1C}">
                <a14:useLocalDpi xmlns:a14="http://schemas.microsoft.com/office/drawing/2010/main"/>
              </a:ext>
            </a:extLst>
          </a:blip>
          <a:srcRect l="16684" t="25277" r="17887" b="9422"/>
          <a:stretch/>
        </p:blipFill>
        <p:spPr>
          <a:xfrm>
            <a:off x="8389650" y="2536013"/>
            <a:ext cx="969325" cy="1005375"/>
          </a:xfrm>
          <a:prstGeom prst="rect">
            <a:avLst/>
          </a:prstGeom>
          <a:noFill/>
          <a:ln>
            <a:noFill/>
          </a:ln>
        </p:spPr>
      </p:pic>
      <p:pic>
        <p:nvPicPr>
          <p:cNvPr id="522" name="Google Shape;522;g2d29169d371_0_35"/>
          <p:cNvPicPr preferRelativeResize="0"/>
          <p:nvPr/>
        </p:nvPicPr>
        <p:blipFill rotWithShape="1">
          <a:blip r:embed="rId6" cstate="screen">
            <a:alphaModFix/>
            <a:extLst>
              <a:ext uri="{28A0092B-C50C-407E-A947-70E740481C1C}">
                <a14:useLocalDpi xmlns:a14="http://schemas.microsoft.com/office/drawing/2010/main"/>
              </a:ext>
            </a:extLst>
          </a:blip>
          <a:srcRect l="19835" t="27069" r="19672" b="9446"/>
          <a:stretch/>
        </p:blipFill>
        <p:spPr>
          <a:xfrm>
            <a:off x="10215663" y="2536038"/>
            <a:ext cx="910300" cy="1005325"/>
          </a:xfrm>
          <a:prstGeom prst="rect">
            <a:avLst/>
          </a:prstGeom>
          <a:noFill/>
          <a:ln>
            <a:noFill/>
          </a:ln>
        </p:spPr>
      </p:pic>
      <p:pic>
        <p:nvPicPr>
          <p:cNvPr id="523" name="Google Shape;523;g2d29169d371_0_3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270459" y="4787988"/>
            <a:ext cx="1364504" cy="1334475"/>
          </a:xfrm>
          <a:prstGeom prst="rect">
            <a:avLst/>
          </a:prstGeom>
          <a:noFill/>
          <a:ln>
            <a:noFill/>
          </a:ln>
        </p:spPr>
      </p:pic>
      <p:pic>
        <p:nvPicPr>
          <p:cNvPr id="524" name="Google Shape;524;g2d29169d371_0_3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456400" y="4933397"/>
            <a:ext cx="990600" cy="1334469"/>
          </a:xfrm>
          <a:prstGeom prst="rect">
            <a:avLst/>
          </a:prstGeom>
          <a:noFill/>
          <a:ln>
            <a:noFill/>
          </a:ln>
        </p:spPr>
      </p:pic>
      <p:pic>
        <p:nvPicPr>
          <p:cNvPr id="519" name="Google Shape;519;g2d29169d371_0_3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652214" y="5063713"/>
            <a:ext cx="1249807" cy="935700"/>
          </a:xfrm>
          <a:prstGeom prst="rect">
            <a:avLst/>
          </a:prstGeom>
          <a:noFill/>
          <a:ln>
            <a:noFill/>
          </a:ln>
        </p:spPr>
      </p:pic>
      <p:pic>
        <p:nvPicPr>
          <p:cNvPr id="525" name="Google Shape;525;g2d29169d371_0_3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9937886" y="4788000"/>
            <a:ext cx="1465876" cy="1301700"/>
          </a:xfrm>
          <a:prstGeom prst="rect">
            <a:avLst/>
          </a:prstGeom>
          <a:noFill/>
          <a:ln>
            <a:noFill/>
          </a:ln>
        </p:spPr>
      </p:pic>
      <p:cxnSp>
        <p:nvCxnSpPr>
          <p:cNvPr id="526" name="Google Shape;526;g2d29169d371_0_35"/>
          <p:cNvCxnSpPr>
            <a:stCxn id="513" idx="3"/>
            <a:endCxn id="524" idx="3"/>
          </p:cNvCxnSpPr>
          <p:nvPr/>
        </p:nvCxnSpPr>
        <p:spPr>
          <a:xfrm>
            <a:off x="5945750" y="3762050"/>
            <a:ext cx="1501200" cy="1838700"/>
          </a:xfrm>
          <a:prstGeom prst="curvedConnector3">
            <a:avLst>
              <a:gd name="adj1" fmla="val 115866"/>
            </a:avLst>
          </a:prstGeom>
          <a:noFill/>
          <a:ln w="19050" cap="flat" cmpd="sng">
            <a:solidFill>
              <a:srgbClr val="000000"/>
            </a:solidFill>
            <a:prstDash val="solid"/>
            <a:round/>
            <a:headEnd type="none" w="sm" len="sm"/>
            <a:tailEnd type="stealth" w="med" len="med"/>
          </a:ln>
        </p:spPr>
      </p:cxnSp>
      <p:cxnSp>
        <p:nvCxnSpPr>
          <p:cNvPr id="527" name="Google Shape;527;g2d29169d371_0_35"/>
          <p:cNvCxnSpPr>
            <a:stCxn id="513" idx="3"/>
            <a:endCxn id="523" idx="0"/>
          </p:cNvCxnSpPr>
          <p:nvPr/>
        </p:nvCxnSpPr>
        <p:spPr>
          <a:xfrm>
            <a:off x="5945750" y="3762050"/>
            <a:ext cx="3006900" cy="1026000"/>
          </a:xfrm>
          <a:prstGeom prst="curvedConnector2">
            <a:avLst/>
          </a:prstGeom>
          <a:noFill/>
          <a:ln w="19050" cap="flat" cmpd="sng">
            <a:solidFill>
              <a:srgbClr val="000000"/>
            </a:solidFill>
            <a:prstDash val="solid"/>
            <a:round/>
            <a:headEnd type="none" w="sm" len="sm"/>
            <a:tailEnd type="stealth" w="med" len="med"/>
          </a:ln>
        </p:spPr>
      </p:cxnSp>
      <p:cxnSp>
        <p:nvCxnSpPr>
          <p:cNvPr id="528" name="Google Shape;528;g2d29169d371_0_35"/>
          <p:cNvCxnSpPr>
            <a:stCxn id="513" idx="3"/>
            <a:endCxn id="525" idx="0"/>
          </p:cNvCxnSpPr>
          <p:nvPr/>
        </p:nvCxnSpPr>
        <p:spPr>
          <a:xfrm>
            <a:off x="5945750" y="3762050"/>
            <a:ext cx="4725000" cy="1026000"/>
          </a:xfrm>
          <a:prstGeom prst="curvedConnector2">
            <a:avLst/>
          </a:prstGeom>
          <a:noFill/>
          <a:ln w="19050" cap="flat" cmpd="sng">
            <a:solidFill>
              <a:srgbClr val="000000"/>
            </a:solidFill>
            <a:prstDash val="solid"/>
            <a:round/>
            <a:headEnd type="none" w="sm" len="sm"/>
            <a:tailEnd type="stealth" w="med" len="med"/>
          </a:ln>
        </p:spPr>
      </p:cxnSp>
      <p:pic>
        <p:nvPicPr>
          <p:cNvPr id="529" name="Google Shape;529;g2d29169d371_0_3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1096975" y="2024562"/>
            <a:ext cx="990600" cy="965436"/>
          </a:xfrm>
          <a:prstGeom prst="rect">
            <a:avLst/>
          </a:prstGeom>
          <a:noFill/>
          <a:ln>
            <a:noFill/>
          </a:ln>
        </p:spPr>
      </p:pic>
      <p:pic>
        <p:nvPicPr>
          <p:cNvPr id="515" name="Google Shape;515;g2d29169d371_0_3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rot="10799998">
            <a:off x="362375" y="2010301"/>
            <a:ext cx="1236325" cy="8815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g2d29169d371_0_41">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137699">
            <a:off x="11125155" y="3543677"/>
            <a:ext cx="779413" cy="721996"/>
          </a:xfrm>
          <a:prstGeom prst="rect">
            <a:avLst/>
          </a:prstGeom>
          <a:noFill/>
          <a:ln>
            <a:noFill/>
          </a:ln>
        </p:spPr>
      </p:pic>
      <p:pic>
        <p:nvPicPr>
          <p:cNvPr id="535" name="Google Shape;535;g2d29169d371_0_41">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251409">
            <a:off x="11194201" y="2463880"/>
            <a:ext cx="641320" cy="660465"/>
          </a:xfrm>
          <a:prstGeom prst="rect">
            <a:avLst/>
          </a:prstGeom>
          <a:noFill/>
          <a:ln>
            <a:noFill/>
          </a:ln>
          <a:effectLst>
            <a:outerShdw blurRad="57150" dist="19050" dir="5400000" algn="bl" rotWithShape="0">
              <a:srgbClr val="000000">
                <a:alpha val="48235"/>
              </a:srgbClr>
            </a:outerShdw>
          </a:effectLst>
        </p:spPr>
      </p:pic>
      <p:sp>
        <p:nvSpPr>
          <p:cNvPr id="536" name="Google Shape;536;g2d29169d371_0_41"/>
          <p:cNvSpPr txBox="1">
            <a:spLocks noGrp="1"/>
          </p:cNvSpPr>
          <p:nvPr>
            <p:ph type="body" idx="1"/>
          </p:nvPr>
        </p:nvSpPr>
        <p:spPr>
          <a:xfrm>
            <a:off x="439825" y="410750"/>
            <a:ext cx="11135400" cy="1194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Nachhaltigkeitszertifizierung oder beratende Gremien und Institutionen auf europäischer Ebene</a:t>
            </a:r>
            <a:endParaRPr dirty="0"/>
          </a:p>
          <a:p>
            <a:pPr marL="0" lvl="0" indent="0" algn="l" rtl="0">
              <a:lnSpc>
                <a:spcPct val="90000"/>
              </a:lnSpc>
              <a:spcBef>
                <a:spcPts val="0"/>
              </a:spcBef>
              <a:spcAft>
                <a:spcPts val="0"/>
              </a:spcAft>
              <a:buClr>
                <a:schemeClr val="lt1"/>
              </a:buClr>
              <a:buSzPts val="3600"/>
              <a:buNone/>
            </a:pPr>
            <a:endParaRPr dirty="0"/>
          </a:p>
        </p:txBody>
      </p:sp>
      <p:sp>
        <p:nvSpPr>
          <p:cNvPr id="537" name="Google Shape;537;g2d29169d371_0_41"/>
          <p:cNvSpPr txBox="1"/>
          <p:nvPr/>
        </p:nvSpPr>
        <p:spPr>
          <a:xfrm>
            <a:off x="811250" y="3310050"/>
            <a:ext cx="37680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err="1">
                <a:solidFill>
                  <a:srgbClr val="000000"/>
                </a:solidFill>
                <a:latin typeface="Calibri"/>
                <a:ea typeface="Calibri"/>
                <a:cs typeface="Calibri"/>
                <a:sym typeface="Calibri"/>
              </a:rPr>
              <a:t>Drei</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Etikettierungssysteme</a:t>
            </a:r>
            <a:endParaRPr sz="2400" b="1" i="0" u="none" strike="noStrike" cap="none" dirty="0">
              <a:solidFill>
                <a:srgbClr val="000000"/>
              </a:solidFill>
              <a:latin typeface="Calibri"/>
              <a:ea typeface="Calibri"/>
              <a:cs typeface="Calibri"/>
              <a:sym typeface="Calibri"/>
            </a:endParaRPr>
          </a:p>
        </p:txBody>
      </p:sp>
      <p:sp>
        <p:nvSpPr>
          <p:cNvPr id="538" name="Google Shape;538;g2d29169d371_0_41"/>
          <p:cNvSpPr txBox="1"/>
          <p:nvPr/>
        </p:nvSpPr>
        <p:spPr>
          <a:xfrm>
            <a:off x="3912325" y="3970151"/>
            <a:ext cx="2381400" cy="913810"/>
          </a:xfrm>
          <a:prstGeom prst="rect">
            <a:avLst/>
          </a:prstGeom>
          <a:solidFill>
            <a:srgbClr val="DBF9D5"/>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3333"/>
              </a:lnSpc>
              <a:spcBef>
                <a:spcPts val="0"/>
              </a:spcBef>
              <a:spcAft>
                <a:spcPts val="0"/>
              </a:spcAft>
              <a:buClr>
                <a:srgbClr val="000000"/>
              </a:buClr>
              <a:buSzPts val="2300"/>
              <a:buFont typeface="Arial"/>
              <a:buNone/>
            </a:pPr>
            <a:r>
              <a:rPr lang="de-DE" sz="2300" b="0" i="0" u="none" strike="noStrike" cap="none" dirty="0">
                <a:solidFill>
                  <a:srgbClr val="1155CC"/>
                </a:solidFill>
                <a:latin typeface="Calibri"/>
                <a:ea typeface="Calibri"/>
                <a:cs typeface="Calibri"/>
                <a:sym typeface="Calibri"/>
              </a:rPr>
              <a:t>Umweltzeichen Typ I (ISO 14024) </a:t>
            </a:r>
            <a:endParaRPr sz="1300" b="0" i="0" u="none" strike="noStrike" cap="none" dirty="0">
              <a:solidFill>
                <a:srgbClr val="000000"/>
              </a:solidFill>
              <a:latin typeface="Calibri"/>
              <a:ea typeface="Calibri"/>
              <a:cs typeface="Calibri"/>
              <a:sym typeface="Calibri"/>
            </a:endParaRPr>
          </a:p>
        </p:txBody>
      </p:sp>
      <p:cxnSp>
        <p:nvCxnSpPr>
          <p:cNvPr id="539" name="Google Shape;539;g2d29169d371_0_41"/>
          <p:cNvCxnSpPr>
            <a:stCxn id="537" idx="3"/>
            <a:endCxn id="540" idx="1"/>
          </p:cNvCxnSpPr>
          <p:nvPr/>
        </p:nvCxnSpPr>
        <p:spPr>
          <a:xfrm>
            <a:off x="4579250" y="3587034"/>
            <a:ext cx="2275725" cy="282597"/>
          </a:xfrm>
          <a:prstGeom prst="curvedConnector3">
            <a:avLst>
              <a:gd name="adj1" fmla="val 50000"/>
            </a:avLst>
          </a:prstGeom>
          <a:noFill/>
          <a:ln w="19050" cap="flat" cmpd="sng">
            <a:solidFill>
              <a:srgbClr val="000000"/>
            </a:solidFill>
            <a:prstDash val="solid"/>
            <a:round/>
            <a:headEnd type="none" w="sm" len="sm"/>
            <a:tailEnd type="stealth" w="med" len="med"/>
          </a:ln>
        </p:spPr>
      </p:cxnSp>
      <p:sp>
        <p:nvSpPr>
          <p:cNvPr id="541" name="Google Shape;541;g2d29169d371_0_41"/>
          <p:cNvSpPr txBox="1"/>
          <p:nvPr/>
        </p:nvSpPr>
        <p:spPr>
          <a:xfrm>
            <a:off x="7026425" y="3810513"/>
            <a:ext cx="393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2d29169d371_0_41"/>
          <p:cNvSpPr txBox="1"/>
          <p:nvPr/>
        </p:nvSpPr>
        <p:spPr>
          <a:xfrm>
            <a:off x="6854975" y="3587100"/>
            <a:ext cx="3271800" cy="565061"/>
          </a:xfrm>
          <a:prstGeom prst="rect">
            <a:avLst/>
          </a:prstGeom>
          <a:noFill/>
          <a:ln>
            <a:noFill/>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err="1">
                <a:solidFill>
                  <a:srgbClr val="333333"/>
                </a:solidFill>
                <a:latin typeface="Calibri"/>
                <a:ea typeface="Calibri"/>
                <a:cs typeface="Calibri"/>
                <a:sym typeface="Calibri"/>
              </a:rPr>
              <a:t>Umweltzeichen</a:t>
            </a:r>
            <a:r>
              <a:rPr lang="en-US" sz="2400" b="0" i="0" u="none" strike="noStrike" cap="none" dirty="0">
                <a:solidFill>
                  <a:srgbClr val="333333"/>
                </a:solidFill>
                <a:latin typeface="Calibri"/>
                <a:ea typeface="Calibri"/>
                <a:cs typeface="Calibri"/>
                <a:sym typeface="Calibri"/>
              </a:rPr>
              <a:t> </a:t>
            </a:r>
            <a:r>
              <a:rPr lang="en-US" sz="2400" b="0" i="0" u="none" strike="noStrike" cap="none" dirty="0" err="1">
                <a:solidFill>
                  <a:srgbClr val="333333"/>
                </a:solidFill>
                <a:latin typeface="Calibri"/>
                <a:ea typeface="Calibri"/>
                <a:cs typeface="Calibri"/>
                <a:sym typeface="Calibri"/>
              </a:rPr>
              <a:t>Typ</a:t>
            </a:r>
            <a:r>
              <a:rPr lang="en-US" sz="2400" b="0" i="0" u="none" strike="noStrike" cap="none" dirty="0">
                <a:solidFill>
                  <a:srgbClr val="333333"/>
                </a:solidFill>
                <a:latin typeface="Calibri"/>
                <a:ea typeface="Calibri"/>
                <a:cs typeface="Calibri"/>
                <a:sym typeface="Calibri"/>
              </a:rPr>
              <a:t> II</a:t>
            </a:r>
            <a:endParaRPr sz="1400" b="0" i="0" u="none" strike="noStrike" cap="none" dirty="0">
              <a:solidFill>
                <a:srgbClr val="000000"/>
              </a:solidFill>
              <a:latin typeface="Calibri"/>
              <a:ea typeface="Calibri"/>
              <a:cs typeface="Calibri"/>
              <a:sym typeface="Calibri"/>
            </a:endParaRPr>
          </a:p>
        </p:txBody>
      </p:sp>
      <p:sp>
        <p:nvSpPr>
          <p:cNvPr id="542" name="Google Shape;542;g2d29169d371_0_41"/>
          <p:cNvSpPr txBox="1"/>
          <p:nvPr/>
        </p:nvSpPr>
        <p:spPr>
          <a:xfrm>
            <a:off x="6854975" y="3913025"/>
            <a:ext cx="4314900" cy="565061"/>
          </a:xfrm>
          <a:prstGeom prst="rect">
            <a:avLst/>
          </a:prstGeom>
          <a:noFill/>
          <a:ln>
            <a:noFill/>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400"/>
              <a:buFont typeface="Arial"/>
              <a:buNone/>
            </a:pPr>
            <a:r>
              <a:rPr lang="en-US" sz="2400" b="0" i="1" u="none" strike="noStrike" cap="none" dirty="0" err="1">
                <a:solidFill>
                  <a:srgbClr val="666666"/>
                </a:solidFill>
                <a:latin typeface="Calibri"/>
                <a:ea typeface="Calibri"/>
                <a:cs typeface="Calibri"/>
                <a:sym typeface="Calibri"/>
              </a:rPr>
              <a:t>Selbsterklärungen</a:t>
            </a:r>
            <a:r>
              <a:rPr lang="en-US" sz="2400" b="0" i="1" u="none" strike="noStrike" cap="none" dirty="0">
                <a:solidFill>
                  <a:srgbClr val="666666"/>
                </a:solidFill>
                <a:latin typeface="Calibri"/>
                <a:ea typeface="Calibri"/>
                <a:cs typeface="Calibri"/>
                <a:sym typeface="Calibri"/>
              </a:rPr>
              <a:t> </a:t>
            </a:r>
            <a:r>
              <a:rPr lang="en-US" sz="2400" b="0" i="1" u="none" strike="noStrike" cap="none" dirty="0" err="1">
                <a:solidFill>
                  <a:srgbClr val="666666"/>
                </a:solidFill>
                <a:latin typeface="Calibri"/>
                <a:ea typeface="Calibri"/>
                <a:cs typeface="Calibri"/>
                <a:sym typeface="Calibri"/>
              </a:rPr>
              <a:t>zur</a:t>
            </a:r>
            <a:r>
              <a:rPr lang="en-US" sz="2400" b="0" i="1" u="none" strike="noStrike" cap="none" dirty="0">
                <a:solidFill>
                  <a:srgbClr val="666666"/>
                </a:solidFill>
                <a:latin typeface="Calibri"/>
                <a:ea typeface="Calibri"/>
                <a:cs typeface="Calibri"/>
                <a:sym typeface="Calibri"/>
              </a:rPr>
              <a:t> Umwelt</a:t>
            </a:r>
            <a:endParaRPr sz="1400" b="0" i="1" u="none" strike="noStrike" cap="none" dirty="0">
              <a:solidFill>
                <a:srgbClr val="666666"/>
              </a:solidFill>
              <a:latin typeface="Calibri"/>
              <a:ea typeface="Calibri"/>
              <a:cs typeface="Calibri"/>
              <a:sym typeface="Calibri"/>
            </a:endParaRPr>
          </a:p>
        </p:txBody>
      </p:sp>
      <p:sp>
        <p:nvSpPr>
          <p:cNvPr id="543" name="Google Shape;543;g2d29169d371_0_41"/>
          <p:cNvSpPr txBox="1"/>
          <p:nvPr/>
        </p:nvSpPr>
        <p:spPr>
          <a:xfrm>
            <a:off x="6786900" y="2563950"/>
            <a:ext cx="4707300" cy="565061"/>
          </a:xfrm>
          <a:prstGeom prst="rect">
            <a:avLst/>
          </a:prstGeom>
          <a:noFill/>
          <a:ln>
            <a:noFill/>
          </a:ln>
        </p:spPr>
        <p:txBody>
          <a:bodyPr spcFirstLastPara="1" wrap="square" lIns="91425" tIns="91425" rIns="91425" bIns="91425" anchor="t" anchorCtr="0">
            <a:spAutoFit/>
          </a:bodyPr>
          <a:lstStyle/>
          <a:p>
            <a:pPr marL="0" marR="0" lvl="0" indent="0" algn="l" rtl="0">
              <a:lnSpc>
                <a:spcPct val="103333"/>
              </a:lnSpc>
              <a:spcBef>
                <a:spcPts val="0"/>
              </a:spcBef>
              <a:spcAft>
                <a:spcPts val="0"/>
              </a:spcAft>
              <a:buClr>
                <a:srgbClr val="000000"/>
              </a:buClr>
              <a:buSzPts val="2400"/>
              <a:buFont typeface="Arial"/>
              <a:buNone/>
            </a:pPr>
            <a:r>
              <a:rPr lang="en-US" sz="2400" b="0" i="0" u="none" strike="noStrike" cap="none" dirty="0" err="1">
                <a:solidFill>
                  <a:srgbClr val="333333"/>
                </a:solidFill>
                <a:latin typeface="Calibri"/>
                <a:ea typeface="Calibri"/>
                <a:cs typeface="Calibri"/>
                <a:sym typeface="Calibri"/>
              </a:rPr>
              <a:t>Typ</a:t>
            </a:r>
            <a:r>
              <a:rPr lang="en-US" sz="2400" b="0" i="0" u="none" strike="noStrike" cap="none" dirty="0">
                <a:solidFill>
                  <a:srgbClr val="333333"/>
                </a:solidFill>
                <a:latin typeface="Calibri"/>
                <a:ea typeface="Calibri"/>
                <a:cs typeface="Calibri"/>
                <a:sym typeface="Calibri"/>
              </a:rPr>
              <a:t> III </a:t>
            </a:r>
            <a:r>
              <a:rPr lang="en-US" sz="2400" b="0" i="0" u="none" strike="noStrike" cap="none" dirty="0" err="1">
                <a:solidFill>
                  <a:srgbClr val="333333"/>
                </a:solidFill>
                <a:latin typeface="Calibri"/>
                <a:ea typeface="Calibri"/>
                <a:cs typeface="Calibri"/>
                <a:sym typeface="Calibri"/>
              </a:rPr>
              <a:t>Umweltdeklarationen</a:t>
            </a:r>
            <a:endParaRPr sz="1400" b="0" i="0" u="none" strike="noStrike" cap="none" dirty="0">
              <a:solidFill>
                <a:srgbClr val="000000"/>
              </a:solidFill>
              <a:latin typeface="Calibri"/>
              <a:ea typeface="Calibri"/>
              <a:cs typeface="Calibri"/>
              <a:sym typeface="Calibri"/>
            </a:endParaRPr>
          </a:p>
        </p:txBody>
      </p:sp>
      <p:cxnSp>
        <p:nvCxnSpPr>
          <p:cNvPr id="544" name="Google Shape;544;g2d29169d371_0_41"/>
          <p:cNvCxnSpPr>
            <a:stCxn id="537" idx="3"/>
            <a:endCxn id="543" idx="1"/>
          </p:cNvCxnSpPr>
          <p:nvPr/>
        </p:nvCxnSpPr>
        <p:spPr>
          <a:xfrm flipV="1">
            <a:off x="4579250" y="2846481"/>
            <a:ext cx="2207650" cy="740553"/>
          </a:xfrm>
          <a:prstGeom prst="curvedConnector3">
            <a:avLst>
              <a:gd name="adj1" fmla="val 50000"/>
            </a:avLst>
          </a:prstGeom>
          <a:noFill/>
          <a:ln w="19050" cap="flat" cmpd="sng">
            <a:solidFill>
              <a:srgbClr val="000000"/>
            </a:solidFill>
            <a:prstDash val="solid"/>
            <a:round/>
            <a:headEnd type="none" w="sm" len="sm"/>
            <a:tailEnd type="stealth" w="med" len="med"/>
          </a:ln>
        </p:spPr>
      </p:cxnSp>
      <p:cxnSp>
        <p:nvCxnSpPr>
          <p:cNvPr id="545" name="Google Shape;545;g2d29169d371_0_41"/>
          <p:cNvCxnSpPr>
            <a:stCxn id="540" idx="3"/>
            <a:endCxn id="542" idx="3"/>
          </p:cNvCxnSpPr>
          <p:nvPr/>
        </p:nvCxnSpPr>
        <p:spPr>
          <a:xfrm>
            <a:off x="10126775" y="3869631"/>
            <a:ext cx="1043100" cy="325925"/>
          </a:xfrm>
          <a:prstGeom prst="curvedConnector3">
            <a:avLst>
              <a:gd name="adj1" fmla="val 121915"/>
            </a:avLst>
          </a:prstGeom>
          <a:noFill/>
          <a:ln w="19050" cap="flat" cmpd="sng">
            <a:solidFill>
              <a:srgbClr val="000000"/>
            </a:solidFill>
            <a:prstDash val="solid"/>
            <a:round/>
            <a:headEnd type="none" w="sm" len="sm"/>
            <a:tailEnd type="stealth" w="med" len="med"/>
          </a:ln>
        </p:spPr>
      </p:cxnSp>
      <p:sp>
        <p:nvSpPr>
          <p:cNvPr id="546" name="Google Shape;546;g2d29169d371_0_41"/>
          <p:cNvSpPr/>
          <p:nvPr/>
        </p:nvSpPr>
        <p:spPr>
          <a:xfrm>
            <a:off x="439825" y="3358812"/>
            <a:ext cx="371427" cy="233671"/>
          </a:xfrm>
          <a:custGeom>
            <a:avLst/>
            <a:gdLst/>
            <a:ahLst/>
            <a:cxnLst/>
            <a:rect l="l" t="t" r="r" b="b"/>
            <a:pathLst>
              <a:path w="29275" h="23844" extrusionOk="0">
                <a:moveTo>
                  <a:pt x="1843" y="0"/>
                </a:moveTo>
                <a:cubicBezTo>
                  <a:pt x="1907" y="3556"/>
                  <a:pt x="-2348" y="17399"/>
                  <a:pt x="2224" y="21336"/>
                </a:cubicBezTo>
                <a:cubicBezTo>
                  <a:pt x="6796" y="25273"/>
                  <a:pt x="24767" y="23241"/>
                  <a:pt x="29275" y="23622"/>
                </a:cubicBezTo>
              </a:path>
            </a:pathLst>
          </a:custGeom>
          <a:no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g2d29169d371_0_41"/>
          <p:cNvSpPr/>
          <p:nvPr/>
        </p:nvSpPr>
        <p:spPr>
          <a:xfrm>
            <a:off x="439825" y="2827100"/>
            <a:ext cx="5631900" cy="554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333333"/>
                </a:solidFill>
                <a:latin typeface="Calibri"/>
                <a:ea typeface="Calibri"/>
                <a:cs typeface="Calibri"/>
                <a:sym typeface="Calibri"/>
              </a:rPr>
              <a:t>2. </a:t>
            </a:r>
            <a:r>
              <a:rPr lang="en-US" sz="2400" b="0" i="0" u="none" strike="noStrike" cap="none" dirty="0" err="1">
                <a:solidFill>
                  <a:srgbClr val="333333"/>
                </a:solidFill>
                <a:latin typeface="Calibri"/>
                <a:ea typeface="Calibri"/>
                <a:cs typeface="Calibri"/>
                <a:sym typeface="Calibri"/>
              </a:rPr>
              <a:t>Kennzeichnung</a:t>
            </a:r>
            <a:r>
              <a:rPr lang="en-US" sz="2400" b="0" i="0" u="none" strike="noStrike" cap="none" dirty="0">
                <a:solidFill>
                  <a:srgbClr val="333333"/>
                </a:solidFill>
                <a:latin typeface="Calibri"/>
                <a:ea typeface="Calibri"/>
                <a:cs typeface="Calibri"/>
                <a:sym typeface="Calibri"/>
              </a:rPr>
              <a:t> </a:t>
            </a:r>
            <a:r>
              <a:rPr lang="en-US" sz="2400" b="0" i="0" u="none" strike="noStrike" cap="none" dirty="0" err="1">
                <a:solidFill>
                  <a:srgbClr val="333333"/>
                </a:solidFill>
                <a:latin typeface="Calibri"/>
                <a:ea typeface="Calibri"/>
                <a:cs typeface="Calibri"/>
                <a:sym typeface="Calibri"/>
              </a:rPr>
              <a:t>nach</a:t>
            </a:r>
            <a:r>
              <a:rPr lang="en-US" sz="2400" b="0" i="0" u="none" strike="noStrike" cap="none" dirty="0">
                <a:solidFill>
                  <a:srgbClr val="333333"/>
                </a:solidFill>
                <a:latin typeface="Calibri"/>
                <a:ea typeface="Calibri"/>
                <a:cs typeface="Calibri"/>
                <a:sym typeface="Calibri"/>
              </a:rPr>
              <a:t> ISO-</a:t>
            </a:r>
            <a:r>
              <a:rPr lang="en-US" sz="2400" b="0" i="0" u="none" strike="noStrike" cap="none" dirty="0" err="1">
                <a:solidFill>
                  <a:srgbClr val="333333"/>
                </a:solidFill>
                <a:latin typeface="Calibri"/>
                <a:ea typeface="Calibri"/>
                <a:cs typeface="Calibri"/>
                <a:sym typeface="Calibri"/>
              </a:rPr>
              <a:t>Normen</a:t>
            </a:r>
            <a:endParaRPr sz="1400" b="0" i="0" u="none" strike="noStrike" cap="none" dirty="0">
              <a:solidFill>
                <a:srgbClr val="000000"/>
              </a:solidFill>
              <a:latin typeface="Calibri"/>
              <a:ea typeface="Calibri"/>
              <a:cs typeface="Calibri"/>
              <a:sym typeface="Calibri"/>
            </a:endParaRPr>
          </a:p>
        </p:txBody>
      </p:sp>
      <p:sp>
        <p:nvSpPr>
          <p:cNvPr id="548" name="Google Shape;548;g2d29169d371_0_41"/>
          <p:cNvSpPr/>
          <p:nvPr/>
        </p:nvSpPr>
        <p:spPr>
          <a:xfrm>
            <a:off x="362100" y="4943850"/>
            <a:ext cx="2220900" cy="4887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333333"/>
                </a:solidFill>
                <a:latin typeface="Arial"/>
                <a:ea typeface="Arial"/>
                <a:cs typeface="Arial"/>
                <a:sym typeface="Arial"/>
              </a:rPr>
              <a:t>3. </a:t>
            </a:r>
            <a:r>
              <a:rPr lang="en-US" sz="2400" b="0" i="0" u="none" strike="noStrike" cap="none" dirty="0">
                <a:solidFill>
                  <a:srgbClr val="333333"/>
                </a:solidFill>
                <a:latin typeface="Calibri"/>
                <a:ea typeface="Calibri"/>
                <a:cs typeface="Calibri"/>
                <a:sym typeface="Calibri"/>
              </a:rPr>
              <a:t>ECOLABEL</a:t>
            </a:r>
            <a:endParaRPr sz="1400" b="0" i="0" u="none" strike="noStrike" cap="none" dirty="0">
              <a:solidFill>
                <a:srgbClr val="000000"/>
              </a:solidFill>
              <a:latin typeface="Calibri"/>
              <a:ea typeface="Calibri"/>
              <a:cs typeface="Calibri"/>
              <a:sym typeface="Calibri"/>
            </a:endParaRPr>
          </a:p>
        </p:txBody>
      </p:sp>
      <p:sp>
        <p:nvSpPr>
          <p:cNvPr id="549" name="Google Shape;549;g2d29169d371_0_41"/>
          <p:cNvSpPr txBox="1"/>
          <p:nvPr/>
        </p:nvSpPr>
        <p:spPr>
          <a:xfrm>
            <a:off x="362100" y="5399475"/>
            <a:ext cx="11467800" cy="923299"/>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de-DE" sz="2400" b="0" i="0" u="none" strike="noStrike" cap="none" dirty="0">
                <a:solidFill>
                  <a:srgbClr val="010101"/>
                </a:solidFill>
                <a:highlight>
                  <a:srgbClr val="FFFFFF"/>
                </a:highlight>
                <a:latin typeface="Calibri"/>
                <a:ea typeface="Calibri"/>
                <a:cs typeface="Calibri"/>
                <a:sym typeface="Calibri"/>
              </a:rPr>
              <a:t>Zuverlässiges, durch Kontrollen Dritter überprüftes Zeichen für mehr als 20 verschiedene Produkt- und Dienstleistungskategorien, die regelmäßig aktualisiert werden.</a:t>
            </a:r>
            <a:endParaRPr sz="2400" b="0" i="0" u="none" strike="noStrike" cap="none" dirty="0">
              <a:solidFill>
                <a:srgbClr val="010101"/>
              </a:solidFill>
              <a:latin typeface="Calibri"/>
              <a:ea typeface="Calibri"/>
              <a:cs typeface="Calibri"/>
              <a:sym typeface="Calibri"/>
            </a:endParaRPr>
          </a:p>
        </p:txBody>
      </p:sp>
      <p:pic>
        <p:nvPicPr>
          <p:cNvPr id="550" name="Google Shape;550;g2d29169d371_0_41">
            <a:hlinkClick r:id="rId7"/>
          </p:cNvPr>
          <p:cNvPicPr preferRelativeResize="0"/>
          <p:nvPr/>
        </p:nvPicPr>
        <p:blipFill rotWithShape="1">
          <a:blip r:embed="rId8" cstate="screen">
            <a:alphaModFix/>
            <a:extLst>
              <a:ext uri="{28A0092B-C50C-407E-A947-70E740481C1C}">
                <a14:useLocalDpi xmlns:a14="http://schemas.microsoft.com/office/drawing/2010/main"/>
              </a:ext>
            </a:extLst>
          </a:blip>
          <a:srcRect l="9286" t="2115" r="10100" b="2116"/>
          <a:stretch/>
        </p:blipFill>
        <p:spPr>
          <a:xfrm rot="-504741">
            <a:off x="2153211" y="4119811"/>
            <a:ext cx="861877" cy="1024001"/>
          </a:xfrm>
          <a:prstGeom prst="rect">
            <a:avLst/>
          </a:prstGeom>
          <a:noFill/>
          <a:ln w="9525" cap="flat" cmpd="sng">
            <a:solidFill>
              <a:srgbClr val="999999"/>
            </a:solidFill>
            <a:prstDash val="solid"/>
            <a:round/>
            <a:headEnd type="none" w="sm" len="sm"/>
            <a:tailEnd type="none" w="sm" len="sm"/>
          </a:ln>
          <a:effectLst>
            <a:outerShdw blurRad="57150" dist="19050" algn="bl" rotWithShape="0">
              <a:srgbClr val="000000">
                <a:alpha val="48235"/>
              </a:srgbClr>
            </a:outerShdw>
          </a:effectLst>
        </p:spPr>
      </p:pic>
      <p:cxnSp>
        <p:nvCxnSpPr>
          <p:cNvPr id="551" name="Google Shape;551;g2d29169d371_0_41"/>
          <p:cNvCxnSpPr>
            <a:stCxn id="537" idx="3"/>
            <a:endCxn id="538" idx="0"/>
          </p:cNvCxnSpPr>
          <p:nvPr/>
        </p:nvCxnSpPr>
        <p:spPr>
          <a:xfrm>
            <a:off x="4579250" y="3587034"/>
            <a:ext cx="523775" cy="383117"/>
          </a:xfrm>
          <a:prstGeom prst="curvedConnector2">
            <a:avLst/>
          </a:prstGeom>
          <a:noFill/>
          <a:ln w="19050" cap="flat" cmpd="sng">
            <a:solidFill>
              <a:srgbClr val="000000"/>
            </a:solidFill>
            <a:prstDash val="solid"/>
            <a:round/>
            <a:headEnd type="none" w="sm" len="sm"/>
            <a:tailEnd type="none" w="sm" len="sm"/>
          </a:ln>
        </p:spPr>
      </p:cxnSp>
      <p:cxnSp>
        <p:nvCxnSpPr>
          <p:cNvPr id="552" name="Google Shape;552;g2d29169d371_0_41"/>
          <p:cNvCxnSpPr>
            <a:stCxn id="538" idx="2"/>
            <a:endCxn id="550" idx="3"/>
          </p:cNvCxnSpPr>
          <p:nvPr/>
        </p:nvCxnSpPr>
        <p:spPr>
          <a:xfrm rot="5400000" flipH="1">
            <a:off x="3899142" y="3680078"/>
            <a:ext cx="315194" cy="2092573"/>
          </a:xfrm>
          <a:prstGeom prst="curvedConnector4">
            <a:avLst>
              <a:gd name="adj1" fmla="val -72527"/>
              <a:gd name="adj2" fmla="val 78340"/>
            </a:avLst>
          </a:prstGeom>
          <a:noFill/>
          <a:ln w="19050" cap="flat" cmpd="sng">
            <a:solidFill>
              <a:srgbClr val="000000"/>
            </a:solidFill>
            <a:prstDash val="solid"/>
            <a:round/>
            <a:headEnd type="none" w="sm" len="sm"/>
            <a:tailEnd type="stealth" w="med" len="med"/>
          </a:ln>
        </p:spPr>
      </p:cxnSp>
      <p:sp>
        <p:nvSpPr>
          <p:cNvPr id="553" name="Google Shape;553;g2d29169d371_0_41"/>
          <p:cNvSpPr txBox="1"/>
          <p:nvPr/>
        </p:nvSpPr>
        <p:spPr>
          <a:xfrm>
            <a:off x="-55212" y="1947457"/>
            <a:ext cx="11376804" cy="913810"/>
          </a:xfrm>
          <a:prstGeom prst="rect">
            <a:avLst/>
          </a:prstGeom>
          <a:noFill/>
          <a:ln>
            <a:noFill/>
          </a:ln>
        </p:spPr>
        <p:txBody>
          <a:bodyPr spcFirstLastPara="1" wrap="square" lIns="91425" tIns="91425" rIns="91425" bIns="91425" anchor="t" anchorCtr="0">
            <a:spAutoFit/>
          </a:bodyPr>
          <a:lstStyle/>
          <a:p>
            <a:pPr marL="457200" marR="0" lvl="0" indent="-381000" algn="just" rtl="0">
              <a:lnSpc>
                <a:spcPct val="103333"/>
              </a:lnSpc>
              <a:spcBef>
                <a:spcPts val="0"/>
              </a:spcBef>
              <a:spcAft>
                <a:spcPts val="0"/>
              </a:spcAft>
              <a:buClr>
                <a:srgbClr val="333333"/>
              </a:buClr>
              <a:buSzPts val="2400"/>
              <a:buFont typeface="Calibri"/>
              <a:buChar char="●"/>
            </a:pPr>
            <a:r>
              <a:rPr lang="de-DE" sz="2300" b="1" i="1" u="none" strike="noStrike" cap="none" dirty="0">
                <a:solidFill>
                  <a:srgbClr val="333333"/>
                </a:solidFill>
                <a:latin typeface="Calibri"/>
                <a:ea typeface="Calibri"/>
                <a:cs typeface="Calibri"/>
                <a:sym typeface="Calibri"/>
              </a:rPr>
              <a:t>Siegel, die mit Produkten verbunden sind, geben Auskunft über die Eigenschaften des Produkts oder der Dienstleistung, die von einer unabhängigen Stelle zertifiziert wurden. </a:t>
            </a:r>
            <a:r>
              <a:rPr lang="en-US" sz="2300" b="1" i="1" u="none" strike="noStrike" cap="none" dirty="0">
                <a:solidFill>
                  <a:srgbClr val="333333"/>
                </a:solidFill>
                <a:latin typeface="Calibri"/>
                <a:ea typeface="Calibri"/>
                <a:cs typeface="Calibri"/>
                <a:sym typeface="Calibri"/>
              </a:rPr>
              <a:t> </a:t>
            </a:r>
            <a:endParaRPr sz="2300" b="0" i="0" u="none" strike="noStrike" cap="none" dirty="0">
              <a:solidFill>
                <a:srgbClr val="000000"/>
              </a:solidFill>
              <a:latin typeface="Calibri"/>
              <a:ea typeface="Calibri"/>
              <a:cs typeface="Calibri"/>
              <a:sym typeface="Calibri"/>
            </a:endParaRPr>
          </a:p>
        </p:txBody>
      </p:sp>
      <p:sp>
        <p:nvSpPr>
          <p:cNvPr id="554" name="Google Shape;554;g2d29169d371_0_41"/>
          <p:cNvSpPr txBox="1"/>
          <p:nvPr/>
        </p:nvSpPr>
        <p:spPr>
          <a:xfrm>
            <a:off x="6810450" y="2863600"/>
            <a:ext cx="3856200" cy="565061"/>
          </a:xfrm>
          <a:prstGeom prst="rect">
            <a:avLst/>
          </a:prstGeom>
          <a:noFill/>
          <a:ln>
            <a:noFill/>
          </a:ln>
        </p:spPr>
        <p:txBody>
          <a:bodyPr spcFirstLastPara="1" wrap="square" lIns="91425" tIns="91425" rIns="91425" bIns="91425" anchor="t" anchorCtr="0">
            <a:spAutoFit/>
          </a:bodyPr>
          <a:lstStyle/>
          <a:p>
            <a:pPr marL="0" marR="0" lvl="0" indent="0" algn="just" rtl="0">
              <a:lnSpc>
                <a:spcPct val="103333"/>
              </a:lnSpc>
              <a:spcBef>
                <a:spcPts val="0"/>
              </a:spcBef>
              <a:spcAft>
                <a:spcPts val="0"/>
              </a:spcAft>
              <a:buClr>
                <a:srgbClr val="000000"/>
              </a:buClr>
              <a:buSzPts val="2400"/>
              <a:buFont typeface="Arial"/>
              <a:buNone/>
            </a:pPr>
            <a:r>
              <a:rPr lang="en-US" sz="2400" b="0" i="1" u="none" strike="noStrike" cap="none" dirty="0" err="1">
                <a:solidFill>
                  <a:srgbClr val="666666"/>
                </a:solidFill>
                <a:latin typeface="Calibri"/>
                <a:ea typeface="Calibri"/>
                <a:cs typeface="Calibri"/>
                <a:sym typeface="Calibri"/>
              </a:rPr>
              <a:t>Bauprodukte</a:t>
            </a:r>
            <a:endParaRPr sz="1400" b="0" i="1" u="none" strike="noStrike" cap="none" dirty="0">
              <a:solidFill>
                <a:srgbClr val="666666"/>
              </a:solidFill>
              <a:latin typeface="Calibri"/>
              <a:ea typeface="Calibri"/>
              <a:cs typeface="Calibri"/>
              <a:sym typeface="Calibri"/>
            </a:endParaRPr>
          </a:p>
        </p:txBody>
      </p:sp>
      <p:cxnSp>
        <p:nvCxnSpPr>
          <p:cNvPr id="555" name="Google Shape;555;g2d29169d371_0_41"/>
          <p:cNvCxnSpPr>
            <a:stCxn id="535" idx="2"/>
            <a:endCxn id="554" idx="3"/>
          </p:cNvCxnSpPr>
          <p:nvPr/>
        </p:nvCxnSpPr>
        <p:spPr>
          <a:xfrm rot="5400000">
            <a:off x="11010257" y="2759100"/>
            <a:ext cx="43425" cy="730637"/>
          </a:xfrm>
          <a:prstGeom prst="curvedConnector2">
            <a:avLst/>
          </a:prstGeom>
          <a:noFill/>
          <a:ln w="19050" cap="flat" cmpd="sng">
            <a:solidFill>
              <a:srgbClr val="000000"/>
            </a:solidFill>
            <a:prstDash val="solid"/>
            <a:round/>
            <a:headEnd type="none" w="sm" len="sm"/>
            <a:tailEnd type="stealth" w="med" len="med"/>
          </a:ln>
        </p:spPr>
      </p:cxnSp>
      <p:pic>
        <p:nvPicPr>
          <p:cNvPr id="556" name="Google Shape;556;g2d29169d371_0_41" title="пп ооо Sticker"/>
          <p:cNvPicPr preferRelativeResize="0"/>
          <p:nvPr/>
        </p:nvPicPr>
        <p:blipFill rotWithShape="1">
          <a:blip r:embed="rId9" cstate="screen">
            <a:alphaModFix/>
            <a:extLst>
              <a:ext uri="{28A0092B-C50C-407E-A947-70E740481C1C}">
                <a14:useLocalDpi xmlns:a14="http://schemas.microsoft.com/office/drawing/2010/main"/>
              </a:ext>
            </a:extLst>
          </a:blip>
          <a:srcRect l="22660" t="22486"/>
          <a:stretch/>
        </p:blipFill>
        <p:spPr>
          <a:xfrm rot="-25798">
            <a:off x="11714859" y="2883690"/>
            <a:ext cx="247157" cy="247871"/>
          </a:xfrm>
          <a:prstGeom prst="rect">
            <a:avLst/>
          </a:prstGeom>
          <a:noFill/>
          <a:ln>
            <a:noFill/>
          </a:ln>
          <a:effectLst>
            <a:outerShdw blurRad="57150" dist="19050" dir="5400000" algn="bl" rotWithShape="0">
              <a:srgbClr val="000000">
                <a:alpha val="68627"/>
              </a:srgbClr>
            </a:outerShdw>
          </a:effectLst>
        </p:spPr>
      </p:pic>
      <p:pic>
        <p:nvPicPr>
          <p:cNvPr id="557" name="Google Shape;557;g2d29169d371_0_41" title="пп ооо Sticker"/>
          <p:cNvPicPr preferRelativeResize="0"/>
          <p:nvPr/>
        </p:nvPicPr>
        <p:blipFill rotWithShape="1">
          <a:blip r:embed="rId9" cstate="screen">
            <a:alphaModFix/>
            <a:extLst>
              <a:ext uri="{28A0092B-C50C-407E-A947-70E740481C1C}">
                <a14:useLocalDpi xmlns:a14="http://schemas.microsoft.com/office/drawing/2010/main"/>
              </a:ext>
            </a:extLst>
          </a:blip>
          <a:srcRect l="22660" t="22486"/>
          <a:stretch/>
        </p:blipFill>
        <p:spPr>
          <a:xfrm rot="-25801">
            <a:off x="11731122" y="4079117"/>
            <a:ext cx="214631" cy="221940"/>
          </a:xfrm>
          <a:prstGeom prst="rect">
            <a:avLst/>
          </a:prstGeom>
          <a:noFill/>
          <a:ln>
            <a:noFill/>
          </a:ln>
          <a:effectLst>
            <a:outerShdw blurRad="57150" dist="19050" dir="5400000" algn="bl" rotWithShape="0">
              <a:srgbClr val="000000">
                <a:alpha val="68627"/>
              </a:srgbClr>
            </a:outerShdw>
          </a:effectLst>
        </p:spPr>
      </p:pic>
      <p:pic>
        <p:nvPicPr>
          <p:cNvPr id="558" name="Google Shape;558;g2d29169d371_0_41" title="пп ооо Sticker"/>
          <p:cNvPicPr preferRelativeResize="0"/>
          <p:nvPr/>
        </p:nvPicPr>
        <p:blipFill rotWithShape="1">
          <a:blip r:embed="rId9" cstate="screen">
            <a:alphaModFix/>
            <a:extLst>
              <a:ext uri="{28A0092B-C50C-407E-A947-70E740481C1C}">
                <a14:useLocalDpi xmlns:a14="http://schemas.microsoft.com/office/drawing/2010/main"/>
              </a:ext>
            </a:extLst>
          </a:blip>
          <a:srcRect l="22660" t="22486"/>
          <a:stretch/>
        </p:blipFill>
        <p:spPr>
          <a:xfrm rot="-25798">
            <a:off x="3010522" y="4978484"/>
            <a:ext cx="249082" cy="257581"/>
          </a:xfrm>
          <a:prstGeom prst="rect">
            <a:avLst/>
          </a:prstGeom>
          <a:noFill/>
          <a:ln>
            <a:noFill/>
          </a:ln>
          <a:effectLst>
            <a:outerShdw blurRad="57150" dist="19050" dir="5400000" algn="bl" rotWithShape="0">
              <a:srgbClr val="000000">
                <a:alpha val="68627"/>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2d29169d371_0_46"/>
          <p:cNvSpPr txBox="1">
            <a:spLocks noGrp="1"/>
          </p:cNvSpPr>
          <p:nvPr>
            <p:ph type="body" idx="1"/>
          </p:nvPr>
        </p:nvSpPr>
        <p:spPr>
          <a:xfrm>
            <a:off x="349675" y="440900"/>
            <a:ext cx="114369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European-level sustainability certification or advisory bodies and institutions</a:t>
            </a:r>
            <a:endParaRPr/>
          </a:p>
          <a:p>
            <a:pPr marL="0" lvl="0" indent="0" algn="l" rtl="0">
              <a:lnSpc>
                <a:spcPct val="90000"/>
              </a:lnSpc>
              <a:spcBef>
                <a:spcPts val="0"/>
              </a:spcBef>
              <a:spcAft>
                <a:spcPts val="0"/>
              </a:spcAft>
              <a:buClr>
                <a:schemeClr val="lt1"/>
              </a:buClr>
              <a:buSzPts val="3600"/>
              <a:buNone/>
            </a:pPr>
            <a:endParaRPr/>
          </a:p>
        </p:txBody>
      </p:sp>
      <p:sp>
        <p:nvSpPr>
          <p:cNvPr id="564" name="Google Shape;564;g2d29169d371_0_46"/>
          <p:cNvSpPr txBox="1">
            <a:spLocks noGrp="1"/>
          </p:cNvSpPr>
          <p:nvPr>
            <p:ph type="body" idx="2"/>
          </p:nvPr>
        </p:nvSpPr>
        <p:spPr>
          <a:xfrm>
            <a:off x="265200" y="2205600"/>
            <a:ext cx="6610500" cy="2731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dirty="0">
                <a:solidFill>
                  <a:srgbClr val="333333"/>
                </a:solidFill>
                <a:latin typeface="Arial"/>
                <a:ea typeface="Arial"/>
                <a:cs typeface="Arial"/>
                <a:sym typeface="Arial"/>
              </a:rPr>
              <a:t>                          	 	 </a:t>
            </a:r>
            <a:r>
              <a:rPr lang="en-US" dirty="0">
                <a:solidFill>
                  <a:srgbClr val="333333"/>
                </a:solidFill>
              </a:rPr>
              <a:t> </a:t>
            </a:r>
            <a:r>
              <a:rPr lang="de-DE" dirty="0">
                <a:solidFill>
                  <a:srgbClr val="333333"/>
                </a:solidFill>
              </a:rPr>
              <a:t>Emblem des internationalen Fairtrade-Systems und das weltweit anerkannteste ethische Siegel. Wenn Sie Produkte mit einem der FAIRTRADE-Siegel kaufen, unterstützen Sie Bauern und Arbeiter, um deren Lebensqualität und die der gesamten Gesellschaft zu verbessern.</a:t>
            </a:r>
            <a:endParaRPr i="1" dirty="0">
              <a:solidFill>
                <a:srgbClr val="333333"/>
              </a:solidFill>
              <a:highlight>
                <a:srgbClr val="FFFFFF"/>
              </a:highlight>
            </a:endParaRPr>
          </a:p>
        </p:txBody>
      </p:sp>
      <p:sp>
        <p:nvSpPr>
          <p:cNvPr id="565" name="Google Shape;565;g2d29169d371_0_46"/>
          <p:cNvSpPr/>
          <p:nvPr/>
        </p:nvSpPr>
        <p:spPr>
          <a:xfrm>
            <a:off x="793750" y="2205600"/>
            <a:ext cx="2656460" cy="464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333333"/>
                </a:solidFill>
                <a:latin typeface="Calibri"/>
                <a:ea typeface="Calibri"/>
                <a:cs typeface="Calibri"/>
                <a:sym typeface="Calibri"/>
              </a:rPr>
              <a:t> 4.Fairtrade-Siegel</a:t>
            </a:r>
            <a:endParaRPr sz="1400" b="0" i="1" u="none" strike="noStrike" cap="none" dirty="0">
              <a:solidFill>
                <a:srgbClr val="000000"/>
              </a:solidFill>
              <a:latin typeface="Calibri"/>
              <a:ea typeface="Calibri"/>
              <a:cs typeface="Calibri"/>
              <a:sym typeface="Calibri"/>
            </a:endParaRPr>
          </a:p>
        </p:txBody>
      </p:sp>
      <p:pic>
        <p:nvPicPr>
          <p:cNvPr id="566" name="Google Shape;566;g2d29169d371_0_46" title="Tiedosto:FM RGB.jpg – Wikipedia">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8640">
            <a:off x="231391" y="1821727"/>
            <a:ext cx="604518" cy="712945"/>
          </a:xfrm>
          <a:prstGeom prst="rect">
            <a:avLst/>
          </a:prstGeom>
          <a:solidFill>
            <a:srgbClr val="C9DAF8"/>
          </a:solidFill>
          <a:ln>
            <a:noFill/>
          </a:ln>
          <a:effectLst>
            <a:outerShdw blurRad="57150" dist="19050" dir="5400000" algn="bl" rotWithShape="0">
              <a:srgbClr val="000000">
                <a:alpha val="48235"/>
              </a:srgbClr>
            </a:outerShdw>
          </a:effectLst>
        </p:spPr>
      </p:pic>
      <p:sp>
        <p:nvSpPr>
          <p:cNvPr id="567" name="Google Shape;567;g2d29169d371_0_46"/>
          <p:cNvSpPr txBox="1"/>
          <p:nvPr/>
        </p:nvSpPr>
        <p:spPr>
          <a:xfrm>
            <a:off x="301800" y="5145075"/>
            <a:ext cx="11436900" cy="1458831"/>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            </a:t>
            </a:r>
            <a:r>
              <a:rPr lang="en-US" sz="2400" b="0" i="0" u="none" strike="noStrike" cap="none" dirty="0" err="1">
                <a:solidFill>
                  <a:srgbClr val="333333"/>
                </a:solidFill>
                <a:latin typeface="Calibri"/>
                <a:ea typeface="Calibri"/>
                <a:cs typeface="Calibri"/>
                <a:sym typeface="Calibri"/>
              </a:rPr>
              <a:t>respon</a:t>
            </a:r>
            <a:r>
              <a:rPr lang="en-US" sz="2400" b="0" i="0" u="none" strike="noStrike" cap="none" dirty="0">
                <a:solidFill>
                  <a:srgbClr val="333333"/>
                </a:solidFill>
                <a:latin typeface="Calibri"/>
                <a:ea typeface="Calibri"/>
                <a:cs typeface="Calibri"/>
                <a:sym typeface="Calibri"/>
              </a:rPr>
              <a:t>        </a:t>
            </a:r>
            <a:r>
              <a:rPr lang="en-US" sz="2400" dirty="0">
                <a:solidFill>
                  <a:srgbClr val="333333"/>
                </a:solidFill>
                <a:latin typeface="Calibri"/>
                <a:ea typeface="Calibri"/>
                <a:cs typeface="Calibri"/>
                <a:sym typeface="Calibri"/>
              </a:rPr>
              <a:t>    </a:t>
            </a:r>
            <a:r>
              <a:rPr lang="de-DE" sz="2400" b="0" i="0" u="none" strike="noStrike" cap="none" dirty="0">
                <a:solidFill>
                  <a:srgbClr val="333333"/>
                </a:solidFill>
                <a:latin typeface="Calibri"/>
                <a:ea typeface="Calibri"/>
                <a:cs typeface="Calibri"/>
                <a:sym typeface="Calibri"/>
              </a:rPr>
              <a:t>Es gewährleistet die verantwortungsvolle Beschaffung einer Vielzahl von Holzprodukten aus der ganzen Welt, angefangen beim Ursprungswald über alle an der Produktion und Verpackung beteiligten Unternehmen bis hin zum Verbraucher.</a:t>
            </a:r>
            <a:endParaRPr sz="1400" b="0" i="0" u="none" strike="noStrike" cap="none" dirty="0">
              <a:solidFill>
                <a:srgbClr val="000000"/>
              </a:solidFill>
              <a:latin typeface="Calibri"/>
              <a:ea typeface="Calibri"/>
              <a:cs typeface="Calibri"/>
              <a:sym typeface="Calibri"/>
            </a:endParaRPr>
          </a:p>
        </p:txBody>
      </p:sp>
      <p:sp>
        <p:nvSpPr>
          <p:cNvPr id="568" name="Google Shape;568;g2d29169d371_0_46"/>
          <p:cNvSpPr/>
          <p:nvPr/>
        </p:nvSpPr>
        <p:spPr>
          <a:xfrm>
            <a:off x="7085550" y="2205600"/>
            <a:ext cx="4714800" cy="2674500"/>
          </a:xfrm>
          <a:prstGeom prst="foldedCorner">
            <a:avLst>
              <a:gd name="adj" fmla="val 5216"/>
            </a:avLst>
          </a:prstGeom>
          <a:solidFill>
            <a:srgbClr val="FFF2CC"/>
          </a:solidFill>
          <a:ln w="9525" cap="flat" cmpd="sng">
            <a:solidFill>
              <a:srgbClr val="000000"/>
            </a:solidFill>
            <a:prstDash val="solid"/>
            <a:round/>
            <a:headEnd type="none" w="sm" len="sm"/>
            <a:tailEnd type="none" w="sm" len="sm"/>
          </a:ln>
          <a:effectLst>
            <a:outerShdw blurRad="57150" dist="95250" dir="2280000" algn="bl" rotWithShape="0">
              <a:srgbClr val="000000">
                <a:alpha val="20000"/>
              </a:srgbClr>
            </a:outerShdw>
          </a:effectLst>
        </p:spPr>
        <p:txBody>
          <a:bodyPr spcFirstLastPara="1" wrap="square" lIns="91425" tIns="91425" rIns="91425" bIns="91425" anchor="ctr" anchorCtr="0">
            <a:noAutofit/>
          </a:bodyPr>
          <a:lstStyle/>
          <a:p>
            <a:pPr marL="0" marR="0" lvl="0" indent="0" algn="just" rtl="0">
              <a:lnSpc>
                <a:spcPct val="103333"/>
              </a:lnSpc>
              <a:spcBef>
                <a:spcPts val="1000"/>
              </a:spcBef>
              <a:spcAft>
                <a:spcPts val="0"/>
              </a:spcAft>
              <a:buClr>
                <a:srgbClr val="000000"/>
              </a:buClr>
              <a:buSzPts val="2400"/>
              <a:buFont typeface="Arial"/>
              <a:buNone/>
            </a:pPr>
            <a:r>
              <a:rPr lang="de-DE" sz="2400" b="0" i="1" u="none" strike="noStrike" cap="none" dirty="0">
                <a:solidFill>
                  <a:srgbClr val="000000"/>
                </a:solidFill>
                <a:latin typeface="Calibri"/>
                <a:ea typeface="Calibri"/>
                <a:cs typeface="Calibri"/>
                <a:sym typeface="Calibri"/>
              </a:rPr>
              <a:t>Das Umweltzeichen steigert die Wettbewerbsfähigkeit von großen und kleinen Unternehmen, indem es die Ökoeffizienz und die Umweltfreundlichkeit der Unternehmen, die es erhalten, hervorhebt.</a:t>
            </a:r>
            <a:endParaRPr sz="1400" b="0" i="1" u="none" strike="noStrike" cap="none" dirty="0">
              <a:solidFill>
                <a:srgbClr val="000000"/>
              </a:solidFill>
              <a:latin typeface="Calibri"/>
              <a:ea typeface="Calibri"/>
              <a:cs typeface="Calibri"/>
              <a:sym typeface="Calibri"/>
            </a:endParaRPr>
          </a:p>
        </p:txBody>
      </p:sp>
      <p:sp>
        <p:nvSpPr>
          <p:cNvPr id="569" name="Google Shape;569;g2d29169d371_0_46"/>
          <p:cNvSpPr/>
          <p:nvPr/>
        </p:nvSpPr>
        <p:spPr>
          <a:xfrm>
            <a:off x="685000" y="5145075"/>
            <a:ext cx="1894800" cy="503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333333"/>
                </a:solidFill>
                <a:latin typeface="Calibri"/>
                <a:ea typeface="Calibri"/>
                <a:cs typeface="Calibri"/>
                <a:sym typeface="Calibri"/>
              </a:rPr>
              <a:t> 5. FSC-Siegel</a:t>
            </a:r>
            <a:endParaRPr sz="1400" b="0" i="0" u="none" strike="noStrike" cap="none" dirty="0">
              <a:solidFill>
                <a:srgbClr val="000000"/>
              </a:solidFill>
              <a:latin typeface="Calibri"/>
              <a:ea typeface="Calibri"/>
              <a:cs typeface="Calibri"/>
              <a:sym typeface="Calibri"/>
            </a:endParaRPr>
          </a:p>
        </p:txBody>
      </p:sp>
      <p:pic>
        <p:nvPicPr>
          <p:cNvPr id="570" name="Google Shape;570;g2d29169d371_0_46" title="File:FSC-R-logobackground green.png - Wikimedia Commons">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687951">
            <a:off x="213223" y="4948628"/>
            <a:ext cx="595080" cy="648344"/>
          </a:xfrm>
          <a:prstGeom prst="rect">
            <a:avLst/>
          </a:prstGeom>
          <a:solidFill>
            <a:srgbClr val="C9DAF8"/>
          </a:solidFill>
          <a:ln>
            <a:noFill/>
          </a:ln>
          <a:effectLst>
            <a:outerShdw blurRad="57150" dist="19050" dir="5400000" algn="bl" rotWithShape="0">
              <a:srgbClr val="000000">
                <a:alpha val="48235"/>
              </a:srgbClr>
            </a:outerShdw>
          </a:effectLst>
        </p:spPr>
      </p:pic>
      <p:pic>
        <p:nvPicPr>
          <p:cNvPr id="571" name="Google Shape;571;g2d29169d371_0_46"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801">
            <a:off x="793759" y="2355442"/>
            <a:ext cx="214631" cy="221940"/>
          </a:xfrm>
          <a:prstGeom prst="rect">
            <a:avLst/>
          </a:prstGeom>
          <a:noFill/>
          <a:ln>
            <a:noFill/>
          </a:ln>
          <a:effectLst>
            <a:outerShdw blurRad="57150" dist="19050" dir="5400000" algn="bl" rotWithShape="0">
              <a:srgbClr val="000000">
                <a:alpha val="68627"/>
              </a:srgbClr>
            </a:outerShdw>
          </a:effectLst>
        </p:spPr>
      </p:pic>
      <p:pic>
        <p:nvPicPr>
          <p:cNvPr id="572" name="Google Shape;572;g2d29169d371_0_46"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801">
            <a:off x="725747" y="5426917"/>
            <a:ext cx="214631" cy="221940"/>
          </a:xfrm>
          <a:prstGeom prst="rect">
            <a:avLst/>
          </a:prstGeom>
          <a:noFill/>
          <a:ln>
            <a:noFill/>
          </a:ln>
          <a:effectLst>
            <a:outerShdw blurRad="57150" dist="19050" dir="5400000" algn="bl" rotWithShape="0">
              <a:srgbClr val="000000">
                <a:alpha val="68627"/>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2"/>
          <p:cNvSpPr txBox="1">
            <a:spLocks noGrp="1"/>
          </p:cNvSpPr>
          <p:nvPr>
            <p:ph type="body" idx="1"/>
          </p:nvPr>
        </p:nvSpPr>
        <p:spPr>
          <a:xfrm>
            <a:off x="349663" y="440900"/>
            <a:ext cx="11589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Nachhaltigkeitszertifizierung oder beratende Gremien und Institutionen auf europäischer Ebene</a:t>
            </a:r>
            <a:endParaRPr dirty="0"/>
          </a:p>
          <a:p>
            <a:pPr marL="0" lvl="0" indent="0" algn="l" rtl="0">
              <a:lnSpc>
                <a:spcPct val="90000"/>
              </a:lnSpc>
              <a:spcBef>
                <a:spcPts val="0"/>
              </a:spcBef>
              <a:spcAft>
                <a:spcPts val="0"/>
              </a:spcAft>
              <a:buClr>
                <a:schemeClr val="lt1"/>
              </a:buClr>
              <a:buSzPts val="3600"/>
              <a:buNone/>
            </a:pPr>
            <a:endParaRPr dirty="0"/>
          </a:p>
        </p:txBody>
      </p:sp>
      <p:sp>
        <p:nvSpPr>
          <p:cNvPr id="578" name="Google Shape;578;p22"/>
          <p:cNvSpPr/>
          <p:nvPr/>
        </p:nvSpPr>
        <p:spPr>
          <a:xfrm>
            <a:off x="1101150" y="4415825"/>
            <a:ext cx="6677700" cy="5085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b="0" i="0" u="none" strike="noStrike" cap="none" dirty="0">
                <a:solidFill>
                  <a:srgbClr val="333333"/>
                </a:solidFill>
                <a:latin typeface="Calibri"/>
                <a:ea typeface="Calibri"/>
                <a:cs typeface="Calibri"/>
                <a:sym typeface="Calibri"/>
              </a:rPr>
              <a:t> 7. </a:t>
            </a:r>
            <a:r>
              <a:rPr lang="en-US" sz="2400" b="0" i="0" u="none" strike="noStrike" cap="none" dirty="0" err="1">
                <a:solidFill>
                  <a:srgbClr val="333333"/>
                </a:solidFill>
                <a:latin typeface="Calibri"/>
                <a:ea typeface="Calibri"/>
                <a:cs typeface="Calibri"/>
                <a:sym typeface="Calibri"/>
              </a:rPr>
              <a:t>Überprüfung</a:t>
            </a:r>
            <a:r>
              <a:rPr lang="en-US" sz="2400" b="0" i="0" u="none" strike="noStrike" cap="none" dirty="0">
                <a:solidFill>
                  <a:srgbClr val="333333"/>
                </a:solidFill>
                <a:latin typeface="Calibri"/>
                <a:ea typeface="Calibri"/>
                <a:cs typeface="Calibri"/>
                <a:sym typeface="Calibri"/>
              </a:rPr>
              <a:t> der </a:t>
            </a:r>
            <a:r>
              <a:rPr lang="en-US" sz="2400" b="0" i="0" u="none" strike="noStrike" cap="none" dirty="0" err="1">
                <a:solidFill>
                  <a:srgbClr val="333333"/>
                </a:solidFill>
                <a:latin typeface="Calibri"/>
                <a:ea typeface="Calibri"/>
                <a:cs typeface="Calibri"/>
                <a:sym typeface="Calibri"/>
              </a:rPr>
              <a:t>Umwelttechnologie</a:t>
            </a:r>
            <a:r>
              <a:rPr lang="en-US" sz="2400" b="0" i="0" u="none" strike="noStrike" cap="none" dirty="0">
                <a:solidFill>
                  <a:srgbClr val="333333"/>
                </a:solidFill>
                <a:latin typeface="Calibri"/>
                <a:ea typeface="Calibri"/>
                <a:cs typeface="Calibri"/>
                <a:sym typeface="Calibri"/>
              </a:rPr>
              <a:t> (ETV)</a:t>
            </a:r>
            <a:endParaRPr sz="2400" b="0" i="0" u="none" strike="noStrike" cap="none" dirty="0">
              <a:solidFill>
                <a:srgbClr val="000000"/>
              </a:solidFill>
              <a:latin typeface="Calibri"/>
              <a:ea typeface="Calibri"/>
              <a:cs typeface="Calibri"/>
              <a:sym typeface="Calibri"/>
            </a:endParaRPr>
          </a:p>
        </p:txBody>
      </p:sp>
      <p:pic>
        <p:nvPicPr>
          <p:cNvPr id="579" name="Google Shape;579;p22">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928751">
            <a:off x="394125" y="4172511"/>
            <a:ext cx="894050" cy="454604"/>
          </a:xfrm>
          <a:prstGeom prst="rect">
            <a:avLst/>
          </a:prstGeom>
          <a:noFill/>
          <a:ln>
            <a:noFill/>
          </a:ln>
          <a:effectLst>
            <a:outerShdw blurRad="57150" dist="19050" dir="3240000" algn="bl" rotWithShape="0">
              <a:srgbClr val="000000">
                <a:alpha val="48235"/>
              </a:srgbClr>
            </a:outerShdw>
          </a:effectLst>
        </p:spPr>
      </p:pic>
      <p:sp>
        <p:nvSpPr>
          <p:cNvPr id="580" name="Google Shape;580;p22"/>
          <p:cNvSpPr txBox="1"/>
          <p:nvPr/>
        </p:nvSpPr>
        <p:spPr>
          <a:xfrm>
            <a:off x="561088" y="2811763"/>
            <a:ext cx="11253000" cy="1405739"/>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300"/>
              <a:buFont typeface="Arial"/>
              <a:buNone/>
            </a:pPr>
            <a:r>
              <a:rPr lang="de-DE" sz="2300" b="0" i="0" u="none" strike="noStrike" cap="none" dirty="0">
                <a:solidFill>
                  <a:srgbClr val="000000"/>
                </a:solidFill>
                <a:highlight>
                  <a:schemeClr val="lt1"/>
                </a:highlight>
                <a:latin typeface="Calibri"/>
                <a:ea typeface="Calibri"/>
                <a:cs typeface="Calibri"/>
                <a:sym typeface="Calibri"/>
              </a:rPr>
              <a:t>Das Siegel wird an Produkte und Dienstleistungen vergeben, die unter Berücksichtigung ihres gesamten Lebenszyklus geringere Umweltauswirkungen haben als andere ähnliche Produkte und Dienstleistungen auf dem Markt.</a:t>
            </a:r>
            <a:endParaRPr sz="1400" b="0" i="0" u="none" strike="noStrike" cap="none" dirty="0">
              <a:solidFill>
                <a:srgbClr val="000000"/>
              </a:solidFill>
              <a:latin typeface="Calibri"/>
              <a:ea typeface="Calibri"/>
              <a:cs typeface="Calibri"/>
              <a:sym typeface="Calibri"/>
            </a:endParaRPr>
          </a:p>
        </p:txBody>
      </p:sp>
      <p:sp>
        <p:nvSpPr>
          <p:cNvPr id="581" name="Google Shape;581;p22"/>
          <p:cNvSpPr/>
          <p:nvPr/>
        </p:nvSpPr>
        <p:spPr>
          <a:xfrm>
            <a:off x="1183823" y="2406125"/>
            <a:ext cx="2804400" cy="4572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3333"/>
              </a:lnSpc>
              <a:spcBef>
                <a:spcPts val="0"/>
              </a:spcBef>
              <a:spcAft>
                <a:spcPts val="0"/>
              </a:spcAft>
              <a:buClr>
                <a:srgbClr val="000000"/>
              </a:buClr>
              <a:buSzPts val="2400"/>
              <a:buFont typeface="Arial"/>
              <a:buNone/>
            </a:pPr>
            <a:r>
              <a:rPr lang="en-US" sz="2400" dirty="0">
                <a:solidFill>
                  <a:srgbClr val="434343"/>
                </a:solidFill>
                <a:latin typeface="Calibri"/>
                <a:ea typeface="Calibri"/>
                <a:cs typeface="Calibri"/>
                <a:sym typeface="Calibri"/>
              </a:rPr>
              <a:t>6</a:t>
            </a:r>
            <a:r>
              <a:rPr lang="en-US" sz="2400" b="0" i="0" u="none" strike="noStrike" cap="none" dirty="0">
                <a:solidFill>
                  <a:srgbClr val="434343"/>
                </a:solidFill>
                <a:latin typeface="Calibri"/>
                <a:ea typeface="Calibri"/>
                <a:cs typeface="Calibri"/>
                <a:sym typeface="Calibri"/>
              </a:rPr>
              <a:t>. EU-ECO-Siegel</a:t>
            </a:r>
            <a:endParaRPr sz="2400" b="0" i="0" u="none" strike="noStrike" cap="none" dirty="0">
              <a:solidFill>
                <a:srgbClr val="434343"/>
              </a:solidFill>
              <a:latin typeface="Calibri"/>
              <a:ea typeface="Calibri"/>
              <a:cs typeface="Calibri"/>
              <a:sym typeface="Calibri"/>
            </a:endParaRPr>
          </a:p>
        </p:txBody>
      </p:sp>
      <p:sp>
        <p:nvSpPr>
          <p:cNvPr id="582" name="Google Shape;582;p22"/>
          <p:cNvSpPr txBox="1"/>
          <p:nvPr/>
        </p:nvSpPr>
        <p:spPr>
          <a:xfrm>
            <a:off x="446750" y="4867175"/>
            <a:ext cx="11169000" cy="1883562"/>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de-DE" sz="2400" b="0" i="0" u="none" strike="noStrike" cap="none" dirty="0">
                <a:solidFill>
                  <a:srgbClr val="000000"/>
                </a:solidFill>
                <a:latin typeface="Calibri"/>
                <a:ea typeface="Calibri"/>
                <a:cs typeface="Calibri"/>
                <a:sym typeface="Calibri"/>
              </a:rPr>
              <a:t>Ein Instrument zur Überprüfung der Leistung innovativer Technologien mit Umweltcharakter. Sein Hauptziel ist es, den Markteintritt neuer innovativer Technologien zu erleichtern, die im Vergleich zu bestehenden Technologien einen Umweltvorteil haben.</a:t>
            </a:r>
            <a:endParaRPr sz="2400" b="0" i="0" u="none" strike="noStrike" cap="none" dirty="0">
              <a:solidFill>
                <a:srgbClr val="000000"/>
              </a:solidFill>
              <a:latin typeface="Calibri"/>
              <a:ea typeface="Calibri"/>
              <a:cs typeface="Calibri"/>
              <a:sym typeface="Calibri"/>
            </a:endParaRPr>
          </a:p>
        </p:txBody>
      </p:sp>
      <p:pic>
        <p:nvPicPr>
          <p:cNvPr id="583" name="Google Shape;583;p22">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902947">
            <a:off x="310639" y="2159372"/>
            <a:ext cx="896671" cy="597782"/>
          </a:xfrm>
          <a:prstGeom prst="rect">
            <a:avLst/>
          </a:prstGeom>
          <a:noFill/>
          <a:ln>
            <a:noFill/>
          </a:ln>
          <a:effectLst>
            <a:outerShdw blurRad="85725" dist="76200" dir="1200000" algn="bl" rotWithShape="0">
              <a:srgbClr val="000000">
                <a:alpha val="20000"/>
              </a:srgbClr>
            </a:outerShdw>
          </a:effectLst>
        </p:spPr>
      </p:pic>
      <p:pic>
        <p:nvPicPr>
          <p:cNvPr id="584" name="Google Shape;584;p22"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801">
            <a:off x="969197" y="4464142"/>
            <a:ext cx="214631" cy="221940"/>
          </a:xfrm>
          <a:prstGeom prst="rect">
            <a:avLst/>
          </a:prstGeom>
          <a:noFill/>
          <a:ln>
            <a:noFill/>
          </a:ln>
          <a:effectLst>
            <a:outerShdw blurRad="57150" dist="19050" dir="5400000" algn="bl" rotWithShape="0">
              <a:srgbClr val="000000">
                <a:alpha val="68627"/>
              </a:srgbClr>
            </a:outerShdw>
          </a:effectLst>
        </p:spPr>
      </p:pic>
      <p:pic>
        <p:nvPicPr>
          <p:cNvPr id="585" name="Google Shape;585;p22" title="пп ооо Sticker"/>
          <p:cNvPicPr preferRelativeResize="0"/>
          <p:nvPr/>
        </p:nvPicPr>
        <p:blipFill rotWithShape="1">
          <a:blip r:embed="rId7" cstate="screen">
            <a:alphaModFix/>
            <a:extLst>
              <a:ext uri="{28A0092B-C50C-407E-A947-70E740481C1C}">
                <a14:useLocalDpi xmlns:a14="http://schemas.microsoft.com/office/drawing/2010/main"/>
              </a:ext>
            </a:extLst>
          </a:blip>
          <a:srcRect l="22660" t="22486"/>
          <a:stretch/>
        </p:blipFill>
        <p:spPr>
          <a:xfrm rot="-25801">
            <a:off x="886522" y="2542067"/>
            <a:ext cx="214631" cy="221940"/>
          </a:xfrm>
          <a:prstGeom prst="rect">
            <a:avLst/>
          </a:prstGeom>
          <a:noFill/>
          <a:ln>
            <a:noFill/>
          </a:ln>
          <a:effectLst>
            <a:outerShdw blurRad="57150" dist="19050" dir="5400000" algn="bl" rotWithShape="0">
              <a:srgbClr val="000000">
                <a:alpha val="68627"/>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Google Shape;599;p1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600" name="Google Shape;600;p1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01" name="Google Shape;601;p16"/>
          <p:cNvSpPr txBox="1"/>
          <p:nvPr/>
        </p:nvSpPr>
        <p:spPr>
          <a:xfrm>
            <a:off x="6025679" y="4642627"/>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err="1">
                <a:solidFill>
                  <a:srgbClr val="73B64B"/>
                </a:solidFill>
                <a:latin typeface="Calibri"/>
                <a:ea typeface="Calibri"/>
                <a:cs typeface="Calibri"/>
                <a:sym typeface="Calibri"/>
              </a:rPr>
              <a:t>Fallstudie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err="1"/>
              <a:t>Fallstudie</a:t>
            </a:r>
            <a:r>
              <a:rPr lang="en-US" dirty="0"/>
              <a:t> 1: VOLCÁN STUDIO</a:t>
            </a:r>
            <a:endParaRPr dirty="0"/>
          </a:p>
        </p:txBody>
      </p:sp>
      <p:sp>
        <p:nvSpPr>
          <p:cNvPr id="607" name="Google Shape;607;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09" name="Google Shape;609;p17"/>
          <p:cNvSpPr txBox="1"/>
          <p:nvPr/>
        </p:nvSpPr>
        <p:spPr>
          <a:xfrm>
            <a:off x="4801961" y="5932208"/>
            <a:ext cx="653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41" name="Google Shape;241;p5"/>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42" name="Google Shape;242;p5"/>
          <p:cNvSpPr txBox="1"/>
          <p:nvPr/>
        </p:nvSpPr>
        <p:spPr>
          <a:xfrm>
            <a:off x="6163904" y="4770223"/>
            <a:ext cx="452182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EINFÜHRUNG IN DAS MODUL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8"/>
          <p:cNvSpPr txBox="1">
            <a:spLocks noGrp="1"/>
          </p:cNvSpPr>
          <p:nvPr>
            <p:ph type="body" idx="1"/>
          </p:nvPr>
        </p:nvSpPr>
        <p:spPr>
          <a:xfrm>
            <a:off x="4576925" y="366025"/>
            <a:ext cx="6794400" cy="649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dirty="0" err="1">
                <a:solidFill>
                  <a:srgbClr val="73B64B"/>
                </a:solidFill>
              </a:rPr>
              <a:t>Fallstudie</a:t>
            </a:r>
            <a:r>
              <a:rPr lang="en-US" dirty="0">
                <a:solidFill>
                  <a:srgbClr val="73B64B"/>
                </a:solidFill>
              </a:rPr>
              <a:t> 1: VOLCÁN STUDIO</a:t>
            </a:r>
          </a:p>
          <a:p>
            <a:pPr marL="0" lvl="0" indent="0" algn="l" rtl="0">
              <a:lnSpc>
                <a:spcPct val="100000"/>
              </a:lnSpc>
              <a:spcBef>
                <a:spcPts val="0"/>
              </a:spcBef>
              <a:spcAft>
                <a:spcPts val="0"/>
              </a:spcAft>
              <a:buClr>
                <a:srgbClr val="73B64B"/>
              </a:buClr>
              <a:buSzPts val="2400"/>
              <a:buFont typeface="Arial"/>
              <a:buNone/>
            </a:pPr>
            <a:endParaRPr lang="en-US" dirty="0">
              <a:solidFill>
                <a:srgbClr val="000000"/>
              </a:solidFill>
            </a:endParaRPr>
          </a:p>
          <a:p>
            <a:pPr marL="0" lvl="0" indent="0" algn="just" rtl="0">
              <a:lnSpc>
                <a:spcPct val="100000"/>
              </a:lnSpc>
              <a:spcBef>
                <a:spcPts val="0"/>
              </a:spcBef>
              <a:spcAft>
                <a:spcPts val="0"/>
              </a:spcAft>
              <a:buSzPts val="2400"/>
              <a:buNone/>
            </a:pPr>
            <a:r>
              <a:rPr lang="de-DE" spc="-100" dirty="0">
                <a:solidFill>
                  <a:srgbClr val="000000"/>
                </a:solidFill>
              </a:rPr>
              <a:t>Volcan Studio ist ein 2015 gegründetes Architektur-, Ingenieur- und Designbüro. Seit seinen Anfängen versteht es das Projektmanagement durch eine globale Vision, bei der die formale, grafische und materielle Gestaltung durch einen multidisziplinären Ansatz genährt wird. </a:t>
            </a:r>
          </a:p>
          <a:p>
            <a:pPr marL="0" lvl="0" indent="0" algn="just" rtl="0">
              <a:lnSpc>
                <a:spcPct val="100000"/>
              </a:lnSpc>
              <a:spcBef>
                <a:spcPts val="0"/>
              </a:spcBef>
              <a:spcAft>
                <a:spcPts val="0"/>
              </a:spcAft>
              <a:buSzPts val="2400"/>
              <a:buNone/>
            </a:pPr>
            <a:endParaRPr lang="de-DE" spc="-100" dirty="0">
              <a:solidFill>
                <a:srgbClr val="000000"/>
              </a:solidFill>
            </a:endParaRPr>
          </a:p>
          <a:p>
            <a:pPr marL="0" lvl="0" indent="0" algn="just" rtl="0">
              <a:lnSpc>
                <a:spcPct val="100000"/>
              </a:lnSpc>
              <a:spcBef>
                <a:spcPts val="0"/>
              </a:spcBef>
              <a:spcAft>
                <a:spcPts val="0"/>
              </a:spcAft>
              <a:buSzPts val="2400"/>
              <a:buNone/>
            </a:pPr>
            <a:r>
              <a:rPr lang="de-DE" spc="-100" dirty="0">
                <a:solidFill>
                  <a:srgbClr val="000000"/>
                </a:solidFill>
              </a:rPr>
              <a:t>Die Architektur befindet sich auf den Kanarischen Inseln an einem Wendepunkt in ihrer Entwicklung. Durch die Kombination von Design, Funktionalität und Technik hat sie einen entscheidenden Einfluss auf die Umgebung, in der sich das Unternehmen befindet. </a:t>
            </a:r>
            <a:endParaRPr lang="en-US" spc="-100" dirty="0">
              <a:solidFill>
                <a:srgbClr val="000000"/>
              </a:solidFill>
            </a:endParaRPr>
          </a:p>
          <a:p>
            <a:pPr marL="0" lvl="0" indent="0" algn="just" rtl="0">
              <a:lnSpc>
                <a:spcPct val="100000"/>
              </a:lnSpc>
              <a:spcBef>
                <a:spcPts val="0"/>
              </a:spcBef>
              <a:spcAft>
                <a:spcPts val="0"/>
              </a:spcAft>
              <a:buSzPts val="2400"/>
              <a:buNone/>
            </a:pPr>
            <a:r>
              <a:rPr lang="de-DE" spc="-100" dirty="0">
                <a:solidFill>
                  <a:srgbClr val="000000"/>
                </a:solidFill>
              </a:rPr>
              <a:t>Während Volcán Studio das Stadtbild gestaltet und die Räume renoviert, tauchen daher zwei Schlüsselbegriffe auf:</a:t>
            </a:r>
            <a:r>
              <a:rPr lang="en-US" u="sng" spc="-100" dirty="0" err="1">
                <a:solidFill>
                  <a:srgbClr val="000000"/>
                </a:solidFill>
              </a:rPr>
              <a:t>Nachhaltigkeit</a:t>
            </a:r>
            <a:r>
              <a:rPr lang="en-US" u="sng" spc="-100" dirty="0">
                <a:solidFill>
                  <a:srgbClr val="000000"/>
                </a:solidFill>
              </a:rPr>
              <a:t> und </a:t>
            </a:r>
            <a:r>
              <a:rPr lang="en-US" u="sng" spc="-100" dirty="0" err="1">
                <a:solidFill>
                  <a:srgbClr val="000000"/>
                </a:solidFill>
              </a:rPr>
              <a:t>Zugänglichkeit</a:t>
            </a:r>
            <a:r>
              <a:rPr lang="en-US" u="sng" spc="-100" dirty="0">
                <a:solidFill>
                  <a:srgbClr val="000000"/>
                </a:solidFill>
              </a:rPr>
              <a:t>.</a:t>
            </a:r>
            <a:endParaRPr lang="en-US" spc="-100" dirty="0">
              <a:solidFill>
                <a:srgbClr val="000000"/>
              </a:solidFill>
            </a:endParaRPr>
          </a:p>
          <a:p>
            <a:pPr marL="0" lvl="0" indent="0" algn="just" rtl="0">
              <a:lnSpc>
                <a:spcPct val="100000"/>
              </a:lnSpc>
              <a:spcBef>
                <a:spcPts val="0"/>
              </a:spcBef>
              <a:spcAft>
                <a:spcPts val="0"/>
              </a:spcAft>
              <a:buSzPts val="2400"/>
              <a:buNone/>
            </a:pPr>
            <a:endParaRPr sz="2200" b="1" spc="-100" dirty="0">
              <a:solidFill>
                <a:srgbClr val="000000"/>
              </a:solidFill>
            </a:endParaRPr>
          </a:p>
          <a:p>
            <a:pPr marL="0" lvl="0" indent="0" algn="l" rtl="0">
              <a:lnSpc>
                <a:spcPct val="100000"/>
              </a:lnSpc>
              <a:spcBef>
                <a:spcPts val="0"/>
              </a:spcBef>
              <a:spcAft>
                <a:spcPts val="0"/>
              </a:spcAft>
              <a:buSzPts val="2400"/>
              <a:buNone/>
            </a:pPr>
            <a:endParaRPr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15" name="Google Shape;615;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FALLSTUDIE 1</a:t>
            </a:r>
          </a:p>
          <a:p>
            <a:pPr marL="0" lvl="0" indent="0" algn="l" rtl="0">
              <a:lnSpc>
                <a:spcPct val="90000"/>
              </a:lnSpc>
              <a:spcBef>
                <a:spcPts val="0"/>
              </a:spcBef>
              <a:spcAft>
                <a:spcPts val="0"/>
              </a:spcAft>
              <a:buClr>
                <a:schemeClr val="lt1"/>
              </a:buClr>
              <a:buSzPts val="3600"/>
              <a:buNone/>
            </a:pPr>
            <a:endParaRPr dirty="0"/>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2da7300e6f5_0_0"/>
          <p:cNvSpPr txBox="1">
            <a:spLocks noGrp="1"/>
          </p:cNvSpPr>
          <p:nvPr>
            <p:ph type="body" idx="1"/>
          </p:nvPr>
        </p:nvSpPr>
        <p:spPr>
          <a:xfrm>
            <a:off x="4546697" y="835090"/>
            <a:ext cx="6806100" cy="6267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de-DE" spc="-100" dirty="0">
                <a:solidFill>
                  <a:srgbClr val="000000"/>
                </a:solidFill>
              </a:rPr>
              <a:t>Bei der Nachhaltigkeit geht es nicht nur um den Bau umweltfreundlicher Gebäude, sondern auch um Konstruktionen, die langfristig Bestand haben und einen positiven Einfluss auf ihre Umgebung haben.</a:t>
            </a:r>
          </a:p>
          <a:p>
            <a:pPr marL="0" lvl="0" indent="0" algn="just" rtl="0">
              <a:lnSpc>
                <a:spcPct val="100000"/>
              </a:lnSpc>
              <a:spcBef>
                <a:spcPts val="0"/>
              </a:spcBef>
              <a:spcAft>
                <a:spcPts val="0"/>
              </a:spcAft>
              <a:buSzPts val="2400"/>
              <a:buNone/>
            </a:pPr>
            <a:endParaRPr lang="de-DE" spc="-100" dirty="0">
              <a:solidFill>
                <a:srgbClr val="000000"/>
              </a:solidFill>
            </a:endParaRPr>
          </a:p>
          <a:p>
            <a:pPr marL="0" lvl="0" indent="0" algn="just" rtl="0">
              <a:lnSpc>
                <a:spcPct val="100000"/>
              </a:lnSpc>
              <a:spcBef>
                <a:spcPts val="0"/>
              </a:spcBef>
              <a:spcAft>
                <a:spcPts val="0"/>
              </a:spcAft>
              <a:buSzPts val="2400"/>
              <a:buNone/>
            </a:pPr>
            <a:r>
              <a:rPr lang="de-DE" spc="-100" dirty="0">
                <a:solidFill>
                  <a:srgbClr val="000000"/>
                </a:solidFill>
              </a:rPr>
              <a:t>Andererseits zielt die Zugänglichkeit darauf ab, diese Räume universell zu gestalten, so dass die Bürger sie unabhängig von ihren körperlichen oder sensorischen Fähigkeiten und deren Veränderung mit zunehmendem Alter der Bevölkerung nutzen können. </a:t>
            </a:r>
          </a:p>
          <a:p>
            <a:pPr marL="0" lvl="0" indent="0" algn="just" rtl="0">
              <a:lnSpc>
                <a:spcPct val="100000"/>
              </a:lnSpc>
              <a:spcBef>
                <a:spcPts val="0"/>
              </a:spcBef>
              <a:spcAft>
                <a:spcPts val="0"/>
              </a:spcAft>
              <a:buSzPts val="2400"/>
              <a:buNone/>
            </a:pPr>
            <a:endParaRPr lang="de-DE" spc="-100" dirty="0">
              <a:solidFill>
                <a:srgbClr val="000000"/>
              </a:solidFill>
            </a:endParaRPr>
          </a:p>
          <a:p>
            <a:pPr marL="0" lvl="0" indent="0" algn="just" rtl="0">
              <a:lnSpc>
                <a:spcPct val="100000"/>
              </a:lnSpc>
              <a:spcBef>
                <a:spcPts val="0"/>
              </a:spcBef>
              <a:spcAft>
                <a:spcPts val="0"/>
              </a:spcAft>
              <a:buSzPts val="2400"/>
              <a:buNone/>
            </a:pPr>
            <a:r>
              <a:rPr lang="de-DE" spc="-100" dirty="0">
                <a:solidFill>
                  <a:srgbClr val="000000"/>
                </a:solidFill>
              </a:rPr>
              <a:t>Mit Blick auf die Zukunft werden diese beiden Dimensionen, die als Eckpfeiler der architektonischen Entwicklung der Kanarischen Inseln und der Welt gelten, fest in Angriff genommen. </a:t>
            </a:r>
            <a:endParaRPr sz="2300" b="1" spc="-100" dirty="0">
              <a:solidFill>
                <a:srgbClr val="000000"/>
              </a:solidFill>
            </a:endParaRPr>
          </a:p>
          <a:p>
            <a:pPr marL="0" lvl="0" indent="0" algn="l" rtl="0">
              <a:lnSpc>
                <a:spcPct val="100000"/>
              </a:lnSpc>
              <a:spcBef>
                <a:spcPts val="0"/>
              </a:spcBef>
              <a:spcAft>
                <a:spcPts val="0"/>
              </a:spcAft>
              <a:buSzPts val="2400"/>
              <a:buNone/>
            </a:pPr>
            <a:endParaRPr sz="2300" b="1" spc="-100"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21" name="Google Shape;621;g2da7300e6f5_0_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FALLSTUDIE 1</a:t>
            </a:r>
          </a:p>
          <a:p>
            <a:pPr marL="0" lvl="0" indent="0" algn="l" rtl="0">
              <a:lnSpc>
                <a:spcPct val="90000"/>
              </a:lnSpc>
              <a:spcBef>
                <a:spcPts val="0"/>
              </a:spcBef>
              <a:spcAft>
                <a:spcPts val="0"/>
              </a:spcAft>
              <a:buSzPts val="3600"/>
              <a:buNone/>
            </a:pPr>
            <a:endParaRPr dirty="0"/>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2da7300e6f5_0_5"/>
          <p:cNvSpPr txBox="1">
            <a:spLocks noGrp="1"/>
          </p:cNvSpPr>
          <p:nvPr>
            <p:ph type="body" idx="1"/>
          </p:nvPr>
        </p:nvSpPr>
        <p:spPr>
          <a:xfrm>
            <a:off x="4528029" y="648600"/>
            <a:ext cx="6869700" cy="6209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de-DE" spc="-100" dirty="0">
                <a:solidFill>
                  <a:srgbClr val="000000"/>
                </a:solidFill>
              </a:rPr>
              <a:t>Und zwar nicht nur, weil sie aus ethischer Sicht das Richtige sind, sondern auch, weil sie die Antwort auf die demografischen und ökologischen Herausforderungen sind, denen wir uns in naher Zukunft stellen werden.</a:t>
            </a:r>
          </a:p>
          <a:p>
            <a:pPr marL="0" lvl="0" indent="0" algn="just" rtl="0">
              <a:lnSpc>
                <a:spcPct val="100000"/>
              </a:lnSpc>
              <a:spcBef>
                <a:spcPts val="0"/>
              </a:spcBef>
              <a:spcAft>
                <a:spcPts val="0"/>
              </a:spcAft>
              <a:buSzPts val="2400"/>
              <a:buNone/>
            </a:pPr>
            <a:r>
              <a:rPr lang="de-DE" spc="-100" dirty="0">
                <a:solidFill>
                  <a:srgbClr val="000000"/>
                </a:solidFill>
              </a:rPr>
              <a:t>Volcán Studio ist der Meinung, dass der beste Weg, dies zu tun, darin besteht, mit der Zeit zu gehen, indem man sich die notwendige Technologie und das notwendige Wissen aneignet, um auf einem nachhaltigen und zugänglichen Weg voranzukommen. </a:t>
            </a:r>
          </a:p>
          <a:p>
            <a:pPr marL="0" lvl="0" indent="0" algn="just" rtl="0">
              <a:lnSpc>
                <a:spcPct val="100000"/>
              </a:lnSpc>
              <a:spcBef>
                <a:spcPts val="0"/>
              </a:spcBef>
              <a:spcAft>
                <a:spcPts val="0"/>
              </a:spcAft>
              <a:buSzPts val="2400"/>
              <a:buNone/>
            </a:pPr>
            <a:endParaRPr lang="de-DE" spc="-100" dirty="0">
              <a:solidFill>
                <a:srgbClr val="000000"/>
              </a:solidFill>
            </a:endParaRPr>
          </a:p>
          <a:p>
            <a:pPr marL="0" lvl="0" indent="0" algn="just" rtl="0">
              <a:lnSpc>
                <a:spcPct val="100000"/>
              </a:lnSpc>
              <a:spcBef>
                <a:spcPts val="0"/>
              </a:spcBef>
              <a:spcAft>
                <a:spcPts val="0"/>
              </a:spcAft>
              <a:buSzPts val="2400"/>
              <a:buNone/>
            </a:pPr>
            <a:r>
              <a:rPr lang="de-DE" spc="-100" dirty="0">
                <a:solidFill>
                  <a:srgbClr val="000000"/>
                </a:solidFill>
              </a:rPr>
              <a:t>Ein gutes Beispiel dafür ist die Teilnahme am Programm „Aje Verde“, bei dem sie für den Umgang mit Materialien und die Umsetzung künftiger gesetzlicher Vorschriften und nationaler und internationaler Qualitätslabels sensibilisiert wurden.</a:t>
            </a:r>
            <a:endParaRPr sz="2200" b="1" spc="-100" dirty="0">
              <a:solidFill>
                <a:srgbClr val="000000"/>
              </a:solidFill>
            </a:endParaRPr>
          </a:p>
          <a:p>
            <a:pPr marL="0" lvl="0" indent="0" algn="l" rtl="0">
              <a:lnSpc>
                <a:spcPct val="100000"/>
              </a:lnSpc>
              <a:spcBef>
                <a:spcPts val="0"/>
              </a:spcBef>
              <a:spcAft>
                <a:spcPts val="0"/>
              </a:spcAft>
              <a:buSzPts val="2400"/>
              <a:buNone/>
            </a:pPr>
            <a:endParaRPr sz="2200" b="1" spc="-100"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sz="2200" b="1" dirty="0">
              <a:solidFill>
                <a:srgbClr val="000000"/>
              </a:solidFill>
            </a:endParaRPr>
          </a:p>
        </p:txBody>
      </p:sp>
      <p:sp>
        <p:nvSpPr>
          <p:cNvPr id="627" name="Google Shape;627;g2da7300e6f5_0_5"/>
          <p:cNvSpPr txBox="1">
            <a:spLocks noGrp="1"/>
          </p:cNvSpPr>
          <p:nvPr>
            <p:ph type="body" idx="2"/>
          </p:nvPr>
        </p:nvSpPr>
        <p:spPr>
          <a:xfrm>
            <a:off x="600999" y="776890"/>
            <a:ext cx="3125700" cy="17745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FALLSTUDIE 1</a:t>
            </a:r>
          </a:p>
          <a:p>
            <a:pPr marL="0" lvl="0" indent="0" algn="l" rtl="0">
              <a:lnSpc>
                <a:spcPct val="90000"/>
              </a:lnSpc>
              <a:spcBef>
                <a:spcPts val="0"/>
              </a:spcBef>
              <a:spcAft>
                <a:spcPts val="0"/>
              </a:spcAft>
              <a:buSzPts val="3600"/>
              <a:buNone/>
            </a:pPr>
            <a:endParaRPr dirty="0"/>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da7300e6f5_0_10"/>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de-DE" dirty="0">
                <a:solidFill>
                  <a:srgbClr val="000000"/>
                </a:solidFill>
              </a:rPr>
              <a:t>Mit dem Ziel, auf diesem Weg voranzukommen und ein Treffpunkt für Fachleute und Wissen zu sein, wurde die Initiative „Canarias Arquitectura Sostenible“ (Kanarische Nachhaltige Architektur) ins Leben gerufen, der sich Volcán Studio anschließt. </a:t>
            </a:r>
          </a:p>
          <a:p>
            <a:pPr marL="0" lvl="0" indent="0" algn="just" rtl="0">
              <a:lnSpc>
                <a:spcPct val="100000"/>
              </a:lnSpc>
              <a:spcBef>
                <a:spcPts val="0"/>
              </a:spcBef>
              <a:spcAft>
                <a:spcPts val="0"/>
              </a:spcAft>
              <a:buSzPts val="2400"/>
              <a:buNone/>
            </a:pPr>
            <a:endParaRPr lang="de-DE" dirty="0">
              <a:solidFill>
                <a:srgbClr val="000000"/>
              </a:solidFill>
            </a:endParaRPr>
          </a:p>
          <a:p>
            <a:pPr marL="0" lvl="0" indent="0" algn="just" rtl="0">
              <a:lnSpc>
                <a:spcPct val="100000"/>
              </a:lnSpc>
              <a:spcBef>
                <a:spcPts val="0"/>
              </a:spcBef>
              <a:spcAft>
                <a:spcPts val="0"/>
              </a:spcAft>
              <a:buSzPts val="2400"/>
              <a:buNone/>
            </a:pPr>
            <a:r>
              <a:rPr lang="de-DE" dirty="0">
                <a:solidFill>
                  <a:srgbClr val="000000"/>
                </a:solidFill>
              </a:rPr>
              <a:t>Ziel ist es, die auf den Kanarischen Inseln entstandenen Initiativen, die an die Besonderheiten und Eigenheiten des Gebiets angepasst sind, sichtbar zu machen.</a:t>
            </a:r>
          </a:p>
          <a:p>
            <a:pPr marL="0" lvl="0" indent="0" algn="just" rtl="0">
              <a:lnSpc>
                <a:spcPct val="100000"/>
              </a:lnSpc>
              <a:spcBef>
                <a:spcPts val="0"/>
              </a:spcBef>
              <a:spcAft>
                <a:spcPts val="0"/>
              </a:spcAft>
              <a:buSzPts val="2400"/>
              <a:buNone/>
            </a:pPr>
            <a:endParaRPr dirty="0">
              <a:solidFill>
                <a:srgbClr val="000000"/>
              </a:solidFill>
            </a:endParaRPr>
          </a:p>
          <a:p>
            <a:pPr marL="0" lvl="0" indent="0" algn="just" rtl="0">
              <a:lnSpc>
                <a:spcPct val="100000"/>
              </a:lnSpc>
              <a:spcBef>
                <a:spcPts val="0"/>
              </a:spcBef>
              <a:spcAft>
                <a:spcPts val="0"/>
              </a:spcAft>
              <a:buSzPts val="2400"/>
              <a:buNone/>
            </a:pPr>
            <a:r>
              <a:rPr lang="en-US" dirty="0">
                <a:solidFill>
                  <a:srgbClr val="000000"/>
                </a:solidFill>
              </a:rPr>
              <a:t>https://canariasarquitecturasostenible.com/</a:t>
            </a:r>
            <a:endParaRPr dirty="0">
              <a:solidFill>
                <a:srgbClr val="000000"/>
              </a:solidFill>
            </a:endParaRPr>
          </a:p>
          <a:p>
            <a:pPr marL="0" lvl="0" indent="0" algn="just" rtl="0">
              <a:lnSpc>
                <a:spcPct val="100000"/>
              </a:lnSpc>
              <a:spcBef>
                <a:spcPts val="0"/>
              </a:spcBef>
              <a:spcAft>
                <a:spcPts val="0"/>
              </a:spcAft>
              <a:buSzPts val="2400"/>
              <a:buNone/>
            </a:pPr>
            <a:r>
              <a:rPr lang="en-US" dirty="0">
                <a:solidFill>
                  <a:srgbClr val="000000"/>
                </a:solidFill>
              </a:rPr>
              <a:t>volcanstudio.com</a:t>
            </a:r>
            <a:endParaRPr dirty="0">
              <a:solidFill>
                <a:srgbClr val="000000"/>
              </a:solidFill>
            </a:endParaRPr>
          </a:p>
          <a:p>
            <a:pPr marL="0" lvl="0" indent="0" algn="l" rtl="0">
              <a:lnSpc>
                <a:spcPct val="100000"/>
              </a:lnSpc>
              <a:spcBef>
                <a:spcPts val="0"/>
              </a:spcBef>
              <a:spcAft>
                <a:spcPts val="0"/>
              </a:spcAft>
              <a:buSzPts val="2400"/>
              <a:buNone/>
            </a:pPr>
            <a:endParaRPr dirty="0">
              <a:solidFill>
                <a:srgbClr val="000000"/>
              </a:solidFill>
            </a:endParaRPr>
          </a:p>
          <a:p>
            <a:pPr marL="0" lvl="0" indent="0" algn="l" rtl="0">
              <a:lnSpc>
                <a:spcPct val="100000"/>
              </a:lnSpc>
              <a:spcBef>
                <a:spcPts val="0"/>
              </a:spcBef>
              <a:spcAft>
                <a:spcPts val="0"/>
              </a:spcAft>
              <a:buSzPts val="2400"/>
              <a:buNone/>
            </a:pPr>
            <a:endParaRPr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33" name="Google Shape;633;g2da7300e6f5_0_1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dirty="0"/>
              <a:t>FALLSTUDIE 1</a:t>
            </a:r>
            <a:endParaRPr dirty="0"/>
          </a:p>
          <a:p>
            <a:pPr marL="0" lvl="0" indent="0" algn="l" rtl="0">
              <a:lnSpc>
                <a:spcPct val="90000"/>
              </a:lnSpc>
              <a:spcBef>
                <a:spcPts val="0"/>
              </a:spcBef>
              <a:spcAft>
                <a:spcPts val="0"/>
              </a:spcAft>
              <a:buClr>
                <a:schemeClr val="lt1"/>
              </a:buClr>
              <a:buSzPts val="36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7" name="Google Shape;647;p2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48" name="Google Shape;648;p2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49" name="Google Shape;649;p21"/>
          <p:cNvSpPr txBox="1"/>
          <p:nvPr/>
        </p:nvSpPr>
        <p:spPr>
          <a:xfrm>
            <a:off x="5906323" y="4514225"/>
            <a:ext cx="28839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BEWERTUNG</a:t>
            </a:r>
            <a:endParaRPr sz="1400" b="0" i="0" u="none" strike="noStrike" cap="none" dirty="0">
              <a:solidFill>
                <a:srgbClr val="000000"/>
              </a:solidFill>
              <a:latin typeface="Arial"/>
              <a:ea typeface="Arial"/>
              <a:cs typeface="Arial"/>
              <a:sym typeface="Arial"/>
            </a:endParaRPr>
          </a:p>
        </p:txBody>
      </p:sp>
      <p:sp>
        <p:nvSpPr>
          <p:cNvPr id="650" name="Google Shape;650;p21"/>
          <p:cNvSpPr/>
          <p:nvPr/>
        </p:nvSpPr>
        <p:spPr>
          <a:xfrm>
            <a:off x="2887674" y="6023651"/>
            <a:ext cx="3408900" cy="834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4"/>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Q1</a:t>
            </a:r>
            <a:endParaRPr/>
          </a:p>
        </p:txBody>
      </p:sp>
      <p:sp>
        <p:nvSpPr>
          <p:cNvPr id="656" name="Google Shape;656;p14"/>
          <p:cNvSpPr txBox="1">
            <a:spLocks noGrp="1"/>
          </p:cNvSpPr>
          <p:nvPr>
            <p:ph type="body" idx="2"/>
          </p:nvPr>
        </p:nvSpPr>
        <p:spPr>
          <a:xfrm>
            <a:off x="904856" y="1888852"/>
            <a:ext cx="10237766" cy="42255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sz="2000" b="1" dirty="0">
                <a:solidFill>
                  <a:srgbClr val="000000"/>
                </a:solidFill>
                <a:highlight>
                  <a:srgbClr val="FFFFFF"/>
                </a:highlight>
                <a:latin typeface="Calibri"/>
                <a:ea typeface="Calibri"/>
                <a:cs typeface="Calibri"/>
                <a:sym typeface="Calibri"/>
              </a:rPr>
              <a:t>Der </a:t>
            </a:r>
            <a:r>
              <a:rPr lang="en-US" sz="2000" b="1" dirty="0" err="1">
                <a:solidFill>
                  <a:srgbClr val="000000"/>
                </a:solidFill>
                <a:highlight>
                  <a:srgbClr val="FFFFFF"/>
                </a:highlight>
                <a:latin typeface="Calibri"/>
                <a:ea typeface="Calibri"/>
                <a:cs typeface="Calibri"/>
                <a:sym typeface="Calibri"/>
              </a:rPr>
              <a:t>Nachhaltigkeitsplan</a:t>
            </a:r>
            <a:endParaRPr sz="2000" b="1" dirty="0">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latin typeface="Calibri"/>
                <a:ea typeface="Calibri"/>
                <a:cs typeface="Calibri"/>
                <a:sym typeface="Calibri"/>
              </a:rPr>
              <a:t>Ist ein Dokument zur Nachhaltigkeitspolitik, das nicht den SDGs 2030 unterliegt, aber ausreicht, um die Vorschriften und Regierungsrichtlinien des jeweiligen Landes zu erfüllen.</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latin typeface="Calibri"/>
                <a:ea typeface="Calibri"/>
                <a:cs typeface="Calibri"/>
                <a:sym typeface="Calibri"/>
              </a:rPr>
              <a:t>Er ist ein Leitfaden mit klaren, messbaren und realistischen Zielen zur Verbesserung der Nachhaltigkeit der Organisation im Einklang mit den SDG 2030.</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latin typeface="Calibri"/>
                <a:ea typeface="Calibri"/>
                <a:cs typeface="Calibri"/>
                <a:sym typeface="Calibri"/>
              </a:rPr>
              <a:t>Es handelt sich um ein Dokument, das nach den Richtlinien des Unternehmens erstellt wurde, ohne sich an europäischen und nationalen Vorschriften zu orientieren.</a:t>
            </a:r>
            <a:endParaRPr sz="2000"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9"/>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662" name="Google Shape;662;p19"/>
          <p:cNvSpPr txBox="1">
            <a:spLocks noGrp="1"/>
          </p:cNvSpPr>
          <p:nvPr>
            <p:ph type="body" idx="2"/>
          </p:nvPr>
        </p:nvSpPr>
        <p:spPr>
          <a:xfrm>
            <a:off x="810582" y="2349274"/>
            <a:ext cx="10198200" cy="38130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highlight>
                  <a:srgbClr val="FFFFFF"/>
                </a:highlight>
                <a:latin typeface="Calibri"/>
                <a:ea typeface="Calibri"/>
                <a:cs typeface="Calibri"/>
                <a:sym typeface="Calibri"/>
              </a:rPr>
              <a:t>Der Nachhaltigkeitsplan sollte Folgendes beinhalten</a:t>
            </a:r>
            <a:endParaRPr dirty="0">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Nur das Managementteam.</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Alle Mitarbeiter, Führungskräfte, Kunden, Lieferanten und Investoren.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Nur von der Geschäftsleitung benannte Personen (intern und extern).</a:t>
            </a:r>
            <a:endParaRPr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23"/>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Q3</a:t>
            </a:r>
            <a:endParaRPr/>
          </a:p>
        </p:txBody>
      </p:sp>
      <p:sp>
        <p:nvSpPr>
          <p:cNvPr id="668" name="Google Shape;668;p23"/>
          <p:cNvSpPr txBox="1">
            <a:spLocks noGrp="1"/>
          </p:cNvSpPr>
          <p:nvPr>
            <p:ph type="body" idx="2"/>
          </p:nvPr>
        </p:nvSpPr>
        <p:spPr>
          <a:xfrm>
            <a:off x="904850" y="2411950"/>
            <a:ext cx="10198200" cy="39660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highlight>
                  <a:srgbClr val="FFFFFF"/>
                </a:highlight>
                <a:latin typeface="Calibri"/>
                <a:ea typeface="Calibri"/>
                <a:cs typeface="Calibri"/>
                <a:sym typeface="Calibri"/>
              </a:rPr>
              <a:t>Wann wird die Nachhaltigkeitsberichterstattung für Kleinstunternehmen verpflichtend?</a:t>
            </a:r>
            <a:endParaRPr b="1" dirty="0">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Ab 2027, aber sie können sich bis zum 1. Januar 2028 dagegen entscheiden.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Ab 1. Januar 2025.</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Bislang wurde noch keine Verpflichtung festgelegt.</a:t>
            </a:r>
            <a:endParaRPr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33"/>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Q4</a:t>
            </a:r>
            <a:endParaRPr dirty="0"/>
          </a:p>
        </p:txBody>
      </p:sp>
      <p:sp>
        <p:nvSpPr>
          <p:cNvPr id="674" name="Google Shape;674;p33"/>
          <p:cNvSpPr txBox="1">
            <a:spLocks noGrp="1"/>
          </p:cNvSpPr>
          <p:nvPr>
            <p:ph type="body" idx="2"/>
          </p:nvPr>
        </p:nvSpPr>
        <p:spPr>
          <a:xfrm>
            <a:off x="904850" y="2463900"/>
            <a:ext cx="10198200" cy="41391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highlight>
                  <a:srgbClr val="FFFFFF"/>
                </a:highlight>
                <a:latin typeface="Calibri"/>
                <a:ea typeface="Calibri"/>
                <a:cs typeface="Calibri"/>
                <a:sym typeface="Calibri"/>
              </a:rPr>
              <a:t>Der Nachhaltigkeitsbericht muss geprüft werden </a:t>
            </a:r>
            <a:endParaRPr b="1" dirty="0">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Durch eine externe Wirtschaftsprüfungsgesellschaft, ohne dass eine Standardvorlage verwendet wird.</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Er muss nicht geprüft werden.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Durch ein externes Wirtschaftsprüfungsunternehmen und in einem standardisierten elektronischen Format, das die Aufnahme in den einheitlichen europäischen Zugangspunkt vereinfacht.</a:t>
            </a:r>
            <a:endParaRPr sz="20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49"/>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Q5</a:t>
            </a:r>
            <a:endParaRPr dirty="0"/>
          </a:p>
        </p:txBody>
      </p:sp>
      <p:sp>
        <p:nvSpPr>
          <p:cNvPr id="680" name="Google Shape;680;p49"/>
          <p:cNvSpPr txBox="1">
            <a:spLocks noGrp="1"/>
          </p:cNvSpPr>
          <p:nvPr>
            <p:ph type="body" idx="2"/>
          </p:nvPr>
        </p:nvSpPr>
        <p:spPr>
          <a:xfrm>
            <a:off x="904850" y="2152150"/>
            <a:ext cx="10198200" cy="461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de-DE" b="1" dirty="0">
                <a:solidFill>
                  <a:srgbClr val="000000"/>
                </a:solidFill>
                <a:highlight>
                  <a:srgbClr val="FFFFFF"/>
                </a:highlight>
                <a:latin typeface="Calibri"/>
                <a:ea typeface="Calibri"/>
                <a:cs typeface="Calibri"/>
                <a:sym typeface="Calibri"/>
              </a:rPr>
              <a:t>Um die Einhaltung des Nachhaltigkeitsplans zu überwachen, ist es unerlässlich,:</a:t>
            </a:r>
            <a:endParaRPr b="1" dirty="0">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Durchführung regelmäßiger Bewertungs-, Überwachungs- und Kontrollmaßnahmen.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Ein System von Indikatoren zu entwerfen, einzuführen und zu analysieren, das im Rahmen einer Scorecard Informationen über die Entwicklung der Ziele und Abweichungen vom geschätzten Wert liefert.</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highlight>
                  <a:srgbClr val="FFFFFF"/>
                </a:highlight>
                <a:latin typeface="Calibri"/>
                <a:ea typeface="Calibri"/>
                <a:cs typeface="Calibri"/>
                <a:sym typeface="Calibri"/>
              </a:rPr>
              <a:t>Alle sind richtig.</a:t>
            </a:r>
            <a:endParaRPr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ÜBERBLICK ÜBER DAS THEMA</a:t>
            </a:r>
            <a:endParaRPr dirty="0"/>
          </a:p>
        </p:txBody>
      </p:sp>
      <p:sp>
        <p:nvSpPr>
          <p:cNvPr id="248" name="Google Shape;248;p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49" name="Google Shape;249;p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ZIELE</a:t>
            </a:r>
            <a:endParaRPr dirty="0"/>
          </a:p>
          <a:p>
            <a:pPr marL="0" lvl="0" indent="0" algn="l" rtl="0">
              <a:lnSpc>
                <a:spcPct val="100000"/>
              </a:lnSpc>
              <a:spcBef>
                <a:spcPts val="0"/>
              </a:spcBef>
              <a:spcAft>
                <a:spcPts val="0"/>
              </a:spcAft>
              <a:buClr>
                <a:srgbClr val="73B64B"/>
              </a:buClr>
              <a:buSzPts val="2400"/>
              <a:buNone/>
            </a:pPr>
            <a:endParaRPr dirty="0"/>
          </a:p>
        </p:txBody>
      </p:sp>
      <p:sp>
        <p:nvSpPr>
          <p:cNvPr id="250" name="Google Shape;250;p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LERNRESULTATE</a:t>
            </a:r>
            <a:endParaRPr dirty="0"/>
          </a:p>
          <a:p>
            <a:pPr marL="0" lvl="0" indent="0" algn="l" rtl="0">
              <a:lnSpc>
                <a:spcPct val="100000"/>
              </a:lnSpc>
              <a:spcBef>
                <a:spcPts val="0"/>
              </a:spcBef>
              <a:spcAft>
                <a:spcPts val="0"/>
              </a:spcAft>
              <a:buClr>
                <a:srgbClr val="73B64B"/>
              </a:buClr>
              <a:buSzPts val="2400"/>
              <a:buNone/>
            </a:pPr>
            <a:endParaRPr dirty="0"/>
          </a:p>
        </p:txBody>
      </p:sp>
      <p:sp>
        <p:nvSpPr>
          <p:cNvPr id="251" name="Google Shape;251;p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52" name="Google Shape;252;p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dirty="0"/>
              <a:t>03</a:t>
            </a:r>
            <a:endParaRPr dirty="0"/>
          </a:p>
        </p:txBody>
      </p:sp>
      <p:sp>
        <p:nvSpPr>
          <p:cNvPr id="253" name="Google Shape;253;p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54" name="Google Shape;254;p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5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686" name="Google Shape;686;p50"/>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C</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700" name="Google Shape;700;p2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701" name="Google Shape;701;p2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2" name="Google Shape;702;p25"/>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SCHLÜSSELBEGRIFFE UND DEFINITIONEN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26"/>
          <p:cNvSpPr txBox="1">
            <a:spLocks noGrp="1"/>
          </p:cNvSpPr>
          <p:nvPr>
            <p:ph type="body" idx="1"/>
          </p:nvPr>
        </p:nvSpPr>
        <p:spPr>
          <a:xfrm>
            <a:off x="4634275" y="497850"/>
            <a:ext cx="6665700" cy="5828100"/>
          </a:xfrm>
          <a:prstGeom prst="rect">
            <a:avLst/>
          </a:prstGeom>
          <a:noFill/>
          <a:ln>
            <a:noFill/>
          </a:ln>
        </p:spPr>
        <p:txBody>
          <a:bodyPr spcFirstLastPara="1" wrap="square" lIns="91425" tIns="45700" rIns="91425" bIns="45700" anchor="t" anchorCtr="0">
            <a:noAutofit/>
          </a:bodyPr>
          <a:lstStyle/>
          <a:p>
            <a:pPr marL="419100" lvl="0" indent="-342900" algn="just" rtl="0">
              <a:lnSpc>
                <a:spcPct val="115000"/>
              </a:lnSpc>
              <a:spcBef>
                <a:spcPts val="800"/>
              </a:spcBef>
              <a:spcAft>
                <a:spcPts val="0"/>
              </a:spcAft>
              <a:buClr>
                <a:srgbClr val="000000"/>
              </a:buClr>
              <a:buSzPts val="2400"/>
              <a:buFont typeface="Arial"/>
              <a:buChar char="•"/>
            </a:pPr>
            <a:r>
              <a:rPr lang="en-US" b="1" i="1" dirty="0">
                <a:solidFill>
                  <a:srgbClr val="000000"/>
                </a:solidFill>
              </a:rPr>
              <a:t>Corporate Social Responsibility/Corporate Social Responsibility (CSR/CSR):  </a:t>
            </a:r>
            <a:r>
              <a:rPr lang="de-DE" dirty="0">
                <a:solidFill>
                  <a:srgbClr val="000000"/>
                </a:solidFill>
              </a:rPr>
              <a:t>Geschäftsprinzip, das darauf abzielt, ein Gleichgewicht zwischen Geschäftszielen wie Produktivität und Rentabilität herzustellen, ohne dabei ethische und rechtliche Grundsätze zu vergessen.</a:t>
            </a:r>
            <a:endParaRPr dirty="0">
              <a:solidFill>
                <a:srgbClr val="000000"/>
              </a:solidFill>
            </a:endParaRPr>
          </a:p>
          <a:p>
            <a:pPr marL="419100" lvl="0" indent="-342900" algn="just" rtl="0">
              <a:lnSpc>
                <a:spcPct val="115000"/>
              </a:lnSpc>
              <a:spcBef>
                <a:spcPts val="1000"/>
              </a:spcBef>
              <a:spcAft>
                <a:spcPts val="1000"/>
              </a:spcAft>
              <a:buClr>
                <a:srgbClr val="000000"/>
              </a:buClr>
              <a:buSzPts val="2400"/>
              <a:buFont typeface="Arial"/>
              <a:buChar char="•"/>
            </a:pPr>
            <a:r>
              <a:rPr lang="en-US" b="1" i="1" dirty="0">
                <a:solidFill>
                  <a:srgbClr val="000000"/>
                </a:solidFill>
              </a:rPr>
              <a:t>ESG-</a:t>
            </a:r>
            <a:r>
              <a:rPr lang="en-US" b="1" i="1" dirty="0" err="1">
                <a:solidFill>
                  <a:srgbClr val="000000"/>
                </a:solidFill>
              </a:rPr>
              <a:t>Kriterien</a:t>
            </a:r>
            <a:r>
              <a:rPr lang="en-US" b="1" i="1" dirty="0">
                <a:solidFill>
                  <a:srgbClr val="000000"/>
                </a:solidFill>
              </a:rPr>
              <a:t>:  </a:t>
            </a:r>
            <a:r>
              <a:rPr lang="de-DE" dirty="0">
                <a:solidFill>
                  <a:srgbClr val="000000"/>
                </a:solidFill>
              </a:rPr>
              <a:t>Sie beziehen sich auf Umwelt-, Sozial- und Governance-Faktoren, die bei Investitionen in ein Unternehmen berücksichtigt werden. ESG steht für „Umwelt, Soziales und Unternehmensführung“.</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2d29169d371_0_15"/>
          <p:cNvSpPr txBox="1">
            <a:spLocks noGrp="1"/>
          </p:cNvSpPr>
          <p:nvPr>
            <p:ph type="body" idx="1"/>
          </p:nvPr>
        </p:nvSpPr>
        <p:spPr>
          <a:xfrm>
            <a:off x="4618900" y="497850"/>
            <a:ext cx="6548700" cy="5828100"/>
          </a:xfrm>
          <a:prstGeom prst="rect">
            <a:avLst/>
          </a:prstGeom>
          <a:noFill/>
          <a:ln>
            <a:noFill/>
          </a:ln>
        </p:spPr>
        <p:txBody>
          <a:bodyPr spcFirstLastPara="1" wrap="square" lIns="91425" tIns="45700" rIns="91425" bIns="45700" anchor="t" anchorCtr="0">
            <a:noAutofit/>
          </a:bodyPr>
          <a:lstStyle/>
          <a:p>
            <a:pPr marL="419100" lvl="0" indent="-342900" algn="just" rtl="0">
              <a:lnSpc>
                <a:spcPct val="115000"/>
              </a:lnSpc>
              <a:spcBef>
                <a:spcPts val="800"/>
              </a:spcBef>
              <a:spcAft>
                <a:spcPts val="0"/>
              </a:spcAft>
              <a:buClr>
                <a:srgbClr val="000000"/>
              </a:buClr>
              <a:buSzPts val="2400"/>
              <a:buFont typeface="Arial"/>
              <a:buChar char="•"/>
            </a:pPr>
            <a:r>
              <a:rPr lang="en-US" b="1" i="1" dirty="0" err="1">
                <a:solidFill>
                  <a:srgbClr val="000000"/>
                </a:solidFill>
              </a:rPr>
              <a:t>Ökologischer</a:t>
            </a:r>
            <a:r>
              <a:rPr lang="en-US" b="1" i="1" dirty="0">
                <a:solidFill>
                  <a:srgbClr val="000000"/>
                </a:solidFill>
              </a:rPr>
              <a:t> </a:t>
            </a:r>
            <a:r>
              <a:rPr lang="en-US" b="1" i="1" dirty="0" err="1">
                <a:solidFill>
                  <a:srgbClr val="000000"/>
                </a:solidFill>
              </a:rPr>
              <a:t>Fußabdruck</a:t>
            </a:r>
            <a:r>
              <a:rPr lang="en-US" b="1" i="1" dirty="0">
                <a:solidFill>
                  <a:srgbClr val="000000"/>
                </a:solidFill>
              </a:rPr>
              <a:t>: </a:t>
            </a:r>
            <a:r>
              <a:rPr lang="de-DE" dirty="0">
                <a:solidFill>
                  <a:srgbClr val="000000"/>
                </a:solidFill>
              </a:rPr>
              <a:t>Der ökologische Fußabdruck bewertet die Umweltauswirkungen eines Produkts oder einer Dienstleistung auf der Grundlage einer Lebenszyklusanalyse (LCA), die gemäß den internationalen ISO-Normen (ISO 14040 und ISO 14044) durchgeführt wird.</a:t>
            </a:r>
            <a:endParaRPr i="1" dirty="0">
              <a:solidFill>
                <a:srgbClr val="000000"/>
              </a:solidFill>
            </a:endParaRPr>
          </a:p>
          <a:p>
            <a:pPr marL="419100" lvl="0" indent="-342900" algn="just" rtl="0">
              <a:lnSpc>
                <a:spcPct val="115000"/>
              </a:lnSpc>
              <a:spcBef>
                <a:spcPts val="1000"/>
              </a:spcBef>
              <a:spcAft>
                <a:spcPts val="0"/>
              </a:spcAft>
              <a:buClr>
                <a:srgbClr val="000000"/>
              </a:buClr>
              <a:buSzPts val="2400"/>
              <a:buFont typeface="Arial"/>
              <a:buChar char="•"/>
            </a:pPr>
            <a:r>
              <a:rPr lang="en-US" b="1" i="1" dirty="0" err="1">
                <a:solidFill>
                  <a:srgbClr val="000000"/>
                </a:solidFill>
              </a:rPr>
              <a:t>Nicht-finanzielle</a:t>
            </a:r>
            <a:r>
              <a:rPr lang="en-US" b="1" i="1" dirty="0">
                <a:solidFill>
                  <a:srgbClr val="000000"/>
                </a:solidFill>
              </a:rPr>
              <a:t> </a:t>
            </a:r>
            <a:r>
              <a:rPr lang="en-US" b="1" i="1" dirty="0" err="1">
                <a:solidFill>
                  <a:srgbClr val="000000"/>
                </a:solidFill>
              </a:rPr>
              <a:t>Informationen</a:t>
            </a:r>
            <a:r>
              <a:rPr lang="en-US" b="1" i="1" dirty="0">
                <a:solidFill>
                  <a:srgbClr val="000000"/>
                </a:solidFill>
              </a:rPr>
              <a:t>: </a:t>
            </a:r>
            <a:r>
              <a:rPr lang="de-DE" dirty="0">
                <a:solidFill>
                  <a:srgbClr val="000000"/>
                </a:solidFill>
              </a:rPr>
              <a:t>Nachhaltigkeitsbericht: Bericht der Geschäftsführung eines Kleinstunternehmens, der Informationen über Umwelt-, Personal-, Menschenrechts-, Sorgfaltspflicht- und Nachhaltigkeitsfragen enthält.</a:t>
            </a:r>
            <a:endParaRPr dirty="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d080a7830e_0_677"/>
          <p:cNvSpPr txBox="1">
            <a:spLocks noGrp="1"/>
          </p:cNvSpPr>
          <p:nvPr>
            <p:ph type="body" idx="1"/>
          </p:nvPr>
        </p:nvSpPr>
        <p:spPr>
          <a:xfrm>
            <a:off x="4825900" y="636150"/>
            <a:ext cx="6341700" cy="5831700"/>
          </a:xfrm>
          <a:prstGeom prst="rect">
            <a:avLst/>
          </a:prstGeom>
          <a:noFill/>
          <a:ln>
            <a:noFill/>
          </a:ln>
        </p:spPr>
        <p:txBody>
          <a:bodyPr spcFirstLastPara="1" wrap="square" lIns="91425" tIns="45700" rIns="91425" bIns="45700" anchor="t" anchorCtr="0">
            <a:noAutofit/>
          </a:bodyPr>
          <a:lstStyle/>
          <a:p>
            <a:pPr marL="419100" lvl="0" indent="-342900" algn="just" rtl="0">
              <a:lnSpc>
                <a:spcPct val="115000"/>
              </a:lnSpc>
              <a:spcBef>
                <a:spcPts val="1000"/>
              </a:spcBef>
              <a:spcAft>
                <a:spcPts val="0"/>
              </a:spcAft>
              <a:buClr>
                <a:srgbClr val="000000"/>
              </a:buClr>
              <a:buSzPts val="2400"/>
              <a:buFont typeface="Arial"/>
              <a:buChar char="•"/>
            </a:pPr>
            <a:r>
              <a:rPr lang="en-US" b="1" i="1" dirty="0" err="1">
                <a:solidFill>
                  <a:srgbClr val="000000"/>
                </a:solidFill>
                <a:highlight>
                  <a:schemeClr val="lt1"/>
                </a:highlight>
              </a:rPr>
              <a:t>Europäisches</a:t>
            </a:r>
            <a:r>
              <a:rPr lang="en-US" b="1" i="1" dirty="0">
                <a:solidFill>
                  <a:srgbClr val="000000"/>
                </a:solidFill>
                <a:highlight>
                  <a:schemeClr val="lt1"/>
                </a:highlight>
              </a:rPr>
              <a:t> </a:t>
            </a:r>
            <a:r>
              <a:rPr lang="en-US" b="1" i="1" dirty="0" err="1">
                <a:solidFill>
                  <a:srgbClr val="000000"/>
                </a:solidFill>
                <a:highlight>
                  <a:schemeClr val="lt1"/>
                </a:highlight>
              </a:rPr>
              <a:t>Umweltzeichen</a:t>
            </a:r>
            <a:r>
              <a:rPr lang="en-US" b="1" i="1" dirty="0">
                <a:solidFill>
                  <a:srgbClr val="000000"/>
                </a:solidFill>
                <a:highlight>
                  <a:schemeClr val="lt1"/>
                </a:highlight>
              </a:rPr>
              <a:t> (EEE):  </a:t>
            </a:r>
            <a:r>
              <a:rPr lang="de-DE" dirty="0">
                <a:solidFill>
                  <a:srgbClr val="000000"/>
                </a:solidFill>
                <a:highlight>
                  <a:schemeClr val="lt1"/>
                </a:highlight>
              </a:rPr>
              <a:t>Zertifizierungssystem, das vom EU-Ausschuss für das Umweltzeichen verwaltet wird. Es wird vergeben, wenn Produkte Umwelt- und Leistungskriterien erfüllen.</a:t>
            </a:r>
            <a:endParaRPr dirty="0">
              <a:solidFill>
                <a:srgbClr val="000000"/>
              </a:solidFill>
              <a:highlight>
                <a:schemeClr val="lt1"/>
              </a:highlight>
            </a:endParaRPr>
          </a:p>
          <a:p>
            <a:pPr marL="419100" lvl="0" indent="-342900" algn="just" rtl="0">
              <a:lnSpc>
                <a:spcPct val="115000"/>
              </a:lnSpc>
              <a:spcBef>
                <a:spcPts val="1000"/>
              </a:spcBef>
              <a:spcAft>
                <a:spcPts val="0"/>
              </a:spcAft>
              <a:buClr>
                <a:srgbClr val="000000"/>
              </a:buClr>
              <a:buSzPts val="2400"/>
              <a:buFont typeface="Arial"/>
              <a:buChar char="•"/>
            </a:pPr>
            <a:r>
              <a:rPr lang="en-US" b="1" i="1" dirty="0" err="1">
                <a:solidFill>
                  <a:srgbClr val="000000"/>
                </a:solidFill>
                <a:highlight>
                  <a:schemeClr val="lt1"/>
                </a:highlight>
              </a:rPr>
              <a:t>Kreislaufwirtschaft</a:t>
            </a:r>
            <a:r>
              <a:rPr lang="en-US" b="1" i="1" dirty="0">
                <a:solidFill>
                  <a:srgbClr val="000000"/>
                </a:solidFill>
                <a:highlight>
                  <a:schemeClr val="lt1"/>
                </a:highlight>
              </a:rPr>
              <a:t>: </a:t>
            </a:r>
            <a:r>
              <a:rPr lang="de-DE" dirty="0">
                <a:solidFill>
                  <a:srgbClr val="000000"/>
                </a:solidFill>
                <a:highlight>
                  <a:schemeClr val="lt1"/>
                </a:highlight>
              </a:rPr>
              <a:t>Ein Produktions- und Konsummodell, bei dem die Verschwendung von Ressourcen reduziert wird. Es verlängert den Lebenszyklus von Produkten.</a:t>
            </a:r>
            <a:endParaRPr dirty="0">
              <a:solidFill>
                <a:srgbClr val="000000"/>
              </a:solidFill>
              <a:highlight>
                <a:schemeClr val="lt1"/>
              </a:highlight>
            </a:endParaRPr>
          </a:p>
          <a:p>
            <a:pPr marL="419100" lvl="0" indent="-342900" algn="just" rtl="0">
              <a:lnSpc>
                <a:spcPct val="115000"/>
              </a:lnSpc>
              <a:spcBef>
                <a:spcPts val="1000"/>
              </a:spcBef>
              <a:spcAft>
                <a:spcPts val="0"/>
              </a:spcAft>
              <a:buClr>
                <a:srgbClr val="000000"/>
              </a:buClr>
              <a:buSzPts val="2400"/>
              <a:buFont typeface="Arial"/>
              <a:buChar char="•"/>
            </a:pPr>
            <a:r>
              <a:rPr lang="en-US" b="1" i="1" dirty="0" err="1">
                <a:solidFill>
                  <a:srgbClr val="000000"/>
                </a:solidFill>
                <a:highlight>
                  <a:schemeClr val="lt1"/>
                </a:highlight>
              </a:rPr>
              <a:t>Klimaneutralität</a:t>
            </a:r>
            <a:r>
              <a:rPr lang="en-US" b="1" i="1" dirty="0">
                <a:solidFill>
                  <a:srgbClr val="000000"/>
                </a:solidFill>
                <a:highlight>
                  <a:schemeClr val="lt1"/>
                </a:highlight>
              </a:rPr>
              <a:t>: </a:t>
            </a:r>
            <a:r>
              <a:rPr lang="de-DE" dirty="0">
                <a:solidFill>
                  <a:srgbClr val="000000"/>
                </a:solidFill>
                <a:highlight>
                  <a:schemeClr val="lt1"/>
                </a:highlight>
              </a:rPr>
              <a:t>Der Ausgleich von Treibhausgasemissionen durch Prozesse, die Kohlenstoff in der Atmosphäre binden.</a:t>
            </a:r>
            <a:endParaRPr dirty="0">
              <a:solidFill>
                <a:srgbClr val="000000"/>
              </a:solidFill>
              <a:highlight>
                <a:schemeClr val="lt1"/>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6" name="Google Shape;766;g2d29c645a3d_1_633"/>
          <p:cNvSpPr txBox="1">
            <a:spLocks noGrp="1"/>
          </p:cNvSpPr>
          <p:nvPr>
            <p:ph type="body" idx="1"/>
          </p:nvPr>
        </p:nvSpPr>
        <p:spPr>
          <a:xfrm>
            <a:off x="7630825" y="990928"/>
            <a:ext cx="2067000" cy="148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07</a:t>
            </a:r>
            <a:endParaRPr/>
          </a:p>
        </p:txBody>
      </p:sp>
      <p:sp>
        <p:nvSpPr>
          <p:cNvPr id="767" name="Google Shape;767;g2d29c645a3d_1_633"/>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68" name="Google Shape;768;g2d29c645a3d_1_633"/>
          <p:cNvSpPr txBox="1"/>
          <p:nvPr/>
        </p:nvSpPr>
        <p:spPr>
          <a:xfrm>
            <a:off x="5840550" y="4556525"/>
            <a:ext cx="4861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err="1">
                <a:solidFill>
                  <a:srgbClr val="73B64B"/>
                </a:solidFill>
                <a:latin typeface="Calibri"/>
                <a:ea typeface="Calibri"/>
                <a:cs typeface="Calibri"/>
                <a:sym typeface="Calibri"/>
              </a:rPr>
              <a:t>Ausstellen</a:t>
            </a:r>
            <a:r>
              <a:rPr lang="en-US" sz="3600" b="1" i="0" u="none" strike="noStrike" cap="none" dirty="0">
                <a:solidFill>
                  <a:srgbClr val="73B64B"/>
                </a:solidFill>
                <a:latin typeface="Calibri"/>
                <a:ea typeface="Calibri"/>
                <a:cs typeface="Calibri"/>
                <a:sym typeface="Calibri"/>
              </a:rPr>
              <a:t>: ISO-</a:t>
            </a:r>
            <a:r>
              <a:rPr lang="en-US" sz="3600" b="1" i="0" u="none" strike="noStrike" cap="none" dirty="0" err="1">
                <a:solidFill>
                  <a:srgbClr val="73B64B"/>
                </a:solidFill>
                <a:latin typeface="Calibri"/>
                <a:ea typeface="Calibri"/>
                <a:cs typeface="Calibri"/>
                <a:sym typeface="Calibri"/>
              </a:rPr>
              <a:t>Normen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g2d29c645a3d_1_641"/>
          <p:cNvSpPr txBox="1">
            <a:spLocks noGrp="1"/>
          </p:cNvSpPr>
          <p:nvPr>
            <p:ph type="body" idx="1"/>
          </p:nvPr>
        </p:nvSpPr>
        <p:spPr>
          <a:xfrm>
            <a:off x="867175" y="500000"/>
            <a:ext cx="6819600" cy="105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None/>
            </a:pPr>
            <a:r>
              <a:rPr lang="de-DE" sz="3800" dirty="0"/>
              <a:t>Anhang: Übersicht über die ISO-Normen </a:t>
            </a:r>
            <a:r>
              <a:rPr lang="en-US" sz="3800" dirty="0"/>
              <a:t> </a:t>
            </a:r>
            <a:endParaRPr sz="3800" dirty="0"/>
          </a:p>
        </p:txBody>
      </p:sp>
      <p:graphicFrame>
        <p:nvGraphicFramePr>
          <p:cNvPr id="774" name="Google Shape;774;g2d29c645a3d_1_641"/>
          <p:cNvGraphicFramePr/>
          <p:nvPr>
            <p:extLst>
              <p:ext uri="{D42A27DB-BD31-4B8C-83A1-F6EECF244321}">
                <p14:modId xmlns:p14="http://schemas.microsoft.com/office/powerpoint/2010/main" val="1026538879"/>
              </p:ext>
            </p:extLst>
          </p:nvPr>
        </p:nvGraphicFramePr>
        <p:xfrm>
          <a:off x="11824" y="2022575"/>
          <a:ext cx="11719225" cy="4757545"/>
        </p:xfrm>
        <a:graphic>
          <a:graphicData uri="http://schemas.openxmlformats.org/drawingml/2006/table">
            <a:tbl>
              <a:tblPr>
                <a:noFill/>
                <a:tableStyleId>{D6D366EE-9279-491B-A76A-B640B1E64D7B}</a:tableStyleId>
              </a:tblPr>
              <a:tblGrid>
                <a:gridCol w="3883950">
                  <a:extLst>
                    <a:ext uri="{9D8B030D-6E8A-4147-A177-3AD203B41FA5}">
                      <a16:colId xmlns:a16="http://schemas.microsoft.com/office/drawing/2014/main" val="20000"/>
                    </a:ext>
                  </a:extLst>
                </a:gridCol>
                <a:gridCol w="941250">
                  <a:extLst>
                    <a:ext uri="{9D8B030D-6E8A-4147-A177-3AD203B41FA5}">
                      <a16:colId xmlns:a16="http://schemas.microsoft.com/office/drawing/2014/main" val="20001"/>
                    </a:ext>
                  </a:extLst>
                </a:gridCol>
                <a:gridCol w="6894025">
                  <a:extLst>
                    <a:ext uri="{9D8B030D-6E8A-4147-A177-3AD203B41FA5}">
                      <a16:colId xmlns:a16="http://schemas.microsoft.com/office/drawing/2014/main" val="20002"/>
                    </a:ext>
                  </a:extLst>
                </a:gridCol>
              </a:tblGrid>
              <a:tr h="107347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err="1"/>
                        <a:t>Emissionen</a:t>
                      </a:r>
                      <a:r>
                        <a:rPr lang="en-US" sz="1400" b="1" u="none" strike="noStrike" cap="none" dirty="0"/>
                        <a:t> und CO2-Fußabdruck</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14064-1</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14064-2</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14064-3</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14065</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14066</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      14067</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de-DE" sz="1500" u="none" strike="noStrike" cap="none" dirty="0">
                          <a:latin typeface="Calibri"/>
                          <a:ea typeface="Calibri"/>
                          <a:cs typeface="Calibri"/>
                          <a:sym typeface="Calibri"/>
                        </a:rPr>
                        <a:t>Quantifizierung und Berichterstattung über Treibhausgasemissionen und -abbau</a:t>
                      </a:r>
                      <a:endParaRPr sz="15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10034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err="1"/>
                        <a:t>Energieeinsparung</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lgn="ctr">
                      <a:solidFill>
                        <a:srgbClr val="4A86E8"/>
                      </a:solidFill>
                      <a:prstDash val="solid"/>
                      <a:round/>
                      <a:headEnd type="none" w="sm" len="sm"/>
                      <a:tailEnd type="none" w="sm" len="sm"/>
                    </a:lnR>
                    <a:lnT w="19050" cap="flat" cmpd="sng" algn="ctr">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EFF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50001</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50002</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50003</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50004</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50006</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50015</a:t>
                      </a:r>
                      <a:endParaRPr sz="1100" b="1" u="none" strike="noStrike" cap="none"/>
                    </a:p>
                  </a:txBody>
                  <a:tcPr marL="28575" marR="28575" marT="19050" marB="19050" anchor="ctr">
                    <a:lnL w="19050" cap="flat" cmpd="sng" algn="ctr">
                      <a:solidFill>
                        <a:srgbClr val="4A86E8"/>
                      </a:solidFill>
                      <a:prstDash val="solid"/>
                      <a:round/>
                      <a:headEnd type="none" w="sm" len="sm"/>
                      <a:tailEnd type="none" w="sm" len="sm"/>
                    </a:lnL>
                    <a:lnR w="19050" cap="flat" cmpd="sng" algn="ctr">
                      <a:solidFill>
                        <a:srgbClr val="4A86E8"/>
                      </a:solidFill>
                      <a:prstDash val="solid"/>
                      <a:round/>
                      <a:headEnd type="none" w="sm" len="sm"/>
                      <a:tailEnd type="none" w="sm" len="sm"/>
                    </a:lnR>
                    <a:lnT w="19050" cap="flat" cmpd="sng" algn="ctr">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EFFD4"/>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u="none" strike="noStrike" cap="none" dirty="0" err="1">
                          <a:latin typeface="Calibri"/>
                          <a:ea typeface="Calibri"/>
                          <a:cs typeface="Calibri"/>
                          <a:sym typeface="Calibri"/>
                        </a:rPr>
                        <a:t>Energiemanagementsysteme</a:t>
                      </a:r>
                      <a:r>
                        <a:rPr lang="en-US" sz="1500" u="none" strike="noStrike" cap="none" dirty="0">
                          <a:latin typeface="Calibri"/>
                          <a:ea typeface="Calibri"/>
                          <a:cs typeface="Calibri"/>
                          <a:sym typeface="Calibri"/>
                        </a:rPr>
                        <a:t> und </a:t>
                      </a:r>
                      <a:r>
                        <a:rPr lang="en-US" sz="1500" u="none" strike="noStrike" cap="none" dirty="0" err="1">
                          <a:latin typeface="Calibri"/>
                          <a:ea typeface="Calibri"/>
                          <a:cs typeface="Calibri"/>
                          <a:sym typeface="Calibri"/>
                        </a:rPr>
                        <a:t>Energieaudits</a:t>
                      </a:r>
                      <a:endParaRPr sz="1500" u="none" strike="noStrike" cap="none" dirty="0">
                        <a:latin typeface="Calibri"/>
                        <a:ea typeface="Calibri"/>
                        <a:cs typeface="Calibri"/>
                        <a:sym typeface="Calibri"/>
                      </a:endParaRPr>
                    </a:p>
                  </a:txBody>
                  <a:tcPr marL="28575" marR="28575" marT="19050" marB="19050" anchor="ctr">
                    <a:lnL w="19050" cap="flat" cmpd="sng" algn="ctr">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lgn="ctr">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EFFD4"/>
                    </a:solidFill>
                  </a:tcPr>
                </a:tc>
                <a:extLst>
                  <a:ext uri="{0D108BD9-81ED-4DB2-BD59-A6C34878D82A}">
                    <a16:rowId xmlns:a16="http://schemas.microsoft.com/office/drawing/2014/main" val="10003"/>
                  </a:ext>
                </a:extLst>
              </a:tr>
              <a:tr h="17677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err="1"/>
                        <a:t>Wassereinsparung</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14046</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0E0E3"/>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de-DE" sz="1400" u="none" strike="noStrike" cap="none" dirty="0">
                          <a:latin typeface="Calibri"/>
                          <a:ea typeface="Calibri"/>
                          <a:cs typeface="Calibri"/>
                          <a:sym typeface="Calibri"/>
                        </a:rPr>
                        <a:t>Wasserfußabdruck von Produkten, Prozessen und Organisationen. </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r h="268375">
                <a:tc rowSpan="6">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err="1"/>
                        <a:t>Umweltzeichen</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14001</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err="1">
                          <a:latin typeface="Calibri"/>
                          <a:ea typeface="Calibri"/>
                          <a:cs typeface="Calibri"/>
                          <a:sym typeface="Calibri"/>
                        </a:rPr>
                        <a:t>Umweltmanagementsystem</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im</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Unternehmen</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3834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14025</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14020</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de-DE" sz="1400" u="none" strike="noStrike" cap="none" dirty="0">
                          <a:latin typeface="Calibri"/>
                          <a:ea typeface="Calibri"/>
                          <a:cs typeface="Calibri"/>
                          <a:sym typeface="Calibri"/>
                        </a:rPr>
                        <a:t>TYP III Umweltzeichen und -erklärungen</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2683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14020</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err="1">
                          <a:latin typeface="Calibri"/>
                          <a:ea typeface="Calibri"/>
                          <a:cs typeface="Calibri"/>
                          <a:sym typeface="Calibri"/>
                        </a:rPr>
                        <a:t>Umweltzeichen</a:t>
                      </a:r>
                      <a:r>
                        <a:rPr lang="en-US" sz="1400" u="none" strike="noStrike" cap="none" dirty="0">
                          <a:latin typeface="Calibri"/>
                          <a:ea typeface="Calibri"/>
                          <a:cs typeface="Calibri"/>
                          <a:sym typeface="Calibri"/>
                        </a:rPr>
                        <a:t>: Allgemeine </a:t>
                      </a:r>
                      <a:r>
                        <a:rPr lang="en-US" sz="1400" u="none" strike="noStrike" cap="none" dirty="0" err="1">
                          <a:latin typeface="Calibri"/>
                          <a:ea typeface="Calibri"/>
                          <a:cs typeface="Calibri"/>
                          <a:sym typeface="Calibri"/>
                        </a:rPr>
                        <a:t>Grundsätze</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683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14054</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err="1">
                          <a:latin typeface="Calibri"/>
                          <a:ea typeface="Calibri"/>
                          <a:cs typeface="Calibri"/>
                          <a:sym typeface="Calibri"/>
                        </a:rPr>
                        <a:t>Umweltselbsterklärungen</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Umweltkennzeichnung</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Typ</a:t>
                      </a:r>
                      <a:r>
                        <a:rPr lang="en-US" sz="1400" u="none" strike="noStrike" cap="none" dirty="0">
                          <a:latin typeface="Calibri"/>
                          <a:ea typeface="Calibri"/>
                          <a:cs typeface="Calibri"/>
                          <a:sym typeface="Calibri"/>
                        </a:rPr>
                        <a:t> II.</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r h="2683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14024</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err="1">
                          <a:latin typeface="Calibri"/>
                          <a:ea typeface="Calibri"/>
                          <a:cs typeface="Calibri"/>
                          <a:sym typeface="Calibri"/>
                        </a:rPr>
                        <a:t>Umweltzeichen</a:t>
                      </a:r>
                      <a:r>
                        <a:rPr lang="en-US" sz="1400" u="none" strike="noStrike" cap="none" dirty="0">
                          <a:latin typeface="Calibri"/>
                          <a:ea typeface="Calibri"/>
                          <a:cs typeface="Calibri"/>
                          <a:sym typeface="Calibri"/>
                        </a:rPr>
                        <a:t> </a:t>
                      </a:r>
                      <a:r>
                        <a:rPr lang="en-US" sz="1400" u="none" strike="noStrike" cap="none" dirty="0" err="1">
                          <a:latin typeface="Calibri"/>
                          <a:ea typeface="Calibri"/>
                          <a:cs typeface="Calibri"/>
                          <a:sym typeface="Calibri"/>
                        </a:rPr>
                        <a:t>Tipe</a:t>
                      </a:r>
                      <a:r>
                        <a:rPr lang="en-US" sz="1400" u="none" strike="noStrike" cap="none" dirty="0">
                          <a:latin typeface="Calibri"/>
                          <a:ea typeface="Calibri"/>
                          <a:cs typeface="Calibri"/>
                          <a:sym typeface="Calibri"/>
                        </a:rPr>
                        <a:t> I</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09"/>
                  </a:ext>
                </a:extLst>
              </a:tr>
              <a:tr h="3187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14040</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US" sz="1100" b="1" u="none" strike="noStrike" cap="none"/>
                        <a:t>14044</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err="1">
                          <a:latin typeface="Calibri"/>
                          <a:ea typeface="Calibri"/>
                          <a:cs typeface="Calibri"/>
                          <a:sym typeface="Calibri"/>
                        </a:rPr>
                        <a:t>Analyse</a:t>
                      </a:r>
                      <a:r>
                        <a:rPr lang="en-US" sz="1400" u="none" strike="noStrike" cap="none" dirty="0">
                          <a:latin typeface="Calibri"/>
                          <a:ea typeface="Calibri"/>
                          <a:cs typeface="Calibri"/>
                          <a:sym typeface="Calibri"/>
                        </a:rPr>
                        <a:t> des </a:t>
                      </a:r>
                      <a:r>
                        <a:rPr lang="en-US" sz="1400" u="none" strike="noStrike" cap="none" dirty="0" err="1">
                          <a:latin typeface="Calibri"/>
                          <a:ea typeface="Calibri"/>
                          <a:cs typeface="Calibri"/>
                          <a:sym typeface="Calibri"/>
                        </a:rPr>
                        <a:t>Produktlebenszyklus</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EAD3"/>
                    </a:solidFill>
                  </a:tcPr>
                </a:tc>
                <a:extLst>
                  <a:ext uri="{0D108BD9-81ED-4DB2-BD59-A6C34878D82A}">
                    <a16:rowId xmlns:a16="http://schemas.microsoft.com/office/drawing/2014/main" val="10010"/>
                  </a:ext>
                </a:extLst>
              </a:tr>
              <a:tr h="254600">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a:t>Sektor Holz</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CE2B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        9001</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CE2B8"/>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400" u="none" strike="noStrike" cap="none" dirty="0" err="1">
                          <a:latin typeface="Calibri"/>
                          <a:ea typeface="Calibri"/>
                          <a:cs typeface="Calibri"/>
                          <a:sym typeface="Calibri"/>
                        </a:rPr>
                        <a:t>Rückverfolgbarkeit</a:t>
                      </a:r>
                      <a:r>
                        <a:rPr lang="en-US" sz="1400" u="none" strike="noStrike" cap="none" dirty="0">
                          <a:latin typeface="Calibri"/>
                          <a:ea typeface="Calibri"/>
                          <a:cs typeface="Calibri"/>
                          <a:sym typeface="Calibri"/>
                        </a:rPr>
                        <a:t> von </a:t>
                      </a:r>
                      <a:r>
                        <a:rPr lang="en-US" sz="1400" u="none" strike="noStrike" cap="none" dirty="0" err="1">
                          <a:latin typeface="Calibri"/>
                          <a:ea typeface="Calibri"/>
                          <a:cs typeface="Calibri"/>
                          <a:sym typeface="Calibri"/>
                        </a:rPr>
                        <a:t>Holzprodukten</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FCE2B8"/>
                    </a:solidFill>
                  </a:tcPr>
                </a:tc>
                <a:extLst>
                  <a:ext uri="{0D108BD9-81ED-4DB2-BD59-A6C34878D82A}">
                    <a16:rowId xmlns:a16="http://schemas.microsoft.com/office/drawing/2014/main" val="10011"/>
                  </a:ext>
                </a:extLst>
              </a:tr>
              <a:tr h="2408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err="1"/>
                        <a:t>Soziale</a:t>
                      </a:r>
                      <a:r>
                        <a:rPr lang="en-US" sz="1400" b="1" u="none" strike="noStrike" cap="none" dirty="0"/>
                        <a:t> </a:t>
                      </a:r>
                      <a:r>
                        <a:rPr lang="en-US" sz="1400" b="1" u="none" strike="noStrike" cap="none" dirty="0" err="1"/>
                        <a:t>Verantwortung</a:t>
                      </a:r>
                      <a:r>
                        <a:rPr lang="en-US" sz="1400" b="1" u="none" strike="noStrike" cap="none" dirty="0"/>
                        <a:t> der </a:t>
                      </a:r>
                      <a:r>
                        <a:rPr lang="en-US" sz="1400" b="1" u="none" strike="noStrike" cap="none" dirty="0" err="1"/>
                        <a:t>Unternehmen</a:t>
                      </a:r>
                      <a:endParaRPr sz="1400" b="1" u="none" strike="noStrike" cap="none" dirty="0"/>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      26000</a:t>
                      </a:r>
                      <a:endParaRPr sz="1100" b="1" u="none" strike="noStrike" cap="none"/>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de-DE" sz="1400" u="none" strike="noStrike" cap="none" dirty="0">
                          <a:latin typeface="Calibri"/>
                          <a:ea typeface="Calibri"/>
                          <a:cs typeface="Calibri"/>
                          <a:sym typeface="Calibri"/>
                        </a:rPr>
                        <a:t>Es ist ein Leitfaden. Nicht bescheinigungsfähig. Menschenrechte.</a:t>
                      </a:r>
                      <a:endParaRPr sz="1400" u="none" strike="noStrike" cap="none" dirty="0">
                        <a:latin typeface="Calibri"/>
                        <a:ea typeface="Calibri"/>
                        <a:cs typeface="Calibri"/>
                        <a:sym typeface="Calibri"/>
                      </a:endParaRPr>
                    </a:p>
                  </a:txBody>
                  <a:tcPr marL="28575" marR="28575" marT="19050" marB="19050" anchor="ctr">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solidFill>
                      <a:srgbClr val="D9D9D9"/>
                    </a:solidFill>
                  </a:tcPr>
                </a:tc>
                <a:extLst>
                  <a:ext uri="{0D108BD9-81ED-4DB2-BD59-A6C34878D82A}">
                    <a16:rowId xmlns:a16="http://schemas.microsoft.com/office/drawing/2014/main" val="10012"/>
                  </a:ext>
                </a:extLst>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7"/>
          <p:cNvSpPr txBox="1">
            <a:spLocks noGrp="1"/>
          </p:cNvSpPr>
          <p:nvPr>
            <p:ph type="body" idx="1"/>
          </p:nvPr>
        </p:nvSpPr>
        <p:spPr>
          <a:xfrm>
            <a:off x="659742" y="327525"/>
            <a:ext cx="2778600" cy="8037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3600"/>
              <a:buAutoNum type="arabicPeriod"/>
            </a:pPr>
            <a:r>
              <a:rPr lang="en-US" dirty="0"/>
              <a:t>ÜBERBLICK</a:t>
            </a:r>
            <a:endParaRPr dirty="0"/>
          </a:p>
        </p:txBody>
      </p:sp>
      <p:sp>
        <p:nvSpPr>
          <p:cNvPr id="261" name="Google Shape;261;p7"/>
          <p:cNvSpPr txBox="1">
            <a:spLocks noGrp="1"/>
          </p:cNvSpPr>
          <p:nvPr>
            <p:ph type="body" idx="2"/>
          </p:nvPr>
        </p:nvSpPr>
        <p:spPr>
          <a:xfrm>
            <a:off x="533200" y="729375"/>
            <a:ext cx="10766100" cy="5196974"/>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800"/>
              </a:spcBef>
              <a:spcAft>
                <a:spcPts val="0"/>
              </a:spcAft>
              <a:buClr>
                <a:srgbClr val="000000"/>
              </a:buClr>
              <a:buSzPts val="2400"/>
              <a:buFont typeface="Arial"/>
              <a:buChar char="•"/>
            </a:pPr>
            <a:r>
              <a:rPr lang="de-DE" sz="2300" spc="-100" dirty="0">
                <a:solidFill>
                  <a:srgbClr val="000000"/>
                </a:solidFill>
              </a:rPr>
              <a:t>Eine nachhaltige Zukunft ist nur möglich, wenn sie mit einem Gefühl der Dringlichkeit angestrebt wird. Die unternehmerische Nachhaltigkeit von Kleinst-KMU erfordert ein Management, Strategien und Abläufe, die den Übergang zu einer nachhaltigen Zukunft sicherstellen.</a:t>
            </a:r>
          </a:p>
          <a:p>
            <a:pPr marL="419100" lvl="0" indent="-342900" algn="just" rtl="0">
              <a:lnSpc>
                <a:spcPct val="100000"/>
              </a:lnSpc>
              <a:spcBef>
                <a:spcPts val="800"/>
              </a:spcBef>
              <a:spcAft>
                <a:spcPts val="0"/>
              </a:spcAft>
              <a:buClr>
                <a:srgbClr val="000000"/>
              </a:buClr>
              <a:buSzPts val="2400"/>
              <a:buFont typeface="Arial"/>
              <a:buChar char="•"/>
            </a:pPr>
            <a:r>
              <a:rPr lang="de-DE" sz="2300" spc="-100" dirty="0">
                <a:solidFill>
                  <a:srgbClr val="000000"/>
                </a:solidFill>
              </a:rPr>
              <a:t>Dieses Modul „Bewertung und Planung“ gibt Antworten auf die neuen Herausforderungen und Anforderungen, denen sich Selbstständige, Unternehmer und Kleinst-KMU stellen müssen, um nachhaltig zu wachsen.</a:t>
            </a:r>
            <a:endParaRPr sz="2300" spc="-100" dirty="0">
              <a:solidFill>
                <a:srgbClr val="000000"/>
              </a:solidFill>
            </a:endParaRPr>
          </a:p>
        </p:txBody>
      </p:sp>
      <p:sp>
        <p:nvSpPr>
          <p:cNvPr id="262" name="Google Shape;262;p7"/>
          <p:cNvSpPr txBox="1">
            <a:spLocks noGrp="1"/>
          </p:cNvSpPr>
          <p:nvPr>
            <p:ph type="body" idx="2"/>
          </p:nvPr>
        </p:nvSpPr>
        <p:spPr>
          <a:xfrm>
            <a:off x="533200" y="3327862"/>
            <a:ext cx="10706400" cy="2870524"/>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800"/>
              </a:spcBef>
              <a:spcAft>
                <a:spcPts val="0"/>
              </a:spcAft>
              <a:buClr>
                <a:srgbClr val="000000"/>
              </a:buClr>
              <a:buSzPts val="2400"/>
              <a:buFont typeface="Arial"/>
              <a:buChar char="•"/>
            </a:pPr>
            <a:r>
              <a:rPr lang="de-DE" sz="2300" spc="-100" dirty="0">
                <a:solidFill>
                  <a:srgbClr val="000000"/>
                </a:solidFill>
              </a:rPr>
              <a:t>Das wachsende Bewusstsein und die Nachfrage nach einem stärkeren Engagement von Unternehmen für den Umweltschutz erfordern, dass Kleinst-KMU in verschiedenen Sektoren ihr Wissen über die wichtigsten Konzepte, Anwendungen, Methoden, Instrumente und Anforderungen, die Nachhaltigkeit umfasst, zu vertiefen beginnen.</a:t>
            </a:r>
          </a:p>
          <a:p>
            <a:pPr marL="419100" lvl="0" indent="-342900" algn="just" rtl="0">
              <a:lnSpc>
                <a:spcPct val="100000"/>
              </a:lnSpc>
              <a:spcBef>
                <a:spcPts val="800"/>
              </a:spcBef>
              <a:spcAft>
                <a:spcPts val="0"/>
              </a:spcAft>
              <a:buClr>
                <a:srgbClr val="000000"/>
              </a:buClr>
              <a:buSzPts val="2400"/>
              <a:buFont typeface="Arial"/>
              <a:buChar char="•"/>
            </a:pPr>
            <a:r>
              <a:rPr lang="de-DE" sz="2300" spc="-100" dirty="0">
                <a:solidFill>
                  <a:srgbClr val="000000"/>
                </a:solidFill>
              </a:rPr>
              <a:t>Sie werden die Gelegenheit haben, Wissen über unternehmerische Nachhaltigkeit, Kohlenstoff-Fußabdruck, Kreislaufwirtschaft, ESG, Berichterstattung, Ziele für nachhaltige Entwicklung und die Schritte zur Entwicklung eines Nachhaltigkeitsplans zu erwerben.</a:t>
            </a:r>
            <a:endParaRPr sz="2300" spc="-100" dirty="0">
              <a:solidFill>
                <a:srgbClr val="000000"/>
              </a:solidFill>
            </a:endParaRPr>
          </a:p>
        </p:txBody>
      </p:sp>
      <p:sp>
        <p:nvSpPr>
          <p:cNvPr id="263" name="Google Shape;263;p7"/>
          <p:cNvSpPr txBox="1"/>
          <p:nvPr/>
        </p:nvSpPr>
        <p:spPr>
          <a:xfrm>
            <a:off x="507400" y="5172675"/>
            <a:ext cx="108216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02. ZIELE</a:t>
            </a:r>
            <a:endParaRPr dirty="0"/>
          </a:p>
        </p:txBody>
      </p:sp>
      <p:sp>
        <p:nvSpPr>
          <p:cNvPr id="271" name="Google Shape;271;p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800"/>
              </a:spcBef>
              <a:spcAft>
                <a:spcPts val="0"/>
              </a:spcAft>
              <a:buClr>
                <a:schemeClr val="dk1"/>
              </a:buClr>
              <a:buSzPts val="1400"/>
              <a:buNone/>
            </a:pPr>
            <a:endParaRPr/>
          </a:p>
          <a:p>
            <a:pPr marL="228600" lvl="0" indent="-228600" algn="l" rtl="0">
              <a:lnSpc>
                <a:spcPct val="103333"/>
              </a:lnSpc>
              <a:spcBef>
                <a:spcPts val="0"/>
              </a:spcBef>
              <a:spcAft>
                <a:spcPts val="0"/>
              </a:spcAft>
              <a:buClr>
                <a:srgbClr val="595959"/>
              </a:buClr>
              <a:buSzPts val="2400"/>
              <a:buNone/>
            </a:pPr>
            <a:endParaRPr sz="2200">
              <a:solidFill>
                <a:srgbClr val="000000"/>
              </a:solidFill>
            </a:endParaRPr>
          </a:p>
        </p:txBody>
      </p:sp>
      <p:sp>
        <p:nvSpPr>
          <p:cNvPr id="272" name="Google Shape;272;p8"/>
          <p:cNvSpPr txBox="1">
            <a:spLocks noGrp="1"/>
          </p:cNvSpPr>
          <p:nvPr>
            <p:ph type="body" idx="4294967295"/>
          </p:nvPr>
        </p:nvSpPr>
        <p:spPr>
          <a:xfrm>
            <a:off x="904856" y="2479793"/>
            <a:ext cx="10052953" cy="27892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400"/>
              <a:buNone/>
            </a:pPr>
            <a:r>
              <a:rPr lang="en-US" sz="2400" b="1" i="1" dirty="0" err="1">
                <a:solidFill>
                  <a:srgbClr val="000000"/>
                </a:solidFill>
              </a:rPr>
              <a:t>Allgemeines</a:t>
            </a:r>
            <a:r>
              <a:rPr lang="en-US" sz="2400" b="1" i="1" dirty="0">
                <a:solidFill>
                  <a:srgbClr val="000000"/>
                </a:solidFill>
              </a:rPr>
              <a:t> Ziel</a:t>
            </a:r>
            <a:endParaRPr sz="2400" dirty="0"/>
          </a:p>
          <a:p>
            <a:pPr marL="0" lvl="0" indent="0" algn="just" rtl="0">
              <a:lnSpc>
                <a:spcPct val="100000"/>
              </a:lnSpc>
              <a:spcBef>
                <a:spcPts val="0"/>
              </a:spcBef>
              <a:spcAft>
                <a:spcPts val="0"/>
              </a:spcAft>
              <a:buClr>
                <a:srgbClr val="000000"/>
              </a:buClr>
              <a:buSzPts val="1400"/>
              <a:buNone/>
            </a:pPr>
            <a:endParaRPr sz="2400" b="1" i="1" dirty="0">
              <a:solidFill>
                <a:srgbClr val="000000"/>
              </a:solidFill>
            </a:endParaRPr>
          </a:p>
          <a:p>
            <a:pPr marL="0" lvl="0" indent="0" algn="just" rtl="0">
              <a:lnSpc>
                <a:spcPct val="100000"/>
              </a:lnSpc>
              <a:spcBef>
                <a:spcPts val="0"/>
              </a:spcBef>
              <a:spcAft>
                <a:spcPts val="0"/>
              </a:spcAft>
              <a:buClr>
                <a:srgbClr val="000000"/>
              </a:buClr>
              <a:buSzPts val="1400"/>
              <a:buNone/>
            </a:pPr>
            <a:r>
              <a:rPr lang="de-DE" sz="2400" u="sng" dirty="0">
                <a:solidFill>
                  <a:srgbClr val="000000"/>
                </a:solidFill>
              </a:rPr>
              <a:t>Umsetzung nachhaltiger Praktiken durch Kleinst-KMU in ihren Betrieben.</a:t>
            </a:r>
            <a:endParaRPr sz="2400" dirty="0"/>
          </a:p>
          <a:p>
            <a:pPr marL="228600" lvl="0" indent="-228600" algn="l" rtl="0">
              <a:lnSpc>
                <a:spcPct val="103333"/>
              </a:lnSpc>
              <a:spcBef>
                <a:spcPts val="0"/>
              </a:spcBef>
              <a:spcAft>
                <a:spcPts val="0"/>
              </a:spcAft>
              <a:buClr>
                <a:srgbClr val="595959"/>
              </a:buClr>
              <a:buSzPts val="2400"/>
              <a:buNone/>
            </a:pPr>
            <a:endParaRPr sz="24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body" idx="2"/>
          </p:nvPr>
        </p:nvSpPr>
        <p:spPr>
          <a:xfrm>
            <a:off x="817719" y="485120"/>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800"/>
              </a:spcBef>
              <a:spcAft>
                <a:spcPts val="0"/>
              </a:spcAft>
              <a:buSzPts val="2400"/>
              <a:buNone/>
            </a:pPr>
            <a:r>
              <a:rPr lang="en-US" b="1" i="1" dirty="0" err="1">
                <a:solidFill>
                  <a:srgbClr val="000000"/>
                </a:solidFill>
              </a:rPr>
              <a:t>Spezifische</a:t>
            </a:r>
            <a:r>
              <a:rPr lang="en-US" b="1" i="1" dirty="0">
                <a:solidFill>
                  <a:srgbClr val="000000"/>
                </a:solidFill>
              </a:rPr>
              <a:t> </a:t>
            </a:r>
            <a:r>
              <a:rPr lang="en-US" b="1" i="1" dirty="0" err="1">
                <a:solidFill>
                  <a:srgbClr val="000000"/>
                </a:solidFill>
              </a:rPr>
              <a:t>Zielsetzungen</a:t>
            </a:r>
            <a:endParaRPr dirty="0"/>
          </a:p>
          <a:p>
            <a:pPr marL="0" lvl="0" indent="0" algn="just" rtl="0">
              <a:lnSpc>
                <a:spcPct val="120000"/>
              </a:lnSpc>
              <a:spcBef>
                <a:spcPts val="800"/>
              </a:spcBef>
              <a:spcAft>
                <a:spcPts val="0"/>
              </a:spcAft>
              <a:buSzPts val="2400"/>
              <a:buNone/>
            </a:pPr>
            <a:endParaRPr b="1" i="1" dirty="0">
              <a:solidFill>
                <a:srgbClr val="000000"/>
              </a:solidFill>
            </a:endParaRPr>
          </a:p>
          <a:p>
            <a:pPr marL="438150" lvl="0" indent="-342900" algn="just" rtl="0">
              <a:lnSpc>
                <a:spcPct val="115000"/>
              </a:lnSpc>
              <a:spcBef>
                <a:spcPts val="0"/>
              </a:spcBef>
              <a:spcAft>
                <a:spcPts val="0"/>
              </a:spcAft>
              <a:buClr>
                <a:srgbClr val="000000"/>
              </a:buClr>
              <a:buSzPts val="2100"/>
              <a:buFont typeface="Arial"/>
              <a:buChar char="•"/>
            </a:pPr>
            <a:r>
              <a:rPr lang="de-DE" dirty="0">
                <a:solidFill>
                  <a:srgbClr val="000000"/>
                </a:solidFill>
              </a:rPr>
              <a:t>Bereitstellung einer umfassenden Methodik für Nachhaltigkeitspläne, die an ESG-Kriterien (Umwelt, Soziales und Governance) ausgerichtet sind.</a:t>
            </a:r>
          </a:p>
          <a:p>
            <a:pPr marL="438150" lvl="0" indent="-342900" algn="just" rtl="0">
              <a:lnSpc>
                <a:spcPct val="115000"/>
              </a:lnSpc>
              <a:spcBef>
                <a:spcPts val="0"/>
              </a:spcBef>
              <a:spcAft>
                <a:spcPts val="0"/>
              </a:spcAft>
              <a:buClr>
                <a:srgbClr val="000000"/>
              </a:buClr>
              <a:buSzPts val="2100"/>
              <a:buFont typeface="Arial"/>
              <a:buChar char="•"/>
            </a:pPr>
            <a:endParaRPr lang="de-DE" dirty="0">
              <a:solidFill>
                <a:srgbClr val="000000"/>
              </a:solidFill>
            </a:endParaRPr>
          </a:p>
          <a:p>
            <a:pPr marL="438150" lvl="0" indent="-342900" algn="just" rtl="0">
              <a:lnSpc>
                <a:spcPct val="115000"/>
              </a:lnSpc>
              <a:spcBef>
                <a:spcPts val="0"/>
              </a:spcBef>
              <a:spcAft>
                <a:spcPts val="0"/>
              </a:spcAft>
              <a:buClr>
                <a:srgbClr val="000000"/>
              </a:buClr>
              <a:buSzPts val="2100"/>
              <a:buFont typeface="Arial"/>
              <a:buChar char="•"/>
            </a:pPr>
            <a:r>
              <a:rPr lang="de-DE" dirty="0">
                <a:solidFill>
                  <a:srgbClr val="000000"/>
                </a:solidFill>
              </a:rPr>
              <a:t>Sensibilisierung für die Notwendigkeit und die Vorteile einer strategischen Nachhaltigkeitsplanung.</a:t>
            </a:r>
          </a:p>
          <a:p>
            <a:pPr marL="438150" lvl="0" indent="-342900" algn="just" rtl="0">
              <a:lnSpc>
                <a:spcPct val="115000"/>
              </a:lnSpc>
              <a:spcBef>
                <a:spcPts val="0"/>
              </a:spcBef>
              <a:spcAft>
                <a:spcPts val="0"/>
              </a:spcAft>
              <a:buClr>
                <a:srgbClr val="000000"/>
              </a:buClr>
              <a:buSzPts val="2100"/>
              <a:buFont typeface="Arial"/>
              <a:buChar char="•"/>
            </a:pPr>
            <a:endParaRPr lang="de-DE" dirty="0">
              <a:solidFill>
                <a:srgbClr val="000000"/>
              </a:solidFill>
            </a:endParaRPr>
          </a:p>
          <a:p>
            <a:pPr marL="438150" lvl="0" indent="-342900" algn="just" rtl="0">
              <a:lnSpc>
                <a:spcPct val="115000"/>
              </a:lnSpc>
              <a:spcBef>
                <a:spcPts val="0"/>
              </a:spcBef>
              <a:spcAft>
                <a:spcPts val="0"/>
              </a:spcAft>
              <a:buClr>
                <a:srgbClr val="000000"/>
              </a:buClr>
              <a:buSzPts val="2100"/>
              <a:buFont typeface="Arial"/>
              <a:buChar char="•"/>
            </a:pPr>
            <a:r>
              <a:rPr lang="de-DE" dirty="0">
                <a:solidFill>
                  <a:srgbClr val="000000"/>
                </a:solidFill>
              </a:rPr>
              <a:t>Verbreitung bewährter Praktiken für eine nachhaltige Unternehmensführung.</a:t>
            </a:r>
          </a:p>
          <a:p>
            <a:pPr marL="438150" lvl="0" indent="-342900" algn="just" rtl="0">
              <a:lnSpc>
                <a:spcPct val="115000"/>
              </a:lnSpc>
              <a:spcBef>
                <a:spcPts val="0"/>
              </a:spcBef>
              <a:spcAft>
                <a:spcPts val="0"/>
              </a:spcAft>
              <a:buClr>
                <a:srgbClr val="000000"/>
              </a:buClr>
              <a:buSzPts val="2100"/>
              <a:buFont typeface="Arial"/>
              <a:buChar char="•"/>
            </a:pPr>
            <a:endParaRPr lang="de-DE" dirty="0">
              <a:solidFill>
                <a:srgbClr val="000000"/>
              </a:solidFill>
            </a:endParaRPr>
          </a:p>
          <a:p>
            <a:pPr marL="438150" lvl="0" indent="-342900" algn="just" rtl="0">
              <a:lnSpc>
                <a:spcPct val="115000"/>
              </a:lnSpc>
              <a:spcBef>
                <a:spcPts val="0"/>
              </a:spcBef>
              <a:spcAft>
                <a:spcPts val="0"/>
              </a:spcAft>
              <a:buClr>
                <a:srgbClr val="000000"/>
              </a:buClr>
              <a:buSzPts val="2100"/>
              <a:buFont typeface="Arial"/>
              <a:buChar char="•"/>
            </a:pPr>
            <a:r>
              <a:rPr lang="de-DE" dirty="0">
                <a:solidFill>
                  <a:srgbClr val="000000"/>
                </a:solidFill>
              </a:rPr>
              <a:t>Unterstützung von öffentlichen Initiativen und politischen Maßnahmen zur Nachhaltigkeit im europäischen und spanischen Kontext.</a:t>
            </a:r>
            <a:endParaRPr sz="2100" dirty="0">
              <a:solidFill>
                <a:srgbClr val="000000"/>
              </a:solidFill>
            </a:endParaRPr>
          </a:p>
          <a:p>
            <a:pPr marL="0" lvl="0" indent="0" algn="l" rtl="0">
              <a:lnSpc>
                <a:spcPct val="115000"/>
              </a:lnSpc>
              <a:spcBef>
                <a:spcPts val="0"/>
              </a:spcBef>
              <a:spcAft>
                <a:spcPts val="0"/>
              </a:spcAft>
              <a:buSzPts val="2400"/>
              <a:buNone/>
            </a:pPr>
            <a:endParaRPr sz="2100" dirty="0">
              <a:solidFill>
                <a:srgbClr val="000000"/>
              </a:solidFill>
            </a:endParaRPr>
          </a:p>
          <a:p>
            <a:pPr marL="0" lvl="0" indent="0" algn="just" rtl="0">
              <a:lnSpc>
                <a:spcPct val="100000"/>
              </a:lnSpc>
              <a:spcBef>
                <a:spcPts val="800"/>
              </a:spcBef>
              <a:spcAft>
                <a:spcPts val="0"/>
              </a:spcAft>
              <a:buClr>
                <a:srgbClr val="000000"/>
              </a:buClr>
              <a:buSzPts val="1400"/>
              <a:buNone/>
            </a:pPr>
            <a:r>
              <a:rPr lang="en-US" sz="2200" dirty="0">
                <a:solidFill>
                  <a:srgbClr val="000000"/>
                </a:solidFill>
              </a:rPr>
              <a:t>.</a:t>
            </a:r>
            <a:endParaRPr dirty="0"/>
          </a:p>
          <a:p>
            <a:pPr marL="228600" lvl="0" indent="-228600" algn="just" rtl="0">
              <a:lnSpc>
                <a:spcPct val="150000"/>
              </a:lnSpc>
              <a:spcBef>
                <a:spcPts val="800"/>
              </a:spcBef>
              <a:spcAft>
                <a:spcPts val="0"/>
              </a:spcAft>
              <a:buClr>
                <a:schemeClr val="dk1"/>
              </a:buClr>
              <a:buSzPts val="1400"/>
              <a:buNone/>
            </a:pPr>
            <a:endParaRPr sz="2100" dirty="0"/>
          </a:p>
          <a:p>
            <a:pPr marL="457200" marR="0" lvl="0" indent="-228600" algn="l"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9"/>
          <p:cNvSpPr txBox="1">
            <a:spLocks noGrp="1"/>
          </p:cNvSpPr>
          <p:nvPr>
            <p:ph type="body" idx="1"/>
          </p:nvPr>
        </p:nvSpPr>
        <p:spPr>
          <a:xfrm>
            <a:off x="715875" y="592284"/>
            <a:ext cx="5922900" cy="57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03. LERNRESULTATE</a:t>
            </a:r>
            <a:endParaRPr dirty="0"/>
          </a:p>
        </p:txBody>
      </p:sp>
      <p:sp>
        <p:nvSpPr>
          <p:cNvPr id="283" name="Google Shape;283;p9"/>
          <p:cNvSpPr txBox="1">
            <a:spLocks noGrp="1"/>
          </p:cNvSpPr>
          <p:nvPr>
            <p:ph type="body" idx="2"/>
          </p:nvPr>
        </p:nvSpPr>
        <p:spPr>
          <a:xfrm>
            <a:off x="715875" y="1415150"/>
            <a:ext cx="10245900" cy="4131900"/>
          </a:xfrm>
          <a:prstGeom prst="rect">
            <a:avLst/>
          </a:prstGeom>
          <a:noFill/>
          <a:ln>
            <a:noFill/>
          </a:ln>
        </p:spPr>
        <p:txBody>
          <a:bodyPr spcFirstLastPara="1" wrap="square" lIns="91425" tIns="45700" rIns="91425" bIns="45700" anchor="t" anchorCtr="0">
            <a:noAutofit/>
          </a:bodyPr>
          <a:lstStyle/>
          <a:p>
            <a:pPr marL="419100" lvl="0" indent="-342900" algn="just" rtl="0">
              <a:lnSpc>
                <a:spcPct val="150000"/>
              </a:lnSpc>
              <a:spcBef>
                <a:spcPts val="1000"/>
              </a:spcBef>
              <a:spcAft>
                <a:spcPts val="0"/>
              </a:spcAft>
              <a:buClr>
                <a:srgbClr val="000000"/>
              </a:buClr>
              <a:buSzPts val="2400"/>
              <a:buFont typeface="Arial"/>
              <a:buChar char="•"/>
            </a:pPr>
            <a:r>
              <a:rPr lang="de-DE" dirty="0">
                <a:solidFill>
                  <a:srgbClr val="000000"/>
                </a:solidFill>
              </a:rPr>
              <a:t>Das </a:t>
            </a:r>
            <a:r>
              <a:rPr lang="de-DE" b="1" dirty="0">
                <a:solidFill>
                  <a:srgbClr val="000000"/>
                </a:solidFill>
              </a:rPr>
              <a:t>Engagement des Managements </a:t>
            </a:r>
            <a:r>
              <a:rPr lang="de-DE" dirty="0">
                <a:solidFill>
                  <a:srgbClr val="000000"/>
                </a:solidFill>
              </a:rPr>
              <a:t>für die Nachhaltigkeitsstrategie.</a:t>
            </a:r>
          </a:p>
          <a:p>
            <a:pPr marL="419100" lvl="0" indent="-342900" algn="just" rtl="0">
              <a:lnSpc>
                <a:spcPct val="150000"/>
              </a:lnSpc>
              <a:spcBef>
                <a:spcPts val="1000"/>
              </a:spcBef>
              <a:spcAft>
                <a:spcPts val="0"/>
              </a:spcAft>
              <a:buClr>
                <a:srgbClr val="000000"/>
              </a:buClr>
              <a:buSzPts val="2400"/>
              <a:buFont typeface="Arial"/>
              <a:buChar char="•"/>
            </a:pPr>
            <a:r>
              <a:rPr lang="de-DE" dirty="0">
                <a:solidFill>
                  <a:srgbClr val="000000"/>
                </a:solidFill>
              </a:rPr>
              <a:t>Die Notwendigkeit, eine vorherige </a:t>
            </a:r>
            <a:r>
              <a:rPr lang="de-DE" b="1" dirty="0">
                <a:solidFill>
                  <a:srgbClr val="000000"/>
                </a:solidFill>
              </a:rPr>
              <a:t>Selbstdiagnose</a:t>
            </a:r>
            <a:r>
              <a:rPr lang="de-DE" dirty="0">
                <a:solidFill>
                  <a:srgbClr val="000000"/>
                </a:solidFill>
              </a:rPr>
              <a:t> durchzuführen. </a:t>
            </a:r>
          </a:p>
          <a:p>
            <a:pPr marL="419100" lvl="0" indent="-342900" algn="just" rtl="0">
              <a:lnSpc>
                <a:spcPct val="150000"/>
              </a:lnSpc>
              <a:spcBef>
                <a:spcPts val="1000"/>
              </a:spcBef>
              <a:spcAft>
                <a:spcPts val="0"/>
              </a:spcAft>
              <a:buClr>
                <a:srgbClr val="000000"/>
              </a:buClr>
              <a:buSzPts val="2400"/>
              <a:buFont typeface="Arial"/>
              <a:buChar char="•"/>
            </a:pPr>
            <a:r>
              <a:rPr lang="de-DE" dirty="0">
                <a:solidFill>
                  <a:srgbClr val="000000"/>
                </a:solidFill>
              </a:rPr>
              <a:t>Die Bedeutung der Messung des nachhaltigen Managements durch </a:t>
            </a:r>
            <a:r>
              <a:rPr lang="de-DE" b="1" dirty="0">
                <a:solidFill>
                  <a:srgbClr val="000000"/>
                </a:solidFill>
              </a:rPr>
              <a:t>Indikatoren</a:t>
            </a:r>
            <a:r>
              <a:rPr lang="de-DE" dirty="0">
                <a:solidFill>
                  <a:srgbClr val="000000"/>
                </a:solidFill>
              </a:rPr>
              <a:t> für die Erreichung der Nachhaltigkeitsziele.</a:t>
            </a:r>
          </a:p>
          <a:p>
            <a:pPr marL="419100" lvl="0" indent="-342900" algn="just" rtl="0">
              <a:lnSpc>
                <a:spcPct val="150000"/>
              </a:lnSpc>
              <a:spcBef>
                <a:spcPts val="1000"/>
              </a:spcBef>
              <a:spcAft>
                <a:spcPts val="0"/>
              </a:spcAft>
              <a:buClr>
                <a:srgbClr val="000000"/>
              </a:buClr>
              <a:buSzPts val="2400"/>
              <a:buFont typeface="Arial"/>
              <a:buChar char="•"/>
            </a:pPr>
            <a:r>
              <a:rPr lang="de-DE" dirty="0">
                <a:solidFill>
                  <a:srgbClr val="000000"/>
                </a:solidFill>
              </a:rPr>
              <a:t>Der Wert und der Einfluss von </a:t>
            </a:r>
            <a:r>
              <a:rPr lang="de-DE" b="1" dirty="0">
                <a:solidFill>
                  <a:srgbClr val="000000"/>
                </a:solidFill>
              </a:rPr>
              <a:t>Interessengruppen</a:t>
            </a:r>
            <a:r>
              <a:rPr lang="de-DE" dirty="0">
                <a:solidFill>
                  <a:srgbClr val="000000"/>
                </a:solidFill>
              </a:rPr>
              <a:t>. </a:t>
            </a:r>
          </a:p>
          <a:p>
            <a:pPr marL="419100" lvl="0" indent="-342900" algn="just" rtl="0">
              <a:lnSpc>
                <a:spcPct val="150000"/>
              </a:lnSpc>
              <a:spcBef>
                <a:spcPts val="1000"/>
              </a:spcBef>
              <a:spcAft>
                <a:spcPts val="0"/>
              </a:spcAft>
              <a:buClr>
                <a:srgbClr val="000000"/>
              </a:buClr>
              <a:buSzPts val="2400"/>
              <a:buFont typeface="Arial"/>
              <a:buChar char="•"/>
            </a:pPr>
            <a:r>
              <a:rPr lang="de-DE" dirty="0">
                <a:solidFill>
                  <a:srgbClr val="000000"/>
                </a:solidFill>
              </a:rPr>
              <a:t>Bewertung, Kontrolle und </a:t>
            </a:r>
            <a:r>
              <a:rPr lang="de-DE" b="1" dirty="0">
                <a:solidFill>
                  <a:srgbClr val="000000"/>
                </a:solidFill>
              </a:rPr>
              <a:t>Überwachung</a:t>
            </a:r>
            <a:r>
              <a:rPr lang="de-DE" dirty="0">
                <a:solidFill>
                  <a:srgbClr val="000000"/>
                </a:solidFill>
              </a:rPr>
              <a:t> des Nachhaltigkeitsplans von Mikro-KMU.</a:t>
            </a:r>
            <a:endParaRPr lang="en-US" dirty="0">
              <a:solidFill>
                <a:srgbClr val="000000"/>
              </a:solidFill>
            </a:endParaRPr>
          </a:p>
          <a:p>
            <a:pPr marL="419100" lvl="0" indent="-342900" algn="just" rtl="0">
              <a:lnSpc>
                <a:spcPct val="150000"/>
              </a:lnSpc>
              <a:spcBef>
                <a:spcPts val="1000"/>
              </a:spcBef>
              <a:spcAft>
                <a:spcPts val="0"/>
              </a:spcAft>
              <a:buClr>
                <a:srgbClr val="000000"/>
              </a:buClr>
              <a:buSzPts val="2400"/>
              <a:buFont typeface="Arial"/>
              <a:buChar char="•"/>
            </a:pPr>
            <a:endParaRPr lang="en-US"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1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291" name="Google Shape;291;p1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92" name="Google Shape;292;p11"/>
          <p:cNvSpPr txBox="1"/>
          <p:nvPr/>
        </p:nvSpPr>
        <p:spPr>
          <a:xfrm>
            <a:off x="5906320" y="4514232"/>
            <a:ext cx="560874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NACHHALTIGE GESCHÄFTSAKTIVITÄTEN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2697</Words>
  <Application>Microsoft Office PowerPoint</Application>
  <PresentationFormat>Widescreen</PresentationFormat>
  <Paragraphs>353</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Roboto</vt:lpstr>
      <vt:lpstr>Calibri</vt:lpstr>
      <vt:lpstr>Montserrat</vt:lpstr>
      <vt:lpstr>Arial</vt:lpstr>
      <vt:lpstr>Montserrat Light</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6</cp:revision>
  <dcterms:created xsi:type="dcterms:W3CDTF">2020-10-14T13:32:04Z</dcterms:created>
  <dcterms:modified xsi:type="dcterms:W3CDTF">2025-11-17T10:18:23Z</dcterms:modified>
</cp:coreProperties>
</file>