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omments/comment1.xml" ContentType="application/vnd.openxmlformats-officedocument.presentationml.comment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9"/>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Lst>
  <p:sldSz cx="12192000" cy="6858000"/>
  <p:notesSz cx="6858000" cy="9144000"/>
  <p:embeddedFontLst>
    <p:embeddedFont>
      <p:font typeface="Montserrat" panose="00000500000000000000" pitchFamily="2" charset="0"/>
      <p:regular r:id="rId70"/>
      <p:bold r:id="rId71"/>
      <p:italic r:id="rId72"/>
      <p:boldItalic r:id="rId73"/>
    </p:embeddedFont>
    <p:embeddedFont>
      <p:font typeface="Montserrat Light" panose="00000400000000000000" pitchFamily="2"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9" roundtripDataSignature="AMtx7mhjyO3a/d7T5KaiHxzhjVcBLtAvJ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yekola oyefunke" initials="oo" lastIdx="1" clrIdx="0">
    <p:extLst>
      <p:ext uri="{19B8F6BF-5375-455C-9EA6-DF929625EA0E}">
        <p15:presenceInfo xmlns:p15="http://schemas.microsoft.com/office/powerpoint/2012/main" userId="a5a2c5b20e3dc7e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0894F93-8F9E-4287-92D0-AEE9191BE0A3}">
  <a:tblStyle styleId="{A0894F93-8F9E-4287-92D0-AEE9191BE0A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2" d="100"/>
          <a:sy n="62" d="100"/>
        </p:scale>
        <p:origin x="828"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9" Type="http://customschemas.google.com/relationships/presentationmetadata" Target="meta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slide" Target="slides/slide60.xml"/><Relationship Id="rId90"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77"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3.fntdata"/><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1.fntdata"/><Relationship Id="rId75" Type="http://schemas.openxmlformats.org/officeDocument/2006/relationships/font" Target="fonts/font6.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4.fntdata"/><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7.fntdata"/><Relationship Id="rId7" Type="http://schemas.openxmlformats.org/officeDocument/2006/relationships/slide" Target="slides/slide6.xml"/><Relationship Id="rId71" Type="http://schemas.openxmlformats.org/officeDocument/2006/relationships/font" Target="fonts/font2.fntdata"/><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10-01T15:19:13.244" idx="1">
    <p:pos x="1258" y="328"/>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85" name="Google Shape;18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f0858d4389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2f0858d4389_0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g2f0858d4389_0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f0858d4389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2f0858d4389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g2f0858d4389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6" name="Google Shape;306;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5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4" name="Google Shape;324;p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0" name="Google Shape;330;p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d18f9086ee_0_2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2d18f9086ee_0_2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g2d18f9086ee_0_2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d18f9086ee_0_2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2d18f9086ee_0_2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g2d18f9086ee_0_2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p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1" name="Google Shape;371;p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d18f9086ee_0_3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g2d18f9086ee_0_3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7" name="Google Shape;377;g2d18f9086ee_0_3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p6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9" name="Google Shape;399;p6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f0858d4389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g2f0858d4389_0_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g2f0858d4389_0_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7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7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7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p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7" name="Google Shape;447;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7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3" name="Google Shape;453;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6" name="Google Shape;466;p7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7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4" name="Google Shape;474;p7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1" name="Google Shape;481;p7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7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8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p8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g2d18f9086ee_0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7" name="Google Shape;497;g2d18f9086ee_0_1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8" name="Google Shape;498;g2d18f9086ee_0_1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g2d18f9086ee_0_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g2d18f9086ee_0_1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05" name="Google Shape;505;g2d18f9086ee_0_1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d18f9086ee_0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1" name="Google Shape;511;g2d18f9086ee_0_18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2" name="Google Shape;512;g2d18f9086ee_0_18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9" name="Google Shape;519;p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2d18f9086ee_0_19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g2d18f9086ee_0_1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6" name="Google Shape;526;g2d18f9086ee_0_1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2d18f9086ee_0_2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g2d18f9086ee_0_2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3" name="Google Shape;533;g2d18f9086ee_0_2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0" name="Google Shape;540;p8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2d18f9086ee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g2d18f9086ee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7" name="Google Shape;547;g2d18f9086ee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2d18f9086ee_0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2d18f9086ee_0_1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4" name="Google Shape;554;g2d18f9086ee_0_10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8" name="Google Shape;24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1" name="Google Shape;56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2" name="Google Shape;56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0" name="Google Shape;57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2d18f9086ee_0_4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g2d18f9086ee_0_4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4" name="Google Shape;584;g2d18f9086ee_0_46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2d18f9086ee_0_4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0" name="Google Shape;590;g2d18f9086ee_0_4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1" name="Google Shape;591;g2d18f9086ee_0_4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g2d18f9086ee_0_5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g2d18f9086ee_0_5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7" name="Google Shape;597;g2d18f9086ee_0_5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2d18f9086ee_0_5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g2d18f9086ee_0_5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4" name="Google Shape;604;g2d18f9086ee_0_5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2d18f9086ee_0_5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g2d18f9086ee_0_5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0" name="Google Shape;610;g2d18f9086ee_0_5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616" name="Google Shape;61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2" name="Google Shape;62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0" name="Google Shape;63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2" name="Google Shape;642;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8" name="Google Shape;648;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4" name="Google Shape;654;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0" name="Google Shape;66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6" name="Google Shape;666;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3" name="Google Shape;67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1" name="Google Shape;68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f0858d4389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2f0858d4389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g2f0858d4389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Cover Slide  01">
  <p:cSld name="Cover Slide  01">
    <p:spTree>
      <p:nvGrpSpPr>
        <p:cNvPr id="1" name="Shape 12"/>
        <p:cNvGrpSpPr/>
        <p:nvPr/>
      </p:nvGrpSpPr>
      <p:grpSpPr>
        <a:xfrm>
          <a:off x="0" y="0"/>
          <a:ext cx="0" cy="0"/>
          <a:chOff x="0" y="0"/>
          <a:chExt cx="0" cy="0"/>
        </a:xfrm>
      </p:grpSpPr>
      <p:sp>
        <p:nvSpPr>
          <p:cNvPr id="13" name="Google Shape;13;p34"/>
          <p:cNvSpPr/>
          <p:nvPr/>
        </p:nvSpPr>
        <p:spPr>
          <a:xfrm>
            <a:off x="-1218514" y="-6377384"/>
            <a:ext cx="16024759" cy="5895581"/>
          </a:xfrm>
          <a:prstGeom prst="rect">
            <a:avLst/>
          </a:prstGeom>
          <a:solidFill>
            <a:srgbClr val="ECECE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34"/>
          <p:cNvSpPr/>
          <p:nvPr/>
        </p:nvSpPr>
        <p:spPr>
          <a:xfrm>
            <a:off x="0" y="3703066"/>
            <a:ext cx="4883406" cy="2856914"/>
          </a:xfrm>
          <a:prstGeom prst="rect">
            <a:avLst/>
          </a:prstGeom>
          <a:solidFill>
            <a:srgbClr val="1E75B0"/>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15" name="Google Shape;15;p34"/>
          <p:cNvSpPr>
            <a:spLocks noGrp="1"/>
          </p:cNvSpPr>
          <p:nvPr>
            <p:ph type="pic" idx="2"/>
          </p:nvPr>
        </p:nvSpPr>
        <p:spPr>
          <a:xfrm>
            <a:off x="0" y="2428827"/>
            <a:ext cx="12192000" cy="3192032"/>
          </a:xfrm>
          <a:prstGeom prst="rect">
            <a:avLst/>
          </a:prstGeom>
          <a:solidFill>
            <a:srgbClr val="D8D8D8"/>
          </a:solidFill>
          <a:ln>
            <a:noFill/>
          </a:ln>
        </p:spPr>
        <p:txBody>
          <a:bodyPr/>
          <a:lstStyle/>
          <a:p>
            <a:endParaRPr lang="en-GB"/>
          </a:p>
        </p:txBody>
      </p:sp>
      <p:grpSp>
        <p:nvGrpSpPr>
          <p:cNvPr id="16" name="Google Shape;16;p34"/>
          <p:cNvGrpSpPr/>
          <p:nvPr/>
        </p:nvGrpSpPr>
        <p:grpSpPr>
          <a:xfrm>
            <a:off x="-695010" y="4529052"/>
            <a:ext cx="2530502" cy="2045219"/>
            <a:chOff x="5816064" y="9435173"/>
            <a:chExt cx="798029" cy="644988"/>
          </a:xfrm>
        </p:grpSpPr>
        <p:sp>
          <p:nvSpPr>
            <p:cNvPr id="17" name="Google Shape;17;p34"/>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 name="Google Shape;18;p34"/>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9" name="Google Shape;19;p34"/>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0" name="Google Shape;20;p34"/>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1" name="Google Shape;21;p34"/>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2" name="Google Shape;22;p34"/>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3" name="Google Shape;23;p34"/>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 name="Google Shape;24;p34"/>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5" name="Google Shape;25;p34"/>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34"/>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4"/>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 name="Google Shape;28;p34"/>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 name="Google Shape;29;p34"/>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 name="Google Shape;30;p34"/>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1" name="Google Shape;31;p34"/>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32" name="Google Shape;32;p34"/>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33" name="Google Shape;33;p34"/>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9572522" y="5987656"/>
            <a:ext cx="2349914" cy="492013"/>
          </a:xfrm>
          <a:prstGeom prst="rect">
            <a:avLst/>
          </a:prstGeom>
          <a:noFill/>
          <a:ln>
            <a:noFill/>
          </a:ln>
        </p:spPr>
      </p:pic>
      <p:pic>
        <p:nvPicPr>
          <p:cNvPr id="34" name="Google Shape;34;p3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787178" y="178763"/>
            <a:ext cx="4032784" cy="21844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Text Slide ">
  <p:cSld name="Photo/Text Slide ">
    <p:spTree>
      <p:nvGrpSpPr>
        <p:cNvPr id="1" name="Shape 177"/>
        <p:cNvGrpSpPr/>
        <p:nvPr/>
      </p:nvGrpSpPr>
      <p:grpSpPr>
        <a:xfrm>
          <a:off x="0" y="0"/>
          <a:ext cx="0" cy="0"/>
          <a:chOff x="0" y="0"/>
          <a:chExt cx="0" cy="0"/>
        </a:xfrm>
      </p:grpSpPr>
      <p:sp>
        <p:nvSpPr>
          <p:cNvPr id="178" name="Google Shape;178;p48"/>
          <p:cNvSpPr/>
          <p:nvPr/>
        </p:nvSpPr>
        <p:spPr>
          <a:xfrm>
            <a:off x="0" y="-1"/>
            <a:ext cx="6096000" cy="6844027"/>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9" name="Google Shape;179;p48"/>
          <p:cNvSpPr txBox="1">
            <a:spLocks noGrp="1"/>
          </p:cNvSpPr>
          <p:nvPr>
            <p:ph type="body" idx="1"/>
          </p:nvPr>
        </p:nvSpPr>
        <p:spPr>
          <a:xfrm>
            <a:off x="701135" y="2344759"/>
            <a:ext cx="4867011" cy="36665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0" name="Google Shape;180;p48"/>
          <p:cNvSpPr txBox="1">
            <a:spLocks noGrp="1"/>
          </p:cNvSpPr>
          <p:nvPr>
            <p:ph type="body" idx="2"/>
          </p:nvPr>
        </p:nvSpPr>
        <p:spPr>
          <a:xfrm>
            <a:off x="701136" y="650590"/>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1" name="Google Shape;181;p48"/>
          <p:cNvSpPr>
            <a:spLocks noGrp="1"/>
          </p:cNvSpPr>
          <p:nvPr>
            <p:ph type="pic" idx="3"/>
          </p:nvPr>
        </p:nvSpPr>
        <p:spPr>
          <a:xfrm>
            <a:off x="6083676" y="0"/>
            <a:ext cx="5361066" cy="6858000"/>
          </a:xfrm>
          <a:prstGeom prst="rect">
            <a:avLst/>
          </a:prstGeom>
          <a:solidFill>
            <a:srgbClr val="D8D8D8"/>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Slide 01 ">
  <p:cSld name="Text Slide 01 ">
    <p:spTree>
      <p:nvGrpSpPr>
        <p:cNvPr id="1" name="Shape 39"/>
        <p:cNvGrpSpPr/>
        <p:nvPr/>
      </p:nvGrpSpPr>
      <p:grpSpPr>
        <a:xfrm>
          <a:off x="0" y="0"/>
          <a:ext cx="0" cy="0"/>
          <a:chOff x="0" y="0"/>
          <a:chExt cx="0" cy="0"/>
        </a:xfrm>
      </p:grpSpPr>
      <p:sp>
        <p:nvSpPr>
          <p:cNvPr id="40" name="Google Shape;40;p39"/>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 name="Google Shape;41;p39"/>
          <p:cNvSpPr/>
          <p:nvPr/>
        </p:nvSpPr>
        <p:spPr>
          <a:xfrm rot="-5400000">
            <a:off x="2858269" y="-2026298"/>
            <a:ext cx="6141020" cy="1091059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42" name="Google Shape;42;p39"/>
          <p:cNvSpPr txBox="1">
            <a:spLocks noGrp="1"/>
          </p:cNvSpPr>
          <p:nvPr>
            <p:ph type="body" idx="1"/>
          </p:nvPr>
        </p:nvSpPr>
        <p:spPr>
          <a:xfrm>
            <a:off x="904856" y="826894"/>
            <a:ext cx="10052954"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39"/>
          <p:cNvSpPr txBox="1">
            <a:spLocks noGrp="1"/>
          </p:cNvSpPr>
          <p:nvPr>
            <p:ph type="body" idx="2"/>
          </p:nvPr>
        </p:nvSpPr>
        <p:spPr>
          <a:xfrm>
            <a:off x="904856" y="1989039"/>
            <a:ext cx="10052954" cy="42503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39"/>
          <p:cNvSpPr/>
          <p:nvPr/>
        </p:nvSpPr>
        <p:spPr>
          <a:xfrm rot="-5400000">
            <a:off x="9789093" y="4354638"/>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45" name="Google Shape;45;p39"/>
          <p:cNvCxnSpPr/>
          <p:nvPr/>
        </p:nvCxnSpPr>
        <p:spPr>
          <a:xfrm>
            <a:off x="11635259" y="6499510"/>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46"/>
        <p:cNvGrpSpPr/>
        <p:nvPr/>
      </p:nvGrpSpPr>
      <p:grpSpPr>
        <a:xfrm>
          <a:off x="0" y="0"/>
          <a:ext cx="0" cy="0"/>
          <a:chOff x="0" y="0"/>
          <a:chExt cx="0" cy="0"/>
        </a:xfrm>
      </p:grpSpPr>
      <p:sp>
        <p:nvSpPr>
          <p:cNvPr id="47" name="Google Shape;47;p37"/>
          <p:cNvSpPr/>
          <p:nvPr/>
        </p:nvSpPr>
        <p:spPr>
          <a:xfrm>
            <a:off x="6982690" y="527858"/>
            <a:ext cx="4721156" cy="5802284"/>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48" name="Google Shape;48;p37"/>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9600"/>
              <a:buFont typeface="Arial"/>
              <a:buNone/>
              <a:defRPr sz="9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9" name="Google Shape;49;p37"/>
          <p:cNvGrpSpPr/>
          <p:nvPr/>
        </p:nvGrpSpPr>
        <p:grpSpPr>
          <a:xfrm>
            <a:off x="6966447" y="3406884"/>
            <a:ext cx="3616885" cy="2923263"/>
            <a:chOff x="5816064" y="9435173"/>
            <a:chExt cx="798029" cy="644988"/>
          </a:xfrm>
        </p:grpSpPr>
        <p:sp>
          <p:nvSpPr>
            <p:cNvPr id="50" name="Google Shape;50;p37"/>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 name="Google Shape;51;p37"/>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 name="Google Shape;52;p37"/>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37"/>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37"/>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37"/>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6" name="Google Shape;56;p37"/>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7" name="Google Shape;57;p37"/>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37"/>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37"/>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0" name="Google Shape;60;p37"/>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1" name="Google Shape;61;p37"/>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37"/>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3" name="Google Shape;63;p37"/>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4" name="Google Shape;64;p37"/>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65" name="Google Shape;65;p37"/>
          <p:cNvSpPr>
            <a:spLocks noGrp="1"/>
          </p:cNvSpPr>
          <p:nvPr>
            <p:ph type="pic" idx="2"/>
          </p:nvPr>
        </p:nvSpPr>
        <p:spPr>
          <a:xfrm>
            <a:off x="238772" y="2626822"/>
            <a:ext cx="7708195" cy="3396829"/>
          </a:xfrm>
          <a:prstGeom prst="rect">
            <a:avLst/>
          </a:prstGeom>
          <a:solidFill>
            <a:srgbClr val="BFBFBF"/>
          </a:solidFill>
          <a:ln>
            <a:noFill/>
          </a:ln>
        </p:spPr>
      </p:sp>
      <p:sp>
        <p:nvSpPr>
          <p:cNvPr id="66" name="Google Shape;66;p37"/>
          <p:cNvSpPr/>
          <p:nvPr/>
        </p:nvSpPr>
        <p:spPr>
          <a:xfrm rot="-5400000">
            <a:off x="9873336" y="4185270"/>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
  <p:cSld name="Content Slide ">
    <p:spTree>
      <p:nvGrpSpPr>
        <p:cNvPr id="1" name="Shape 67"/>
        <p:cNvGrpSpPr/>
        <p:nvPr/>
      </p:nvGrpSpPr>
      <p:grpSpPr>
        <a:xfrm>
          <a:off x="0" y="0"/>
          <a:ext cx="0" cy="0"/>
          <a:chOff x="0" y="0"/>
          <a:chExt cx="0" cy="0"/>
        </a:xfrm>
      </p:grpSpPr>
      <p:sp>
        <p:nvSpPr>
          <p:cNvPr id="68" name="Google Shape;68;p36"/>
          <p:cNvSpPr/>
          <p:nvPr/>
        </p:nvSpPr>
        <p:spPr>
          <a:xfrm rot="10800000" flipH="1">
            <a:off x="0" y="-2"/>
            <a:ext cx="3807230"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 name="Google Shape;69;p36"/>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36"/>
          <p:cNvSpPr txBox="1">
            <a:spLocks noGrp="1"/>
          </p:cNvSpPr>
          <p:nvPr>
            <p:ph type="body" idx="2"/>
          </p:nvPr>
        </p:nvSpPr>
        <p:spPr>
          <a:xfrm>
            <a:off x="5335297" y="804645"/>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36"/>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36"/>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36"/>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6"/>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36"/>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36"/>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36"/>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73B64B"/>
              </a:buClr>
              <a:buSzPts val="3200"/>
              <a:buFont typeface="Arial"/>
              <a:buNone/>
              <a:defRPr sz="3200" b="1" i="0" u="none" strike="noStrike" cap="none">
                <a:solidFill>
                  <a:srgbClr val="73B64B"/>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36"/>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9" name="Google Shape;79;p36"/>
          <p:cNvSpPr/>
          <p:nvPr/>
        </p:nvSpPr>
        <p:spPr>
          <a:xfrm>
            <a:off x="6938709" y="5602813"/>
            <a:ext cx="4346620" cy="7078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5E5E5E"/>
              </a:buClr>
              <a:buSzPts val="1000"/>
              <a:buFont typeface="Calibri"/>
              <a:buNone/>
            </a:pPr>
            <a:r>
              <a:rPr lang="en-US" sz="1000" b="0" i="0" u="none" strike="noStrike" cap="none">
                <a:solidFill>
                  <a:srgbClr val="5E5E5E"/>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400" b="0" i="0" u="none" strike="noStrike" cap="none">
              <a:solidFill>
                <a:srgbClr val="000000"/>
              </a:solidFill>
              <a:latin typeface="Arial"/>
              <a:ea typeface="Arial"/>
              <a:cs typeface="Arial"/>
              <a:sym typeface="Arial"/>
            </a:endParaRPr>
          </a:p>
        </p:txBody>
      </p:sp>
      <p:sp>
        <p:nvSpPr>
          <p:cNvPr id="80" name="Google Shape;80;p36"/>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2pPr>
            <a:lvl3pPr marL="1371600" marR="0" lvl="2"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3pPr>
            <a:lvl4pPr marL="1828800" marR="0" lvl="3"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4pPr>
            <a:lvl5pPr marL="2286000" marR="0" lvl="4" indent="-228600" algn="l" rtl="0">
              <a:lnSpc>
                <a:spcPct val="90000"/>
              </a:lnSpc>
              <a:spcBef>
                <a:spcPts val="500"/>
              </a:spcBef>
              <a:spcAft>
                <a:spcPts val="0"/>
              </a:spcAft>
              <a:buClr>
                <a:srgbClr val="011E3B"/>
              </a:buClr>
              <a:buSzPts val="3200"/>
              <a:buFont typeface="Arial"/>
              <a:buNone/>
              <a:defRPr sz="3200" b="0" i="0" u="none" strike="noStrike" cap="none">
                <a:solidFill>
                  <a:srgbClr val="011E3B"/>
                </a:solidFill>
                <a:latin typeface="Montserrat"/>
                <a:ea typeface="Montserrat"/>
                <a:cs typeface="Montserrat"/>
                <a:sym typeface="Montserra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1" name="Google Shape;81;p36"/>
          <p:cNvGrpSpPr/>
          <p:nvPr/>
        </p:nvGrpSpPr>
        <p:grpSpPr>
          <a:xfrm>
            <a:off x="-692770" y="4423334"/>
            <a:ext cx="3029570" cy="2448579"/>
            <a:chOff x="5816064" y="9435173"/>
            <a:chExt cx="798029" cy="644988"/>
          </a:xfrm>
        </p:grpSpPr>
        <p:sp>
          <p:nvSpPr>
            <p:cNvPr id="82" name="Google Shape;82;p36"/>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3" name="Google Shape;83;p36"/>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4" name="Google Shape;84;p36"/>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5" name="Google Shape;85;p36"/>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36"/>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36"/>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8" name="Google Shape;88;p36"/>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36"/>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0" name="Google Shape;90;p36"/>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1" name="Google Shape;91;p36"/>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2" name="Google Shape;92;p36"/>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3" name="Google Shape;93;p36"/>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4" name="Google Shape;94;p36"/>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5" name="Google Shape;95;p36"/>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6" name="Google Shape;96;p36"/>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97" name="Google Shape;97;p36"/>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98" name="Google Shape;98;p36"/>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00000" y="5764766"/>
            <a:ext cx="2349914" cy="49201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 Point x3 slide with photo ">
  <p:cSld name="Bullet Point x3 slide with photo ">
    <p:spTree>
      <p:nvGrpSpPr>
        <p:cNvPr id="1" name="Shape 99"/>
        <p:cNvGrpSpPr/>
        <p:nvPr/>
      </p:nvGrpSpPr>
      <p:grpSpPr>
        <a:xfrm>
          <a:off x="0" y="0"/>
          <a:ext cx="0" cy="0"/>
          <a:chOff x="0" y="0"/>
          <a:chExt cx="0" cy="0"/>
        </a:xfrm>
      </p:grpSpPr>
      <p:sp>
        <p:nvSpPr>
          <p:cNvPr id="100" name="Google Shape;100;p38"/>
          <p:cNvSpPr/>
          <p:nvPr/>
        </p:nvSpPr>
        <p:spPr>
          <a:xfrm>
            <a:off x="0" y="16329"/>
            <a:ext cx="4780547" cy="6858000"/>
          </a:xfrm>
          <a:prstGeom prst="rect">
            <a:avLst/>
          </a:prstGeom>
          <a:solidFill>
            <a:srgbClr val="1E75B0"/>
          </a:solidFill>
          <a:ln w="12700" cap="flat" cmpd="sng">
            <a:solidFill>
              <a:srgbClr val="054F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3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 name="Google Shape;102;p3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38"/>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38"/>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38"/>
          <p:cNvSpPr txBox="1">
            <a:spLocks noGrp="1"/>
          </p:cNvSpPr>
          <p:nvPr>
            <p:ph type="body" idx="5"/>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 name="Google Shape;106;p38"/>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73B64B"/>
              </a:buClr>
              <a:buSzPts val="2400"/>
              <a:buFont typeface="Arial"/>
              <a:buNone/>
              <a:defRPr sz="24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38"/>
          <p:cNvSpPr txBox="1">
            <a:spLocks noGrp="1"/>
          </p:cNvSpPr>
          <p:nvPr>
            <p:ph type="body" idx="7"/>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595959"/>
              </a:buClr>
              <a:buSzPts val="2200"/>
              <a:buFont typeface="Arial"/>
              <a:buNone/>
              <a:defRPr sz="22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38"/>
          <p:cNvSpPr>
            <a:spLocks noGrp="1"/>
          </p:cNvSpPr>
          <p:nvPr>
            <p:ph type="pic" idx="8"/>
          </p:nvPr>
        </p:nvSpPr>
        <p:spPr>
          <a:xfrm>
            <a:off x="-48344" y="0"/>
            <a:ext cx="3570477" cy="6858000"/>
          </a:xfrm>
          <a:prstGeom prst="rect">
            <a:avLst/>
          </a:prstGeom>
          <a:solidFill>
            <a:srgbClr val="D8D8D8"/>
          </a:solidFill>
          <a:ln>
            <a:noFill/>
          </a:ln>
        </p:spPr>
      </p:sp>
      <p:sp>
        <p:nvSpPr>
          <p:cNvPr id="109" name="Google Shape;109;p38"/>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38"/>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3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Slide 03 ">
  <p:cSld name="Text Slide 03 ">
    <p:spTree>
      <p:nvGrpSpPr>
        <p:cNvPr id="1" name="Shape 111"/>
        <p:cNvGrpSpPr/>
        <p:nvPr/>
      </p:nvGrpSpPr>
      <p:grpSpPr>
        <a:xfrm>
          <a:off x="0" y="0"/>
          <a:ext cx="0" cy="0"/>
          <a:chOff x="0" y="0"/>
          <a:chExt cx="0" cy="0"/>
        </a:xfrm>
      </p:grpSpPr>
      <p:sp>
        <p:nvSpPr>
          <p:cNvPr id="112" name="Google Shape;112;p45"/>
          <p:cNvSpPr/>
          <p:nvPr/>
        </p:nvSpPr>
        <p:spPr>
          <a:xfrm rot="-5400000">
            <a:off x="2667000" y="-2667000"/>
            <a:ext cx="6858001"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45"/>
          <p:cNvSpPr/>
          <p:nvPr/>
        </p:nvSpPr>
        <p:spPr>
          <a:xfrm rot="-5400000">
            <a:off x="4865194" y="-19370"/>
            <a:ext cx="6141020" cy="689673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114" name="Google Shape;114;p45"/>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5" name="Google Shape;115;p4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6" name="Google Shape;116;p45"/>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grpSp>
        <p:nvGrpSpPr>
          <p:cNvPr id="117" name="Google Shape;117;p45"/>
          <p:cNvGrpSpPr/>
          <p:nvPr/>
        </p:nvGrpSpPr>
        <p:grpSpPr>
          <a:xfrm>
            <a:off x="-848733" y="3847224"/>
            <a:ext cx="3746119" cy="3027714"/>
            <a:chOff x="5816064" y="9435173"/>
            <a:chExt cx="798029" cy="644988"/>
          </a:xfrm>
        </p:grpSpPr>
        <p:sp>
          <p:nvSpPr>
            <p:cNvPr id="118" name="Google Shape;118;p45"/>
            <p:cNvSpPr/>
            <p:nvPr/>
          </p:nvSpPr>
          <p:spPr>
            <a:xfrm>
              <a:off x="6450882" y="9701314"/>
              <a:ext cx="163211" cy="376953"/>
            </a:xfrm>
            <a:custGeom>
              <a:avLst/>
              <a:gdLst/>
              <a:ahLst/>
              <a:cxnLst/>
              <a:rect l="l" t="t" r="r" b="b"/>
              <a:pathLst>
                <a:path w="163211" h="376953" extrusionOk="0">
                  <a:moveTo>
                    <a:pt x="58832" y="273717"/>
                  </a:moveTo>
                  <a:cubicBezTo>
                    <a:pt x="69270" y="240568"/>
                    <a:pt x="35109" y="122178"/>
                    <a:pt x="6642" y="78611"/>
                  </a:cubicBezTo>
                  <a:lnTo>
                    <a:pt x="13285" y="0"/>
                  </a:lnTo>
                  <a:lnTo>
                    <a:pt x="163212" y="27466"/>
                  </a:lnTo>
                  <a:lnTo>
                    <a:pt x="117664" y="376953"/>
                  </a:lnTo>
                  <a:lnTo>
                    <a:pt x="0" y="376953"/>
                  </a:lnTo>
                  <a:lnTo>
                    <a:pt x="0" y="339069"/>
                  </a:lnTo>
                  <a:cubicBezTo>
                    <a:pt x="10438" y="333386"/>
                    <a:pt x="48394" y="308761"/>
                    <a:pt x="58832" y="273717"/>
                  </a:cubicBezTo>
                  <a:close/>
                </a:path>
              </a:pathLst>
            </a:custGeom>
            <a:solidFill>
              <a:srgbClr val="DFE13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9" name="Google Shape;119;p45"/>
            <p:cNvSpPr/>
            <p:nvPr/>
          </p:nvSpPr>
          <p:spPr>
            <a:xfrm>
              <a:off x="6308546" y="9545986"/>
              <a:ext cx="166058" cy="534174"/>
            </a:xfrm>
            <a:custGeom>
              <a:avLst/>
              <a:gdLst/>
              <a:ahLst/>
              <a:cxnLst/>
              <a:rect l="l" t="t" r="r" b="b"/>
              <a:pathLst>
                <a:path w="166058" h="534174" extrusionOk="0">
                  <a:moveTo>
                    <a:pt x="166058" y="48303"/>
                  </a:moveTo>
                  <a:lnTo>
                    <a:pt x="156569" y="156275"/>
                  </a:lnTo>
                  <a:lnTo>
                    <a:pt x="75912" y="141121"/>
                  </a:lnTo>
                  <a:lnTo>
                    <a:pt x="86350" y="293607"/>
                  </a:lnTo>
                  <a:cubicBezTo>
                    <a:pt x="68321" y="344751"/>
                    <a:pt x="55037" y="407261"/>
                    <a:pt x="61679" y="429992"/>
                  </a:cubicBezTo>
                  <a:cubicBezTo>
                    <a:pt x="68321" y="450828"/>
                    <a:pt x="84453" y="468824"/>
                    <a:pt x="98686" y="480189"/>
                  </a:cubicBezTo>
                  <a:lnTo>
                    <a:pt x="102482" y="534175"/>
                  </a:lnTo>
                  <a:lnTo>
                    <a:pt x="0" y="534175"/>
                  </a:lnTo>
                  <a:lnTo>
                    <a:pt x="35109" y="0"/>
                  </a:lnTo>
                  <a:lnTo>
                    <a:pt x="166058" y="48303"/>
                  </a:lnTo>
                  <a:close/>
                </a:path>
              </a:pathLst>
            </a:custGeom>
            <a:solidFill>
              <a:srgbClr val="AACB4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0" name="Google Shape;120;p45"/>
            <p:cNvSpPr/>
            <p:nvPr/>
          </p:nvSpPr>
          <p:spPr>
            <a:xfrm>
              <a:off x="6407232" y="10025228"/>
              <a:ext cx="21824" cy="53985"/>
            </a:xfrm>
            <a:custGeom>
              <a:avLst/>
              <a:gdLst/>
              <a:ahLst/>
              <a:cxnLst/>
              <a:rect l="l" t="t" r="r" b="b"/>
              <a:pathLst>
                <a:path w="21824" h="53985" extrusionOk="0">
                  <a:moveTo>
                    <a:pt x="21825" y="16101"/>
                  </a:moveTo>
                  <a:lnTo>
                    <a:pt x="21825" y="53986"/>
                  </a:lnTo>
                  <a:lnTo>
                    <a:pt x="3796" y="53986"/>
                  </a:lnTo>
                  <a:lnTo>
                    <a:pt x="0" y="0"/>
                  </a:lnTo>
                  <a:cubicBezTo>
                    <a:pt x="9489" y="8524"/>
                    <a:pt x="18029" y="13260"/>
                    <a:pt x="21825" y="16101"/>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1" name="Google Shape;121;p45"/>
            <p:cNvSpPr/>
            <p:nvPr/>
          </p:nvSpPr>
          <p:spPr>
            <a:xfrm>
              <a:off x="6384458" y="9687107"/>
              <a:ext cx="80656" cy="152486"/>
            </a:xfrm>
            <a:custGeom>
              <a:avLst/>
              <a:gdLst/>
              <a:ahLst/>
              <a:cxnLst/>
              <a:rect l="l" t="t" r="r" b="b"/>
              <a:pathLst>
                <a:path w="80656" h="152486" extrusionOk="0">
                  <a:moveTo>
                    <a:pt x="55985" y="77664"/>
                  </a:moveTo>
                  <a:cubicBezTo>
                    <a:pt x="42701" y="77664"/>
                    <a:pt x="25620" y="110813"/>
                    <a:pt x="10438" y="152486"/>
                  </a:cubicBezTo>
                  <a:lnTo>
                    <a:pt x="0" y="0"/>
                  </a:lnTo>
                  <a:lnTo>
                    <a:pt x="80657" y="15154"/>
                  </a:lnTo>
                  <a:lnTo>
                    <a:pt x="74015" y="93765"/>
                  </a:lnTo>
                  <a:cubicBezTo>
                    <a:pt x="67372" y="83346"/>
                    <a:pt x="60730" y="77664"/>
                    <a:pt x="55985" y="77664"/>
                  </a:cubicBezTo>
                  <a:close/>
                </a:path>
              </a:pathLst>
            </a:custGeom>
            <a:solidFill>
              <a:srgbClr val="95C03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2" name="Google Shape;122;p45"/>
            <p:cNvSpPr/>
            <p:nvPr/>
          </p:nvSpPr>
          <p:spPr>
            <a:xfrm>
              <a:off x="6246867" y="9957036"/>
              <a:ext cx="2846" cy="7576"/>
            </a:xfrm>
            <a:custGeom>
              <a:avLst/>
              <a:gdLst/>
              <a:ahLst/>
              <a:cxnLst/>
              <a:rect l="l" t="t" r="r" b="b"/>
              <a:pathLst>
                <a:path w="2846" h="7576" extrusionOk="0">
                  <a:moveTo>
                    <a:pt x="0" y="2841"/>
                  </a:moveTo>
                  <a:cubicBezTo>
                    <a:pt x="949" y="1894"/>
                    <a:pt x="1898" y="947"/>
                    <a:pt x="2847" y="0"/>
                  </a:cubicBezTo>
                  <a:lnTo>
                    <a:pt x="2847" y="7577"/>
                  </a:lnTo>
                  <a:cubicBezTo>
                    <a:pt x="949" y="4736"/>
                    <a:pt x="0" y="2841"/>
                    <a:pt x="0" y="2841"/>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3" name="Google Shape;123;p45"/>
            <p:cNvSpPr/>
            <p:nvPr/>
          </p:nvSpPr>
          <p:spPr>
            <a:xfrm>
              <a:off x="6150079" y="10017651"/>
              <a:ext cx="45547" cy="62509"/>
            </a:xfrm>
            <a:custGeom>
              <a:avLst/>
              <a:gdLst/>
              <a:ahLst/>
              <a:cxnLst/>
              <a:rect l="l" t="t" r="r" b="b"/>
              <a:pathLst>
                <a:path w="45547" h="62509" extrusionOk="0">
                  <a:moveTo>
                    <a:pt x="45548" y="28414"/>
                  </a:moveTo>
                  <a:lnTo>
                    <a:pt x="45548" y="62510"/>
                  </a:lnTo>
                  <a:lnTo>
                    <a:pt x="0" y="62510"/>
                  </a:lnTo>
                  <a:lnTo>
                    <a:pt x="4745" y="0"/>
                  </a:lnTo>
                  <a:cubicBezTo>
                    <a:pt x="11387" y="9471"/>
                    <a:pt x="23723" y="19889"/>
                    <a:pt x="45548" y="28414"/>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4" name="Google Shape;124;p45"/>
            <p:cNvSpPr/>
            <p:nvPr/>
          </p:nvSpPr>
          <p:spPr>
            <a:xfrm>
              <a:off x="6077013" y="9435173"/>
              <a:ext cx="271386" cy="380741"/>
            </a:xfrm>
            <a:custGeom>
              <a:avLst/>
              <a:gdLst/>
              <a:ahLst/>
              <a:cxnLst/>
              <a:rect l="l" t="t" r="r" b="b"/>
              <a:pathLst>
                <a:path w="271386" h="380741" extrusionOk="0">
                  <a:moveTo>
                    <a:pt x="167007" y="380742"/>
                  </a:moveTo>
                  <a:cubicBezTo>
                    <a:pt x="161314" y="377900"/>
                    <a:pt x="156569" y="377900"/>
                    <a:pt x="156569" y="377900"/>
                  </a:cubicBezTo>
                  <a:cubicBezTo>
                    <a:pt x="156569" y="335280"/>
                    <a:pt x="125256" y="335280"/>
                    <a:pt x="125256" y="335280"/>
                  </a:cubicBezTo>
                  <a:cubicBezTo>
                    <a:pt x="125256" y="335280"/>
                    <a:pt x="99635" y="335280"/>
                    <a:pt x="94891" y="366535"/>
                  </a:cubicBezTo>
                  <a:lnTo>
                    <a:pt x="109124" y="192265"/>
                  </a:lnTo>
                  <a:lnTo>
                    <a:pt x="13285" y="211207"/>
                  </a:lnTo>
                  <a:lnTo>
                    <a:pt x="0" y="71034"/>
                  </a:lnTo>
                  <a:lnTo>
                    <a:pt x="124307" y="0"/>
                  </a:lnTo>
                  <a:lnTo>
                    <a:pt x="271387" y="50197"/>
                  </a:lnTo>
                  <a:lnTo>
                    <a:pt x="267591" y="109866"/>
                  </a:lnTo>
                  <a:lnTo>
                    <a:pt x="160365" y="151539"/>
                  </a:lnTo>
                  <a:lnTo>
                    <a:pt x="167007" y="380742"/>
                  </a:ln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5" name="Google Shape;125;p45"/>
            <p:cNvSpPr/>
            <p:nvPr/>
          </p:nvSpPr>
          <p:spPr>
            <a:xfrm>
              <a:off x="6171904" y="9811179"/>
              <a:ext cx="9489" cy="947"/>
            </a:xfrm>
            <a:custGeom>
              <a:avLst/>
              <a:gdLst/>
              <a:ahLst/>
              <a:cxnLst/>
              <a:rect l="l" t="t" r="r" b="b"/>
              <a:pathLst>
                <a:path w="9489" h="947" extrusionOk="0">
                  <a:moveTo>
                    <a:pt x="0" y="947"/>
                  </a:moveTo>
                  <a:lnTo>
                    <a:pt x="0" y="0"/>
                  </a:lnTo>
                  <a:cubicBezTo>
                    <a:pt x="0" y="947"/>
                    <a:pt x="0" y="947"/>
                    <a:pt x="0" y="947"/>
                  </a:cubicBezTo>
                  <a:cubicBezTo>
                    <a:pt x="0" y="947"/>
                    <a:pt x="0" y="947"/>
                    <a:pt x="0" y="947"/>
                  </a:cubicBezTo>
                  <a:close/>
                </a:path>
              </a:pathLst>
            </a:custGeom>
            <a:solidFill>
              <a:srgbClr val="05A0C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45"/>
            <p:cNvSpPr/>
            <p:nvPr/>
          </p:nvSpPr>
          <p:spPr>
            <a:xfrm>
              <a:off x="6209860" y="10016704"/>
              <a:ext cx="42700" cy="62509"/>
            </a:xfrm>
            <a:custGeom>
              <a:avLst/>
              <a:gdLst/>
              <a:ahLst/>
              <a:cxnLst/>
              <a:rect l="l" t="t" r="r" b="b"/>
              <a:pathLst>
                <a:path w="42700" h="62509" extrusionOk="0">
                  <a:moveTo>
                    <a:pt x="40803" y="0"/>
                  </a:moveTo>
                  <a:lnTo>
                    <a:pt x="42701" y="62510"/>
                  </a:lnTo>
                  <a:lnTo>
                    <a:pt x="0" y="62510"/>
                  </a:lnTo>
                  <a:lnTo>
                    <a:pt x="0" y="28414"/>
                  </a:lnTo>
                  <a:cubicBezTo>
                    <a:pt x="21825" y="20837"/>
                    <a:pt x="34161" y="10418"/>
                    <a:pt x="40803" y="0"/>
                  </a:cubicBezTo>
                  <a:close/>
                </a:path>
              </a:pathLst>
            </a:custGeom>
            <a:solidFill>
              <a:srgbClr val="73B6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45"/>
            <p:cNvSpPr/>
            <p:nvPr/>
          </p:nvSpPr>
          <p:spPr>
            <a:xfrm>
              <a:off x="6237378" y="9545039"/>
              <a:ext cx="107226" cy="534174"/>
            </a:xfrm>
            <a:custGeom>
              <a:avLst/>
              <a:gdLst/>
              <a:ahLst/>
              <a:cxnLst/>
              <a:rect l="l" t="t" r="r" b="b"/>
              <a:pathLst>
                <a:path w="107226" h="534174" extrusionOk="0">
                  <a:moveTo>
                    <a:pt x="12336" y="419574"/>
                  </a:moveTo>
                  <a:lnTo>
                    <a:pt x="12336" y="411997"/>
                  </a:lnTo>
                  <a:cubicBezTo>
                    <a:pt x="56934" y="359905"/>
                    <a:pt x="14234" y="332439"/>
                    <a:pt x="14234" y="332439"/>
                  </a:cubicBezTo>
                  <a:cubicBezTo>
                    <a:pt x="32263" y="290765"/>
                    <a:pt x="18978" y="275612"/>
                    <a:pt x="7591" y="269929"/>
                  </a:cubicBezTo>
                  <a:lnTo>
                    <a:pt x="0" y="41673"/>
                  </a:lnTo>
                  <a:lnTo>
                    <a:pt x="107226" y="0"/>
                  </a:lnTo>
                  <a:lnTo>
                    <a:pt x="72117" y="534175"/>
                  </a:lnTo>
                  <a:lnTo>
                    <a:pt x="16131" y="534175"/>
                  </a:lnTo>
                  <a:lnTo>
                    <a:pt x="14234" y="471665"/>
                  </a:lnTo>
                  <a:cubicBezTo>
                    <a:pt x="27518" y="449881"/>
                    <a:pt x="17080" y="428098"/>
                    <a:pt x="12336" y="419574"/>
                  </a:cubicBezTo>
                  <a:close/>
                </a:path>
              </a:pathLst>
            </a:custGeom>
            <a:solidFill>
              <a:srgbClr val="40A5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45"/>
            <p:cNvSpPr/>
            <p:nvPr/>
          </p:nvSpPr>
          <p:spPr>
            <a:xfrm>
              <a:off x="5947013" y="9646381"/>
              <a:ext cx="184087" cy="432833"/>
            </a:xfrm>
            <a:custGeom>
              <a:avLst/>
              <a:gdLst/>
              <a:ahLst/>
              <a:cxnLst/>
              <a:rect l="l" t="t" r="r" b="b"/>
              <a:pathLst>
                <a:path w="184087" h="432833" extrusionOk="0">
                  <a:moveTo>
                    <a:pt x="112920" y="326756"/>
                  </a:moveTo>
                  <a:cubicBezTo>
                    <a:pt x="130949" y="285083"/>
                    <a:pt x="108175" y="268982"/>
                    <a:pt x="96788" y="253828"/>
                  </a:cubicBezTo>
                  <a:cubicBezTo>
                    <a:pt x="92993" y="248145"/>
                    <a:pt x="90146" y="240568"/>
                    <a:pt x="97737" y="226361"/>
                  </a:cubicBezTo>
                  <a:cubicBezTo>
                    <a:pt x="103431" y="215943"/>
                    <a:pt x="95840" y="198895"/>
                    <a:pt x="83504" y="186582"/>
                  </a:cubicBezTo>
                  <a:lnTo>
                    <a:pt x="89197" y="124073"/>
                  </a:lnTo>
                  <a:lnTo>
                    <a:pt x="45548" y="132597"/>
                  </a:lnTo>
                  <a:cubicBezTo>
                    <a:pt x="38905" y="121231"/>
                    <a:pt x="29416" y="112707"/>
                    <a:pt x="13285" y="112707"/>
                  </a:cubicBezTo>
                  <a:cubicBezTo>
                    <a:pt x="10438" y="112707"/>
                    <a:pt x="7591" y="112707"/>
                    <a:pt x="4745" y="113654"/>
                  </a:cubicBezTo>
                  <a:lnTo>
                    <a:pt x="0" y="28414"/>
                  </a:lnTo>
                  <a:lnTo>
                    <a:pt x="142336" y="0"/>
                  </a:lnTo>
                  <a:lnTo>
                    <a:pt x="184088" y="432833"/>
                  </a:lnTo>
                  <a:lnTo>
                    <a:pt x="61679" y="432833"/>
                  </a:lnTo>
                  <a:lnTo>
                    <a:pt x="67372" y="373165"/>
                  </a:lnTo>
                  <a:cubicBezTo>
                    <a:pt x="86350" y="361799"/>
                    <a:pt x="105329" y="345698"/>
                    <a:pt x="112920" y="326756"/>
                  </a:cubicBezTo>
                  <a:close/>
                </a:path>
              </a:pathLst>
            </a:custGeom>
            <a:solidFill>
              <a:srgbClr val="1E9E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9" name="Google Shape;129;p45"/>
            <p:cNvSpPr/>
            <p:nvPr/>
          </p:nvSpPr>
          <p:spPr>
            <a:xfrm>
              <a:off x="6090298" y="9627438"/>
              <a:ext cx="96788" cy="451775"/>
            </a:xfrm>
            <a:custGeom>
              <a:avLst/>
              <a:gdLst/>
              <a:ahLst/>
              <a:cxnLst/>
              <a:rect l="l" t="t" r="r" b="b"/>
              <a:pathLst>
                <a:path w="96788" h="451775" extrusionOk="0">
                  <a:moveTo>
                    <a:pt x="96788" y="0"/>
                  </a:moveTo>
                  <a:lnTo>
                    <a:pt x="82555" y="174270"/>
                  </a:lnTo>
                  <a:cubicBezTo>
                    <a:pt x="82555" y="177111"/>
                    <a:pt x="81606" y="179953"/>
                    <a:pt x="81606" y="183741"/>
                  </a:cubicBezTo>
                  <a:lnTo>
                    <a:pt x="81606" y="184688"/>
                  </a:lnTo>
                  <a:cubicBezTo>
                    <a:pt x="79708" y="184688"/>
                    <a:pt x="37956" y="188477"/>
                    <a:pt x="64526" y="250039"/>
                  </a:cubicBezTo>
                  <a:cubicBezTo>
                    <a:pt x="64526" y="250039"/>
                    <a:pt x="19927" y="277506"/>
                    <a:pt x="69270" y="332439"/>
                  </a:cubicBezTo>
                  <a:cubicBezTo>
                    <a:pt x="69270" y="332439"/>
                    <a:pt x="46496" y="361799"/>
                    <a:pt x="64526" y="389266"/>
                  </a:cubicBezTo>
                  <a:lnTo>
                    <a:pt x="59781" y="451776"/>
                  </a:lnTo>
                  <a:lnTo>
                    <a:pt x="42701" y="451776"/>
                  </a:lnTo>
                  <a:lnTo>
                    <a:pt x="0" y="18942"/>
                  </a:lnTo>
                  <a:lnTo>
                    <a:pt x="96788" y="0"/>
                  </a:lnTo>
                  <a:close/>
                </a:path>
              </a:pathLst>
            </a:custGeom>
            <a:solidFill>
              <a:srgbClr val="1C914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0" name="Google Shape;130;p45"/>
            <p:cNvSpPr/>
            <p:nvPr/>
          </p:nvSpPr>
          <p:spPr>
            <a:xfrm>
              <a:off x="5816064" y="9792237"/>
              <a:ext cx="133795" cy="286976"/>
            </a:xfrm>
            <a:custGeom>
              <a:avLst/>
              <a:gdLst/>
              <a:ahLst/>
              <a:cxnLst/>
              <a:rect l="l" t="t" r="r" b="b"/>
              <a:pathLst>
                <a:path w="133795" h="286976" extrusionOk="0">
                  <a:moveTo>
                    <a:pt x="105328" y="0"/>
                  </a:moveTo>
                  <a:cubicBezTo>
                    <a:pt x="99635" y="14207"/>
                    <a:pt x="94891" y="28414"/>
                    <a:pt x="87299" y="32202"/>
                  </a:cubicBezTo>
                  <a:cubicBezTo>
                    <a:pt x="69270" y="40726"/>
                    <a:pt x="52190" y="66298"/>
                    <a:pt x="60730" y="80505"/>
                  </a:cubicBezTo>
                  <a:cubicBezTo>
                    <a:pt x="68321" y="94712"/>
                    <a:pt x="66423" y="102289"/>
                    <a:pt x="61679" y="107972"/>
                  </a:cubicBezTo>
                  <a:cubicBezTo>
                    <a:pt x="50292" y="123125"/>
                    <a:pt x="27518" y="139226"/>
                    <a:pt x="45547" y="180900"/>
                  </a:cubicBezTo>
                  <a:cubicBezTo>
                    <a:pt x="63577" y="222573"/>
                    <a:pt x="133796" y="250039"/>
                    <a:pt x="133796" y="250039"/>
                  </a:cubicBezTo>
                  <a:lnTo>
                    <a:pt x="133796" y="286977"/>
                  </a:lnTo>
                  <a:lnTo>
                    <a:pt x="34161" y="286977"/>
                  </a:lnTo>
                  <a:lnTo>
                    <a:pt x="0" y="19889"/>
                  </a:lnTo>
                  <a:lnTo>
                    <a:pt x="105328" y="0"/>
                  </a:lnTo>
                  <a:close/>
                </a:path>
              </a:pathLst>
            </a:custGeom>
            <a:solidFill>
              <a:srgbClr val="1E75B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45"/>
            <p:cNvSpPr/>
            <p:nvPr/>
          </p:nvSpPr>
          <p:spPr>
            <a:xfrm>
              <a:off x="5993509" y="9770453"/>
              <a:ext cx="43649" cy="63456"/>
            </a:xfrm>
            <a:custGeom>
              <a:avLst/>
              <a:gdLst/>
              <a:ahLst/>
              <a:cxnLst/>
              <a:rect l="l" t="t" r="r" b="b"/>
              <a:pathLst>
                <a:path w="43649" h="63456" extrusionOk="0">
                  <a:moveTo>
                    <a:pt x="37956" y="63457"/>
                  </a:moveTo>
                  <a:cubicBezTo>
                    <a:pt x="34161" y="59668"/>
                    <a:pt x="29416" y="55880"/>
                    <a:pt x="24671" y="53986"/>
                  </a:cubicBezTo>
                  <a:cubicBezTo>
                    <a:pt x="14234" y="49250"/>
                    <a:pt x="10438" y="25572"/>
                    <a:pt x="0" y="8524"/>
                  </a:cubicBezTo>
                  <a:lnTo>
                    <a:pt x="43650" y="0"/>
                  </a:lnTo>
                  <a:lnTo>
                    <a:pt x="37956" y="63457"/>
                  </a:ln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45"/>
            <p:cNvSpPr/>
            <p:nvPr/>
          </p:nvSpPr>
          <p:spPr>
            <a:xfrm>
              <a:off x="5971684" y="10020493"/>
              <a:ext cx="43649" cy="59668"/>
            </a:xfrm>
            <a:custGeom>
              <a:avLst/>
              <a:gdLst/>
              <a:ahLst/>
              <a:cxnLst/>
              <a:rect l="l" t="t" r="r" b="b"/>
              <a:pathLst>
                <a:path w="43649" h="59668" extrusionOk="0">
                  <a:moveTo>
                    <a:pt x="43650" y="0"/>
                  </a:moveTo>
                  <a:lnTo>
                    <a:pt x="37956" y="59669"/>
                  </a:lnTo>
                  <a:lnTo>
                    <a:pt x="0" y="59669"/>
                  </a:lnTo>
                  <a:lnTo>
                    <a:pt x="0" y="21784"/>
                  </a:lnTo>
                  <a:cubicBezTo>
                    <a:pt x="0" y="21784"/>
                    <a:pt x="20876" y="14207"/>
                    <a:pt x="43650" y="0"/>
                  </a:cubicBezTo>
                  <a:close/>
                </a:path>
              </a:pathLst>
            </a:custGeom>
            <a:solidFill>
              <a:srgbClr val="1A6E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133" name="Google Shape;133;p45"/>
          <p:cNvSpPr/>
          <p:nvPr/>
        </p:nvSpPr>
        <p:spPr>
          <a:xfrm>
            <a:off x="-3327961" y="-261651"/>
            <a:ext cx="3340287" cy="7381301"/>
          </a:xfrm>
          <a:prstGeom prst="rect">
            <a:avLst/>
          </a:prstGeom>
          <a:solidFill>
            <a:srgbClr val="ECECEC"/>
          </a:solidFill>
          <a:ln>
            <a:noFill/>
          </a:ln>
        </p:spPr>
        <p:txBody>
          <a:bodyPr spcFirstLastPara="1" wrap="square" lIns="49325" tIns="24650" rIns="49325" bIns="24650" anchor="ctr" anchorCtr="0">
            <a:noAutofit/>
          </a:bodyPr>
          <a:lstStyle/>
          <a:p>
            <a:pPr marL="0" marR="0" lvl="0" indent="0" algn="l"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Laptop Slide ">
  <p:cSld name="Laptop Slide ">
    <p:spTree>
      <p:nvGrpSpPr>
        <p:cNvPr id="1" name="Shape 134"/>
        <p:cNvGrpSpPr/>
        <p:nvPr/>
      </p:nvGrpSpPr>
      <p:grpSpPr>
        <a:xfrm>
          <a:off x="0" y="0"/>
          <a:ext cx="0" cy="0"/>
          <a:chOff x="0" y="0"/>
          <a:chExt cx="0" cy="0"/>
        </a:xfrm>
      </p:grpSpPr>
      <p:sp>
        <p:nvSpPr>
          <p:cNvPr id="135" name="Google Shape;135;p40"/>
          <p:cNvSpPr txBox="1">
            <a:spLocks noGrp="1"/>
          </p:cNvSpPr>
          <p:nvPr>
            <p:ph type="body" idx="1"/>
          </p:nvPr>
        </p:nvSpPr>
        <p:spPr>
          <a:xfrm>
            <a:off x="6578872" y="593866"/>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6" name="Google Shape;136;p40"/>
          <p:cNvSpPr/>
          <p:nvPr/>
        </p:nvSpPr>
        <p:spPr>
          <a:xfrm rot="10800000" flipH="1">
            <a:off x="0" y="0"/>
            <a:ext cx="601405"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7" name="Google Shape;137;p40"/>
          <p:cNvPicPr preferRelativeResize="0"/>
          <p:nvPr/>
        </p:nvPicPr>
        <p:blipFill rotWithShape="1">
          <a:blip r:embed="rId2" cstate="screen">
            <a:alphaModFix/>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a:noFill/>
          <a:ln>
            <a:noFill/>
          </a:ln>
        </p:spPr>
      </p:pic>
      <p:sp>
        <p:nvSpPr>
          <p:cNvPr id="138" name="Google Shape;138;p40"/>
          <p:cNvSpPr>
            <a:spLocks noGrp="1"/>
          </p:cNvSpPr>
          <p:nvPr>
            <p:ph type="pic" idx="2"/>
          </p:nvPr>
        </p:nvSpPr>
        <p:spPr>
          <a:xfrm>
            <a:off x="635271" y="2095585"/>
            <a:ext cx="5130800" cy="3913188"/>
          </a:xfrm>
          <a:prstGeom prst="rect">
            <a:avLst/>
          </a:prstGeom>
          <a:solidFill>
            <a:srgbClr val="D8D8D8"/>
          </a:solidFill>
          <a:ln>
            <a:noFill/>
          </a:ln>
        </p:spPr>
      </p:sp>
      <p:sp>
        <p:nvSpPr>
          <p:cNvPr id="139" name="Google Shape;139;p40"/>
          <p:cNvSpPr txBox="1">
            <a:spLocks noGrp="1"/>
          </p:cNvSpPr>
          <p:nvPr>
            <p:ph type="body" idx="3"/>
          </p:nvPr>
        </p:nvSpPr>
        <p:spPr>
          <a:xfrm>
            <a:off x="6578871" y="1890384"/>
            <a:ext cx="4990998"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0" name="Google Shape;140;p40"/>
          <p:cNvSpPr/>
          <p:nvPr/>
        </p:nvSpPr>
        <p:spPr>
          <a:xfrm rot="-5400000">
            <a:off x="-1736448" y="43141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Slide 02 ">
  <p:cSld name="Text Slide 02 ">
    <p:spTree>
      <p:nvGrpSpPr>
        <p:cNvPr id="1" name="Shape 141"/>
        <p:cNvGrpSpPr/>
        <p:nvPr/>
      </p:nvGrpSpPr>
      <p:grpSpPr>
        <a:xfrm>
          <a:off x="0" y="0"/>
          <a:ext cx="0" cy="0"/>
          <a:chOff x="0" y="0"/>
          <a:chExt cx="0" cy="0"/>
        </a:xfrm>
      </p:grpSpPr>
      <p:sp>
        <p:nvSpPr>
          <p:cNvPr id="142" name="Google Shape;142;p42"/>
          <p:cNvSpPr/>
          <p:nvPr/>
        </p:nvSpPr>
        <p:spPr>
          <a:xfrm rot="-5400000">
            <a:off x="5088466" y="-5088468"/>
            <a:ext cx="2015069" cy="12191999"/>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3" name="Google Shape;143;p42"/>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Google Shape;144;p42"/>
          <p:cNvSpPr txBox="1">
            <a:spLocks noGrp="1"/>
          </p:cNvSpPr>
          <p:nvPr>
            <p:ph type="body" idx="2"/>
          </p:nvPr>
        </p:nvSpPr>
        <p:spPr>
          <a:xfrm>
            <a:off x="904856" y="2457445"/>
            <a:ext cx="10479218" cy="37819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hone Slide ">
  <p:cSld name="Phone Slide ">
    <p:spTree>
      <p:nvGrpSpPr>
        <p:cNvPr id="1" name="Shape 145"/>
        <p:cNvGrpSpPr/>
        <p:nvPr/>
      </p:nvGrpSpPr>
      <p:grpSpPr>
        <a:xfrm>
          <a:off x="0" y="0"/>
          <a:ext cx="0" cy="0"/>
          <a:chOff x="0" y="0"/>
          <a:chExt cx="0" cy="0"/>
        </a:xfrm>
      </p:grpSpPr>
      <p:sp>
        <p:nvSpPr>
          <p:cNvPr id="146" name="Google Shape;146;p43"/>
          <p:cNvSpPr txBox="1">
            <a:spLocks noGrp="1"/>
          </p:cNvSpPr>
          <p:nvPr>
            <p:ph type="body" idx="1"/>
          </p:nvPr>
        </p:nvSpPr>
        <p:spPr>
          <a:xfrm>
            <a:off x="607555" y="587575"/>
            <a:ext cx="5881764"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73B64B"/>
              </a:buClr>
              <a:buSzPts val="3600"/>
              <a:buFont typeface="Arial"/>
              <a:buNone/>
              <a:defRPr sz="3600" b="1" i="0" u="none" strike="noStrike" cap="none">
                <a:solidFill>
                  <a:srgbClr val="73B64B"/>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7" name="Google Shape;147;p43"/>
          <p:cNvSpPr/>
          <p:nvPr/>
        </p:nvSpPr>
        <p:spPr>
          <a:xfrm rot="10800000" flipH="1">
            <a:off x="11332565" y="0"/>
            <a:ext cx="853286" cy="6858002"/>
          </a:xfrm>
          <a:prstGeom prst="rect">
            <a:avLst/>
          </a:prstGeom>
          <a:solidFill>
            <a:srgbClr val="1E75B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8" name="Google Shape;148;p43" descr="iPhone6_mockup_front_white.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7939756" y="354148"/>
            <a:ext cx="4094254" cy="6404164"/>
          </a:xfrm>
          <a:prstGeom prst="rect">
            <a:avLst/>
          </a:prstGeom>
          <a:noFill/>
          <a:ln>
            <a:noFill/>
          </a:ln>
        </p:spPr>
      </p:pic>
      <p:sp>
        <p:nvSpPr>
          <p:cNvPr id="149" name="Google Shape;149;p43"/>
          <p:cNvSpPr>
            <a:spLocks noGrp="1"/>
          </p:cNvSpPr>
          <p:nvPr>
            <p:ph type="pic" idx="2"/>
          </p:nvPr>
        </p:nvSpPr>
        <p:spPr>
          <a:xfrm>
            <a:off x="8744687" y="1373925"/>
            <a:ext cx="2444127" cy="4336988"/>
          </a:xfrm>
          <a:prstGeom prst="rect">
            <a:avLst/>
          </a:prstGeom>
          <a:solidFill>
            <a:srgbClr val="D8D8D8"/>
          </a:solidFill>
          <a:ln>
            <a:noFill/>
          </a:ln>
        </p:spPr>
      </p:sp>
      <p:sp>
        <p:nvSpPr>
          <p:cNvPr id="150" name="Google Shape;150;p43"/>
          <p:cNvSpPr txBox="1">
            <a:spLocks noGrp="1"/>
          </p:cNvSpPr>
          <p:nvPr>
            <p:ph type="body" idx="3"/>
          </p:nvPr>
        </p:nvSpPr>
        <p:spPr>
          <a:xfrm>
            <a:off x="607553" y="2016633"/>
            <a:ext cx="5881763" cy="41029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3333"/>
              </a:lnSpc>
              <a:spcBef>
                <a:spcPts val="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1" name="Google Shape;151;p43"/>
          <p:cNvSpPr/>
          <p:nvPr/>
        </p:nvSpPr>
        <p:spPr>
          <a:xfrm rot="-5400000">
            <a:off x="9716271" y="4364919"/>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chemeClr val="lt1"/>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2"/>
          <p:cNvSpPr/>
          <p:nvPr/>
        </p:nvSpPr>
        <p:spPr>
          <a:xfrm rot="-5400000">
            <a:off x="9855625" y="4403466"/>
            <a:ext cx="4074299"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00"/>
              <a:buFont typeface="Arial"/>
              <a:buNone/>
            </a:pPr>
            <a:r>
              <a:rPr lang="en-US" sz="800" b="0" i="0" u="none" strike="noStrike" cap="none">
                <a:solidFill>
                  <a:srgbClr val="595959"/>
                </a:solidFill>
                <a:latin typeface="Calibri"/>
                <a:ea typeface="Calibri"/>
                <a:cs typeface="Calibri"/>
                <a:sym typeface="Calibri"/>
              </a:rPr>
              <a:t>START ON SUSTAINABILITY</a:t>
            </a:r>
            <a:endParaRPr sz="1400" b="0" i="0" u="none" strike="noStrike" cap="none">
              <a:solidFill>
                <a:srgbClr val="000000"/>
              </a:solidFill>
              <a:latin typeface="Arial"/>
              <a:ea typeface="Arial"/>
              <a:cs typeface="Arial"/>
              <a:sym typeface="Arial"/>
            </a:endParaRPr>
          </a:p>
        </p:txBody>
      </p:sp>
      <p:cxnSp>
        <p:nvCxnSpPr>
          <p:cNvPr id="11" name="Google Shape;11;p32"/>
          <p:cNvCxnSpPr/>
          <p:nvPr/>
        </p:nvCxnSpPr>
        <p:spPr>
          <a:xfrm>
            <a:off x="11701791" y="6548338"/>
            <a:ext cx="324798" cy="0"/>
          </a:xfrm>
          <a:prstGeom prst="straightConnector1">
            <a:avLst/>
          </a:prstGeom>
          <a:noFill/>
          <a:ln w="12700" cap="flat" cmpd="sng">
            <a:solidFill>
              <a:srgbClr val="73B64B"/>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6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0" y="2180235"/>
            <a:ext cx="12192000" cy="3440624"/>
          </a:xfrm>
          <a:prstGeom prst="rect">
            <a:avLst/>
          </a:prstGeom>
          <a:noFill/>
          <a:ln>
            <a:noFill/>
          </a:ln>
        </p:spPr>
      </p:pic>
      <p:sp>
        <p:nvSpPr>
          <p:cNvPr id="188" name="Google Shape;188;p2"/>
          <p:cNvSpPr txBox="1"/>
          <p:nvPr/>
        </p:nvSpPr>
        <p:spPr>
          <a:xfrm>
            <a:off x="435430" y="523776"/>
            <a:ext cx="4992914" cy="1702542"/>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3200" b="0" i="0" u="none" strike="noStrike" cap="none" dirty="0">
                <a:solidFill>
                  <a:srgbClr val="000000"/>
                </a:solidFill>
                <a:latin typeface="Arial"/>
                <a:ea typeface="Arial"/>
                <a:cs typeface="Arial"/>
                <a:sym typeface="Arial"/>
              </a:rPr>
              <a:t>Start in die </a:t>
            </a:r>
            <a:r>
              <a:rPr lang="en-US" sz="3200" b="0" i="0" u="none" strike="noStrike" cap="none" dirty="0" err="1">
                <a:solidFill>
                  <a:srgbClr val="000000"/>
                </a:solidFill>
                <a:latin typeface="Arial"/>
                <a:ea typeface="Arial"/>
                <a:cs typeface="Arial"/>
                <a:sym typeface="Arial"/>
              </a:rPr>
              <a:t>Nachhaltigkeit</a:t>
            </a:r>
            <a:endParaRPr lang="en-US" sz="3200" b="0" i="0" u="none" strike="noStrike" cap="none" dirty="0">
              <a:solidFill>
                <a:srgbClr val="000000"/>
              </a:solidFill>
              <a:latin typeface="Arial"/>
              <a:ea typeface="Arial"/>
              <a:cs typeface="Arial"/>
              <a:sym typeface="Arial"/>
            </a:endParaRPr>
          </a:p>
          <a:p>
            <a:pPr marL="12700" marR="5080" lvl="0" indent="0" algn="l" rtl="0">
              <a:lnSpc>
                <a:spcPct val="109130"/>
              </a:lnSpc>
              <a:spcBef>
                <a:spcPts val="0"/>
              </a:spcBef>
              <a:spcAft>
                <a:spcPts val="0"/>
              </a:spcAft>
              <a:buClr>
                <a:schemeClr val="lt1"/>
              </a:buClr>
              <a:buSzPts val="4800"/>
              <a:buFont typeface="Calibri"/>
              <a:buNone/>
            </a:pPr>
            <a:endParaRPr lang="en-US" sz="3200" dirty="0"/>
          </a:p>
          <a:p>
            <a:pPr marL="12700" marR="5080" lvl="0" indent="0" algn="l" rtl="0">
              <a:lnSpc>
                <a:spcPct val="109130"/>
              </a:lnSpc>
              <a:spcBef>
                <a:spcPts val="0"/>
              </a:spcBef>
              <a:spcAft>
                <a:spcPts val="0"/>
              </a:spcAft>
              <a:buClr>
                <a:schemeClr val="lt1"/>
              </a:buClr>
              <a:buSzPts val="4800"/>
              <a:buFont typeface="Calibri"/>
              <a:buNone/>
            </a:pPr>
            <a:r>
              <a:rPr lang="en-US" sz="3200" b="0" i="0" u="none" strike="noStrike" cap="none" dirty="0">
                <a:solidFill>
                  <a:srgbClr val="000000"/>
                </a:solidFill>
                <a:latin typeface="Arial"/>
                <a:ea typeface="Arial"/>
                <a:cs typeface="Arial"/>
                <a:sym typeface="Arial"/>
              </a:rPr>
              <a:t>Starter-Kit</a:t>
            </a:r>
          </a:p>
        </p:txBody>
      </p:sp>
      <p:sp>
        <p:nvSpPr>
          <p:cNvPr id="189" name="Google Shape;189;p2"/>
          <p:cNvSpPr txBox="1"/>
          <p:nvPr/>
        </p:nvSpPr>
        <p:spPr>
          <a:xfrm>
            <a:off x="226433" y="4404029"/>
            <a:ext cx="12192000" cy="897449"/>
          </a:xfrm>
          <a:prstGeom prst="rect">
            <a:avLst/>
          </a:prstGeom>
          <a:noFill/>
          <a:ln>
            <a:noFill/>
          </a:ln>
        </p:spPr>
        <p:txBody>
          <a:bodyPr spcFirstLastPara="1" wrap="square" lIns="91425" tIns="45700" rIns="91425" bIns="45700" anchor="t" anchorCtr="0">
            <a:spAutoFit/>
          </a:bodyPr>
          <a:lstStyle/>
          <a:p>
            <a:pPr marL="12700" marR="5080" lvl="0" indent="0" algn="l" rtl="0">
              <a:lnSpc>
                <a:spcPct val="109130"/>
              </a:lnSpc>
              <a:spcBef>
                <a:spcPts val="0"/>
              </a:spcBef>
              <a:spcAft>
                <a:spcPts val="0"/>
              </a:spcAft>
              <a:buClr>
                <a:schemeClr val="lt1"/>
              </a:buClr>
              <a:buSzPts val="4800"/>
              <a:buFont typeface="Calibri"/>
              <a:buNone/>
            </a:pPr>
            <a:r>
              <a:rPr lang="en-US" sz="4800" b="1" i="0" u="none" strike="noStrike" cap="none" dirty="0">
                <a:solidFill>
                  <a:schemeClr val="lt1"/>
                </a:solidFill>
                <a:latin typeface="Calibri"/>
                <a:ea typeface="Calibri"/>
                <a:cs typeface="Calibri"/>
                <a:sym typeface="Calibri"/>
              </a:rPr>
              <a:t>4. </a:t>
            </a:r>
            <a:r>
              <a:rPr lang="de-DE" sz="4800" b="1" i="0" u="none" strike="noStrike" cap="none" dirty="0">
                <a:solidFill>
                  <a:schemeClr val="lt1"/>
                </a:solidFill>
                <a:latin typeface="Calibri"/>
                <a:ea typeface="Calibri"/>
                <a:cs typeface="Calibri"/>
                <a:sym typeface="Calibri"/>
              </a:rPr>
              <a:t>IM DIENSTE DER GRÜNEN VERBRAUCHER</a:t>
            </a:r>
            <a:endParaRPr sz="1400" b="0" i="0" u="none" strike="noStrike" cap="none" dirty="0">
              <a:solidFill>
                <a:srgbClr val="000000"/>
              </a:solidFill>
              <a:latin typeface="Arial"/>
              <a:ea typeface="Arial"/>
              <a:cs typeface="Arial"/>
              <a:sym typeface="Arial"/>
            </a:endParaRPr>
          </a:p>
        </p:txBody>
      </p:sp>
      <p:sp>
        <p:nvSpPr>
          <p:cNvPr id="190" name="Google Shape;190;p2"/>
          <p:cNvSpPr txBox="1"/>
          <p:nvPr/>
        </p:nvSpPr>
        <p:spPr>
          <a:xfrm>
            <a:off x="4873901" y="5620859"/>
            <a:ext cx="4628700" cy="930984"/>
          </a:xfrm>
          <a:prstGeom prst="rect">
            <a:avLst/>
          </a:prstGeom>
          <a:noFill/>
          <a:ln>
            <a:noFill/>
          </a:ln>
        </p:spPr>
        <p:txBody>
          <a:bodyPr spcFirstLastPara="1" wrap="square" lIns="91425" tIns="45700" rIns="91425" bIns="45700" anchor="t" anchorCtr="0">
            <a:spAutoFit/>
          </a:bodyPr>
          <a:lstStyle/>
          <a:p>
            <a:pPr marL="12700" marR="5080" lvl="0" indent="0" algn="just" rtl="0">
              <a:lnSpc>
                <a:spcPct val="109130"/>
              </a:lnSpc>
              <a:spcBef>
                <a:spcPts val="0"/>
              </a:spcBef>
              <a:spcAft>
                <a:spcPts val="0"/>
              </a:spcAft>
              <a:buClr>
                <a:srgbClr val="FFFFFF"/>
              </a:buClr>
              <a:buSzPts val="4800"/>
              <a:buFont typeface="Calibri"/>
              <a:buNone/>
            </a:pPr>
            <a:r>
              <a:rPr lang="de-DE" sz="1000" b="1" dirty="0">
                <a:solidFill>
                  <a:srgbClr val="010101"/>
                </a:solidFill>
                <a:latin typeface="Calibri"/>
                <a:ea typeface="Calibri"/>
                <a:cs typeface="Calibri"/>
                <a:sym typeface="Calibri"/>
              </a:rPr>
              <a:t>Haftungsausschluss: Finanziert von der Europäischen Union. Die geäußerten Ansichten und Meinungen sind jedoch ausschließlich die des Autors/der Autoren und spiegeln nicht unbedingt die der Europäischen Union oder der Europäischen Exekutivagentur für Bildung und Kultur (EACEA) wider. Weder die Europäische Union noch die EACEA können für diese verantwortlich gemacht werden.</a:t>
            </a:r>
            <a:endParaRPr sz="1000" b="1" dirty="0">
              <a:solidFill>
                <a:srgbClr val="010101"/>
              </a:solidFill>
              <a:latin typeface="Calibri"/>
              <a:ea typeface="Calibri"/>
              <a:cs typeface="Calibri"/>
              <a:sym typeface="Calibri"/>
            </a:endParaRPr>
          </a:p>
        </p:txBody>
      </p:sp>
      <p:pic>
        <p:nvPicPr>
          <p:cNvPr id="2" name="Picture 1" descr="A grey and black sign with a person in a circle&#10;&#10;AI-generated content may be incorrect.">
            <a:extLst>
              <a:ext uri="{FF2B5EF4-FFF2-40B4-BE49-F238E27FC236}">
                <a16:creationId xmlns:a16="http://schemas.microsoft.com/office/drawing/2014/main" id="{D47D617B-9512-456B-9D63-8CA7EA92CE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99114" y="5866417"/>
            <a:ext cx="1064955" cy="372602"/>
          </a:xfrm>
          <a:prstGeom prst="rect">
            <a:avLst/>
          </a:prstGeom>
        </p:spPr>
      </p:pic>
      <p:sp>
        <p:nvSpPr>
          <p:cNvPr id="3" name="TextBox 2">
            <a:extLst>
              <a:ext uri="{FF2B5EF4-FFF2-40B4-BE49-F238E27FC236}">
                <a16:creationId xmlns:a16="http://schemas.microsoft.com/office/drawing/2014/main" id="{B0EFE197-BA11-B20A-C9E1-5C092CA5466E}"/>
              </a:ext>
            </a:extLst>
          </p:cNvPr>
          <p:cNvSpPr txBox="1"/>
          <p:nvPr/>
        </p:nvSpPr>
        <p:spPr>
          <a:xfrm>
            <a:off x="1877785" y="5772107"/>
            <a:ext cx="1921329" cy="553998"/>
          </a:xfrm>
          <a:prstGeom prst="rect">
            <a:avLst/>
          </a:prstGeom>
          <a:noFill/>
        </p:spPr>
        <p:txBody>
          <a:bodyPr wrap="square">
            <a:spAutoFit/>
          </a:bodyPr>
          <a:lstStyle/>
          <a:p>
            <a:r>
              <a:rPr lang="en-GB" sz="1000" dirty="0">
                <a:solidFill>
                  <a:schemeClr val="bg1"/>
                </a:solidFill>
                <a:effectLst/>
                <a:latin typeface="Aptos" panose="020B0004020202020204" pitchFamily="34" charset="0"/>
                <a:ea typeface="Aptos" panose="020B0004020202020204" pitchFamily="34" charset="0"/>
                <a:cs typeface="Aptos" panose="020B0004020202020204" pitchFamily="34" charset="0"/>
              </a:rPr>
              <a:t>Start on Sustainability Erasmus+ VET Project © 2024 is licensed under CC BY 4.0</a:t>
            </a:r>
            <a:endParaRPr lang="en-GB" sz="10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2f0858d4389_0_27"/>
          <p:cNvSpPr txBox="1">
            <a:spLocks noGrp="1"/>
          </p:cNvSpPr>
          <p:nvPr>
            <p:ph type="body" idx="1"/>
          </p:nvPr>
        </p:nvSpPr>
        <p:spPr>
          <a:xfrm>
            <a:off x="904856" y="826894"/>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GRÜNE PRODUKTE</a:t>
            </a:r>
            <a:endParaRPr dirty="0"/>
          </a:p>
        </p:txBody>
      </p:sp>
      <p:sp>
        <p:nvSpPr>
          <p:cNvPr id="289" name="Google Shape;289;g2f0858d4389_0_27"/>
          <p:cNvSpPr txBox="1">
            <a:spLocks noGrp="1"/>
          </p:cNvSpPr>
          <p:nvPr>
            <p:ph type="body" idx="2"/>
          </p:nvPr>
        </p:nvSpPr>
        <p:spPr>
          <a:xfrm>
            <a:off x="904856" y="2457445"/>
            <a:ext cx="10479300" cy="3781800"/>
          </a:xfrm>
          <a:prstGeom prst="rect">
            <a:avLst/>
          </a:prstGeom>
          <a:noFill/>
          <a:ln>
            <a:noFill/>
          </a:ln>
        </p:spPr>
        <p:txBody>
          <a:bodyPr spcFirstLastPara="1" wrap="square" lIns="91425" tIns="45700" rIns="91425" bIns="45700" anchor="t" anchorCtr="0">
            <a:noAutofit/>
          </a:bodyPr>
          <a:lstStyle/>
          <a:p>
            <a:pPr marL="457200" lvl="0" indent="-381000" algn="just" rtl="0">
              <a:lnSpc>
                <a:spcPct val="150000"/>
              </a:lnSpc>
              <a:spcBef>
                <a:spcPts val="0"/>
              </a:spcBef>
              <a:spcAft>
                <a:spcPts val="0"/>
              </a:spcAft>
              <a:buSzPts val="2400"/>
              <a:buChar char="•"/>
            </a:pPr>
            <a:r>
              <a:rPr lang="de-DE" dirty="0">
                <a:solidFill>
                  <a:srgbClr val="000000"/>
                </a:solidFill>
                <a:highlight>
                  <a:schemeClr val="lt1"/>
                </a:highlight>
              </a:rPr>
              <a:t>Sie haben einen grünen Lebenszyklus und können sich positiver auf die Umwelt auswirken als andere Produkte, die die negativen Auswirkungen nicht verringern.</a:t>
            </a:r>
          </a:p>
          <a:p>
            <a:pPr marL="457200" lvl="0" indent="-381000" algn="just" rtl="0">
              <a:lnSpc>
                <a:spcPct val="150000"/>
              </a:lnSpc>
              <a:spcBef>
                <a:spcPts val="0"/>
              </a:spcBef>
              <a:spcAft>
                <a:spcPts val="0"/>
              </a:spcAft>
              <a:buSzPts val="2400"/>
              <a:buChar char="•"/>
            </a:pPr>
            <a:r>
              <a:rPr lang="de-DE" dirty="0">
                <a:solidFill>
                  <a:srgbClr val="000000"/>
                </a:solidFill>
                <a:highlight>
                  <a:schemeClr val="lt1"/>
                </a:highlight>
              </a:rPr>
              <a:t>Die Einführung von umweltfreundlichen Produkten verbessert die Gesundheit, erhöht das Recycling und verringert die Umweltbelastung.</a:t>
            </a:r>
          </a:p>
          <a:p>
            <a:pPr marL="457200" lvl="0" indent="-381000" algn="just" rtl="0">
              <a:lnSpc>
                <a:spcPct val="150000"/>
              </a:lnSpc>
              <a:spcBef>
                <a:spcPts val="0"/>
              </a:spcBef>
              <a:spcAft>
                <a:spcPts val="0"/>
              </a:spcAft>
              <a:buSzPts val="2400"/>
              <a:buChar char="•"/>
            </a:pPr>
            <a:r>
              <a:rPr lang="de-DE" dirty="0">
                <a:solidFill>
                  <a:srgbClr val="000000"/>
                </a:solidFill>
                <a:highlight>
                  <a:schemeClr val="lt1"/>
                </a:highlight>
              </a:rPr>
              <a:t> Für die Kunden ergeben sich aus diesen Vorteilen auch wirtschaftliche Vorteile, z. B. geringere Umweltausgaben und Entsorgungskosten des Unternehmens.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2f0858d4389_0_20"/>
          <p:cNvSpPr txBox="1">
            <a:spLocks noGrp="1"/>
          </p:cNvSpPr>
          <p:nvPr>
            <p:ph type="body" idx="1"/>
          </p:nvPr>
        </p:nvSpPr>
        <p:spPr>
          <a:xfrm>
            <a:off x="7041847" y="384891"/>
            <a:ext cx="49911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GRÜNER KONSUM</a:t>
            </a:r>
            <a:endParaRPr dirty="0"/>
          </a:p>
        </p:txBody>
      </p:sp>
      <p:pic>
        <p:nvPicPr>
          <p:cNvPr id="296" name="Google Shape;296;g2f0858d4389_0_20"/>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35000" y="2095500"/>
            <a:ext cx="5130800" cy="3913188"/>
          </a:xfrm>
          <a:prstGeom prst="rect">
            <a:avLst/>
          </a:prstGeom>
          <a:solidFill>
            <a:srgbClr val="D8D8D8"/>
          </a:solidFill>
          <a:ln>
            <a:noFill/>
          </a:ln>
        </p:spPr>
      </p:pic>
      <p:sp>
        <p:nvSpPr>
          <p:cNvPr id="297" name="Google Shape;297;g2f0858d4389_0_20"/>
          <p:cNvSpPr txBox="1">
            <a:spLocks noGrp="1"/>
          </p:cNvSpPr>
          <p:nvPr>
            <p:ph type="body" idx="3"/>
          </p:nvPr>
        </p:nvSpPr>
        <p:spPr>
          <a:xfrm>
            <a:off x="6263330" y="1149000"/>
            <a:ext cx="5709300" cy="41028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SzPts val="2400"/>
              <a:buChar char="•"/>
            </a:pPr>
            <a:r>
              <a:rPr lang="de-DE" dirty="0">
                <a:solidFill>
                  <a:srgbClr val="000000"/>
                </a:solidFill>
                <a:highlight>
                  <a:schemeClr val="lt1"/>
                </a:highlight>
              </a:rPr>
              <a:t>Grüner Konsum bezieht sich auf Kunden, die umweltfreundliche Produkte verwenden, jedoch mit unterschiedlichen Schwerpunkten und Bedeutungen</a:t>
            </a:r>
            <a:r>
              <a:rPr lang="en-US" dirty="0">
                <a:solidFill>
                  <a:srgbClr val="000000"/>
                </a:solidFill>
                <a:highlight>
                  <a:schemeClr val="lt1"/>
                </a:highlight>
              </a:rPr>
              <a:t>.</a:t>
            </a:r>
            <a:endParaRPr dirty="0">
              <a:solidFill>
                <a:srgbClr val="000000"/>
              </a:solidFill>
              <a:highlight>
                <a:schemeClr val="lt1"/>
              </a:highlight>
            </a:endParaRPr>
          </a:p>
          <a:p>
            <a:pPr marL="457200" lvl="0" indent="-381000" algn="just" rtl="0">
              <a:lnSpc>
                <a:spcPct val="150000"/>
              </a:lnSpc>
              <a:spcBef>
                <a:spcPts val="0"/>
              </a:spcBef>
              <a:spcAft>
                <a:spcPts val="0"/>
              </a:spcAft>
              <a:buSzPts val="2400"/>
              <a:buChar char="•"/>
            </a:pPr>
            <a:r>
              <a:rPr lang="de-DE" dirty="0">
                <a:solidFill>
                  <a:srgbClr val="000000"/>
                </a:solidFill>
                <a:highlight>
                  <a:schemeClr val="lt1"/>
                </a:highlight>
              </a:rPr>
              <a:t>Es geht darum, umweltfreundliche Produkte zu kaufen und umweltschädliche Produkte zu vermeiden, den Verbrauch von natürlichen Ressourcen und gefährlichen Stoffen zu minimieren und Verantwortung für den Umweltschutz zu zeigen.</a:t>
            </a:r>
            <a:r>
              <a:rPr lang="en-US" dirty="0">
                <a:solidFill>
                  <a:srgbClr val="000000"/>
                </a:solidFill>
                <a:highlight>
                  <a:schemeClr val="lt1"/>
                </a:highlight>
              </a:rPr>
              <a:t>.</a:t>
            </a:r>
            <a:endParaRPr dirty="0"/>
          </a:p>
          <a:p>
            <a:pPr marL="457200" lvl="0" indent="0" algn="just" rtl="0">
              <a:lnSpc>
                <a:spcPct val="150000"/>
              </a:lnSpc>
              <a:spcBef>
                <a:spcPts val="0"/>
              </a:spcBef>
              <a:spcAft>
                <a:spcPts val="0"/>
              </a:spcAft>
              <a:buSzPts val="2400"/>
              <a:buNone/>
            </a:pPr>
            <a:endParaRPr dirty="0">
              <a:solidFill>
                <a:srgbClr val="000000"/>
              </a:solidFill>
              <a:highlight>
                <a:schemeClr val="lt1"/>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3"/>
          <p:cNvSpPr txBox="1">
            <a:spLocks noGrp="1"/>
          </p:cNvSpPr>
          <p:nvPr>
            <p:ph type="body" idx="1"/>
          </p:nvPr>
        </p:nvSpPr>
        <p:spPr>
          <a:xfrm>
            <a:off x="287150"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GRÜNER KONSUM</a:t>
            </a:r>
            <a:endParaRPr dirty="0"/>
          </a:p>
        </p:txBody>
      </p:sp>
      <p:sp>
        <p:nvSpPr>
          <p:cNvPr id="303" name="Google Shape;303;p53"/>
          <p:cNvSpPr txBox="1">
            <a:spLocks noGrp="1"/>
          </p:cNvSpPr>
          <p:nvPr>
            <p:ph type="body" idx="2"/>
          </p:nvPr>
        </p:nvSpPr>
        <p:spPr>
          <a:xfrm>
            <a:off x="287150" y="1995100"/>
            <a:ext cx="11486400" cy="3781800"/>
          </a:xfrm>
          <a:prstGeom prst="rect">
            <a:avLst/>
          </a:prstGeom>
          <a:noFill/>
          <a:ln>
            <a:noFill/>
          </a:ln>
        </p:spPr>
        <p:txBody>
          <a:bodyPr spcFirstLastPara="1" wrap="square" lIns="91425" tIns="45700" rIns="91425" bIns="45700" anchor="t" anchorCtr="0">
            <a:noAutofit/>
          </a:bodyPr>
          <a:lstStyle/>
          <a:p>
            <a:pPr marL="457200" lvl="0" indent="-381000" algn="just" rtl="0">
              <a:lnSpc>
                <a:spcPct val="150000"/>
              </a:lnSpc>
              <a:spcBef>
                <a:spcPts val="0"/>
              </a:spcBef>
              <a:spcAft>
                <a:spcPts val="0"/>
              </a:spcAft>
              <a:buSzPts val="2400"/>
              <a:buChar char="•"/>
            </a:pPr>
            <a:r>
              <a:rPr lang="de-DE" dirty="0">
                <a:solidFill>
                  <a:srgbClr val="000000"/>
                </a:solidFill>
                <a:highlight>
                  <a:schemeClr val="lt1"/>
                </a:highlight>
              </a:rPr>
              <a:t>Der grüne Konsum umfasst nicht nur den Kauf und die Verwendung umweltfreundlicher Produkte, sondern auch die Entscheidung der Verbraucher, recycelte Produkte zu kaufen</a:t>
            </a:r>
            <a:r>
              <a:rPr lang="en-US" dirty="0">
                <a:solidFill>
                  <a:srgbClr val="000000"/>
                </a:solidFill>
                <a:highlight>
                  <a:schemeClr val="lt1"/>
                </a:highlight>
              </a:rPr>
              <a:t>.</a:t>
            </a:r>
            <a:endParaRPr dirty="0">
              <a:solidFill>
                <a:srgbClr val="000000"/>
              </a:solidFill>
            </a:endParaRPr>
          </a:p>
          <a:p>
            <a:pPr marL="342900" lvl="0" indent="-342900" algn="just" rtl="0">
              <a:lnSpc>
                <a:spcPct val="150000"/>
              </a:lnSpc>
              <a:spcBef>
                <a:spcPts val="600"/>
              </a:spcBef>
              <a:spcAft>
                <a:spcPts val="0"/>
              </a:spcAft>
              <a:buSzPts val="2400"/>
              <a:buFont typeface="Arial"/>
              <a:buChar char="•"/>
            </a:pPr>
            <a:r>
              <a:rPr lang="de-DE" dirty="0">
                <a:solidFill>
                  <a:srgbClr val="000000"/>
                </a:solidFill>
              </a:rPr>
              <a:t>Die weltweite Umweltkrise hat zu einem Anstieg der Nachfrage nach umweltfreundlichen Alternativen geführt</a:t>
            </a:r>
            <a:r>
              <a:rPr lang="en-US" dirty="0">
                <a:solidFill>
                  <a:srgbClr val="000000"/>
                </a:solidFill>
              </a:rPr>
              <a:t>.</a:t>
            </a:r>
            <a:endParaRPr dirty="0"/>
          </a:p>
          <a:p>
            <a:pPr marL="342900" lvl="0" indent="-342900" algn="just" rtl="0">
              <a:lnSpc>
                <a:spcPct val="150000"/>
              </a:lnSpc>
              <a:spcBef>
                <a:spcPts val="600"/>
              </a:spcBef>
              <a:spcAft>
                <a:spcPts val="0"/>
              </a:spcAft>
              <a:buSzPts val="2400"/>
              <a:buFont typeface="Arial"/>
              <a:buChar char="•"/>
            </a:pPr>
            <a:r>
              <a:rPr lang="de-DE" dirty="0">
                <a:solidFill>
                  <a:srgbClr val="000000"/>
                </a:solidFill>
              </a:rPr>
              <a:t>Die Verbraucher werden immer besser informiert und fordern transparentere und strategischere grüne Initiativen</a:t>
            </a:r>
            <a:r>
              <a:rPr lang="en-US" dirty="0">
                <a:solidFill>
                  <a:srgbClr val="000000"/>
                </a:solidFill>
              </a:rPr>
              <a:t>.</a:t>
            </a:r>
            <a:endParaRPr dirty="0"/>
          </a:p>
          <a:p>
            <a:pPr marL="342900" lvl="0" indent="-342900" algn="just" rtl="0">
              <a:lnSpc>
                <a:spcPct val="150000"/>
              </a:lnSpc>
              <a:spcBef>
                <a:spcPts val="600"/>
              </a:spcBef>
              <a:spcAft>
                <a:spcPts val="0"/>
              </a:spcAft>
              <a:buSzPts val="2400"/>
              <a:buFont typeface="Arial"/>
              <a:buChar char="•"/>
            </a:pPr>
            <a:r>
              <a:rPr lang="de-DE" dirty="0">
                <a:solidFill>
                  <a:srgbClr val="000000"/>
                </a:solidFill>
              </a:rPr>
              <a:t>Sie fordern mehr Verantwortung und Maßnahmen von Unternehmen und Nachhaltigkeit</a:t>
            </a:r>
            <a:r>
              <a:rPr lang="en-US" dirty="0">
                <a:solidFill>
                  <a:srgbClr val="000000"/>
                </a:solidFill>
              </a:rPr>
              <a:t>.</a:t>
            </a:r>
            <a:endParaRPr dirty="0"/>
          </a:p>
          <a:p>
            <a:pPr marL="457200" lvl="0" indent="0" algn="just" rtl="0">
              <a:lnSpc>
                <a:spcPct val="150000"/>
              </a:lnSpc>
              <a:spcBef>
                <a:spcPts val="1800"/>
              </a:spcBef>
              <a:spcAft>
                <a:spcPts val="1200"/>
              </a:spcAft>
              <a:buSzPts val="24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4"/>
          <p:cNvSpPr txBox="1">
            <a:spLocks noGrp="1"/>
          </p:cNvSpPr>
          <p:nvPr>
            <p:ph type="body" idx="1"/>
          </p:nvPr>
        </p:nvSpPr>
        <p:spPr>
          <a:xfrm>
            <a:off x="553092" y="790318"/>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GRÜNER KONSUM</a:t>
            </a:r>
            <a:endParaRPr dirty="0"/>
          </a:p>
        </p:txBody>
      </p:sp>
      <p:sp>
        <p:nvSpPr>
          <p:cNvPr id="309" name="Google Shape;309;p54"/>
          <p:cNvSpPr txBox="1">
            <a:spLocks noGrp="1"/>
          </p:cNvSpPr>
          <p:nvPr>
            <p:ph type="body" idx="2"/>
          </p:nvPr>
        </p:nvSpPr>
        <p:spPr>
          <a:xfrm>
            <a:off x="553092" y="2545111"/>
            <a:ext cx="11085900" cy="37818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SzPts val="2400"/>
              <a:buFont typeface="Arial"/>
              <a:buChar char="•"/>
            </a:pPr>
            <a:r>
              <a:rPr lang="de-DE" dirty="0">
                <a:solidFill>
                  <a:srgbClr val="000000"/>
                </a:solidFill>
              </a:rPr>
              <a:t>Ökologisches Konsumverhalten hat die Art und Weise verändert, wie Unternehmen an Marketing und Kundenbindung herangehen. Auch die Dringlichkeit, den Klimawandel zu bekämpfen, Ressourcen zu schonen und die Umweltverschmutzung zu reduzieren, hat umweltfreundliche Produktionsmethoden und Recycling unabdingbar gemacht. Diese Denkweise beinhaltet die Unterstützung von Waren und Dienstleistungen, die umweltfreundlich sind</a:t>
            </a:r>
            <a:r>
              <a:rPr lang="en-US" dirty="0">
                <a:solidFill>
                  <a:srgbClr val="000000"/>
                </a:solidFill>
              </a:rPr>
              <a:t>.</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5"/>
          <p:cNvSpPr txBox="1">
            <a:spLocks noGrp="1"/>
          </p:cNvSpPr>
          <p:nvPr>
            <p:ph type="body" idx="1"/>
          </p:nvPr>
        </p:nvSpPr>
        <p:spPr>
          <a:xfrm>
            <a:off x="565079" y="839086"/>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GRÜNER KONSUM</a:t>
            </a:r>
            <a:endParaRPr dirty="0"/>
          </a:p>
        </p:txBody>
      </p:sp>
      <p:sp>
        <p:nvSpPr>
          <p:cNvPr id="315" name="Google Shape;315;p55"/>
          <p:cNvSpPr txBox="1">
            <a:spLocks noGrp="1"/>
          </p:cNvSpPr>
          <p:nvPr>
            <p:ph type="body" idx="2"/>
          </p:nvPr>
        </p:nvSpPr>
        <p:spPr>
          <a:xfrm>
            <a:off x="565079" y="1995111"/>
            <a:ext cx="11085815" cy="4467334"/>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SzPts val="2400"/>
              <a:buFont typeface="Arial"/>
              <a:buChar char="•"/>
            </a:pPr>
            <a:r>
              <a:rPr lang="de-DE" dirty="0">
                <a:solidFill>
                  <a:srgbClr val="010101"/>
                </a:solidFill>
              </a:rPr>
              <a:t>Wirtschaftliche, soziale und kulturelle Faktoren haben das Konzept des grünen Konsums geprägt, das sich darauf konzentriert, das Bewusstsein für die Produktionspraktiken der Unternehmen zu fördern und für die Verwendung von Produkten einzutreten, die nicht umweltschädlich sind</a:t>
            </a:r>
            <a:r>
              <a:rPr lang="en-US" dirty="0">
                <a:solidFill>
                  <a:srgbClr val="010101"/>
                </a:solidFill>
              </a:rPr>
              <a:t>.</a:t>
            </a:r>
            <a:endParaRPr dirty="0"/>
          </a:p>
          <a:p>
            <a:pPr marL="342900" lvl="0" indent="-342900" algn="just" rtl="0">
              <a:lnSpc>
                <a:spcPct val="150000"/>
              </a:lnSpc>
              <a:spcBef>
                <a:spcPts val="0"/>
              </a:spcBef>
              <a:spcAft>
                <a:spcPts val="0"/>
              </a:spcAft>
              <a:buSzPts val="2400"/>
              <a:buFont typeface="Arial"/>
              <a:buChar char="•"/>
            </a:pPr>
            <a:r>
              <a:rPr lang="de-DE" dirty="0">
                <a:solidFill>
                  <a:srgbClr val="010101"/>
                </a:solidFill>
              </a:rPr>
              <a:t>Diese Bewegung soll den Einzelnen dazu ermutigen, nachhaltigere Entscheidungen zu treffen und nur Unternehmen zu unterstützen, die umweltfreundliche Praktiken bevorzugen.</a:t>
            </a:r>
            <a:r>
              <a:rPr lang="en-US" dirty="0">
                <a:solidFill>
                  <a:srgbClr val="010101"/>
                </a:solidFill>
              </a:rPr>
              <a:t>.</a:t>
            </a:r>
            <a:endParaRPr dirty="0"/>
          </a:p>
          <a:p>
            <a:pPr marL="342900" lvl="0" indent="-342900" algn="just" rtl="0">
              <a:lnSpc>
                <a:spcPct val="150000"/>
              </a:lnSpc>
              <a:spcBef>
                <a:spcPts val="0"/>
              </a:spcBef>
              <a:spcAft>
                <a:spcPts val="0"/>
              </a:spcAft>
              <a:buSzPts val="2400"/>
              <a:buFont typeface="Arial"/>
              <a:buChar char="•"/>
            </a:pPr>
            <a:r>
              <a:rPr lang="de-DE" dirty="0">
                <a:solidFill>
                  <a:srgbClr val="010101"/>
                </a:solidFill>
              </a:rPr>
              <a:t>Indem das Verhalten der Verbraucher mit den Gewinnmotiven der Unternehmen in Einklang gebracht wird, schafft der grüne Konsum ein Gleichgewicht zwischen Nachhaltigkeit und Rentabilität.</a:t>
            </a:r>
            <a:r>
              <a:rPr lang="en-US" dirty="0">
                <a:solidFill>
                  <a:srgbClr val="010101"/>
                </a:solidFill>
              </a:rPr>
              <a:t>.</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6"/>
          <p:cNvSpPr txBox="1">
            <a:spLocks noGrp="1"/>
          </p:cNvSpPr>
          <p:nvPr>
            <p:ph type="body" idx="1"/>
          </p:nvPr>
        </p:nvSpPr>
        <p:spPr>
          <a:xfrm>
            <a:off x="565079"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GRÜNER KONSUM</a:t>
            </a:r>
            <a:endParaRPr dirty="0"/>
          </a:p>
        </p:txBody>
      </p:sp>
      <p:sp>
        <p:nvSpPr>
          <p:cNvPr id="321" name="Google Shape;321;p56"/>
          <p:cNvSpPr txBox="1">
            <a:spLocks noGrp="1"/>
          </p:cNvSpPr>
          <p:nvPr>
            <p:ph type="body" idx="2"/>
          </p:nvPr>
        </p:nvSpPr>
        <p:spPr>
          <a:xfrm>
            <a:off x="565079" y="1995111"/>
            <a:ext cx="11085815" cy="4467334"/>
          </a:xfrm>
          <a:prstGeom prst="rect">
            <a:avLst/>
          </a:prstGeom>
          <a:noFill/>
          <a:ln>
            <a:noFill/>
          </a:ln>
        </p:spPr>
        <p:txBody>
          <a:bodyPr spcFirstLastPara="1" wrap="square" lIns="91425" tIns="45700" rIns="91425" bIns="45700" anchor="t" anchorCtr="0">
            <a:noAutofit/>
          </a:bodyPr>
          <a:lstStyle/>
          <a:p>
            <a:pPr marL="419100" lvl="0" indent="-342900" algn="just" rtl="0">
              <a:lnSpc>
                <a:spcPct val="150000"/>
              </a:lnSpc>
              <a:spcBef>
                <a:spcPts val="1800"/>
              </a:spcBef>
              <a:spcAft>
                <a:spcPts val="0"/>
              </a:spcAft>
              <a:buSzPts val="2400"/>
              <a:buFont typeface="Arial"/>
              <a:buChar char="•"/>
            </a:pPr>
            <a:r>
              <a:rPr lang="de-DE" dirty="0">
                <a:solidFill>
                  <a:srgbClr val="000000"/>
                </a:solidFill>
              </a:rPr>
              <a:t>Um auf dem modernen Markt erfolgreich zu sein, müssen Unternehmen eine grüne Denkweise annehmen</a:t>
            </a:r>
            <a:r>
              <a:rPr lang="en-US" dirty="0">
                <a:solidFill>
                  <a:srgbClr val="000000"/>
                </a:solidFill>
              </a:rPr>
              <a:t>.</a:t>
            </a:r>
            <a:endParaRPr dirty="0">
              <a:solidFill>
                <a:srgbClr val="010101"/>
              </a:solidFill>
            </a:endParaRPr>
          </a:p>
          <a:p>
            <a:pPr marL="342900" lvl="0" indent="-342900" algn="just" rtl="0">
              <a:lnSpc>
                <a:spcPct val="150000"/>
              </a:lnSpc>
              <a:spcBef>
                <a:spcPts val="1200"/>
              </a:spcBef>
              <a:spcAft>
                <a:spcPts val="0"/>
              </a:spcAft>
              <a:buSzPts val="2400"/>
              <a:buFont typeface="Arial"/>
              <a:buChar char="•"/>
            </a:pPr>
            <a:r>
              <a:rPr lang="de-DE" dirty="0">
                <a:solidFill>
                  <a:srgbClr val="010101"/>
                </a:solidFill>
              </a:rPr>
              <a:t>Grüner Konsum ist ein wachsender Trend, der den Konsum von Waren und Dienstleistungen fördert, die auf umweltfreundlichen Herstellungsprinzipien basieren</a:t>
            </a:r>
            <a:r>
              <a:rPr lang="en-US" dirty="0">
                <a:solidFill>
                  <a:srgbClr val="010101"/>
                </a:solidFill>
              </a:rPr>
              <a:t>.</a:t>
            </a:r>
            <a:endParaRPr dirty="0"/>
          </a:p>
          <a:p>
            <a:pPr marL="342900" lvl="0" indent="-342900" algn="just" rtl="0">
              <a:lnSpc>
                <a:spcPct val="150000"/>
              </a:lnSpc>
              <a:spcBef>
                <a:spcPts val="0"/>
              </a:spcBef>
              <a:spcAft>
                <a:spcPts val="0"/>
              </a:spcAft>
              <a:buSzPts val="2400"/>
              <a:buFont typeface="Arial"/>
              <a:buChar char="•"/>
            </a:pPr>
            <a:r>
              <a:rPr lang="de-DE" dirty="0">
                <a:solidFill>
                  <a:srgbClr val="010101"/>
                </a:solidFill>
              </a:rPr>
              <a:t>Dieser Wandel wird durch das wachsende Bewusstsein für Umweltprobleme wie den Anstieg des Meeresspiegels, die globalen Temperaturen und die Abholzung der Wälder vorangetrieben</a:t>
            </a:r>
            <a:r>
              <a:rPr lang="en-US" dirty="0">
                <a:solidFill>
                  <a:srgbClr val="010101"/>
                </a:solidFill>
              </a:rPr>
              <a:t>.</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7"/>
          <p:cNvSpPr txBox="1">
            <a:spLocks noGrp="1"/>
          </p:cNvSpPr>
          <p:nvPr>
            <p:ph type="body" idx="1"/>
          </p:nvPr>
        </p:nvSpPr>
        <p:spPr>
          <a:xfrm>
            <a:off x="691688" y="953503"/>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GRÜNER KONSUM</a:t>
            </a:r>
            <a:endParaRPr dirty="0"/>
          </a:p>
        </p:txBody>
      </p:sp>
      <p:sp>
        <p:nvSpPr>
          <p:cNvPr id="327" name="Google Shape;327;p57"/>
          <p:cNvSpPr txBox="1">
            <a:spLocks noGrp="1"/>
          </p:cNvSpPr>
          <p:nvPr>
            <p:ph type="body" idx="2"/>
          </p:nvPr>
        </p:nvSpPr>
        <p:spPr>
          <a:xfrm>
            <a:off x="565079" y="1995111"/>
            <a:ext cx="11085815" cy="4467334"/>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SzPts val="2400"/>
              <a:buFont typeface="Arial"/>
              <a:buChar char="•"/>
            </a:pPr>
            <a:r>
              <a:rPr lang="de-DE" dirty="0">
                <a:solidFill>
                  <a:srgbClr val="222222"/>
                </a:solidFill>
              </a:rPr>
              <a:t>Umweltbewusste Verbraucher treffen ihre Entscheidungen auf der Grundlage der Umweltverträglichkeit von Produkten, wie z. B. ethische Kaufentscheidungen, Produktnutzung und Nachnutzung sowie die Verwendung von Bioprodukten, die mit umweltfreundlichen Verfahren hergestellt wurden.</a:t>
            </a:r>
            <a:r>
              <a:rPr lang="en-US" dirty="0">
                <a:solidFill>
                  <a:srgbClr val="222222"/>
                </a:solidFill>
              </a:rPr>
              <a:t>.</a:t>
            </a:r>
            <a:endParaRPr dirty="0"/>
          </a:p>
          <a:p>
            <a:pPr marL="342900" lvl="0" indent="-342900" algn="just" rtl="0">
              <a:lnSpc>
                <a:spcPct val="150000"/>
              </a:lnSpc>
              <a:spcBef>
                <a:spcPts val="0"/>
              </a:spcBef>
              <a:spcAft>
                <a:spcPts val="0"/>
              </a:spcAft>
              <a:buSzPts val="2400"/>
              <a:buFont typeface="Arial"/>
              <a:buChar char="•"/>
            </a:pPr>
            <a:r>
              <a:rPr lang="de-DE" dirty="0">
                <a:solidFill>
                  <a:srgbClr val="222222"/>
                </a:solidFill>
              </a:rPr>
              <a:t>Die Bedeutung des grünen Konsums umfasst die Verringerung des Verpackungsmülls, die Steigerung der Energieeffizienz, die Verringerung von Emissionen und Schadstoffen während der Produktions- und Transportprozesse sowie den Verzehr gesünderer und nachhaltigerer Lebensmittel.</a:t>
            </a:r>
            <a:r>
              <a:rPr lang="en-US" dirty="0">
                <a:solidFill>
                  <a:srgbClr val="222222"/>
                </a:solidFill>
              </a:rPr>
              <a:t>.</a:t>
            </a:r>
            <a:endParaRPr dirty="0">
              <a:solidFill>
                <a:srgbClr val="01010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9"/>
          <p:cNvSpPr txBox="1">
            <a:spLocks noGrp="1"/>
          </p:cNvSpPr>
          <p:nvPr>
            <p:ph type="body" idx="1"/>
          </p:nvPr>
        </p:nvSpPr>
        <p:spPr>
          <a:xfrm>
            <a:off x="565079" y="814702"/>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GRÜNER KONSUM</a:t>
            </a:r>
            <a:endParaRPr dirty="0"/>
          </a:p>
        </p:txBody>
      </p:sp>
      <p:sp>
        <p:nvSpPr>
          <p:cNvPr id="333" name="Google Shape;333;p59"/>
          <p:cNvSpPr txBox="1">
            <a:spLocks noGrp="1"/>
          </p:cNvSpPr>
          <p:nvPr>
            <p:ph type="body" idx="2"/>
          </p:nvPr>
        </p:nvSpPr>
        <p:spPr>
          <a:xfrm>
            <a:off x="565079" y="1995111"/>
            <a:ext cx="11085815" cy="4467334"/>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SzPts val="2400"/>
              <a:buFont typeface="Arial"/>
              <a:buChar char="•"/>
            </a:pPr>
            <a:r>
              <a:rPr lang="de-DE" dirty="0">
                <a:solidFill>
                  <a:srgbClr val="222222"/>
                </a:solidFill>
              </a:rPr>
              <a:t>Der Zwischenstaatliche Ausschuss der Vereinten Nationen für Klimaänderungen (1988), das Kyoto-Protokoll (1997) und das Pariser Klimaabkommen (2016) sind allesamt Meilensteine auf dem Weg zur Verringerung der Auswirkungen des Menschen auf die Umwelt</a:t>
            </a:r>
            <a:r>
              <a:rPr lang="en-US" dirty="0">
                <a:solidFill>
                  <a:srgbClr val="222222"/>
                </a:solidFill>
              </a:rPr>
              <a:t>.</a:t>
            </a:r>
            <a:endParaRPr dirty="0"/>
          </a:p>
          <a:p>
            <a:pPr marL="342900" lvl="0" indent="-342900" algn="just" rtl="0">
              <a:lnSpc>
                <a:spcPct val="150000"/>
              </a:lnSpc>
              <a:spcBef>
                <a:spcPts val="1200"/>
              </a:spcBef>
              <a:spcAft>
                <a:spcPts val="0"/>
              </a:spcAft>
              <a:buSzPts val="2400"/>
              <a:buFont typeface="Arial"/>
              <a:buChar char="•"/>
            </a:pPr>
            <a:r>
              <a:rPr lang="de-DE" dirty="0">
                <a:solidFill>
                  <a:srgbClr val="222222"/>
                </a:solidFill>
              </a:rPr>
              <a:t>Die zunehmende Verfügbarkeit von Umweltdaten im Internet und in den sozialen Medien befähigt umweltbewusste Verbraucher, umweltbewusste Entscheidungen zu treffen</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0"/>
          <p:cNvSpPr txBox="1">
            <a:spLocks noGrp="1"/>
          </p:cNvSpPr>
          <p:nvPr>
            <p:ph type="body" idx="1"/>
          </p:nvPr>
        </p:nvSpPr>
        <p:spPr>
          <a:xfrm>
            <a:off x="607554" y="217708"/>
            <a:ext cx="6563807"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sz="2400" dirty="0"/>
              <a:t>AUSRICHTUNG AUF UMWELTBEWUSSTE VERBRAUCHER</a:t>
            </a:r>
            <a:endParaRPr sz="2400" dirty="0"/>
          </a:p>
        </p:txBody>
      </p:sp>
      <p:sp>
        <p:nvSpPr>
          <p:cNvPr id="340" name="Google Shape;340;p60"/>
          <p:cNvSpPr txBox="1">
            <a:spLocks noGrp="1"/>
          </p:cNvSpPr>
          <p:nvPr>
            <p:ph type="body" idx="3"/>
          </p:nvPr>
        </p:nvSpPr>
        <p:spPr>
          <a:xfrm>
            <a:off x="607549" y="1081675"/>
            <a:ext cx="6646800" cy="41028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de-DE" dirty="0">
                <a:solidFill>
                  <a:srgbClr val="000000"/>
                </a:solidFill>
              </a:rPr>
              <a:t>Grüner Konsum bedeutet, sich bewusst für umweltfreundliche Produkte und Dienstleistungen zu entscheiden.</a:t>
            </a:r>
            <a:r>
              <a:rPr lang="en-US" dirty="0">
                <a:solidFill>
                  <a:srgbClr val="000000"/>
                </a:solidFill>
              </a:rPr>
              <a:t>.</a:t>
            </a:r>
            <a:endParaRPr dirty="0"/>
          </a:p>
          <a:p>
            <a:pPr marL="342900" lvl="0" indent="-342900" algn="just" rtl="0">
              <a:lnSpc>
                <a:spcPct val="150000"/>
              </a:lnSpc>
              <a:spcBef>
                <a:spcPts val="600"/>
              </a:spcBef>
              <a:spcAft>
                <a:spcPts val="0"/>
              </a:spcAft>
              <a:buSzPts val="2400"/>
              <a:buFont typeface="Arial"/>
              <a:buChar char="•"/>
            </a:pPr>
            <a:r>
              <a:rPr lang="de-DE" dirty="0">
                <a:solidFill>
                  <a:srgbClr val="000000"/>
                </a:solidFill>
              </a:rPr>
              <a:t>Die Verbraucher werden in der Regel sowohl von sozialen als auch von ökologischen Anliegen geleitet und wollen dazu beitragen, Umweltprobleme zu lösen und natürliche Ressourcen zu erhalten.</a:t>
            </a:r>
            <a:r>
              <a:rPr lang="en-US" dirty="0">
                <a:solidFill>
                  <a:srgbClr val="000000"/>
                </a:solidFill>
              </a:rPr>
              <a:t>.</a:t>
            </a:r>
            <a:endParaRPr dirty="0"/>
          </a:p>
        </p:txBody>
      </p:sp>
      <p:pic>
        <p:nvPicPr>
          <p:cNvPr id="341" name="Google Shape;341;p6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717280" y="1377696"/>
            <a:ext cx="2412492" cy="431596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61"/>
          <p:cNvSpPr txBox="1">
            <a:spLocks noGrp="1"/>
          </p:cNvSpPr>
          <p:nvPr>
            <p:ph type="body" idx="1"/>
          </p:nvPr>
        </p:nvSpPr>
        <p:spPr>
          <a:xfrm>
            <a:off x="607554" y="217708"/>
            <a:ext cx="6563807"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sz="2400" dirty="0"/>
              <a:t>AUSRICHTUNG AUF UMWELTBEWUSSTE VERBRAUCHER</a:t>
            </a:r>
            <a:endParaRPr sz="2400" dirty="0"/>
          </a:p>
        </p:txBody>
      </p:sp>
      <p:sp>
        <p:nvSpPr>
          <p:cNvPr id="348" name="Google Shape;348;p61"/>
          <p:cNvSpPr txBox="1">
            <a:spLocks noGrp="1"/>
          </p:cNvSpPr>
          <p:nvPr>
            <p:ph type="body" idx="3"/>
          </p:nvPr>
        </p:nvSpPr>
        <p:spPr>
          <a:xfrm>
            <a:off x="607550" y="1081675"/>
            <a:ext cx="6493800" cy="41028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de-DE" dirty="0">
                <a:solidFill>
                  <a:srgbClr val="000000"/>
                </a:solidFill>
              </a:rPr>
              <a:t>Ein umweltbewusster Lebensstil kann persönliche Vorteile mit sich bringen, wie die Vermeidung schädlicher Chemikalien, die Senkung der Energiekosten und die Förderung des allgemeinen Wohlbefindens. </a:t>
            </a:r>
          </a:p>
          <a:p>
            <a:pPr marL="342900" lvl="0" indent="-342900" algn="just" rtl="0">
              <a:lnSpc>
                <a:spcPct val="150000"/>
              </a:lnSpc>
              <a:spcBef>
                <a:spcPts val="600"/>
              </a:spcBef>
              <a:spcAft>
                <a:spcPts val="0"/>
              </a:spcAft>
              <a:buSzPts val="2400"/>
              <a:buFont typeface="Arial"/>
              <a:buChar char="•"/>
            </a:pPr>
            <a:r>
              <a:rPr lang="de-DE" dirty="0">
                <a:solidFill>
                  <a:srgbClr val="000000"/>
                </a:solidFill>
              </a:rPr>
              <a:t>Zu einem umweltfreundlichen Verbraucherverhalten gehört, dass man bei der Wahl von Gütern, Technologien und Konsumgewohnheiten die Umwelt in den Vordergrund stellt.</a:t>
            </a:r>
          </a:p>
        </p:txBody>
      </p:sp>
      <p:pic>
        <p:nvPicPr>
          <p:cNvPr id="349" name="Google Shape;349;p6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753856" y="1377696"/>
            <a:ext cx="2485644" cy="436473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2" name="Google Shape;212;p11"/>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04</a:t>
            </a:r>
            <a:endParaRPr/>
          </a:p>
        </p:txBody>
      </p:sp>
      <p:sp>
        <p:nvSpPr>
          <p:cNvPr id="213" name="Google Shape;213;p11"/>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214" name="Google Shape;214;p11"/>
          <p:cNvSpPr txBox="1"/>
          <p:nvPr/>
        </p:nvSpPr>
        <p:spPr>
          <a:xfrm>
            <a:off x="5859877" y="4612706"/>
            <a:ext cx="560880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de-DE" sz="1800" b="0" i="0" u="none" strike="noStrike" cap="none" dirty="0">
                <a:solidFill>
                  <a:srgbClr val="000000"/>
                </a:solidFill>
                <a:latin typeface="Arial"/>
                <a:ea typeface="Arial"/>
                <a:cs typeface="Arial"/>
                <a:sym typeface="Arial"/>
              </a:rPr>
              <a:t>IM DIENSTE DER GRÜNEN VERBRAUCHER</a:t>
            </a:r>
            <a:endParaRPr sz="1800" b="0" i="0" u="none" strike="noStrike" cap="none" dirty="0">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2d18f9086ee_0_266"/>
          <p:cNvSpPr txBox="1">
            <a:spLocks noGrp="1"/>
          </p:cNvSpPr>
          <p:nvPr>
            <p:ph type="body" idx="2"/>
          </p:nvPr>
        </p:nvSpPr>
        <p:spPr>
          <a:xfrm>
            <a:off x="922050" y="817262"/>
            <a:ext cx="10053000" cy="54855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SzPts val="2400"/>
              <a:buFont typeface="Arial"/>
              <a:buChar char="•"/>
            </a:pPr>
            <a:r>
              <a:rPr lang="de-DE" dirty="0">
                <a:solidFill>
                  <a:srgbClr val="000000"/>
                </a:solidFill>
              </a:rPr>
              <a:t>Die Regierungen haben erhebliche Anstrengungen zur Förderung einer Netto-Null-Zukunft unternommen, um die gefährliche Erwärmung zu begrenzen, aber die Ziele des Pariser Abkommens werden noch nicht erreicht</a:t>
            </a:r>
            <a:r>
              <a:rPr lang="en-US" dirty="0">
                <a:solidFill>
                  <a:srgbClr val="000000"/>
                </a:solidFill>
              </a:rPr>
              <a:t>.</a:t>
            </a:r>
            <a:endParaRPr dirty="0"/>
          </a:p>
          <a:p>
            <a:pPr marL="342900" lvl="0" indent="-342900" algn="just" rtl="0">
              <a:lnSpc>
                <a:spcPct val="150000"/>
              </a:lnSpc>
              <a:spcBef>
                <a:spcPts val="1200"/>
              </a:spcBef>
              <a:spcAft>
                <a:spcPts val="0"/>
              </a:spcAft>
              <a:buSzPts val="2400"/>
              <a:buFont typeface="Arial"/>
              <a:buChar char="•"/>
            </a:pPr>
            <a:r>
              <a:rPr lang="de-DE" dirty="0">
                <a:solidFill>
                  <a:srgbClr val="000000"/>
                </a:solidFill>
              </a:rPr>
              <a:t>Diese Diskrepanz zwischen Ambitionen und Maßnahmen zeigt sich auch im privaten Sektor, wo sich mehr Unternehmen dazu verpflichten, Nachhaltigkeitsziele in Angriff zu nehmen</a:t>
            </a:r>
            <a:r>
              <a:rPr lang="en-US" dirty="0">
                <a:solidFill>
                  <a:srgbClr val="000000"/>
                </a:solidFill>
              </a:rPr>
              <a:t>.</a:t>
            </a:r>
            <a:endParaRPr dirty="0"/>
          </a:p>
          <a:p>
            <a:pPr marL="342900" lvl="0" indent="-342900" algn="just" rtl="0">
              <a:lnSpc>
                <a:spcPct val="150000"/>
              </a:lnSpc>
              <a:spcBef>
                <a:spcPts val="1200"/>
              </a:spcBef>
              <a:spcAft>
                <a:spcPts val="0"/>
              </a:spcAft>
              <a:buSzPts val="2400"/>
              <a:buFont typeface="Arial"/>
              <a:buChar char="•"/>
            </a:pPr>
            <a:r>
              <a:rPr lang="de-DE" dirty="0">
                <a:solidFill>
                  <a:srgbClr val="000000"/>
                </a:solidFill>
              </a:rPr>
              <a:t>Die Rolle, die Unternehmen dabei spielen können, Milliarden von Bürgern dabei zu unterstützen, nachhaltigere Entscheidungen zu treffen und ihre Gewohnheiten und Verhaltensweisen zu ändern, ist eine bedeutende Quelle ungenutzten Potenzials für positive Auswirkungen.</a:t>
            </a:r>
            <a:r>
              <a:rPr lang="en-US" dirty="0">
                <a:solidFill>
                  <a:srgbClr val="000000"/>
                </a:solidFill>
              </a:rPr>
              <a:t>.</a:t>
            </a:r>
            <a:endParaRPr dirty="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2d18f9086ee_0_278"/>
          <p:cNvSpPr txBox="1">
            <a:spLocks noGrp="1"/>
          </p:cNvSpPr>
          <p:nvPr>
            <p:ph type="body" idx="2"/>
          </p:nvPr>
        </p:nvSpPr>
        <p:spPr>
          <a:xfrm>
            <a:off x="922025" y="970804"/>
            <a:ext cx="10053000" cy="56640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de-DE" dirty="0">
                <a:solidFill>
                  <a:srgbClr val="000000"/>
                </a:solidFill>
              </a:rPr>
              <a:t>Eine Möglichkeit, dieses Problem anzugehen, besteht darin, sich auf die Entwicklung nachhaltiger Gewohnheiten und Entscheidungen zu konzentrieren</a:t>
            </a:r>
            <a:r>
              <a:rPr lang="en-US" dirty="0">
                <a:solidFill>
                  <a:srgbClr val="000000"/>
                </a:solidFill>
              </a:rPr>
              <a:t>.</a:t>
            </a:r>
            <a:endParaRPr dirty="0"/>
          </a:p>
          <a:p>
            <a:pPr marL="342900" lvl="0" indent="-342900" algn="just" rtl="0">
              <a:lnSpc>
                <a:spcPct val="150000"/>
              </a:lnSpc>
              <a:spcBef>
                <a:spcPts val="600"/>
              </a:spcBef>
              <a:spcAft>
                <a:spcPts val="0"/>
              </a:spcAft>
              <a:buSzPts val="2400"/>
              <a:buFont typeface="Arial"/>
              <a:buChar char="•"/>
            </a:pPr>
            <a:r>
              <a:rPr lang="de-DE" dirty="0">
                <a:solidFill>
                  <a:srgbClr val="000000"/>
                </a:solidFill>
              </a:rPr>
              <a:t>Die Macht der Verbraucher kann Veränderungen bewirken, denn viele der weltweit größten verbrauchernahen Marken und Unternehmen waren auf der COP26 vertreten und warben für ihre Nachhaltigkeitsleistungen.</a:t>
            </a:r>
            <a:r>
              <a:rPr lang="en-US" dirty="0">
                <a:solidFill>
                  <a:srgbClr val="000000"/>
                </a:solidFill>
              </a:rPr>
              <a:t>.</a:t>
            </a:r>
            <a:endParaRPr dirty="0"/>
          </a:p>
          <a:p>
            <a:pPr marL="342900" lvl="0" indent="-342900" algn="just" rtl="0">
              <a:lnSpc>
                <a:spcPct val="150000"/>
              </a:lnSpc>
              <a:spcBef>
                <a:spcPts val="600"/>
              </a:spcBef>
              <a:spcAft>
                <a:spcPts val="0"/>
              </a:spcAft>
              <a:buSzPts val="2400"/>
              <a:buFont typeface="Arial"/>
              <a:buChar char="•"/>
            </a:pPr>
            <a:r>
              <a:rPr lang="de-DE" dirty="0">
                <a:solidFill>
                  <a:srgbClr val="000000"/>
                </a:solidFill>
              </a:rPr>
              <a:t>Eine weitere Strategie besteht darin, den Verbrauchern nachhaltige Entscheidungen zu erleichtern</a:t>
            </a:r>
            <a:r>
              <a:rPr lang="en-US" dirty="0">
                <a:solidFill>
                  <a:srgbClr val="000000"/>
                </a:solidFill>
              </a:rPr>
              <a:t>.</a:t>
            </a:r>
            <a:endParaRPr dirty="0"/>
          </a:p>
          <a:p>
            <a:pPr marL="342900" lvl="0" indent="-342900" algn="just" rtl="0">
              <a:lnSpc>
                <a:spcPct val="150000"/>
              </a:lnSpc>
              <a:spcBef>
                <a:spcPts val="600"/>
              </a:spcBef>
              <a:spcAft>
                <a:spcPts val="0"/>
              </a:spcAft>
              <a:buSzPts val="2400"/>
              <a:buFont typeface="Arial"/>
              <a:buChar char="•"/>
            </a:pPr>
            <a:r>
              <a:rPr lang="de-DE" dirty="0">
                <a:solidFill>
                  <a:srgbClr val="000000"/>
                </a:solidFill>
              </a:rPr>
              <a:t>Nachhaltige Entscheidungen zu treffen, kann aufgrund der Komplexität, des Zeitaufwands oder der hohen Kosten des Prozesses schwierig sein</a:t>
            </a:r>
            <a:r>
              <a:rPr lang="en-US" dirty="0">
                <a:solidFill>
                  <a:srgbClr val="000000"/>
                </a:solidFill>
              </a:rPr>
              <a:t>.</a:t>
            </a:r>
            <a:endParaRPr dirty="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62"/>
          <p:cNvSpPr txBox="1">
            <a:spLocks noGrp="1"/>
          </p:cNvSpPr>
          <p:nvPr>
            <p:ph type="body" idx="2"/>
          </p:nvPr>
        </p:nvSpPr>
        <p:spPr>
          <a:xfrm>
            <a:off x="870475" y="936204"/>
            <a:ext cx="10053000" cy="56640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SzPts val="2400"/>
              <a:buFont typeface="Arial"/>
              <a:buChar char="•"/>
            </a:pPr>
            <a:r>
              <a:rPr lang="de-DE" dirty="0">
                <a:solidFill>
                  <a:srgbClr val="000000"/>
                </a:solidFill>
              </a:rPr>
              <a:t>Ein weiterer Ansatz besteht darin, Anreize für nachhaltige Verhaltensweisen zu schaffen. </a:t>
            </a:r>
          </a:p>
          <a:p>
            <a:pPr marL="342900" lvl="0" indent="-342900" algn="just" rtl="0">
              <a:lnSpc>
                <a:spcPct val="150000"/>
              </a:lnSpc>
              <a:spcBef>
                <a:spcPts val="1200"/>
              </a:spcBef>
              <a:spcAft>
                <a:spcPts val="0"/>
              </a:spcAft>
              <a:buSzPts val="2400"/>
              <a:buFont typeface="Arial"/>
              <a:buChar char="•"/>
            </a:pPr>
            <a:r>
              <a:rPr lang="de-DE" dirty="0">
                <a:solidFill>
                  <a:srgbClr val="000000"/>
                </a:solidFill>
              </a:rPr>
              <a:t>Unternehmen können das Schließen der „Say-Do-Gap“ als Chance nutzen, um nachhaltige Entscheidungen einfach, angenehm und erschwinglich zu machen, den Wandel auf der Nachhaltigkeitsagenda zu beschleunigen und Kunden dabei zu helfen, Dinge zu tun, die sie eigentlich tun wollen, aber nicht können.</a:t>
            </a:r>
          </a:p>
          <a:p>
            <a:pPr marL="342900" lvl="0" indent="-342900" algn="just" rtl="0">
              <a:lnSpc>
                <a:spcPct val="150000"/>
              </a:lnSpc>
              <a:spcBef>
                <a:spcPts val="1200"/>
              </a:spcBef>
              <a:spcAft>
                <a:spcPts val="0"/>
              </a:spcAft>
              <a:buSzPts val="2400"/>
              <a:buFont typeface="Arial"/>
              <a:buChar char="•"/>
            </a:pPr>
            <a:r>
              <a:rPr lang="de-DE" dirty="0">
                <a:solidFill>
                  <a:srgbClr val="000000"/>
                </a:solidFill>
              </a:rPr>
              <a:t> Dieser Ansatz ist ein Beispiel für ein Unternehmen mit einer Nachhaltigkeitsagenda, das innovativ ist, indem es neue Gewohnheiten aufbaut und sich das bereits geneigte und motivierte Verhalten der Verbraucher zunutze macht.</a:t>
            </a:r>
            <a:endParaRPr lang="en-US" dirty="0">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63"/>
          <p:cNvSpPr txBox="1">
            <a:spLocks noGrp="1"/>
          </p:cNvSpPr>
          <p:nvPr>
            <p:ph type="body" idx="2"/>
          </p:nvPr>
        </p:nvSpPr>
        <p:spPr>
          <a:xfrm>
            <a:off x="904850" y="745428"/>
            <a:ext cx="10053000" cy="54939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de-DE" dirty="0">
                <a:solidFill>
                  <a:srgbClr val="000000"/>
                </a:solidFill>
              </a:rPr>
              <a:t>Die Nutzung vorhandener Erkenntnisse und des Wissens der Verbraucher für Maßnahmen ist ein weiterer Ansatz, der keine tiefgreifenden Nachhaltigkeitskenntnisse im gesamten Unternehmen voraussetzt.</a:t>
            </a:r>
          </a:p>
          <a:p>
            <a:pPr marL="342900" lvl="0" indent="-342900" algn="just" rtl="0">
              <a:lnSpc>
                <a:spcPct val="150000"/>
              </a:lnSpc>
              <a:spcBef>
                <a:spcPts val="600"/>
              </a:spcBef>
              <a:spcAft>
                <a:spcPts val="0"/>
              </a:spcAft>
              <a:buSzPts val="2400"/>
              <a:buFont typeface="Arial"/>
              <a:buChar char="•"/>
            </a:pPr>
            <a:r>
              <a:rPr lang="de-DE" dirty="0">
                <a:solidFill>
                  <a:srgbClr val="000000"/>
                </a:solidFill>
              </a:rPr>
              <a:t>Indem sie die Wünsche, Herausforderungen und Enttäuschungen ihrer Kunden herausfinden, können Unternehmen innovative Lösungen, Produkte und neue Geschäftsmodelle entwickeln, die einen Mehrwert schaffen, den Kunden dienen und gleichzeitig eine positive Wirkung haben.</a:t>
            </a:r>
            <a:endParaRPr dirty="0">
              <a:solidFill>
                <a:srgbClr val="00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2d18f9086ee_0_338"/>
          <p:cNvSpPr txBox="1">
            <a:spLocks noGrp="1"/>
          </p:cNvSpPr>
          <p:nvPr>
            <p:ph type="body" idx="2"/>
          </p:nvPr>
        </p:nvSpPr>
        <p:spPr>
          <a:xfrm>
            <a:off x="904850" y="745428"/>
            <a:ext cx="10053000" cy="54939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SzPts val="2400"/>
              <a:buFont typeface="Arial"/>
              <a:buChar char="•"/>
            </a:pPr>
            <a:r>
              <a:rPr lang="de-DE" dirty="0">
                <a:solidFill>
                  <a:srgbClr val="000000"/>
                </a:solidFill>
              </a:rPr>
              <a:t>Unternehmen können die Verbraucher über die Vorteile und Auswirkungen ihrer Produkte und Dienstleistungen aufklären. </a:t>
            </a:r>
          </a:p>
          <a:p>
            <a:pPr marL="342900" lvl="0" indent="-342900" algn="just" rtl="0">
              <a:lnSpc>
                <a:spcPct val="150000"/>
              </a:lnSpc>
              <a:spcBef>
                <a:spcPts val="1200"/>
              </a:spcBef>
              <a:spcAft>
                <a:spcPts val="0"/>
              </a:spcAft>
              <a:buSzPts val="2400"/>
              <a:buFont typeface="Arial"/>
              <a:buChar char="•"/>
            </a:pPr>
            <a:r>
              <a:rPr lang="de-DE" dirty="0">
                <a:solidFill>
                  <a:srgbClr val="000000"/>
                </a:solidFill>
              </a:rPr>
              <a:t>Sie können die Verbraucher auch dazu inspirieren, nachhaltige Entscheidungen zu treffen, indem sie eine Vision und Mission entwerfen, die an ihre Emotionen, Werte und Wünsche appelliert.</a:t>
            </a:r>
          </a:p>
          <a:p>
            <a:pPr marL="342900" lvl="0" indent="-342900" algn="just" rtl="0">
              <a:lnSpc>
                <a:spcPct val="150000"/>
              </a:lnSpc>
              <a:spcBef>
                <a:spcPts val="1200"/>
              </a:spcBef>
              <a:spcAft>
                <a:spcPts val="0"/>
              </a:spcAft>
              <a:buSzPts val="2400"/>
              <a:buFont typeface="Arial"/>
              <a:buChar char="•"/>
            </a:pPr>
            <a:r>
              <a:rPr lang="de-DE" dirty="0">
                <a:solidFill>
                  <a:srgbClr val="000000"/>
                </a:solidFill>
              </a:rPr>
              <a:t>Indem sie den Verbrauchern die Möglichkeit geben, nachhaltige Entscheidungen zu treffen, können Unternehmen einen positiven Einfluss auf die Welt ausüben, sich einen Wettbewerbsvorteil verschaffen und einen treuen Kundenstamm aufbauen.</a:t>
            </a:r>
            <a:endParaRPr dirty="0">
              <a:solidFill>
                <a:srgbClr val="00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64"/>
          <p:cNvSpPr txBox="1">
            <a:spLocks noGrp="1"/>
          </p:cNvSpPr>
          <p:nvPr>
            <p:ph type="body" idx="1"/>
          </p:nvPr>
        </p:nvSpPr>
        <p:spPr>
          <a:xfrm>
            <a:off x="1707604" y="1154733"/>
            <a:ext cx="65637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err="1"/>
              <a:t>Grünes</a:t>
            </a:r>
            <a:r>
              <a:rPr lang="en-US" dirty="0"/>
              <a:t> Marketing</a:t>
            </a:r>
            <a:endParaRPr dirty="0"/>
          </a:p>
        </p:txBody>
      </p:sp>
      <p:sp>
        <p:nvSpPr>
          <p:cNvPr id="386" name="Google Shape;386;p64"/>
          <p:cNvSpPr txBox="1">
            <a:spLocks noGrp="1"/>
          </p:cNvSpPr>
          <p:nvPr>
            <p:ph type="body" idx="3"/>
          </p:nvPr>
        </p:nvSpPr>
        <p:spPr>
          <a:xfrm>
            <a:off x="607474" y="2522225"/>
            <a:ext cx="6959100" cy="41028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600"/>
              </a:spcBef>
              <a:spcAft>
                <a:spcPts val="0"/>
              </a:spcAft>
              <a:buSzPts val="2400"/>
              <a:buNone/>
            </a:pPr>
            <a:r>
              <a:rPr lang="de-DE" dirty="0"/>
              <a:t>Grünes Marketing ist eine Geschäftspraxis, die Produkte und Dienstleistungen auf der Grundlage von Umweltinitiativen bewirbt und darauf abzielt, die Verbraucher zu nachhaltigeren Entscheidungen zu bewegen und positive Auswirkungen auf die Umwelt zu erzielen. </a:t>
            </a:r>
            <a:endParaRPr dirty="0"/>
          </a:p>
        </p:txBody>
      </p:sp>
      <p:pic>
        <p:nvPicPr>
          <p:cNvPr id="387" name="Google Shape;387;p6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717280" y="1365504"/>
            <a:ext cx="2486406" cy="436473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5"/>
          <p:cNvSpPr txBox="1">
            <a:spLocks noGrp="1"/>
          </p:cNvSpPr>
          <p:nvPr>
            <p:ph type="body" idx="1"/>
          </p:nvPr>
        </p:nvSpPr>
        <p:spPr>
          <a:xfrm>
            <a:off x="607554" y="217708"/>
            <a:ext cx="6563807"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GRÜNE MARKETINGPRAKTIKEN</a:t>
            </a:r>
            <a:endParaRPr dirty="0"/>
          </a:p>
        </p:txBody>
      </p:sp>
      <p:sp>
        <p:nvSpPr>
          <p:cNvPr id="394" name="Google Shape;394;p65"/>
          <p:cNvSpPr txBox="1">
            <a:spLocks noGrp="1"/>
          </p:cNvSpPr>
          <p:nvPr>
            <p:ph type="body" idx="3"/>
          </p:nvPr>
        </p:nvSpPr>
        <p:spPr>
          <a:xfrm>
            <a:off x="607554" y="794012"/>
            <a:ext cx="6666549" cy="5894467"/>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SzPts val="2400"/>
              <a:buFont typeface="Arial"/>
              <a:buChar char="•"/>
            </a:pPr>
            <a:r>
              <a:rPr lang="de-DE" dirty="0"/>
              <a:t>Produktentwicklung: Herstellung von Produkten mit minimalen Umweltauswirkungen unter Verwendung nachhaltiger und energieeffizienter Materialien.</a:t>
            </a:r>
          </a:p>
          <a:p>
            <a:pPr marL="342900" lvl="0" indent="-342900" algn="just" rtl="0">
              <a:lnSpc>
                <a:spcPct val="150000"/>
              </a:lnSpc>
              <a:spcBef>
                <a:spcPts val="1200"/>
              </a:spcBef>
              <a:spcAft>
                <a:spcPts val="0"/>
              </a:spcAft>
              <a:buSzPts val="2400"/>
              <a:buFont typeface="Arial"/>
              <a:buChar char="•"/>
            </a:pPr>
            <a:r>
              <a:rPr lang="de-DE" dirty="0"/>
              <a:t>Marketingstrategien: Werbung, Produktverpackung und Branding, die Umweltinitiativen hervorheben.</a:t>
            </a:r>
          </a:p>
          <a:p>
            <a:pPr marL="342900" lvl="0" indent="-342900" algn="just" rtl="0">
              <a:lnSpc>
                <a:spcPct val="150000"/>
              </a:lnSpc>
              <a:spcBef>
                <a:spcPts val="1200"/>
              </a:spcBef>
              <a:spcAft>
                <a:spcPts val="0"/>
              </a:spcAft>
              <a:buSzPts val="2400"/>
              <a:buFont typeface="Arial"/>
              <a:buChar char="•"/>
            </a:pPr>
            <a:r>
              <a:rPr lang="de-DE" dirty="0"/>
              <a:t>Management der Lieferkette: Optimierung der Abläufe, Minimierung von Abfällen und Einführung nachhaltiger Praktiken zur Verringerung der Treibhausgasemissionen.</a:t>
            </a:r>
            <a:endParaRPr dirty="0"/>
          </a:p>
        </p:txBody>
      </p:sp>
      <p:pic>
        <p:nvPicPr>
          <p:cNvPr id="395" name="Google Shape;395;p6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680704" y="1365504"/>
            <a:ext cx="2548529" cy="436473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6"/>
          <p:cNvSpPr txBox="1">
            <a:spLocks noGrp="1"/>
          </p:cNvSpPr>
          <p:nvPr>
            <p:ph type="body" idx="1"/>
          </p:nvPr>
        </p:nvSpPr>
        <p:spPr>
          <a:xfrm>
            <a:off x="607554" y="217708"/>
            <a:ext cx="6563807" cy="99265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GRÜNE MARKETINGPRAKTIKEN</a:t>
            </a:r>
            <a:endParaRPr dirty="0"/>
          </a:p>
        </p:txBody>
      </p:sp>
      <p:sp>
        <p:nvSpPr>
          <p:cNvPr id="402" name="Google Shape;402;p66"/>
          <p:cNvSpPr txBox="1">
            <a:spLocks noGrp="1"/>
          </p:cNvSpPr>
          <p:nvPr>
            <p:ph type="body" idx="3"/>
          </p:nvPr>
        </p:nvSpPr>
        <p:spPr>
          <a:xfrm>
            <a:off x="607553" y="1081686"/>
            <a:ext cx="6563807" cy="4102937"/>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SzPts val="2400"/>
              <a:buFont typeface="Arial"/>
              <a:buChar char="•"/>
            </a:pPr>
            <a:r>
              <a:rPr lang="de-DE" dirty="0"/>
              <a:t>Soziale Verantwortung der Unternehmen: Aufbau eines guten Rufs durch umweltbewusstes Handeln.</a:t>
            </a:r>
          </a:p>
          <a:p>
            <a:pPr marL="342900" lvl="0" indent="-342900" algn="just" rtl="0">
              <a:lnSpc>
                <a:spcPct val="150000"/>
              </a:lnSpc>
              <a:spcBef>
                <a:spcPts val="1200"/>
              </a:spcBef>
              <a:spcAft>
                <a:spcPts val="0"/>
              </a:spcAft>
              <a:buSzPts val="2400"/>
              <a:buFont typeface="Arial"/>
              <a:buChar char="•"/>
            </a:pPr>
            <a:r>
              <a:rPr lang="de-DE" dirty="0"/>
              <a:t>Verbrauchererziehung: Ermutigung der Verbraucher, sich über ihre Umweltauswirkungen und nachhaltige Praktiken zu informieren.</a:t>
            </a:r>
            <a:endParaRPr dirty="0"/>
          </a:p>
        </p:txBody>
      </p:sp>
      <p:pic>
        <p:nvPicPr>
          <p:cNvPr id="403" name="Google Shape;403;p6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717280" y="1365504"/>
            <a:ext cx="2486406" cy="436473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7"/>
          <p:cNvSpPr txBox="1">
            <a:spLocks noGrp="1"/>
          </p:cNvSpPr>
          <p:nvPr>
            <p:ph type="body" idx="1"/>
          </p:nvPr>
        </p:nvSpPr>
        <p:spPr>
          <a:xfrm>
            <a:off x="607549" y="217700"/>
            <a:ext cx="78213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POPULARISIERUNG DES GRÜNEN MARKETINGS </a:t>
            </a:r>
            <a:endParaRPr dirty="0"/>
          </a:p>
        </p:txBody>
      </p:sp>
      <p:sp>
        <p:nvSpPr>
          <p:cNvPr id="410" name="Google Shape;410;p67"/>
          <p:cNvSpPr txBox="1">
            <a:spLocks noGrp="1"/>
          </p:cNvSpPr>
          <p:nvPr>
            <p:ph type="body" idx="3"/>
          </p:nvPr>
        </p:nvSpPr>
        <p:spPr>
          <a:xfrm>
            <a:off x="607553" y="1373936"/>
            <a:ext cx="6563700" cy="52479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de-DE" dirty="0"/>
              <a:t>In den 1980er und 90er Jahren stand das Umweltmarketing aufgrund von „Greenwashing“, bei dem Unternehmen fälschlicherweise behaupteten, ihre Produkte seien umweltfreundlich, auf Skepsis.</a:t>
            </a:r>
          </a:p>
          <a:p>
            <a:pPr marL="342900" lvl="0" indent="-342900" algn="just" rtl="0">
              <a:lnSpc>
                <a:spcPct val="150000"/>
              </a:lnSpc>
              <a:spcBef>
                <a:spcPts val="600"/>
              </a:spcBef>
              <a:spcAft>
                <a:spcPts val="0"/>
              </a:spcAft>
              <a:buSzPts val="2400"/>
              <a:buFont typeface="Arial"/>
              <a:buChar char="•"/>
            </a:pPr>
            <a:r>
              <a:rPr lang="de-DE" dirty="0"/>
              <a:t>Dies führte zu Forderungen nach strengeren Standards und mehr Transparenz im Umweltmarketing.</a:t>
            </a:r>
          </a:p>
          <a:p>
            <a:pPr marL="342900" lvl="0" indent="-342900" algn="just" rtl="0">
              <a:lnSpc>
                <a:spcPct val="150000"/>
              </a:lnSpc>
              <a:spcBef>
                <a:spcPts val="600"/>
              </a:spcBef>
              <a:spcAft>
                <a:spcPts val="0"/>
              </a:spcAft>
              <a:buSzPts val="2400"/>
              <a:buFont typeface="Arial"/>
              <a:buChar char="•"/>
            </a:pPr>
            <a:r>
              <a:rPr lang="de-DE" dirty="0"/>
              <a:t>In den 2000er Jahren wurden neue Vorschriften und Zertifizierungen wie Energy Star, Fair Trade und Bio-Siegel eingeführt.</a:t>
            </a:r>
            <a:endParaRPr dirty="0"/>
          </a:p>
        </p:txBody>
      </p:sp>
      <p:pic>
        <p:nvPicPr>
          <p:cNvPr id="411" name="Google Shape;411;p6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680704" y="1365504"/>
            <a:ext cx="2548529" cy="436473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2f0858d4389_0_34"/>
          <p:cNvSpPr txBox="1">
            <a:spLocks noGrp="1"/>
          </p:cNvSpPr>
          <p:nvPr>
            <p:ph type="body" idx="2"/>
          </p:nvPr>
        </p:nvSpPr>
        <p:spPr>
          <a:xfrm>
            <a:off x="767350" y="859400"/>
            <a:ext cx="10439100" cy="5861100"/>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1200"/>
              </a:spcBef>
              <a:spcAft>
                <a:spcPts val="0"/>
              </a:spcAft>
              <a:buSzPts val="2400"/>
              <a:buChar char="•"/>
            </a:pPr>
            <a:r>
              <a:rPr lang="de-DE" dirty="0"/>
              <a:t>In den 2010er Jahren wurde grünes Marketing immer mehr zum Mainstream.</a:t>
            </a:r>
          </a:p>
          <a:p>
            <a:pPr marL="342900" lvl="0" indent="-342900" algn="just" rtl="0">
              <a:lnSpc>
                <a:spcPct val="100000"/>
              </a:lnSpc>
              <a:spcBef>
                <a:spcPts val="1200"/>
              </a:spcBef>
              <a:spcAft>
                <a:spcPts val="0"/>
              </a:spcAft>
              <a:buSzPts val="2400"/>
              <a:buChar char="•"/>
            </a:pPr>
            <a:r>
              <a:rPr lang="de-DE" dirty="0"/>
              <a:t>Die Unternehmen erkannten den Wert der Nachhaltigkeit und begannen, sie in ihre Marketingstrategien und Initiativen zur sozialen Verantwortung einzubeziehen.</a:t>
            </a:r>
          </a:p>
          <a:p>
            <a:pPr marL="342900" lvl="0" indent="-342900" algn="just" rtl="0">
              <a:lnSpc>
                <a:spcPct val="100000"/>
              </a:lnSpc>
              <a:spcBef>
                <a:spcPts val="1200"/>
              </a:spcBef>
              <a:spcAft>
                <a:spcPts val="0"/>
              </a:spcAft>
              <a:buSzPts val="2400"/>
              <a:buChar char="•"/>
            </a:pPr>
            <a:r>
              <a:rPr lang="de-DE" dirty="0"/>
              <a:t>Grünes Marketing hat sich so entwickelt, dass es nachhaltige Geschäftspraktiken, einschließlich sozialer und ethischer Belange, einbezieht und zu einem integralen Bestandteil der Geschäftspraktiken wird.</a:t>
            </a:r>
          </a:p>
          <a:p>
            <a:pPr marL="342900" lvl="0" indent="-342900" algn="just" rtl="0">
              <a:lnSpc>
                <a:spcPct val="100000"/>
              </a:lnSpc>
              <a:spcBef>
                <a:spcPts val="1200"/>
              </a:spcBef>
              <a:spcAft>
                <a:spcPts val="0"/>
              </a:spcAft>
              <a:buSzPts val="2400"/>
              <a:buChar char="•"/>
            </a:pPr>
            <a:r>
              <a:rPr lang="de-DE" dirty="0"/>
              <a:t>Globale Zusammenarbeit für Nachhaltigkeit ist ein wichtiger Trend für die Zukunft der grünen Wirtschaft, da Regierungen, Unternehmen und gemeinnützige Organisationen zusammenarbeiten, um ökologische Herausforderungen zu bewältigen. </a:t>
            </a:r>
          </a:p>
          <a:p>
            <a:pPr marL="342900" lvl="0" indent="-342900" algn="just" rtl="0">
              <a:lnSpc>
                <a:spcPct val="100000"/>
              </a:lnSpc>
              <a:spcBef>
                <a:spcPts val="1200"/>
              </a:spcBef>
              <a:spcAft>
                <a:spcPts val="0"/>
              </a:spcAft>
              <a:buSzPts val="2400"/>
              <a:buChar char="•"/>
            </a:pPr>
            <a:r>
              <a:rPr lang="de-DE" dirty="0"/>
              <a:t>Eine optimierte Kommunikation wird immer wichtiger, wobei Marketing-Automatisierungstools und CRM-Tools (Customer Relationship Management) eine globale Zusammenarbeit ermöglichen und nachhaltige Maßnahmen vorantreiben.</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
          <p:cNvSpPr txBox="1">
            <a:spLocks noGrp="1"/>
          </p:cNvSpPr>
          <p:nvPr>
            <p:ph type="body" idx="2"/>
          </p:nvPr>
        </p:nvSpPr>
        <p:spPr>
          <a:xfrm>
            <a:off x="5339297" y="756520"/>
            <a:ext cx="5857800" cy="689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dirty="0" err="1"/>
              <a:t>Einführung</a:t>
            </a:r>
            <a:r>
              <a:rPr lang="en-US" sz="2400" dirty="0"/>
              <a:t> </a:t>
            </a:r>
            <a:endParaRPr sz="2400" dirty="0"/>
          </a:p>
        </p:txBody>
      </p:sp>
      <p:sp>
        <p:nvSpPr>
          <p:cNvPr id="221" name="Google Shape;221;p4"/>
          <p:cNvSpPr txBox="1">
            <a:spLocks noGrp="1"/>
          </p:cNvSpPr>
          <p:nvPr>
            <p:ph type="body" idx="4"/>
          </p:nvPr>
        </p:nvSpPr>
        <p:spPr>
          <a:xfrm>
            <a:off x="5357000" y="155921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de-DE" sz="2400" dirty="0"/>
              <a:t>Im Dienste der grünen Verbraucher</a:t>
            </a:r>
            <a:endParaRPr sz="2400" dirty="0"/>
          </a:p>
        </p:txBody>
      </p:sp>
      <p:sp>
        <p:nvSpPr>
          <p:cNvPr id="222" name="Google Shape;222;p4"/>
          <p:cNvSpPr txBox="1">
            <a:spLocks noGrp="1"/>
          </p:cNvSpPr>
          <p:nvPr>
            <p:ph type="body" idx="6"/>
          </p:nvPr>
        </p:nvSpPr>
        <p:spPr>
          <a:xfrm>
            <a:off x="5363579" y="236190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dirty="0" err="1"/>
              <a:t>Fallstudien</a:t>
            </a:r>
            <a:endParaRPr sz="2400" dirty="0"/>
          </a:p>
        </p:txBody>
      </p:sp>
      <p:sp>
        <p:nvSpPr>
          <p:cNvPr id="223" name="Google Shape;223;p4"/>
          <p:cNvSpPr txBox="1">
            <a:spLocks noGrp="1"/>
          </p:cNvSpPr>
          <p:nvPr>
            <p:ph type="body" idx="8"/>
          </p:nvPr>
        </p:nvSpPr>
        <p:spPr>
          <a:xfrm>
            <a:off x="5385282" y="3132516"/>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dirty="0" err="1"/>
              <a:t>Bewertung</a:t>
            </a:r>
            <a:endParaRPr sz="2400" dirty="0"/>
          </a:p>
        </p:txBody>
      </p:sp>
      <p:sp>
        <p:nvSpPr>
          <p:cNvPr id="224" name="Google Shape;224;p4"/>
          <p:cNvSpPr txBox="1">
            <a:spLocks noGrp="1"/>
          </p:cNvSpPr>
          <p:nvPr>
            <p:ph type="body" idx="13"/>
          </p:nvPr>
        </p:nvSpPr>
        <p:spPr>
          <a:xfrm>
            <a:off x="5363579" y="3887083"/>
            <a:ext cx="5857689" cy="68951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595959"/>
              </a:buClr>
              <a:buSzPts val="2400"/>
              <a:buNone/>
            </a:pPr>
            <a:r>
              <a:rPr lang="en-US" sz="2400" dirty="0" err="1"/>
              <a:t>Wichtige</a:t>
            </a:r>
            <a:r>
              <a:rPr lang="en-US" sz="2400" dirty="0"/>
              <a:t> </a:t>
            </a:r>
            <a:r>
              <a:rPr lang="en-US" sz="2400" dirty="0" err="1"/>
              <a:t>Begriffe</a:t>
            </a:r>
            <a:r>
              <a:rPr lang="en-US" sz="2400" dirty="0"/>
              <a:t> und </a:t>
            </a:r>
            <a:r>
              <a:rPr lang="en-US" sz="2400" dirty="0" err="1"/>
              <a:t>Definitionen</a:t>
            </a:r>
            <a:endParaRPr sz="2400" dirty="0"/>
          </a:p>
        </p:txBody>
      </p:sp>
      <p:sp>
        <p:nvSpPr>
          <p:cNvPr id="225" name="Google Shape;225;p4"/>
          <p:cNvSpPr txBox="1">
            <a:spLocks noGrp="1"/>
          </p:cNvSpPr>
          <p:nvPr>
            <p:ph type="body" idx="14"/>
          </p:nvPr>
        </p:nvSpPr>
        <p:spPr>
          <a:xfrm>
            <a:off x="511849" y="804645"/>
            <a:ext cx="2528330" cy="139590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INHALTSVERZEICHNIS</a:t>
            </a:r>
            <a:endParaRPr dirty="0"/>
          </a:p>
        </p:txBody>
      </p:sp>
      <p:sp>
        <p:nvSpPr>
          <p:cNvPr id="226" name="Google Shape;226;p4"/>
          <p:cNvSpPr txBox="1">
            <a:spLocks noGrp="1"/>
          </p:cNvSpPr>
          <p:nvPr>
            <p:ph type="body" idx="1"/>
          </p:nvPr>
        </p:nvSpPr>
        <p:spPr>
          <a:xfrm>
            <a:off x="4500000" y="80464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01</a:t>
            </a:r>
            <a:endParaRPr/>
          </a:p>
        </p:txBody>
      </p:sp>
      <p:sp>
        <p:nvSpPr>
          <p:cNvPr id="227" name="Google Shape;227;p4"/>
          <p:cNvSpPr txBox="1">
            <a:spLocks noGrp="1"/>
          </p:cNvSpPr>
          <p:nvPr>
            <p:ph type="body" idx="3"/>
          </p:nvPr>
        </p:nvSpPr>
        <p:spPr>
          <a:xfrm>
            <a:off x="4521703" y="155921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02</a:t>
            </a:r>
            <a:endParaRPr/>
          </a:p>
        </p:txBody>
      </p:sp>
      <p:sp>
        <p:nvSpPr>
          <p:cNvPr id="228" name="Google Shape;228;p4"/>
          <p:cNvSpPr txBox="1">
            <a:spLocks noGrp="1"/>
          </p:cNvSpPr>
          <p:nvPr>
            <p:ph type="body" idx="5"/>
          </p:nvPr>
        </p:nvSpPr>
        <p:spPr>
          <a:xfrm>
            <a:off x="4528282" y="236190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03</a:t>
            </a:r>
            <a:endParaRPr/>
          </a:p>
        </p:txBody>
      </p:sp>
      <p:sp>
        <p:nvSpPr>
          <p:cNvPr id="229" name="Google Shape;229;p4"/>
          <p:cNvSpPr txBox="1">
            <a:spLocks noGrp="1"/>
          </p:cNvSpPr>
          <p:nvPr>
            <p:ph type="body" idx="7"/>
          </p:nvPr>
        </p:nvSpPr>
        <p:spPr>
          <a:xfrm>
            <a:off x="4549985" y="3132516"/>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04</a:t>
            </a:r>
            <a:endParaRPr/>
          </a:p>
        </p:txBody>
      </p:sp>
      <p:sp>
        <p:nvSpPr>
          <p:cNvPr id="230" name="Google Shape;230;p4"/>
          <p:cNvSpPr txBox="1">
            <a:spLocks noGrp="1"/>
          </p:cNvSpPr>
          <p:nvPr>
            <p:ph type="body" idx="9"/>
          </p:nvPr>
        </p:nvSpPr>
        <p:spPr>
          <a:xfrm>
            <a:off x="4528282" y="388708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73B64B"/>
              </a:buClr>
              <a:buSzPts val="3000"/>
              <a:buNone/>
            </a:pPr>
            <a:r>
              <a:rPr lang="en-US" sz="3000"/>
              <a:t>05</a:t>
            </a:r>
            <a:endParaRPr/>
          </a:p>
        </p:txBody>
      </p:sp>
      <p:sp>
        <p:nvSpPr>
          <p:cNvPr id="231" name="Google Shape;231;p4"/>
          <p:cNvSpPr txBox="1"/>
          <p:nvPr/>
        </p:nvSpPr>
        <p:spPr>
          <a:xfrm>
            <a:off x="4900068" y="4710874"/>
            <a:ext cx="5857800" cy="62058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595959"/>
              </a:buClr>
              <a:buSzPts val="2400"/>
              <a:buFont typeface="Arial"/>
              <a:buNone/>
            </a:pPr>
            <a:r>
              <a:rPr lang="en-US" sz="2400" b="0" i="0" u="none" strike="noStrike" cap="none" dirty="0" err="1">
                <a:solidFill>
                  <a:srgbClr val="000000"/>
                </a:solidFill>
                <a:latin typeface="Arial"/>
                <a:ea typeface="Arial"/>
                <a:cs typeface="Arial"/>
                <a:sym typeface="Arial"/>
              </a:rPr>
              <a:t>Referenzen</a:t>
            </a:r>
            <a:endParaRPr sz="2400" b="0" i="0" u="none" strike="noStrike" cap="none" dirty="0">
              <a:solidFill>
                <a:srgbClr val="000000"/>
              </a:solidFill>
              <a:latin typeface="Arial"/>
              <a:ea typeface="Arial"/>
              <a:cs typeface="Arial"/>
              <a:sym typeface="Arial"/>
            </a:endParaRPr>
          </a:p>
        </p:txBody>
      </p:sp>
      <p:sp>
        <p:nvSpPr>
          <p:cNvPr id="232" name="Google Shape;232;p4"/>
          <p:cNvSpPr txBox="1"/>
          <p:nvPr/>
        </p:nvSpPr>
        <p:spPr>
          <a:xfrm>
            <a:off x="4549985" y="4609268"/>
            <a:ext cx="700387" cy="68951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73B64B"/>
              </a:buClr>
              <a:buSzPts val="3000"/>
              <a:buFont typeface="Arial"/>
              <a:buNone/>
            </a:pPr>
            <a:r>
              <a:rPr lang="en-US" sz="3000" b="1" i="0" u="none" strike="noStrike" cap="none">
                <a:solidFill>
                  <a:srgbClr val="73B64B"/>
                </a:solidFill>
                <a:latin typeface="Calibri"/>
                <a:ea typeface="Calibri"/>
                <a:cs typeface="Calibri"/>
                <a:sym typeface="Calibri"/>
              </a:rPr>
              <a:t>06</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70"/>
          <p:cNvSpPr txBox="1">
            <a:spLocks noGrp="1"/>
          </p:cNvSpPr>
          <p:nvPr>
            <p:ph type="body" idx="1"/>
          </p:nvPr>
        </p:nvSpPr>
        <p:spPr>
          <a:xfrm>
            <a:off x="2085729" y="1300583"/>
            <a:ext cx="65637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NACHHALTIGE VERMARKTUNG</a:t>
            </a:r>
            <a:endParaRPr dirty="0"/>
          </a:p>
        </p:txBody>
      </p:sp>
      <p:sp>
        <p:nvSpPr>
          <p:cNvPr id="424" name="Google Shape;424;p70"/>
          <p:cNvSpPr txBox="1">
            <a:spLocks noGrp="1"/>
          </p:cNvSpPr>
          <p:nvPr>
            <p:ph type="body" idx="3"/>
          </p:nvPr>
        </p:nvSpPr>
        <p:spPr>
          <a:xfrm>
            <a:off x="762249" y="2684300"/>
            <a:ext cx="7694100" cy="52479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1200"/>
              </a:spcAft>
              <a:buSzPts val="2400"/>
              <a:buFont typeface="Arial"/>
              <a:buChar char="•"/>
            </a:pPr>
            <a:r>
              <a:rPr lang="de-DE" dirty="0">
                <a:solidFill>
                  <a:srgbClr val="000000"/>
                </a:solidFill>
              </a:rPr>
              <a:t>Nachhaltiges Marketing ist ein strategischer Schachzug, um mit bewussten Verbrauchern in Kontakt zu treten, und es ist auf dem Vormarsch, da es Technologien integriert, die globale Zusammenarbeit fördert und auf die sich ändernden Kundenanforderungen reagiert.</a:t>
            </a:r>
            <a:endParaRPr dirty="0">
              <a:solidFill>
                <a:srgbClr val="000000"/>
              </a:solidFill>
            </a:endParaRPr>
          </a:p>
        </p:txBody>
      </p:sp>
      <p:pic>
        <p:nvPicPr>
          <p:cNvPr id="425" name="Google Shape;425;p7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741664" y="1389887"/>
            <a:ext cx="2462784" cy="436473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71"/>
          <p:cNvSpPr txBox="1">
            <a:spLocks noGrp="1"/>
          </p:cNvSpPr>
          <p:nvPr>
            <p:ph type="body" idx="1"/>
          </p:nvPr>
        </p:nvSpPr>
        <p:spPr>
          <a:xfrm>
            <a:off x="4585589" y="474450"/>
            <a:ext cx="6492900" cy="59091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de-DE" dirty="0">
                <a:solidFill>
                  <a:srgbClr val="0000FF"/>
                </a:solidFill>
                <a:highlight>
                  <a:srgbClr val="FFFFFF"/>
                </a:highlight>
              </a:rPr>
              <a:t>Zu den Faktoren, die das umweltfreundliche Verbraucherverhalten beeinflussen, gehören Zufriedenheit, Leistung, Wert, Umweltvorteile und Angaben auf den Verpackungsetiketten.</a:t>
            </a:r>
          </a:p>
          <a:p>
            <a:pPr marL="342900" lvl="0" indent="-342900" algn="just" rtl="0">
              <a:lnSpc>
                <a:spcPct val="150000"/>
              </a:lnSpc>
              <a:spcBef>
                <a:spcPts val="600"/>
              </a:spcBef>
              <a:spcAft>
                <a:spcPts val="0"/>
              </a:spcAft>
              <a:buSzPts val="2400"/>
              <a:buFont typeface="Arial"/>
              <a:buChar char="•"/>
            </a:pPr>
            <a:r>
              <a:rPr lang="de-DE" dirty="0">
                <a:solidFill>
                  <a:srgbClr val="0000FF"/>
                </a:solidFill>
                <a:highlight>
                  <a:srgbClr val="FFFFFF"/>
                </a:highlight>
              </a:rPr>
              <a:t>Finanzielle Belohnungen können ebenfalls zu häufigeren Käufen und zur Verwendung umweltfreundlicher Produkte anregen.</a:t>
            </a:r>
          </a:p>
          <a:p>
            <a:pPr marL="342900" lvl="0" indent="-342900" algn="just" rtl="0">
              <a:lnSpc>
                <a:spcPct val="150000"/>
              </a:lnSpc>
              <a:spcBef>
                <a:spcPts val="600"/>
              </a:spcBef>
              <a:spcAft>
                <a:spcPts val="0"/>
              </a:spcAft>
              <a:buSzPts val="2400"/>
              <a:buFont typeface="Arial"/>
              <a:buChar char="•"/>
            </a:pPr>
            <a:r>
              <a:rPr lang="de-DE" dirty="0">
                <a:solidFill>
                  <a:srgbClr val="0000FF"/>
                </a:solidFill>
                <a:highlight>
                  <a:srgbClr val="FFFFFF"/>
                </a:highlight>
              </a:rPr>
              <a:t>Unterstützende Maßnahmen wie die Verbesserung des Wissensstandes, die Verbreitung von Bedenken, Vorschriften und kulturelle Praktiken können die Verbraucher zu einem gesunden Verhalten nach dem Kauf bewegen.</a:t>
            </a:r>
            <a:endParaRPr dirty="0">
              <a:solidFill>
                <a:srgbClr val="0000FF"/>
              </a:solidFill>
              <a:highlight>
                <a:srgbClr val="FFFFFF"/>
              </a:highlight>
            </a:endParaRPr>
          </a:p>
        </p:txBody>
      </p:sp>
      <p:sp>
        <p:nvSpPr>
          <p:cNvPr id="431" name="Google Shape;431;p71"/>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GRÜNE MARKETINGSTRATEGIEN</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72"/>
          <p:cNvSpPr txBox="1">
            <a:spLocks noGrp="1"/>
          </p:cNvSpPr>
          <p:nvPr>
            <p:ph type="body" idx="1"/>
          </p:nvPr>
        </p:nvSpPr>
        <p:spPr>
          <a:xfrm>
            <a:off x="4674742" y="374833"/>
            <a:ext cx="6492900" cy="51663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200"/>
              </a:spcBef>
              <a:spcAft>
                <a:spcPts val="0"/>
              </a:spcAft>
              <a:buSzPts val="2400"/>
              <a:buNone/>
            </a:pPr>
            <a:r>
              <a:rPr lang="de-DE" dirty="0"/>
              <a:t>Verstehen der Verbraucherhindernisse</a:t>
            </a:r>
          </a:p>
          <a:p>
            <a:pPr marL="0" lvl="0" indent="0" algn="just" rtl="0">
              <a:lnSpc>
                <a:spcPct val="100000"/>
              </a:lnSpc>
              <a:spcBef>
                <a:spcPts val="1200"/>
              </a:spcBef>
              <a:spcAft>
                <a:spcPts val="0"/>
              </a:spcAft>
              <a:buSzPts val="2400"/>
              <a:buNone/>
            </a:pPr>
            <a:r>
              <a:rPr lang="de-DE" dirty="0"/>
              <a:t>Identifizierung der Kunden, die wahrscheinlich grüne Produkte nachfragen.</a:t>
            </a:r>
          </a:p>
          <a:p>
            <a:pPr marL="0" lvl="0" indent="0" algn="just" rtl="0">
              <a:lnSpc>
                <a:spcPct val="100000"/>
              </a:lnSpc>
              <a:spcBef>
                <a:spcPts val="1200"/>
              </a:spcBef>
              <a:spcAft>
                <a:spcPts val="0"/>
              </a:spcAft>
              <a:buSzPts val="2400"/>
              <a:buNone/>
            </a:pPr>
            <a:r>
              <a:rPr lang="de-DE" dirty="0"/>
              <a:t>Untersuchen, wie verschiedene Marktsegmente Kaufentscheidungen treffen.</a:t>
            </a:r>
          </a:p>
          <a:p>
            <a:pPr marL="0" lvl="0" indent="0" algn="just" rtl="0">
              <a:lnSpc>
                <a:spcPct val="100000"/>
              </a:lnSpc>
              <a:spcBef>
                <a:spcPts val="1200"/>
              </a:spcBef>
              <a:spcAft>
                <a:spcPts val="0"/>
              </a:spcAft>
              <a:buSzPts val="2400"/>
              <a:buNone/>
            </a:pPr>
            <a:r>
              <a:rPr lang="de-DE" dirty="0"/>
              <a:t>Beseitigung aller Hindernisse, bevor die Verbraucher ihr Verhalten ändern.</a:t>
            </a:r>
          </a:p>
          <a:p>
            <a:pPr marL="0" lvl="0" indent="0" algn="just" rtl="0">
              <a:lnSpc>
                <a:spcPct val="100000"/>
              </a:lnSpc>
              <a:spcBef>
                <a:spcPts val="1200"/>
              </a:spcBef>
              <a:spcAft>
                <a:spcPts val="0"/>
              </a:spcAft>
              <a:buSzPts val="2400"/>
              <a:buNone/>
            </a:pPr>
            <a:r>
              <a:rPr lang="de-DE" dirty="0"/>
              <a:t>Verbraucher aufklären</a:t>
            </a:r>
          </a:p>
          <a:p>
            <a:pPr marL="0" lvl="0" indent="0" algn="just" rtl="0">
              <a:lnSpc>
                <a:spcPct val="100000"/>
              </a:lnSpc>
              <a:spcBef>
                <a:spcPts val="1200"/>
              </a:spcBef>
              <a:spcAft>
                <a:spcPts val="0"/>
              </a:spcAft>
              <a:buSzPts val="2400"/>
              <a:buNone/>
            </a:pPr>
            <a:r>
              <a:rPr lang="de-DE" dirty="0"/>
              <a:t>Unternehmen sollten als Aufklärer fungieren und Umweltprobleme wie Umweltverschmutzung, Klimawandel und Überfischung ansprechen.</a:t>
            </a:r>
          </a:p>
          <a:p>
            <a:pPr marL="0" lvl="0" indent="0" algn="just" rtl="0">
              <a:lnSpc>
                <a:spcPct val="100000"/>
              </a:lnSpc>
              <a:spcBef>
                <a:spcPts val="1200"/>
              </a:spcBef>
              <a:spcAft>
                <a:spcPts val="0"/>
              </a:spcAft>
              <a:buSzPts val="2400"/>
              <a:buNone/>
            </a:pPr>
            <a:r>
              <a:rPr lang="de-DE" dirty="0"/>
              <a:t>Non-Profit-Organisationen und staatliche Stellen sollten ebenfalls einen Beitrag zur Umwelterziehung leisten.</a:t>
            </a:r>
            <a:endParaRPr dirty="0"/>
          </a:p>
        </p:txBody>
      </p:sp>
      <p:sp>
        <p:nvSpPr>
          <p:cNvPr id="437" name="Google Shape;437;p72"/>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GRÜNE MARKETINGSTRATEGIEN</a:t>
            </a:r>
            <a:endParaRPr dirty="0"/>
          </a:p>
        </p:txBody>
      </p:sp>
      <p:cxnSp>
        <p:nvCxnSpPr>
          <p:cNvPr id="438" name="Google Shape;438;p72"/>
          <p:cNvCxnSpPr/>
          <p:nvPr/>
        </p:nvCxnSpPr>
        <p:spPr>
          <a:xfrm>
            <a:off x="12701900" y="2973525"/>
            <a:ext cx="1650000" cy="16500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73"/>
          <p:cNvSpPr txBox="1">
            <a:spLocks noGrp="1"/>
          </p:cNvSpPr>
          <p:nvPr>
            <p:ph type="body" idx="1"/>
          </p:nvPr>
        </p:nvSpPr>
        <p:spPr>
          <a:xfrm>
            <a:off x="4689733" y="479764"/>
            <a:ext cx="6492931" cy="5166427"/>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de-DE" dirty="0">
                <a:solidFill>
                  <a:srgbClr val="222222"/>
                </a:solidFill>
                <a:highlight>
                  <a:srgbClr val="FFFFFF"/>
                </a:highlight>
              </a:rPr>
              <a:t>Bessere Produkte herstellen</a:t>
            </a:r>
          </a:p>
          <a:p>
            <a:pPr marL="0" lvl="0" indent="0" algn="just" rtl="0">
              <a:lnSpc>
                <a:spcPct val="100000"/>
              </a:lnSpc>
              <a:spcBef>
                <a:spcPts val="600"/>
              </a:spcBef>
              <a:spcAft>
                <a:spcPts val="0"/>
              </a:spcAft>
              <a:buSzPts val="2400"/>
              <a:buNone/>
            </a:pPr>
            <a:r>
              <a:rPr lang="de-DE" sz="2800" dirty="0">
                <a:solidFill>
                  <a:srgbClr val="222222"/>
                </a:solidFill>
                <a:highlight>
                  <a:srgbClr val="FFFFFF"/>
                </a:highlight>
              </a:rPr>
              <a:t>.</a:t>
            </a:r>
            <a:r>
              <a:rPr lang="de-DE" dirty="0">
                <a:solidFill>
                  <a:srgbClr val="222222"/>
                </a:solidFill>
                <a:highlight>
                  <a:srgbClr val="FFFFFF"/>
                </a:highlight>
              </a:rPr>
              <a:t>Unternehmen sollten Produkte herstellen, die gleichwertig oder besser sind als herkömmliche Alternativen.</a:t>
            </a:r>
          </a:p>
          <a:p>
            <a:pPr marL="0" lvl="0" indent="0" algn="just" rtl="0">
              <a:lnSpc>
                <a:spcPct val="100000"/>
              </a:lnSpc>
              <a:spcBef>
                <a:spcPts val="600"/>
              </a:spcBef>
              <a:spcAft>
                <a:spcPts val="0"/>
              </a:spcAft>
              <a:buSzPts val="2400"/>
              <a:buNone/>
            </a:pPr>
            <a:r>
              <a:rPr lang="de-DE" sz="2800" dirty="0">
                <a:solidFill>
                  <a:srgbClr val="222222"/>
                </a:solidFill>
                <a:highlight>
                  <a:srgbClr val="FFFFFF"/>
                </a:highlight>
              </a:rPr>
              <a:t>.</a:t>
            </a:r>
            <a:r>
              <a:rPr lang="de-DE" dirty="0">
                <a:solidFill>
                  <a:srgbClr val="222222"/>
                </a:solidFill>
                <a:highlight>
                  <a:srgbClr val="FFFFFF"/>
                </a:highlight>
              </a:rPr>
              <a:t>Die Verbraucher legen mehr Wert auf Leistung, Zuverlässigkeit und Langlebigkeit als auf ökologische Unbedenklichkeit.</a:t>
            </a:r>
          </a:p>
          <a:p>
            <a:pPr marL="0" lvl="0" indent="0" algn="just" rtl="0">
              <a:lnSpc>
                <a:spcPct val="100000"/>
              </a:lnSpc>
              <a:spcBef>
                <a:spcPts val="600"/>
              </a:spcBef>
              <a:spcAft>
                <a:spcPts val="0"/>
              </a:spcAft>
              <a:buSzPts val="2400"/>
              <a:buNone/>
            </a:pPr>
            <a:r>
              <a:rPr lang="de-DE" dirty="0">
                <a:solidFill>
                  <a:srgbClr val="222222"/>
                </a:solidFill>
                <a:highlight>
                  <a:srgbClr val="FFFFFF"/>
                </a:highlight>
              </a:rPr>
              <a:t>Transparent sein</a:t>
            </a:r>
          </a:p>
          <a:p>
            <a:pPr marL="0" lvl="0" indent="0" algn="just" rtl="0">
              <a:lnSpc>
                <a:spcPct val="100000"/>
              </a:lnSpc>
              <a:spcBef>
                <a:spcPts val="600"/>
              </a:spcBef>
              <a:spcAft>
                <a:spcPts val="0"/>
              </a:spcAft>
              <a:buSzPts val="2400"/>
              <a:buNone/>
            </a:pPr>
            <a:r>
              <a:rPr lang="de-DE" sz="2800" dirty="0">
                <a:solidFill>
                  <a:srgbClr val="222222"/>
                </a:solidFill>
                <a:highlight>
                  <a:srgbClr val="FFFFFF"/>
                </a:highlight>
              </a:rPr>
              <a:t>.</a:t>
            </a:r>
            <a:r>
              <a:rPr lang="de-DE" dirty="0">
                <a:solidFill>
                  <a:srgbClr val="222222"/>
                </a:solidFill>
                <a:highlight>
                  <a:srgbClr val="FFFFFF"/>
                </a:highlight>
              </a:rPr>
              <a:t>Die Unternehmen sollten die Öffentlichkeit über ihre tatsächlichen Umweltauswirkungen informieren und versuchen, diese zu verringern.</a:t>
            </a:r>
          </a:p>
          <a:p>
            <a:pPr marL="0" lvl="0" indent="0" algn="just" rtl="0">
              <a:lnSpc>
                <a:spcPct val="100000"/>
              </a:lnSpc>
              <a:spcBef>
                <a:spcPts val="600"/>
              </a:spcBef>
              <a:spcAft>
                <a:spcPts val="0"/>
              </a:spcAft>
              <a:buSzPts val="2400"/>
              <a:buNone/>
            </a:pPr>
            <a:r>
              <a:rPr lang="de-DE" sz="2800" dirty="0">
                <a:solidFill>
                  <a:srgbClr val="222222"/>
                </a:solidFill>
                <a:highlight>
                  <a:srgbClr val="FFFFFF"/>
                </a:highlight>
              </a:rPr>
              <a:t>.</a:t>
            </a:r>
            <a:r>
              <a:rPr lang="de-DE" dirty="0">
                <a:solidFill>
                  <a:srgbClr val="222222"/>
                </a:solidFill>
                <a:highlight>
                  <a:srgbClr val="FFFFFF"/>
                </a:highlight>
              </a:rPr>
              <a:t>Es ist von entscheidender Bedeutung, dass sie Bedenken aus der Vergangenheit bezüglich ihrer Produkte oder ihrer Tätigkeit erkennen und ausräumen.</a:t>
            </a:r>
            <a:r>
              <a:rPr lang="en-US" dirty="0">
                <a:solidFill>
                  <a:srgbClr val="222222"/>
                </a:solidFill>
                <a:highlight>
                  <a:srgbClr val="FFFFFF"/>
                </a:highlight>
              </a:rPr>
              <a:t>.</a:t>
            </a:r>
            <a:endParaRPr dirty="0"/>
          </a:p>
        </p:txBody>
      </p:sp>
      <p:sp>
        <p:nvSpPr>
          <p:cNvPr id="444" name="Google Shape;444;p73"/>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GRÜNE MARKETINGSTRATEGIEN</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74"/>
          <p:cNvSpPr txBox="1">
            <a:spLocks noGrp="1"/>
          </p:cNvSpPr>
          <p:nvPr>
            <p:ph type="body" idx="1"/>
          </p:nvPr>
        </p:nvSpPr>
        <p:spPr>
          <a:xfrm>
            <a:off x="5098070" y="584695"/>
            <a:ext cx="6492931" cy="5166427"/>
          </a:xfrm>
          <a:prstGeom prst="rect">
            <a:avLst/>
          </a:prstGeom>
          <a:noFill/>
          <a:ln>
            <a:noFill/>
          </a:ln>
        </p:spPr>
        <p:txBody>
          <a:bodyPr spcFirstLastPara="1" wrap="square" lIns="91425" tIns="45700" rIns="91425" bIns="45700" anchor="t" anchorCtr="0">
            <a:noAutofit/>
          </a:bodyPr>
          <a:lstStyle/>
          <a:p>
            <a:pPr marL="0" lvl="0" indent="0" algn="just">
              <a:lnSpc>
                <a:spcPct val="100000"/>
              </a:lnSpc>
              <a:spcBef>
                <a:spcPts val="600"/>
              </a:spcBef>
            </a:pPr>
            <a:r>
              <a:rPr lang="de-DE" dirty="0"/>
              <a:t>Mehr bieten</a:t>
            </a:r>
          </a:p>
          <a:p>
            <a:pPr marL="0" lvl="0" indent="0" algn="just">
              <a:lnSpc>
                <a:spcPct val="100000"/>
              </a:lnSpc>
              <a:spcBef>
                <a:spcPts val="600"/>
              </a:spcBef>
            </a:pPr>
            <a:r>
              <a:rPr lang="de-DE" sz="4400" dirty="0"/>
              <a:t>.</a:t>
            </a:r>
            <a:r>
              <a:rPr lang="de-DE" dirty="0"/>
              <a:t>Die Unternehmen sollten sicherstellen, dass die Verbraucher wissen, wie sich ihre Investition auszahlt.</a:t>
            </a:r>
          </a:p>
          <a:p>
            <a:pPr marL="0" lvl="0" indent="0" algn="just">
              <a:lnSpc>
                <a:spcPct val="100000"/>
              </a:lnSpc>
              <a:spcBef>
                <a:spcPts val="600"/>
              </a:spcBef>
            </a:pPr>
            <a:r>
              <a:rPr lang="de-DE" sz="4400" dirty="0"/>
              <a:t>.</a:t>
            </a:r>
            <a:r>
              <a:rPr lang="de-DE" dirty="0"/>
              <a:t>Die Verbraucher sind eher bereit, neue umweltfreundliche Produkte auszuprobieren, wenn sie deren Umweltvorteile kennen.</a:t>
            </a:r>
          </a:p>
          <a:p>
            <a:pPr marL="0" lvl="0" indent="0" algn="just">
              <a:lnSpc>
                <a:spcPct val="100000"/>
              </a:lnSpc>
              <a:spcBef>
                <a:spcPts val="600"/>
              </a:spcBef>
            </a:pPr>
            <a:r>
              <a:rPr lang="de-DE" dirty="0"/>
              <a:t>Produkte unter die Leute bringen</a:t>
            </a:r>
          </a:p>
          <a:p>
            <a:pPr marL="0" lvl="0" indent="0" algn="just">
              <a:lnSpc>
                <a:spcPct val="100000"/>
              </a:lnSpc>
              <a:spcBef>
                <a:spcPts val="600"/>
              </a:spcBef>
            </a:pPr>
            <a:r>
              <a:rPr lang="de-DE" dirty="0"/>
              <a:t>Die Unternehmen müssen sicherstellen, dass die Verbraucher ihre Produkte finden können.</a:t>
            </a:r>
          </a:p>
          <a:p>
            <a:pPr marL="0" lvl="0" indent="0" algn="just">
              <a:lnSpc>
                <a:spcPct val="100000"/>
              </a:lnSpc>
              <a:spcBef>
                <a:spcPts val="600"/>
              </a:spcBef>
            </a:pPr>
            <a:r>
              <a:rPr lang="de-DE" sz="4400" dirty="0"/>
              <a:t>.</a:t>
            </a:r>
            <a:r>
              <a:rPr lang="de-DE" dirty="0"/>
              <a:t>Die Verbraucher machen sich zunehmend Gedanken über die ökologischen und sozialen Auswirkungen der von ihnen gekauften Produkte, aber ihre Absichten werden oft nicht in die Tat umgesetzt.</a:t>
            </a:r>
            <a:endParaRPr dirty="0"/>
          </a:p>
        </p:txBody>
      </p:sp>
      <p:sp>
        <p:nvSpPr>
          <p:cNvPr id="450" name="Google Shape;450;p7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GRÜNE MARKETINGSTRATEGIEN</a:t>
            </a: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5"/>
          <p:cNvSpPr txBox="1">
            <a:spLocks noGrp="1"/>
          </p:cNvSpPr>
          <p:nvPr>
            <p:ph type="body" idx="1"/>
          </p:nvPr>
        </p:nvSpPr>
        <p:spPr>
          <a:xfrm>
            <a:off x="4674742" y="374833"/>
            <a:ext cx="6492931" cy="5166427"/>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600"/>
              </a:spcBef>
              <a:spcAft>
                <a:spcPts val="0"/>
              </a:spcAft>
              <a:buSzPts val="2400"/>
              <a:buFont typeface="Arial"/>
              <a:buChar char="•"/>
            </a:pPr>
            <a:r>
              <a:rPr lang="de-DE" dirty="0">
                <a:solidFill>
                  <a:srgbClr val="222222"/>
                </a:solidFill>
                <a:highlight>
                  <a:srgbClr val="FFFFFF"/>
                </a:highlight>
              </a:rPr>
              <a:t>Bei grünen Kampagnen kommt es häufig zu einer Verzögerung zwischen Konzept und Praxis, die auf Unaufrichtigkeit, Faulheit, Angeberei oder andere unvorteilhafte Eigenschaften der Verbraucher zurückzuführen ist</a:t>
            </a:r>
            <a:r>
              <a:rPr lang="en-US" dirty="0">
                <a:solidFill>
                  <a:srgbClr val="222222"/>
                </a:solidFill>
                <a:highlight>
                  <a:srgbClr val="FFFFFF"/>
                </a:highlight>
              </a:rPr>
              <a:t>. </a:t>
            </a:r>
            <a:endParaRPr dirty="0">
              <a:solidFill>
                <a:srgbClr val="222222"/>
              </a:solidFill>
              <a:highlight>
                <a:srgbClr val="FFFFFF"/>
              </a:highlight>
            </a:endParaRPr>
          </a:p>
          <a:p>
            <a:pPr marL="342900" lvl="0" indent="-342900" algn="just" rtl="0">
              <a:lnSpc>
                <a:spcPct val="100000"/>
              </a:lnSpc>
              <a:spcBef>
                <a:spcPts val="600"/>
              </a:spcBef>
              <a:spcAft>
                <a:spcPts val="0"/>
              </a:spcAft>
              <a:buSzPts val="2400"/>
              <a:buFont typeface="Arial"/>
              <a:buChar char="•"/>
            </a:pPr>
            <a:r>
              <a:rPr lang="de-DE" dirty="0">
                <a:solidFill>
                  <a:srgbClr val="222222"/>
                </a:solidFill>
                <a:highlight>
                  <a:srgbClr val="FFFFFF"/>
                </a:highlight>
              </a:rPr>
              <a:t>Darüber hinaus haben die Unternehmen die Verbraucher nicht ausreichend über die Vorteile umweltfreundlicher Produkte aufgeklärt und keine Angebote geschaffen, die ihren Bedürfnissen tatsächlich entsprechen</a:t>
            </a:r>
            <a:r>
              <a:rPr lang="en-US" dirty="0">
                <a:solidFill>
                  <a:srgbClr val="222222"/>
                </a:solidFill>
                <a:highlight>
                  <a:srgbClr val="FFFFFF"/>
                </a:highlight>
              </a:rPr>
              <a:t>. </a:t>
            </a:r>
            <a:endParaRPr dirty="0">
              <a:solidFill>
                <a:srgbClr val="222222"/>
              </a:solidFill>
              <a:highlight>
                <a:srgbClr val="FFFFFF"/>
              </a:highlight>
            </a:endParaRPr>
          </a:p>
          <a:p>
            <a:pPr marL="342900" lvl="0" indent="-342900" algn="just" rtl="0">
              <a:lnSpc>
                <a:spcPct val="100000"/>
              </a:lnSpc>
              <a:spcBef>
                <a:spcPts val="600"/>
              </a:spcBef>
              <a:spcAft>
                <a:spcPts val="0"/>
              </a:spcAft>
              <a:buSzPts val="2400"/>
              <a:buFont typeface="Arial"/>
              <a:buChar char="•"/>
            </a:pPr>
            <a:r>
              <a:rPr lang="de-DE" dirty="0">
                <a:solidFill>
                  <a:srgbClr val="222222"/>
                </a:solidFill>
                <a:highlight>
                  <a:srgbClr val="FFFFFF"/>
                </a:highlight>
              </a:rPr>
              <a:t>Trotz des Wunsches der Verbraucher, umweltfreundlich zu handeln, verlassen sie sich darauf, dass die Unternehmen den Weg vorgeben</a:t>
            </a:r>
            <a:endParaRPr dirty="0">
              <a:solidFill>
                <a:srgbClr val="222222"/>
              </a:solidFill>
              <a:highlight>
                <a:srgbClr val="FFFFFF"/>
              </a:highlight>
            </a:endParaRPr>
          </a:p>
        </p:txBody>
      </p:sp>
      <p:sp>
        <p:nvSpPr>
          <p:cNvPr id="456" name="Google Shape;456;p75"/>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GRÜNE MARKETINGSTRATEGIEN</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76"/>
          <p:cNvSpPr txBox="1">
            <a:spLocks noGrp="1"/>
          </p:cNvSpPr>
          <p:nvPr>
            <p:ph type="body" idx="1"/>
          </p:nvPr>
        </p:nvSpPr>
        <p:spPr>
          <a:xfrm>
            <a:off x="4674742" y="374833"/>
            <a:ext cx="6492931" cy="5166427"/>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600"/>
              </a:spcBef>
              <a:spcAft>
                <a:spcPts val="0"/>
              </a:spcAft>
              <a:buSzPts val="2400"/>
              <a:buFont typeface="Arial"/>
              <a:buChar char="•"/>
            </a:pPr>
            <a:r>
              <a:rPr lang="de-DE" dirty="0">
                <a:solidFill>
                  <a:srgbClr val="222222"/>
                </a:solidFill>
                <a:highlight>
                  <a:srgbClr val="FFFFFF"/>
                </a:highlight>
              </a:rPr>
              <a:t>Die Unternehmen müssen mehr und bessere umweltfreundliche Produkte entwickeln und die Verbraucher aufklären</a:t>
            </a:r>
            <a:r>
              <a:rPr lang="en-US" dirty="0">
                <a:solidFill>
                  <a:srgbClr val="222222"/>
                </a:solidFill>
                <a:highlight>
                  <a:srgbClr val="FFFFFF"/>
                </a:highlight>
              </a:rPr>
              <a:t>.</a:t>
            </a:r>
            <a:endParaRPr dirty="0"/>
          </a:p>
          <a:p>
            <a:pPr marL="342900" lvl="0" indent="-342900" algn="just" rtl="0">
              <a:lnSpc>
                <a:spcPct val="100000"/>
              </a:lnSpc>
              <a:spcBef>
                <a:spcPts val="600"/>
              </a:spcBef>
              <a:spcAft>
                <a:spcPts val="0"/>
              </a:spcAft>
              <a:buSzPts val="2400"/>
              <a:buFont typeface="Arial"/>
              <a:buChar char="•"/>
            </a:pPr>
            <a:r>
              <a:rPr lang="de-DE" dirty="0">
                <a:solidFill>
                  <a:srgbClr val="222222"/>
                </a:solidFill>
                <a:highlight>
                  <a:srgbClr val="FFFFFF"/>
                </a:highlight>
              </a:rPr>
              <a:t>Die National Technology Readiness Survey 2007 ergab, dass mehr als zwei Drittel der Teilnehmer angeben, dass sie Geschäfte mit umweltfreundlichen Unternehmen bevorzugen, aber fast die Hälfte sagt, dass es schwierig ist, umweltfreundliche Waren und Dienstleistungen zu finden</a:t>
            </a:r>
            <a:r>
              <a:rPr lang="en-US" dirty="0">
                <a:solidFill>
                  <a:srgbClr val="222222"/>
                </a:solidFill>
                <a:highlight>
                  <a:srgbClr val="FFFFFF"/>
                </a:highlight>
              </a:rPr>
              <a:t>.</a:t>
            </a:r>
            <a:endParaRPr dirty="0"/>
          </a:p>
          <a:p>
            <a:pPr marL="342900" lvl="0" indent="-342900" algn="just" rtl="0">
              <a:lnSpc>
                <a:spcPct val="100000"/>
              </a:lnSpc>
              <a:spcBef>
                <a:spcPts val="1200"/>
              </a:spcBef>
              <a:spcAft>
                <a:spcPts val="0"/>
              </a:spcAft>
              <a:buSzPts val="2400"/>
              <a:buFont typeface="Arial"/>
              <a:buChar char="•"/>
            </a:pPr>
            <a:r>
              <a:rPr lang="de-DE" dirty="0">
                <a:solidFill>
                  <a:srgbClr val="222222"/>
                </a:solidFill>
                <a:highlight>
                  <a:srgbClr val="FFFFFF"/>
                </a:highlight>
              </a:rPr>
              <a:t>Unternehmen können von der Umstellung auf umweltfreundliche Technologien in mehrfacher Hinsicht profitieren, z. B. durch die Senkung des Energieverbrauchs, die Verringerung von Risiken, die Bewältigung von Wettbewerbsbedrohungen, die Aufwertung ihrer Marken und die Steigerung ihrer Einnahmen</a:t>
            </a:r>
            <a:r>
              <a:rPr lang="en-US" dirty="0">
                <a:solidFill>
                  <a:srgbClr val="222222"/>
                </a:solidFill>
                <a:highlight>
                  <a:srgbClr val="FFFFFF"/>
                </a:highlight>
              </a:rPr>
              <a:t>.</a:t>
            </a:r>
            <a:endParaRPr dirty="0">
              <a:solidFill>
                <a:srgbClr val="0000FF"/>
              </a:solidFill>
              <a:highlight>
                <a:srgbClr val="FFFFFF"/>
              </a:highlight>
            </a:endParaRPr>
          </a:p>
        </p:txBody>
      </p:sp>
      <p:sp>
        <p:nvSpPr>
          <p:cNvPr id="462" name="Google Shape;462;p7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a:t>GRÜNE MARKETINGSTRATEGIEN</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77"/>
          <p:cNvSpPr txBox="1">
            <a:spLocks noGrp="1"/>
          </p:cNvSpPr>
          <p:nvPr>
            <p:ph type="body" idx="1"/>
          </p:nvPr>
        </p:nvSpPr>
        <p:spPr>
          <a:xfrm>
            <a:off x="1463929" y="664608"/>
            <a:ext cx="65637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ROLLE DER GRÜNEN VERBRAUCHER</a:t>
            </a:r>
            <a:endParaRPr dirty="0"/>
          </a:p>
        </p:txBody>
      </p:sp>
      <p:sp>
        <p:nvSpPr>
          <p:cNvPr id="469" name="Google Shape;469;p77"/>
          <p:cNvSpPr txBox="1">
            <a:spLocks noGrp="1"/>
          </p:cNvSpPr>
          <p:nvPr>
            <p:ph type="body" idx="3"/>
          </p:nvPr>
        </p:nvSpPr>
        <p:spPr>
          <a:xfrm>
            <a:off x="607554" y="1917211"/>
            <a:ext cx="7282800" cy="41028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de-DE" dirty="0">
                <a:solidFill>
                  <a:srgbClr val="000000"/>
                </a:solidFill>
              </a:rPr>
              <a:t>Das Verbraucherverhalten wird durch zwei Hauptkomponenten beeinflusst: das individuelle und das institutionelle Umfeld</a:t>
            </a:r>
            <a:r>
              <a:rPr lang="en-US" dirty="0">
                <a:solidFill>
                  <a:srgbClr val="000000"/>
                </a:solidFill>
              </a:rPr>
              <a:t>.</a:t>
            </a:r>
            <a:endParaRPr dirty="0"/>
          </a:p>
          <a:p>
            <a:pPr marL="342900" lvl="0" indent="-342900" algn="just" rtl="0">
              <a:lnSpc>
                <a:spcPct val="150000"/>
              </a:lnSpc>
              <a:spcBef>
                <a:spcPts val="600"/>
              </a:spcBef>
              <a:spcAft>
                <a:spcPts val="0"/>
              </a:spcAft>
              <a:buSzPts val="2400"/>
              <a:buFont typeface="Arial"/>
              <a:buChar char="•"/>
            </a:pPr>
            <a:r>
              <a:rPr lang="de-DE" dirty="0">
                <a:solidFill>
                  <a:srgbClr val="000000"/>
                </a:solidFill>
              </a:rPr>
              <a:t>Das Konzept des umweltfreundlichen Verbraucherverhaltens hat sich zu einem gesellschaftlichen Trend entwickelt und im Laufe der Zeit an Bedeutung gewonnen</a:t>
            </a:r>
            <a:r>
              <a:rPr lang="en-US" dirty="0">
                <a:solidFill>
                  <a:srgbClr val="000000"/>
                </a:solidFill>
              </a:rPr>
              <a:t>.</a:t>
            </a:r>
            <a:endParaRPr dirty="0"/>
          </a:p>
          <a:p>
            <a:pPr marL="342900" lvl="0" indent="-342900" algn="just" rtl="0">
              <a:lnSpc>
                <a:spcPct val="150000"/>
              </a:lnSpc>
              <a:spcBef>
                <a:spcPts val="600"/>
              </a:spcBef>
              <a:spcAft>
                <a:spcPts val="0"/>
              </a:spcAft>
              <a:buSzPts val="2400"/>
              <a:buFont typeface="Arial"/>
              <a:buChar char="•"/>
            </a:pPr>
            <a:r>
              <a:rPr lang="de-DE" dirty="0">
                <a:solidFill>
                  <a:srgbClr val="000000"/>
                </a:solidFill>
              </a:rPr>
              <a:t>Es gibt mehrere Schlüsselfaktoren, die eine wichtige Rolle bei der Gestaltung des grünen Verbraucherverhaltens spielen</a:t>
            </a:r>
            <a:r>
              <a:rPr lang="en-US" dirty="0">
                <a:solidFill>
                  <a:srgbClr val="000000"/>
                </a:solidFill>
              </a:rPr>
              <a:t>.</a:t>
            </a:r>
            <a:endParaRPr dirty="0"/>
          </a:p>
        </p:txBody>
      </p:sp>
      <p:pic>
        <p:nvPicPr>
          <p:cNvPr id="470" name="Google Shape;470;p7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705088" y="1328928"/>
            <a:ext cx="2534412" cy="438912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78"/>
          <p:cNvSpPr txBox="1">
            <a:spLocks noGrp="1"/>
          </p:cNvSpPr>
          <p:nvPr>
            <p:ph type="body" idx="1"/>
          </p:nvPr>
        </p:nvSpPr>
        <p:spPr>
          <a:xfrm>
            <a:off x="1226329" y="500633"/>
            <a:ext cx="65637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ROLLE DER GRÜNEN VERBRAUCHER</a:t>
            </a:r>
            <a:endParaRPr dirty="0"/>
          </a:p>
        </p:txBody>
      </p:sp>
      <p:sp>
        <p:nvSpPr>
          <p:cNvPr id="477" name="Google Shape;477;p78"/>
          <p:cNvSpPr txBox="1">
            <a:spLocks noGrp="1"/>
          </p:cNvSpPr>
          <p:nvPr>
            <p:ph type="body" idx="3"/>
          </p:nvPr>
        </p:nvSpPr>
        <p:spPr>
          <a:xfrm>
            <a:off x="607554" y="1493286"/>
            <a:ext cx="7282800" cy="48363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en-US" b="1" dirty="0">
                <a:solidFill>
                  <a:srgbClr val="000000"/>
                </a:solidFill>
              </a:rPr>
              <a:t>1. </a:t>
            </a:r>
            <a:r>
              <a:rPr lang="en-US" b="1" dirty="0" err="1">
                <a:solidFill>
                  <a:srgbClr val="000000"/>
                </a:solidFill>
              </a:rPr>
              <a:t>Kulturelle</a:t>
            </a:r>
            <a:r>
              <a:rPr lang="en-US" b="1" dirty="0">
                <a:solidFill>
                  <a:srgbClr val="000000"/>
                </a:solidFill>
              </a:rPr>
              <a:t> und </a:t>
            </a:r>
            <a:r>
              <a:rPr lang="en-US" b="1" dirty="0" err="1">
                <a:solidFill>
                  <a:srgbClr val="000000"/>
                </a:solidFill>
              </a:rPr>
              <a:t>religiöse</a:t>
            </a:r>
            <a:r>
              <a:rPr lang="en-US" b="1" dirty="0">
                <a:solidFill>
                  <a:srgbClr val="000000"/>
                </a:solidFill>
              </a:rPr>
              <a:t> </a:t>
            </a:r>
            <a:r>
              <a:rPr lang="en-US" b="1" dirty="0" err="1">
                <a:solidFill>
                  <a:srgbClr val="000000"/>
                </a:solidFill>
              </a:rPr>
              <a:t>Einflüsse</a:t>
            </a:r>
            <a:endParaRPr b="1" dirty="0">
              <a:solidFill>
                <a:srgbClr val="000000"/>
              </a:solidFill>
            </a:endParaRPr>
          </a:p>
          <a:p>
            <a:pPr marL="342900" lvl="0" indent="-342900" algn="just" rtl="0">
              <a:lnSpc>
                <a:spcPct val="100000"/>
              </a:lnSpc>
              <a:spcBef>
                <a:spcPts val="600"/>
              </a:spcBef>
              <a:spcAft>
                <a:spcPts val="0"/>
              </a:spcAft>
              <a:buSzPts val="2400"/>
              <a:buFont typeface="Arial"/>
              <a:buChar char="•"/>
            </a:pPr>
            <a:r>
              <a:rPr lang="de-DE" dirty="0">
                <a:solidFill>
                  <a:srgbClr val="000000"/>
                </a:solidFill>
              </a:rPr>
              <a:t>Kulturelle und religiöse Überzeugungen beeinflussen die Einstellung der Verbraucher zum Umweltschutz und zur Verwendung umweltfreundlicher Produkte und Technologien</a:t>
            </a:r>
            <a:r>
              <a:rPr lang="en-US" dirty="0">
                <a:solidFill>
                  <a:srgbClr val="000000"/>
                </a:solidFill>
              </a:rPr>
              <a:t>.</a:t>
            </a:r>
            <a:endParaRPr dirty="0"/>
          </a:p>
          <a:p>
            <a:pPr marL="342900" lvl="0" indent="-342900" algn="just" rtl="0">
              <a:lnSpc>
                <a:spcPct val="100000"/>
              </a:lnSpc>
              <a:spcBef>
                <a:spcPts val="600"/>
              </a:spcBef>
              <a:spcAft>
                <a:spcPts val="0"/>
              </a:spcAft>
              <a:buSzPts val="2400"/>
              <a:buFont typeface="Arial"/>
              <a:buChar char="•"/>
            </a:pPr>
            <a:r>
              <a:rPr lang="de-DE" dirty="0">
                <a:solidFill>
                  <a:srgbClr val="000000"/>
                </a:solidFill>
              </a:rPr>
              <a:t>Studien haben gezeigt, dass die kulturelle und religiöse Zugehörigkeit einer Person ihr Verhalten als umweltbewusster Verbraucher beeinflussen kann</a:t>
            </a:r>
            <a:r>
              <a:rPr lang="en-US" dirty="0">
                <a:solidFill>
                  <a:srgbClr val="000000"/>
                </a:solidFill>
              </a:rPr>
              <a:t>.</a:t>
            </a:r>
            <a:endParaRPr dirty="0"/>
          </a:p>
          <a:p>
            <a:pPr marL="342900" lvl="0" indent="-342900" algn="just" rtl="0">
              <a:lnSpc>
                <a:spcPct val="100000"/>
              </a:lnSpc>
              <a:spcBef>
                <a:spcPts val="600"/>
              </a:spcBef>
              <a:spcAft>
                <a:spcPts val="0"/>
              </a:spcAft>
              <a:buSzPts val="2400"/>
              <a:buFont typeface="Arial"/>
              <a:buChar char="•"/>
            </a:pPr>
            <a:r>
              <a:rPr lang="de-DE" dirty="0">
                <a:solidFill>
                  <a:srgbClr val="000000"/>
                </a:solidFill>
              </a:rPr>
              <a:t>Der Buddhismus lehrt z. B. die Grundsätze der Nachhaltigkeit, und der Dalai Lama setzt sich für den Klimaschutz, die Wiederaufforstung und die Erhaltung der Ökosysteme ein.</a:t>
            </a:r>
            <a:r>
              <a:rPr lang="en-US" dirty="0">
                <a:solidFill>
                  <a:srgbClr val="000000"/>
                </a:solidFill>
              </a:rPr>
              <a:t>.</a:t>
            </a:r>
            <a:endParaRPr dirty="0"/>
          </a:p>
        </p:txBody>
      </p:sp>
      <p:pic>
        <p:nvPicPr>
          <p:cNvPr id="478" name="Google Shape;478;p7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741664" y="1389887"/>
            <a:ext cx="2462784" cy="436473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79"/>
          <p:cNvSpPr txBox="1">
            <a:spLocks noGrp="1"/>
          </p:cNvSpPr>
          <p:nvPr>
            <p:ph type="body" idx="1"/>
          </p:nvPr>
        </p:nvSpPr>
        <p:spPr>
          <a:xfrm>
            <a:off x="1243504" y="500633"/>
            <a:ext cx="65637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ROLLE DER GRÜNEN VERBRAUCHER</a:t>
            </a:r>
            <a:endParaRPr dirty="0"/>
          </a:p>
        </p:txBody>
      </p:sp>
      <p:sp>
        <p:nvSpPr>
          <p:cNvPr id="485" name="Google Shape;485;p79"/>
          <p:cNvSpPr txBox="1">
            <a:spLocks noGrp="1"/>
          </p:cNvSpPr>
          <p:nvPr>
            <p:ph type="body" idx="3"/>
          </p:nvPr>
        </p:nvSpPr>
        <p:spPr>
          <a:xfrm>
            <a:off x="607554" y="1493286"/>
            <a:ext cx="7354800" cy="48363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en-US" b="1" dirty="0">
                <a:solidFill>
                  <a:srgbClr val="000000"/>
                </a:solidFill>
              </a:rPr>
              <a:t>2. Age, gender and income</a:t>
            </a:r>
            <a:endParaRPr dirty="0"/>
          </a:p>
          <a:p>
            <a:pPr marL="342900" lvl="0" indent="-342900" algn="just" rtl="0">
              <a:lnSpc>
                <a:spcPct val="100000"/>
              </a:lnSpc>
              <a:spcBef>
                <a:spcPts val="600"/>
              </a:spcBef>
              <a:spcAft>
                <a:spcPts val="0"/>
              </a:spcAft>
              <a:buSzPts val="2400"/>
              <a:buFont typeface="Arial"/>
              <a:buChar char="•"/>
            </a:pPr>
            <a:r>
              <a:rPr lang="de-DE" dirty="0">
                <a:solidFill>
                  <a:srgbClr val="000000"/>
                </a:solidFill>
              </a:rPr>
              <a:t>Sie haben einen erheblichen Einfluss auf das grüne Verbraucherverhalte</a:t>
            </a:r>
            <a:r>
              <a:rPr lang="en-US" dirty="0">
                <a:solidFill>
                  <a:srgbClr val="000000"/>
                </a:solidFill>
              </a:rPr>
              <a:t>.</a:t>
            </a:r>
            <a:endParaRPr dirty="0"/>
          </a:p>
          <a:p>
            <a:pPr marL="342900" lvl="0" indent="-342900" algn="just" rtl="0">
              <a:lnSpc>
                <a:spcPct val="100000"/>
              </a:lnSpc>
              <a:spcBef>
                <a:spcPts val="600"/>
              </a:spcBef>
              <a:spcAft>
                <a:spcPts val="0"/>
              </a:spcAft>
              <a:buSzPts val="2400"/>
              <a:buFont typeface="Arial"/>
              <a:buChar char="•"/>
            </a:pPr>
            <a:r>
              <a:rPr lang="de-DE" dirty="0">
                <a:solidFill>
                  <a:srgbClr val="000000"/>
                </a:solidFill>
              </a:rPr>
              <a:t>Umgekehrt sind ältere Verbraucher eher konservativ in ihrem Ausgabeverhalten</a:t>
            </a:r>
            <a:r>
              <a:rPr lang="en-US" dirty="0">
                <a:solidFill>
                  <a:srgbClr val="000000"/>
                </a:solidFill>
              </a:rPr>
              <a:t>.</a:t>
            </a:r>
            <a:endParaRPr dirty="0"/>
          </a:p>
          <a:p>
            <a:pPr marL="342900" lvl="0" indent="-342900" algn="just" rtl="0">
              <a:lnSpc>
                <a:spcPct val="100000"/>
              </a:lnSpc>
              <a:spcBef>
                <a:spcPts val="600"/>
              </a:spcBef>
              <a:spcAft>
                <a:spcPts val="0"/>
              </a:spcAft>
              <a:buSzPts val="2400"/>
              <a:buFont typeface="Arial"/>
              <a:buChar char="•"/>
            </a:pPr>
            <a:r>
              <a:rPr lang="de-DE" dirty="0">
                <a:solidFill>
                  <a:srgbClr val="000000"/>
                </a:solidFill>
              </a:rPr>
              <a:t>Die Rolle des Geschlechts beim umweltfreundlichen Verbraucherverhalten ist weniger gut erforscht, aber einige Studien legen nahe, dass Frauen umweltbewusster sind als Männer</a:t>
            </a:r>
            <a:r>
              <a:rPr lang="en-US" dirty="0">
                <a:solidFill>
                  <a:srgbClr val="000000"/>
                </a:solidFill>
              </a:rPr>
              <a:t>.</a:t>
            </a:r>
            <a:endParaRPr dirty="0">
              <a:solidFill>
                <a:srgbClr val="000000"/>
              </a:solidFill>
            </a:endParaRPr>
          </a:p>
        </p:txBody>
      </p:sp>
      <p:pic>
        <p:nvPicPr>
          <p:cNvPr id="486" name="Google Shape;486;p7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705088" y="1328928"/>
            <a:ext cx="2534412" cy="43891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6"/>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ÜBERBLICK ÜBER DAS THEMA</a:t>
            </a:r>
            <a:endParaRPr dirty="0"/>
          </a:p>
        </p:txBody>
      </p:sp>
      <p:sp>
        <p:nvSpPr>
          <p:cNvPr id="238" name="Google Shape;238;p6"/>
          <p:cNvSpPr txBox="1">
            <a:spLocks noGrp="1"/>
          </p:cNvSpPr>
          <p:nvPr>
            <p:ph type="body" idx="3"/>
          </p:nvPr>
        </p:nvSpPr>
        <p:spPr>
          <a:xfrm>
            <a:off x="3880331" y="61439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01</a:t>
            </a:r>
            <a:endParaRPr/>
          </a:p>
        </p:txBody>
      </p:sp>
      <p:sp>
        <p:nvSpPr>
          <p:cNvPr id="239" name="Google Shape;239;p6"/>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ZIELE</a:t>
            </a:r>
            <a:endParaRPr dirty="0"/>
          </a:p>
        </p:txBody>
      </p:sp>
      <p:sp>
        <p:nvSpPr>
          <p:cNvPr id="240" name="Google Shape;240;p6"/>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en-US" dirty="0"/>
              <a:t>LERNRESULTATE</a:t>
            </a:r>
            <a:endParaRPr dirty="0"/>
          </a:p>
        </p:txBody>
      </p:sp>
      <p:sp>
        <p:nvSpPr>
          <p:cNvPr id="241" name="Google Shape;241;p6"/>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02</a:t>
            </a:r>
            <a:endParaRPr/>
          </a:p>
        </p:txBody>
      </p:sp>
      <p:sp>
        <p:nvSpPr>
          <p:cNvPr id="242" name="Google Shape;242;p6"/>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3600"/>
              <a:buNone/>
            </a:pPr>
            <a:r>
              <a:rPr lang="en-US" sz="3600"/>
              <a:t>03</a:t>
            </a:r>
            <a:endParaRPr/>
          </a:p>
        </p:txBody>
      </p:sp>
      <p:sp>
        <p:nvSpPr>
          <p:cNvPr id="243" name="Google Shape;243;p6"/>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244" name="Google Shape;244;p6"/>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245" name="Google Shape;245;p6"/>
          <p:cNvPicPr preferRelativeResize="0">
            <a:picLocks noGrp="1"/>
          </p:cNvPicPr>
          <p:nvPr>
            <p:ph type="pic" idx="8"/>
          </p:nvPr>
        </p:nvPicPr>
        <p:blipFill rotWithShape="1">
          <a:blip r:embed="rId3" cstate="screen">
            <a:alphaModFix/>
            <a:extLst>
              <a:ext uri="{28A0092B-C50C-407E-A947-70E740481C1C}">
                <a14:useLocalDpi xmlns:a14="http://schemas.microsoft.com/office/drawing/2010/main"/>
              </a:ext>
            </a:extLst>
          </a:blip>
          <a:srcRect/>
          <a:stretch/>
        </p:blipFill>
        <p:spPr>
          <a:xfrm>
            <a:off x="-48344" y="0"/>
            <a:ext cx="3570477" cy="6858000"/>
          </a:xfrm>
          <a:prstGeom prst="rect">
            <a:avLst/>
          </a:prstGeom>
          <a:solidFill>
            <a:srgbClr val="D8D8D8"/>
          </a:solid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80"/>
          <p:cNvSpPr txBox="1">
            <a:spLocks noGrp="1"/>
          </p:cNvSpPr>
          <p:nvPr>
            <p:ph type="body" idx="1"/>
          </p:nvPr>
        </p:nvSpPr>
        <p:spPr>
          <a:xfrm>
            <a:off x="1518504" y="578658"/>
            <a:ext cx="65637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ROLLE DER GRÜNEN VERBRAUCHER</a:t>
            </a:r>
            <a:endParaRPr dirty="0"/>
          </a:p>
        </p:txBody>
      </p:sp>
      <p:sp>
        <p:nvSpPr>
          <p:cNvPr id="493" name="Google Shape;493;p80"/>
          <p:cNvSpPr txBox="1">
            <a:spLocks noGrp="1"/>
          </p:cNvSpPr>
          <p:nvPr>
            <p:ph type="body" idx="3"/>
          </p:nvPr>
        </p:nvSpPr>
        <p:spPr>
          <a:xfrm>
            <a:off x="985704" y="1745110"/>
            <a:ext cx="7426800" cy="4836300"/>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1200"/>
              </a:spcBef>
              <a:spcAft>
                <a:spcPts val="0"/>
              </a:spcAft>
              <a:buSzPts val="2400"/>
              <a:buNone/>
            </a:pPr>
            <a:r>
              <a:rPr lang="en-US" b="1" dirty="0">
                <a:solidFill>
                  <a:srgbClr val="000000"/>
                </a:solidFill>
              </a:rPr>
              <a:t>3.</a:t>
            </a:r>
            <a:r>
              <a:rPr lang="de-DE" b="1" dirty="0">
                <a:solidFill>
                  <a:srgbClr val="000000"/>
                </a:solidFill>
              </a:rPr>
              <a:t> Psychografische Faktoren: Persönlichkeitsmerkmale, Lebensstil, soziale Schicht, Gewohnheiten, Verhaltensweisen und Interessen beeinflussen ebenfallas das Verbraucherverhalten..</a:t>
            </a:r>
            <a:r>
              <a:rPr lang="en-US" dirty="0">
                <a:solidFill>
                  <a:srgbClr val="000000"/>
                </a:solidFill>
              </a:rPr>
              <a:t>.</a:t>
            </a:r>
            <a:br>
              <a:rPr lang="en-US" dirty="0">
                <a:solidFill>
                  <a:srgbClr val="000000"/>
                </a:solidFill>
              </a:rPr>
            </a:br>
            <a:r>
              <a:rPr lang="en-US" b="1" dirty="0">
                <a:solidFill>
                  <a:srgbClr val="000000"/>
                </a:solidFill>
              </a:rPr>
              <a:t>4.</a:t>
            </a:r>
            <a:r>
              <a:rPr lang="de-DE" b="1" dirty="0">
                <a:solidFill>
                  <a:srgbClr val="000000"/>
                </a:solidFill>
              </a:rPr>
              <a:t> Umweltbezogene Einstellungen: Personen, die sich stark für die Umwelt engagieren, treffen eher Entscheidungen, die eine gesunde Umwelt unterstützen, wie z. B. Recycling und die Einsparung von Ressourcen wie Wasser, Benzin und Strom.</a:t>
            </a:r>
            <a:r>
              <a:rPr lang="en-US" dirty="0">
                <a:solidFill>
                  <a:srgbClr val="000000"/>
                </a:solidFill>
              </a:rPr>
              <a:t>.</a:t>
            </a:r>
            <a:endParaRPr dirty="0"/>
          </a:p>
        </p:txBody>
      </p:sp>
      <p:pic>
        <p:nvPicPr>
          <p:cNvPr id="494" name="Google Shape;494;p8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741664" y="1389887"/>
            <a:ext cx="2462784" cy="436473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g2d18f9086ee_0_176"/>
          <p:cNvSpPr txBox="1">
            <a:spLocks noGrp="1"/>
          </p:cNvSpPr>
          <p:nvPr>
            <p:ph type="body" idx="2"/>
          </p:nvPr>
        </p:nvSpPr>
        <p:spPr>
          <a:xfrm>
            <a:off x="904856" y="1630465"/>
            <a:ext cx="10053000" cy="5462700"/>
          </a:xfrm>
          <a:prstGeom prst="rect">
            <a:avLst/>
          </a:prstGeom>
          <a:noFill/>
          <a:ln>
            <a:noFill/>
          </a:ln>
        </p:spPr>
        <p:txBody>
          <a:bodyPr spcFirstLastPara="1" wrap="square" lIns="91425" tIns="45700" rIns="91425" bIns="45700" anchor="t" anchorCtr="0">
            <a:noAutofit/>
          </a:bodyPr>
          <a:lstStyle/>
          <a:p>
            <a:pPr marL="342900" lvl="0" indent="-342900" algn="just">
              <a:lnSpc>
                <a:spcPct val="100000"/>
              </a:lnSpc>
              <a:spcBef>
                <a:spcPts val="600"/>
              </a:spcBef>
              <a:buFont typeface="Arial"/>
              <a:buChar char="•"/>
            </a:pPr>
            <a:r>
              <a:rPr lang="de-DE" dirty="0">
                <a:solidFill>
                  <a:srgbClr val="000000"/>
                </a:solidFill>
              </a:rPr>
              <a:t>positives grünes Verbraucherverhalten kann durch das Umfeld, in dem man sich befindet, beeinflusst werden</a:t>
            </a:r>
            <a:r>
              <a:rPr lang="en-US" dirty="0">
                <a:solidFill>
                  <a:srgbClr val="000000"/>
                </a:solidFill>
              </a:rPr>
              <a:t>.</a:t>
            </a:r>
            <a:endParaRPr dirty="0"/>
          </a:p>
          <a:p>
            <a:pPr marL="342900" lvl="0" indent="-342900" algn="just" rtl="0">
              <a:lnSpc>
                <a:spcPct val="100000"/>
              </a:lnSpc>
              <a:spcBef>
                <a:spcPts val="600"/>
              </a:spcBef>
              <a:spcAft>
                <a:spcPts val="0"/>
              </a:spcAft>
              <a:buSzPts val="2400"/>
              <a:buFont typeface="Arial"/>
              <a:buChar char="•"/>
            </a:pPr>
            <a:r>
              <a:rPr lang="de-DE" dirty="0">
                <a:solidFill>
                  <a:srgbClr val="000000"/>
                </a:solidFill>
              </a:rPr>
              <a:t>Dieses Verhalten ist davon geprägt, wie die Verbraucher Produkte, Praktiken und Unternehmen wahrnehmen</a:t>
            </a:r>
            <a:r>
              <a:rPr lang="en-US" dirty="0">
                <a:solidFill>
                  <a:srgbClr val="000000"/>
                </a:solidFill>
              </a:rPr>
              <a:t>.</a:t>
            </a:r>
            <a:endParaRPr dirty="0"/>
          </a:p>
          <a:p>
            <a:pPr marL="342900" lvl="0" indent="-342900" algn="just" rtl="0">
              <a:lnSpc>
                <a:spcPct val="100000"/>
              </a:lnSpc>
              <a:spcBef>
                <a:spcPts val="600"/>
              </a:spcBef>
              <a:spcAft>
                <a:spcPts val="0"/>
              </a:spcAft>
              <a:buSzPts val="2400"/>
              <a:buFont typeface="Arial"/>
              <a:buChar char="•"/>
            </a:pPr>
            <a:r>
              <a:rPr lang="de-DE" dirty="0">
                <a:solidFill>
                  <a:srgbClr val="000000"/>
                </a:solidFill>
              </a:rPr>
              <a:t>Diese Wahrnehmungen können durch verschiedene Formen von Medien wie Nachrichten, Zeitungen, Fernsehen und Filme beeinflusst werden</a:t>
            </a:r>
            <a:r>
              <a:rPr lang="en-US" dirty="0">
                <a:solidFill>
                  <a:srgbClr val="000000"/>
                </a:solidFill>
              </a:rPr>
              <a:t>.</a:t>
            </a:r>
            <a:endParaRPr dirty="0"/>
          </a:p>
          <a:p>
            <a:pPr marL="342900" lvl="0" indent="-342900" algn="just" rtl="0">
              <a:lnSpc>
                <a:spcPct val="100000"/>
              </a:lnSpc>
              <a:spcBef>
                <a:spcPts val="600"/>
              </a:spcBef>
              <a:spcAft>
                <a:spcPts val="0"/>
              </a:spcAft>
              <a:buSzPts val="2400"/>
              <a:buFont typeface="Arial"/>
              <a:buChar char="•"/>
            </a:pPr>
            <a:r>
              <a:rPr lang="de-DE" dirty="0">
                <a:solidFill>
                  <a:srgbClr val="000000"/>
                </a:solidFill>
              </a:rPr>
              <a:t>Indem sie die Menschen über umweltfreundliche Produkte informieren, können die Medien dazu beitragen, Missverständnisse zu beseitigen</a:t>
            </a:r>
            <a:r>
              <a:rPr lang="en-US" dirty="0">
                <a:solidFill>
                  <a:srgbClr val="000000"/>
                </a:solidFill>
              </a:rPr>
              <a:t>.</a:t>
            </a:r>
            <a:endParaRPr dirty="0"/>
          </a:p>
          <a:p>
            <a:pPr marL="342900" lvl="0" indent="-342900" algn="just" rtl="0">
              <a:lnSpc>
                <a:spcPct val="100000"/>
              </a:lnSpc>
              <a:spcBef>
                <a:spcPts val="600"/>
              </a:spcBef>
              <a:spcAft>
                <a:spcPts val="0"/>
              </a:spcAft>
              <a:buSzPts val="2400"/>
              <a:buFont typeface="Arial"/>
              <a:buChar char="•"/>
            </a:pPr>
            <a:r>
              <a:rPr lang="de-DE" dirty="0">
                <a:solidFill>
                  <a:srgbClr val="000000"/>
                </a:solidFill>
              </a:rPr>
              <a:t>Abgesehen von der Produktkenntnis stützen die Menschen ihre Kaufentscheidungen auch auf verschiedene andere Faktoren</a:t>
            </a:r>
            <a:r>
              <a:rPr lang="en-US" dirty="0">
                <a:solidFill>
                  <a:srgbClr val="000000"/>
                </a:solidFill>
              </a:rPr>
              <a:t>.</a:t>
            </a:r>
            <a:endParaRPr dirty="0">
              <a:solidFill>
                <a:srgbClr val="000000"/>
              </a:solidFill>
            </a:endParaRPr>
          </a:p>
        </p:txBody>
      </p:sp>
      <p:sp>
        <p:nvSpPr>
          <p:cNvPr id="501" name="Google Shape;501;g2d18f9086ee_0_176"/>
          <p:cNvSpPr txBox="1">
            <a:spLocks noGrp="1"/>
          </p:cNvSpPr>
          <p:nvPr>
            <p:ph type="body" idx="1"/>
          </p:nvPr>
        </p:nvSpPr>
        <p:spPr>
          <a:xfrm>
            <a:off x="904856" y="579159"/>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AUSWIRKUNGEN DES GRÜNEN KONSUMS</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g2d18f9086ee_0_182"/>
          <p:cNvSpPr txBox="1">
            <a:spLocks noGrp="1"/>
          </p:cNvSpPr>
          <p:nvPr>
            <p:ph type="body" idx="1"/>
          </p:nvPr>
        </p:nvSpPr>
        <p:spPr>
          <a:xfrm>
            <a:off x="904850" y="477573"/>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AUSWIRKUNGEN DES GRÜNEN KONSUMS</a:t>
            </a:r>
            <a:endParaRPr dirty="0"/>
          </a:p>
        </p:txBody>
      </p:sp>
      <p:sp>
        <p:nvSpPr>
          <p:cNvPr id="508" name="Google Shape;508;g2d18f9086ee_0_182"/>
          <p:cNvSpPr txBox="1">
            <a:spLocks noGrp="1"/>
          </p:cNvSpPr>
          <p:nvPr>
            <p:ph type="body" idx="2"/>
          </p:nvPr>
        </p:nvSpPr>
        <p:spPr>
          <a:xfrm>
            <a:off x="904850" y="1318263"/>
            <a:ext cx="10053000" cy="4928601"/>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de-DE" dirty="0">
                <a:solidFill>
                  <a:srgbClr val="000000"/>
                </a:solidFill>
                <a:highlight>
                  <a:srgbClr val="FFFFFF"/>
                </a:highlight>
              </a:rPr>
              <a:t>Das Wesen des grünen Konsums liegt in einem umfassenden und achtsamen Ansatz für das Ressourcenmanagement, der die Bedürfnisse aller Beteiligten berücksichtigt, vorhersieht, erfüllt und schützt und gleichzeitig die natürliche Umwelt und die menschliche Gesundheit bewahrt</a:t>
            </a:r>
            <a:r>
              <a:rPr lang="en-US" dirty="0">
                <a:solidFill>
                  <a:srgbClr val="000000"/>
                </a:solidFill>
                <a:highlight>
                  <a:srgbClr val="FFFFFF"/>
                </a:highlight>
              </a:rPr>
              <a:t>.</a:t>
            </a:r>
            <a:endParaRPr dirty="0"/>
          </a:p>
          <a:p>
            <a:pPr marL="0" lvl="0" indent="0" algn="just" rtl="0">
              <a:lnSpc>
                <a:spcPct val="100000"/>
              </a:lnSpc>
              <a:spcBef>
                <a:spcPts val="600"/>
              </a:spcBef>
              <a:spcAft>
                <a:spcPts val="0"/>
              </a:spcAft>
              <a:buSzPts val="2400"/>
              <a:buNone/>
            </a:pPr>
            <a:r>
              <a:rPr lang="de-DE" dirty="0">
                <a:solidFill>
                  <a:srgbClr val="000000"/>
                </a:solidFill>
                <a:highlight>
                  <a:srgbClr val="FFFFFF"/>
                </a:highlight>
              </a:rPr>
              <a:t>Grüner Konsum ist aus mehreren Gründen wichtig</a:t>
            </a:r>
            <a:r>
              <a:rPr lang="en-US" dirty="0">
                <a:solidFill>
                  <a:srgbClr val="000000"/>
                </a:solidFill>
                <a:highlight>
                  <a:srgbClr val="FFFFFF"/>
                </a:highlight>
              </a:rPr>
              <a:t>:</a:t>
            </a:r>
            <a:endParaRPr dirty="0">
              <a:solidFill>
                <a:srgbClr val="000000"/>
              </a:solidFill>
              <a:highlight>
                <a:srgbClr val="FFFFFF"/>
              </a:highlight>
            </a:endParaRPr>
          </a:p>
          <a:p>
            <a:pPr marL="342900" lvl="0" indent="-342900" algn="just" rtl="0">
              <a:lnSpc>
                <a:spcPct val="100000"/>
              </a:lnSpc>
              <a:spcBef>
                <a:spcPts val="1200"/>
              </a:spcBef>
              <a:spcAft>
                <a:spcPts val="0"/>
              </a:spcAft>
              <a:buSzPts val="2400"/>
              <a:buFont typeface="Arial"/>
              <a:buChar char="•"/>
            </a:pPr>
            <a:r>
              <a:rPr lang="de-DE" dirty="0">
                <a:solidFill>
                  <a:srgbClr val="000000"/>
                </a:solidFill>
                <a:highlight>
                  <a:srgbClr val="FFFFFF"/>
                </a:highlight>
              </a:rPr>
              <a:t>Förderung eines minimalen Verpackungsaufkommens und der Wiederverwendung von Materialien wie Papier und Plastiktüten</a:t>
            </a:r>
            <a:r>
              <a:rPr lang="en-US" dirty="0">
                <a:solidFill>
                  <a:srgbClr val="000000"/>
                </a:solidFill>
                <a:highlight>
                  <a:srgbClr val="FFFFFF"/>
                </a:highlight>
              </a:rPr>
              <a:t>.</a:t>
            </a:r>
            <a:endParaRPr dirty="0"/>
          </a:p>
          <a:p>
            <a:pPr marL="342900" lvl="0" indent="-342900" algn="just" rtl="0">
              <a:lnSpc>
                <a:spcPct val="100000"/>
              </a:lnSpc>
              <a:spcBef>
                <a:spcPts val="1200"/>
              </a:spcBef>
              <a:spcAft>
                <a:spcPts val="0"/>
              </a:spcAft>
              <a:buSzPts val="2400"/>
              <a:buFont typeface="Arial"/>
              <a:buChar char="•"/>
            </a:pPr>
            <a:r>
              <a:rPr lang="de-DE" dirty="0">
                <a:solidFill>
                  <a:srgbClr val="000000"/>
                </a:solidFill>
                <a:highlight>
                  <a:srgbClr val="FFFFFF"/>
                </a:highlight>
              </a:rPr>
              <a:t>Verbessert die Energieeffizienz, was zu Kosteneinsparungen, niedrigeren Stromrechnungen und geringeren Treibhausgasemissionen führt</a:t>
            </a:r>
            <a:r>
              <a:rPr lang="en-US" dirty="0">
                <a:solidFill>
                  <a:srgbClr val="000000"/>
                </a:solidFill>
                <a:highlight>
                  <a:srgbClr val="FFFFFF"/>
                </a:highlight>
              </a:rPr>
              <a:t>.</a:t>
            </a:r>
            <a:endParaRPr dirty="0"/>
          </a:p>
          <a:p>
            <a:pPr marL="342900" lvl="0" indent="-342900" algn="just" rtl="0">
              <a:lnSpc>
                <a:spcPct val="100000"/>
              </a:lnSpc>
              <a:spcBef>
                <a:spcPts val="1200"/>
              </a:spcBef>
              <a:spcAft>
                <a:spcPts val="0"/>
              </a:spcAft>
              <a:buSzPts val="2400"/>
              <a:buFont typeface="Arial"/>
              <a:buChar char="•"/>
            </a:pPr>
            <a:r>
              <a:rPr lang="de-DE" dirty="0">
                <a:solidFill>
                  <a:srgbClr val="000000"/>
                </a:solidFill>
                <a:highlight>
                  <a:srgbClr val="FFFFFF"/>
                </a:highlight>
              </a:rPr>
              <a:t>Senkt die Emissionen aus Verkehr und Industrie und trägt so zu sauberer Luft und geringerer Verschmutzung bei</a:t>
            </a:r>
            <a:r>
              <a:rPr lang="en-US" dirty="0">
                <a:solidFill>
                  <a:srgbClr val="000000"/>
                </a:solidFill>
                <a:highlight>
                  <a:srgbClr val="FFFFFF"/>
                </a:highlight>
              </a:rPr>
              <a:t>.</a:t>
            </a:r>
            <a:endParaRPr dirty="0">
              <a:solidFill>
                <a:srgbClr val="000000"/>
              </a:solidFill>
              <a:highlight>
                <a:srgbClr val="FFFFFF"/>
              </a:highligh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g2d18f9086ee_0_188"/>
          <p:cNvSpPr txBox="1">
            <a:spLocks noGrp="1"/>
          </p:cNvSpPr>
          <p:nvPr>
            <p:ph type="body" idx="2"/>
          </p:nvPr>
        </p:nvSpPr>
        <p:spPr>
          <a:xfrm>
            <a:off x="904850" y="1371398"/>
            <a:ext cx="10053000" cy="5018554"/>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600"/>
              </a:spcBef>
              <a:spcAft>
                <a:spcPts val="0"/>
              </a:spcAft>
              <a:buSzPts val="2400"/>
              <a:buFont typeface="Arial"/>
              <a:buChar char="•"/>
            </a:pPr>
            <a:r>
              <a:rPr lang="de-DE" dirty="0">
                <a:solidFill>
                  <a:srgbClr val="000000"/>
                </a:solidFill>
                <a:highlight>
                  <a:srgbClr val="FFFFFF"/>
                </a:highlight>
              </a:rPr>
              <a:t>Strengere Emissionsnormen, die aufgrund von Lobbyarbeit und Programmen zur Förderung eines umweltbewussten Verbraucherverhaltens durchgesetzt werden.</a:t>
            </a:r>
          </a:p>
          <a:p>
            <a:pPr marL="342900" lvl="0" indent="-342900" algn="just" rtl="0">
              <a:lnSpc>
                <a:spcPct val="150000"/>
              </a:lnSpc>
              <a:spcBef>
                <a:spcPts val="600"/>
              </a:spcBef>
              <a:spcAft>
                <a:spcPts val="0"/>
              </a:spcAft>
              <a:buSzPts val="2400"/>
              <a:buFont typeface="Arial"/>
              <a:buChar char="•"/>
            </a:pPr>
            <a:r>
              <a:rPr lang="de-DE" dirty="0">
                <a:solidFill>
                  <a:srgbClr val="000000"/>
                </a:solidFill>
                <a:highlight>
                  <a:srgbClr val="FFFFFF"/>
                </a:highlight>
              </a:rPr>
              <a:t>Geringere Emissionen von Motoren und Verbrennungsmotoren, Einführung sauberer Kraftstoffoptionen.</a:t>
            </a:r>
          </a:p>
          <a:p>
            <a:pPr marL="342900" lvl="0" indent="-342900" algn="just" rtl="0">
              <a:lnSpc>
                <a:spcPct val="150000"/>
              </a:lnSpc>
              <a:spcBef>
                <a:spcPts val="600"/>
              </a:spcBef>
              <a:spcAft>
                <a:spcPts val="0"/>
              </a:spcAft>
              <a:buSzPts val="2400"/>
              <a:buFont typeface="Arial"/>
              <a:buChar char="•"/>
            </a:pPr>
            <a:r>
              <a:rPr lang="de-DE" dirty="0">
                <a:solidFill>
                  <a:srgbClr val="000000"/>
                </a:solidFill>
                <a:highlight>
                  <a:srgbClr val="FFFFFF"/>
                </a:highlight>
              </a:rPr>
              <a:t>Nachfrage nach biologischen und lokal erzeugten Lebensmitteln aufgrund gesünderer Optionen ohne Kunstdünger, Hormone, Antibiotika oder Pestizide.</a:t>
            </a:r>
          </a:p>
          <a:p>
            <a:pPr marL="342900" lvl="0" indent="-342900" algn="just" rtl="0">
              <a:lnSpc>
                <a:spcPct val="150000"/>
              </a:lnSpc>
              <a:spcBef>
                <a:spcPts val="600"/>
              </a:spcBef>
              <a:spcAft>
                <a:spcPts val="0"/>
              </a:spcAft>
              <a:buSzPts val="2400"/>
              <a:buFont typeface="Arial"/>
              <a:buChar char="•"/>
            </a:pPr>
            <a:r>
              <a:rPr lang="de-DE" dirty="0">
                <a:solidFill>
                  <a:srgbClr val="000000"/>
                </a:solidFill>
                <a:highlight>
                  <a:srgbClr val="FFFFFF"/>
                </a:highlight>
              </a:rPr>
              <a:t>Das Erkennen der Auswirkungen des Rückgangs der Grünflächen auf die natürlichen Lebensräume und das Treffen nachhaltiger Entscheidungen für die langfristige Gesundheit unseres Planeten.</a:t>
            </a:r>
            <a:endParaRPr dirty="0">
              <a:solidFill>
                <a:srgbClr val="000000"/>
              </a:solidFill>
              <a:highlight>
                <a:srgbClr val="FFFFFF"/>
              </a:highlight>
            </a:endParaRPr>
          </a:p>
        </p:txBody>
      </p:sp>
      <p:sp>
        <p:nvSpPr>
          <p:cNvPr id="515" name="Google Shape;515;g2d18f9086ee_0_188"/>
          <p:cNvSpPr txBox="1">
            <a:spLocks noGrp="1"/>
          </p:cNvSpPr>
          <p:nvPr>
            <p:ph type="body" idx="1"/>
          </p:nvPr>
        </p:nvSpPr>
        <p:spPr>
          <a:xfrm>
            <a:off x="904850" y="477573"/>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AUSWIRKUNGEN DES GRÜNEN KONSUMS</a:t>
            </a: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81"/>
          <p:cNvSpPr txBox="1">
            <a:spLocks noGrp="1"/>
          </p:cNvSpPr>
          <p:nvPr>
            <p:ph type="body" idx="2"/>
          </p:nvPr>
        </p:nvSpPr>
        <p:spPr>
          <a:xfrm>
            <a:off x="904850" y="1320780"/>
            <a:ext cx="10053000" cy="3857394"/>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SzPts val="2400"/>
              <a:buFont typeface="Arial"/>
              <a:buChar char="•"/>
            </a:pPr>
            <a:r>
              <a:rPr lang="de-DE" dirty="0">
                <a:solidFill>
                  <a:srgbClr val="000000"/>
                </a:solidFill>
              </a:rPr>
              <a:t>Energie sparen: Reduzieren Sie bewusst den Energieverbrauch, indem Sie Lichter und elektronische Geräte ausschalten, wenn sie nicht gebraucht werden.</a:t>
            </a:r>
          </a:p>
          <a:p>
            <a:pPr marL="342900" lvl="0" indent="-342900" algn="just" rtl="0">
              <a:lnSpc>
                <a:spcPct val="150000"/>
              </a:lnSpc>
              <a:spcBef>
                <a:spcPts val="1200"/>
              </a:spcBef>
              <a:spcAft>
                <a:spcPts val="0"/>
              </a:spcAft>
              <a:buSzPts val="2400"/>
              <a:buFont typeface="Arial"/>
              <a:buChar char="•"/>
            </a:pPr>
            <a:r>
              <a:rPr lang="de-DE" dirty="0">
                <a:solidFill>
                  <a:srgbClr val="000000"/>
                </a:solidFill>
              </a:rPr>
              <a:t>Ändern Sie Ihre Denkweise: Konsumieren Sie Produkte und Dienstleistungen, die den Raubbau an natürlichen Ressourcen, den Verlust von Lebensräumen und die Zerstörung der Umwelt verringern.</a:t>
            </a:r>
          </a:p>
          <a:p>
            <a:pPr marL="342900" lvl="0" indent="-342900" algn="just" rtl="0">
              <a:lnSpc>
                <a:spcPct val="150000"/>
              </a:lnSpc>
              <a:spcBef>
                <a:spcPts val="1200"/>
              </a:spcBef>
              <a:spcAft>
                <a:spcPts val="0"/>
              </a:spcAft>
              <a:buSzPts val="2400"/>
              <a:buFont typeface="Arial"/>
              <a:buChar char="•"/>
            </a:pPr>
            <a:r>
              <a:rPr lang="de-DE" dirty="0">
                <a:solidFill>
                  <a:srgbClr val="000000"/>
                </a:solidFill>
              </a:rPr>
              <a:t>Nutzen Sie Solarenergie und erneuerbare Energien: Ziehen Sie die Verwendung von Solarprodukten in Betracht, die die Energie der Sonne nutzen, anstatt sich ausschließlich auf Strom zu verlassen.</a:t>
            </a:r>
          </a:p>
          <a:p>
            <a:pPr marL="342900" lvl="0" indent="-342900" algn="just" rtl="0">
              <a:lnSpc>
                <a:spcPct val="150000"/>
              </a:lnSpc>
              <a:spcBef>
                <a:spcPts val="1200"/>
              </a:spcBef>
              <a:spcAft>
                <a:spcPts val="0"/>
              </a:spcAft>
              <a:buSzPts val="2400"/>
              <a:buFont typeface="Arial"/>
              <a:buChar char="•"/>
            </a:pPr>
            <a:r>
              <a:rPr lang="de-DE" dirty="0">
                <a:solidFill>
                  <a:srgbClr val="000000"/>
                </a:solidFill>
              </a:rPr>
              <a:t>Arbeiten Sie mit Regierungen, Energieerzeugungsanlagen, Industrien, Herstellern und Verbrauchern zusammen, um in erneuerbare Energielösungen zu investieren.</a:t>
            </a:r>
            <a:endParaRPr dirty="0">
              <a:solidFill>
                <a:srgbClr val="000000"/>
              </a:solidFill>
            </a:endParaRPr>
          </a:p>
        </p:txBody>
      </p:sp>
      <p:sp>
        <p:nvSpPr>
          <p:cNvPr id="522" name="Google Shape;522;p81"/>
          <p:cNvSpPr txBox="1">
            <a:spLocks noGrp="1"/>
          </p:cNvSpPr>
          <p:nvPr>
            <p:ph type="body" idx="1"/>
          </p:nvPr>
        </p:nvSpPr>
        <p:spPr>
          <a:xfrm>
            <a:off x="904850" y="477573"/>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STRATEGIEN FÜR UMWELTFREUNDLICHEN KONSUM</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g2d18f9086ee_0_194"/>
          <p:cNvSpPr txBox="1">
            <a:spLocks noGrp="1"/>
          </p:cNvSpPr>
          <p:nvPr>
            <p:ph type="body" idx="2"/>
          </p:nvPr>
        </p:nvSpPr>
        <p:spPr>
          <a:xfrm>
            <a:off x="904850" y="1218214"/>
            <a:ext cx="10053000" cy="4715861"/>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SzPts val="2400"/>
              <a:buFont typeface="Arial"/>
              <a:buChar char="•"/>
            </a:pPr>
            <a:r>
              <a:rPr lang="de-DE" dirty="0">
                <a:solidFill>
                  <a:srgbClr val="000000"/>
                </a:solidFill>
              </a:rPr>
              <a:t>Prüfen Sie die Energieetiketten: Vermeiden Sie energieintensive Produkte und entscheiden Sie sich für Produkte mit geringerem Energieverbrauch.</a:t>
            </a:r>
          </a:p>
          <a:p>
            <a:pPr marL="342900" lvl="0" indent="-342900" algn="just" rtl="0">
              <a:lnSpc>
                <a:spcPct val="150000"/>
              </a:lnSpc>
              <a:spcBef>
                <a:spcPts val="1200"/>
              </a:spcBef>
              <a:spcAft>
                <a:spcPts val="0"/>
              </a:spcAft>
              <a:buSzPts val="2400"/>
              <a:buFont typeface="Arial"/>
              <a:buChar char="•"/>
            </a:pPr>
            <a:r>
              <a:rPr lang="de-DE" dirty="0">
                <a:solidFill>
                  <a:srgbClr val="000000"/>
                </a:solidFill>
              </a:rPr>
              <a:t>Bevorzugen Sie grüne Energie: Bevorzugen Sie, wann immer möglich, saubere und erneuerbare Energie.</a:t>
            </a:r>
          </a:p>
          <a:p>
            <a:pPr marL="342900" lvl="0" indent="-342900" algn="just" rtl="0">
              <a:lnSpc>
                <a:spcPct val="150000"/>
              </a:lnSpc>
              <a:spcBef>
                <a:spcPts val="1200"/>
              </a:spcBef>
              <a:spcAft>
                <a:spcPts val="0"/>
              </a:spcAft>
              <a:buSzPts val="2400"/>
              <a:buFont typeface="Arial"/>
              <a:buChar char="•"/>
            </a:pPr>
            <a:r>
              <a:rPr lang="de-DE" dirty="0">
                <a:solidFill>
                  <a:srgbClr val="000000"/>
                </a:solidFill>
              </a:rPr>
              <a:t>Recycling: Wählen Sie umweltfreundliche Alternativen und recycelbare Produkte.</a:t>
            </a:r>
          </a:p>
          <a:p>
            <a:pPr marL="342900" lvl="0" indent="-342900" algn="just" rtl="0">
              <a:lnSpc>
                <a:spcPct val="150000"/>
              </a:lnSpc>
              <a:spcBef>
                <a:spcPts val="1200"/>
              </a:spcBef>
              <a:spcAft>
                <a:spcPts val="0"/>
              </a:spcAft>
              <a:buSzPts val="2400"/>
              <a:buFont typeface="Arial"/>
              <a:buChar char="•"/>
            </a:pPr>
            <a:r>
              <a:rPr lang="de-DE" dirty="0">
                <a:solidFill>
                  <a:srgbClr val="000000"/>
                </a:solidFill>
              </a:rPr>
              <a:t>Kaufen Sie lokal angebaute und biologische Lebensmittel: Verringern Sie die mit dem Transport verbundenen Kohlenstoffemissionen und minimieren Sie die schädlichen Auswirkungen von künstlichen Pestiziden und Düngemitteln.</a:t>
            </a:r>
            <a:endParaRPr dirty="0">
              <a:solidFill>
                <a:srgbClr val="000000"/>
              </a:solidFill>
            </a:endParaRPr>
          </a:p>
        </p:txBody>
      </p:sp>
      <p:sp>
        <p:nvSpPr>
          <p:cNvPr id="529" name="Google Shape;529;g2d18f9086ee_0_194"/>
          <p:cNvSpPr txBox="1">
            <a:spLocks noGrp="1"/>
          </p:cNvSpPr>
          <p:nvPr>
            <p:ph type="body" idx="1"/>
          </p:nvPr>
        </p:nvSpPr>
        <p:spPr>
          <a:xfrm>
            <a:off x="904849" y="477573"/>
            <a:ext cx="10208627" cy="92919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STRATEGIEN FÜR UMWELTFREUNDLICHEN KONSUM</a:t>
            </a:r>
            <a:endParaRP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g2d18f9086ee_0_200"/>
          <p:cNvSpPr txBox="1">
            <a:spLocks noGrp="1"/>
          </p:cNvSpPr>
          <p:nvPr>
            <p:ph type="body" idx="2"/>
          </p:nvPr>
        </p:nvSpPr>
        <p:spPr>
          <a:xfrm>
            <a:off x="904850" y="1433012"/>
            <a:ext cx="10053000" cy="5043988"/>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SzPts val="2400"/>
              <a:buFont typeface="Arial"/>
              <a:buChar char="•"/>
            </a:pPr>
            <a:r>
              <a:rPr lang="de-DE" dirty="0">
                <a:solidFill>
                  <a:srgbClr val="000000"/>
                </a:solidFill>
              </a:rPr>
              <a:t>Transparenz: Die Unternehmen sollten ihre Praktiken, einschließlich der Beschaffungs- und Produktionsprozesse, transparent darstellen.</a:t>
            </a:r>
          </a:p>
          <a:p>
            <a:pPr marL="342900" lvl="0" indent="-342900" algn="just" rtl="0">
              <a:lnSpc>
                <a:spcPct val="150000"/>
              </a:lnSpc>
              <a:spcBef>
                <a:spcPts val="0"/>
              </a:spcBef>
              <a:spcAft>
                <a:spcPts val="0"/>
              </a:spcAft>
              <a:buSzPts val="2400"/>
              <a:buFont typeface="Arial"/>
              <a:buChar char="•"/>
            </a:pPr>
            <a:r>
              <a:rPr lang="de-DE" dirty="0">
                <a:solidFill>
                  <a:srgbClr val="000000"/>
                </a:solidFill>
              </a:rPr>
              <a:t>Authentizität: Unternehmen sollten ein echtes Engagement für Nachhaltigkeit zeigen, indem sie umweltfreundliche Produkte und Dienstleistungen anbieten.</a:t>
            </a:r>
          </a:p>
          <a:p>
            <a:pPr marL="342900" lvl="0" indent="-342900" algn="just" rtl="0">
              <a:lnSpc>
                <a:spcPct val="150000"/>
              </a:lnSpc>
              <a:spcBef>
                <a:spcPts val="0"/>
              </a:spcBef>
              <a:spcAft>
                <a:spcPts val="0"/>
              </a:spcAft>
              <a:buSzPts val="2400"/>
              <a:buFont typeface="Arial"/>
              <a:buChar char="•"/>
            </a:pPr>
            <a:r>
              <a:rPr lang="de-DE" dirty="0">
                <a:solidFill>
                  <a:srgbClr val="000000"/>
                </a:solidFill>
              </a:rPr>
              <a:t>Hervorhebung von umweltfreundlichen Lösungen und Vorteilen: Die Unternehmen sollten die Umweltvorteile ihrer Produkte hervorheben.</a:t>
            </a:r>
          </a:p>
          <a:p>
            <a:pPr marL="342900" lvl="0" indent="-342900" algn="just" rtl="0">
              <a:lnSpc>
                <a:spcPct val="150000"/>
              </a:lnSpc>
              <a:spcBef>
                <a:spcPts val="0"/>
              </a:spcBef>
              <a:spcAft>
                <a:spcPts val="0"/>
              </a:spcAft>
              <a:buSzPts val="2400"/>
              <a:buFont typeface="Arial"/>
              <a:buChar char="•"/>
            </a:pPr>
            <a:r>
              <a:rPr lang="de-DE" dirty="0">
                <a:solidFill>
                  <a:srgbClr val="000000"/>
                </a:solidFill>
              </a:rPr>
              <a:t>Langlebige Produkte schaffen: Unternehmen sollten der Verlängerung des Lebenszyklus ihrer Produkte Priorität einräumen.</a:t>
            </a:r>
            <a:endParaRPr dirty="0">
              <a:solidFill>
                <a:srgbClr val="000000"/>
              </a:solidFill>
            </a:endParaRPr>
          </a:p>
        </p:txBody>
      </p:sp>
      <p:sp>
        <p:nvSpPr>
          <p:cNvPr id="536" name="Google Shape;536;g2d18f9086ee_0_200"/>
          <p:cNvSpPr txBox="1">
            <a:spLocks noGrp="1"/>
          </p:cNvSpPr>
          <p:nvPr>
            <p:ph type="body" idx="1"/>
          </p:nvPr>
        </p:nvSpPr>
        <p:spPr>
          <a:xfrm>
            <a:off x="904850" y="477573"/>
            <a:ext cx="10053000" cy="1140212"/>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STRATEGIEN FÜR UMWELTFREUNDLICHEN KONSUM</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82"/>
          <p:cNvSpPr txBox="1">
            <a:spLocks noGrp="1"/>
          </p:cNvSpPr>
          <p:nvPr>
            <p:ph type="body" idx="2"/>
          </p:nvPr>
        </p:nvSpPr>
        <p:spPr>
          <a:xfrm>
            <a:off x="904850" y="1291550"/>
            <a:ext cx="10053000" cy="484255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1200"/>
              </a:spcBef>
              <a:spcAft>
                <a:spcPts val="0"/>
              </a:spcAft>
              <a:buSzPts val="2400"/>
              <a:buFont typeface="Arial"/>
              <a:buChar char="•"/>
            </a:pPr>
            <a:r>
              <a:rPr lang="de-DE" dirty="0">
                <a:solidFill>
                  <a:srgbClr val="000000"/>
                </a:solidFill>
              </a:rPr>
              <a:t>Nutzung von Cause Marketing und Umweltzertifizierungen: Beim „Cause Marketing“ wird ein Teil der Produktgewinne für gemeinnützige Zwecke verwendet.</a:t>
            </a:r>
          </a:p>
          <a:p>
            <a:pPr marL="342900" lvl="0" indent="-342900" algn="just" rtl="0">
              <a:lnSpc>
                <a:spcPct val="150000"/>
              </a:lnSpc>
              <a:spcBef>
                <a:spcPts val="1200"/>
              </a:spcBef>
              <a:spcAft>
                <a:spcPts val="0"/>
              </a:spcAft>
              <a:buSzPts val="2400"/>
              <a:buFont typeface="Arial"/>
              <a:buChar char="•"/>
            </a:pPr>
            <a:r>
              <a:rPr lang="de-DE" dirty="0">
                <a:solidFill>
                  <a:srgbClr val="000000"/>
                </a:solidFill>
              </a:rPr>
              <a:t>Öko-Labels: Umweltzeichen wie Energy Star, USDA Certified Organic und das Recycling-Logo beeinflussen die Kaufentscheidungen der Verbraucher erheblich.</a:t>
            </a:r>
          </a:p>
          <a:p>
            <a:pPr marL="342900" lvl="0" indent="-342900" algn="just" rtl="0">
              <a:lnSpc>
                <a:spcPct val="150000"/>
              </a:lnSpc>
              <a:spcBef>
                <a:spcPts val="1200"/>
              </a:spcBef>
              <a:spcAft>
                <a:spcPts val="0"/>
              </a:spcAft>
              <a:buSzPts val="2400"/>
              <a:buFont typeface="Arial"/>
              <a:buChar char="•"/>
            </a:pPr>
            <a:r>
              <a:rPr lang="de-DE" dirty="0">
                <a:solidFill>
                  <a:srgbClr val="000000"/>
                </a:solidFill>
              </a:rPr>
              <a:t>Umweltproduktdeklarationen: Sie liefern detaillierte Informationen über die Umweltauswirkungen eines Produkts während seines Lebenszyklus.</a:t>
            </a:r>
            <a:endParaRPr dirty="0">
              <a:solidFill>
                <a:srgbClr val="000000"/>
              </a:solidFill>
            </a:endParaRPr>
          </a:p>
        </p:txBody>
      </p:sp>
      <p:sp>
        <p:nvSpPr>
          <p:cNvPr id="543" name="Google Shape;543;p82"/>
          <p:cNvSpPr txBox="1">
            <a:spLocks noGrp="1"/>
          </p:cNvSpPr>
          <p:nvPr>
            <p:ph type="body" idx="1"/>
          </p:nvPr>
        </p:nvSpPr>
        <p:spPr>
          <a:xfrm>
            <a:off x="904850" y="477572"/>
            <a:ext cx="10053000" cy="106987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STRATEGIEN FÜR UMWELTFREUNDLICHEN KONSUM</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g2d18f9086ee_0_102"/>
          <p:cNvSpPr txBox="1">
            <a:spLocks noGrp="1"/>
          </p:cNvSpPr>
          <p:nvPr>
            <p:ph type="body" idx="2"/>
          </p:nvPr>
        </p:nvSpPr>
        <p:spPr>
          <a:xfrm>
            <a:off x="904850" y="1371369"/>
            <a:ext cx="10053000" cy="4762304"/>
          </a:xfrm>
          <a:prstGeom prst="rect">
            <a:avLst/>
          </a:prstGeom>
          <a:noFill/>
          <a:ln>
            <a:noFill/>
          </a:ln>
        </p:spPr>
        <p:txBody>
          <a:bodyPr spcFirstLastPara="1" wrap="square" lIns="91425" tIns="45700" rIns="91425" bIns="45700" anchor="t" anchorCtr="0">
            <a:noAutofit/>
          </a:bodyPr>
          <a:lstStyle/>
          <a:p>
            <a:pPr marL="342900" lvl="0" indent="-342900" algn="just" rtl="0">
              <a:lnSpc>
                <a:spcPct val="100000"/>
              </a:lnSpc>
              <a:spcBef>
                <a:spcPts val="1200"/>
              </a:spcBef>
              <a:spcAft>
                <a:spcPts val="0"/>
              </a:spcAft>
              <a:buSzPts val="2400"/>
              <a:buFont typeface="Arial"/>
              <a:buChar char="•"/>
            </a:pPr>
            <a:r>
              <a:rPr lang="de-DE" dirty="0">
                <a:solidFill>
                  <a:srgbClr val="000000"/>
                </a:solidFill>
              </a:rPr>
              <a:t>Die Verbraucher von Meeresfrüchten bevorzugen Produkte mit dem Logo des Marine Stewardship Council, das für eine verantwortungsvolle ökologische Fischerei steht.</a:t>
            </a:r>
          </a:p>
          <a:p>
            <a:pPr marL="342900" lvl="0" indent="-342900" algn="just" rtl="0">
              <a:lnSpc>
                <a:spcPct val="100000"/>
              </a:lnSpc>
              <a:spcBef>
                <a:spcPts val="1200"/>
              </a:spcBef>
              <a:spcAft>
                <a:spcPts val="0"/>
              </a:spcAft>
              <a:buSzPts val="2400"/>
              <a:buFont typeface="Arial"/>
              <a:buChar char="•"/>
            </a:pPr>
            <a:r>
              <a:rPr lang="de-DE" dirty="0">
                <a:solidFill>
                  <a:srgbClr val="000000"/>
                </a:solidFill>
              </a:rPr>
              <a:t>Kaffeetrinker in Kanada und den USA bevorzugen Bio-Bohnen mit Zertifizierungen wie dem Bird-Friendly-Siegel.</a:t>
            </a:r>
          </a:p>
          <a:p>
            <a:pPr marL="342900" lvl="0" indent="-342900" algn="just" rtl="0">
              <a:lnSpc>
                <a:spcPct val="100000"/>
              </a:lnSpc>
              <a:spcBef>
                <a:spcPts val="1200"/>
              </a:spcBef>
              <a:spcAft>
                <a:spcPts val="0"/>
              </a:spcAft>
              <a:buSzPts val="2400"/>
              <a:buFont typeface="Arial"/>
              <a:buChar char="•"/>
            </a:pPr>
            <a:r>
              <a:rPr lang="de-DE" dirty="0">
                <a:solidFill>
                  <a:srgbClr val="000000"/>
                </a:solidFill>
              </a:rPr>
              <a:t>Der mexikanische Forest Stewardship Council hat über 25 Millionen Hektar Waldgärten in 54 Ländern zertifiziert und damit die Fläche seit 1998 verdoppelt.</a:t>
            </a:r>
          </a:p>
          <a:p>
            <a:pPr marL="342900" lvl="0" indent="-342900" algn="just" rtl="0">
              <a:lnSpc>
                <a:spcPct val="100000"/>
              </a:lnSpc>
              <a:spcBef>
                <a:spcPts val="1200"/>
              </a:spcBef>
              <a:spcAft>
                <a:spcPts val="0"/>
              </a:spcAft>
              <a:buSzPts val="2400"/>
              <a:buFont typeface="Arial"/>
              <a:buChar char="•"/>
            </a:pPr>
            <a:r>
              <a:rPr lang="de-DE" dirty="0">
                <a:solidFill>
                  <a:srgbClr val="000000"/>
                </a:solidFill>
              </a:rPr>
              <a:t>Die europäische Kampagne für die Blaue Flagge hat in 20 europäischen Ländern über 2 750 Jachthäfen und Strände als umweltfreundlich gekennzeichnet.</a:t>
            </a:r>
          </a:p>
          <a:p>
            <a:pPr marL="342900" lvl="0" indent="-342900" algn="just" rtl="0">
              <a:lnSpc>
                <a:spcPct val="100000"/>
              </a:lnSpc>
              <a:spcBef>
                <a:spcPts val="1200"/>
              </a:spcBef>
              <a:spcAft>
                <a:spcPts val="0"/>
              </a:spcAft>
              <a:buSzPts val="2400"/>
              <a:buFont typeface="Arial"/>
              <a:buChar char="•"/>
            </a:pPr>
            <a:r>
              <a:rPr lang="de-DE" dirty="0">
                <a:solidFill>
                  <a:srgbClr val="000000"/>
                </a:solidFill>
              </a:rPr>
              <a:t>Thailändische Verbraucher verwenden zunehmend energieeffiziente eintürige Kühlschränke.</a:t>
            </a:r>
            <a:endParaRPr dirty="0">
              <a:solidFill>
                <a:srgbClr val="000000"/>
              </a:solidFill>
            </a:endParaRPr>
          </a:p>
        </p:txBody>
      </p:sp>
      <p:sp>
        <p:nvSpPr>
          <p:cNvPr id="550" name="Google Shape;550;g2d18f9086ee_0_102"/>
          <p:cNvSpPr txBox="1">
            <a:spLocks noGrp="1"/>
          </p:cNvSpPr>
          <p:nvPr>
            <p:ph type="body" idx="1"/>
          </p:nvPr>
        </p:nvSpPr>
        <p:spPr>
          <a:xfrm>
            <a:off x="904850" y="477573"/>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BEISPIELE FÜR GRÜNEN KONSUM</a:t>
            </a:r>
            <a:endParaRP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g2d18f9086ee_0_108"/>
          <p:cNvSpPr txBox="1">
            <a:spLocks noGrp="1"/>
          </p:cNvSpPr>
          <p:nvPr>
            <p:ph type="body" idx="2"/>
          </p:nvPr>
        </p:nvSpPr>
        <p:spPr>
          <a:xfrm>
            <a:off x="904850" y="1404204"/>
            <a:ext cx="10053000" cy="4680413"/>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1200"/>
              </a:spcBef>
              <a:spcAft>
                <a:spcPts val="0"/>
              </a:spcAft>
              <a:buSzPts val="2400"/>
              <a:buNone/>
            </a:pPr>
            <a:r>
              <a:rPr lang="de-DE" dirty="0">
                <a:solidFill>
                  <a:srgbClr val="000000"/>
                </a:solidFill>
                <a:highlight>
                  <a:srgbClr val="FFFFFF"/>
                </a:highlight>
              </a:rPr>
              <a:t>Weltweit verringern die Verbraucher den Bedarf an mittleren Kohlekraftwerken, indem sie auf energiesparende Kompaktleuchtstofflampen umsteigen.</a:t>
            </a:r>
          </a:p>
          <a:p>
            <a:pPr marL="0" lvl="0" indent="0" algn="just" rtl="0">
              <a:lnSpc>
                <a:spcPct val="100000"/>
              </a:lnSpc>
              <a:spcBef>
                <a:spcPts val="1200"/>
              </a:spcBef>
              <a:spcAft>
                <a:spcPts val="0"/>
              </a:spcAft>
              <a:buSzPts val="2400"/>
              <a:buNone/>
            </a:pPr>
            <a:r>
              <a:rPr lang="de-DE" dirty="0">
                <a:solidFill>
                  <a:srgbClr val="000000"/>
                </a:solidFill>
                <a:highlight>
                  <a:srgbClr val="FFFFFF"/>
                </a:highlight>
              </a:rPr>
              <a:t>Regierungen, Organisationen und Hausbesitzer installieren Solar- oder Windturbinen, anstatt sich ausschließlich auf das Stromnetz zu verlassen.</a:t>
            </a:r>
            <a:endParaRPr dirty="0">
              <a:solidFill>
                <a:srgbClr val="000000"/>
              </a:solidFill>
              <a:highlight>
                <a:srgbClr val="FFFFFF"/>
              </a:highlight>
            </a:endParaRPr>
          </a:p>
        </p:txBody>
      </p:sp>
      <p:sp>
        <p:nvSpPr>
          <p:cNvPr id="557" name="Google Shape;557;g2d18f9086ee_0_108"/>
          <p:cNvSpPr txBox="1">
            <a:spLocks noGrp="1"/>
          </p:cNvSpPr>
          <p:nvPr>
            <p:ph type="body" idx="1"/>
          </p:nvPr>
        </p:nvSpPr>
        <p:spPr>
          <a:xfrm>
            <a:off x="904850" y="477573"/>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BEISPIELE FÜR GRÜNEN KONSUM</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SzPts val="2400"/>
              <a:buFont typeface="Arial"/>
              <a:buChar char="•"/>
            </a:pPr>
            <a:r>
              <a:rPr lang="de-DE" dirty="0">
                <a:solidFill>
                  <a:srgbClr val="000000"/>
                </a:solidFill>
                <a:highlight>
                  <a:srgbClr val="FFFFFF"/>
                </a:highlight>
              </a:rPr>
              <a:t>Umweltverschmutzung ist ein weit verbreitetes Problem und eine erhebliche Bedrohung für die Menschen, insbesondere in städtischen Gebieten, aufgrund der raschen Industrialisierung und der geometrischen Wachstumsraten.</a:t>
            </a:r>
          </a:p>
          <a:p>
            <a:pPr marL="342900" lvl="0" indent="-342900" algn="just" rtl="0">
              <a:lnSpc>
                <a:spcPct val="150000"/>
              </a:lnSpc>
              <a:spcBef>
                <a:spcPts val="0"/>
              </a:spcBef>
              <a:spcAft>
                <a:spcPts val="0"/>
              </a:spcAft>
              <a:buSzPts val="2400"/>
              <a:buFont typeface="Arial"/>
              <a:buChar char="•"/>
            </a:pPr>
            <a:r>
              <a:rPr lang="de-DE" dirty="0">
                <a:solidFill>
                  <a:srgbClr val="000000"/>
                </a:solidFill>
                <a:highlight>
                  <a:srgbClr val="FFFFFF"/>
                </a:highlight>
              </a:rPr>
              <a:t> Die meisten Unternehmen und Verbraucher auf der ganzen Welt stehen vor der Herausforderung, Ressourcen zu schonen und die Umwelt zu schützen, denn das Verbraucherverhalten ist die Ursache für viele Umweltprobleme.</a:t>
            </a:r>
          </a:p>
        </p:txBody>
      </p:sp>
      <p:sp>
        <p:nvSpPr>
          <p:cNvPr id="251" name="Google Shape;251;p1"/>
          <p:cNvSpPr txBox="1">
            <a:spLocks noGrp="1"/>
          </p:cNvSpPr>
          <p:nvPr>
            <p:ph type="body" idx="2"/>
          </p:nvPr>
        </p:nvSpPr>
        <p:spPr>
          <a:xfrm>
            <a:off x="600998" y="835090"/>
            <a:ext cx="3416197"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de-DE" dirty="0"/>
              <a:t>EINFÜHRUNG IN DIE BETREUUNG GRÜNER VERBRAUCHER </a:t>
            </a:r>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5" name="Google Shape;565;p12"/>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04</a:t>
            </a:r>
            <a:endParaRPr/>
          </a:p>
        </p:txBody>
      </p:sp>
      <p:sp>
        <p:nvSpPr>
          <p:cNvPr id="566" name="Google Shape;566;p12"/>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567" name="Google Shape;567;p12"/>
          <p:cNvSpPr txBox="1"/>
          <p:nvPr/>
        </p:nvSpPr>
        <p:spPr>
          <a:xfrm>
            <a:off x="5906320" y="4514232"/>
            <a:ext cx="560880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4000" b="0" i="0" u="none" strike="noStrike" cap="none" dirty="0">
                <a:solidFill>
                  <a:srgbClr val="000000"/>
                </a:solidFill>
                <a:latin typeface="Arial"/>
                <a:ea typeface="Arial"/>
                <a:cs typeface="Arial"/>
                <a:sym typeface="Arial"/>
              </a:rPr>
              <a:t>FALLSTUDIEN</a:t>
            </a:r>
            <a:endParaRPr sz="4000" b="0" i="0" u="none" strike="noStrike" cap="none" dirty="0">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17"/>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de-DE" dirty="0"/>
              <a:t>Fallstudie 1: Eine Fallstudie aus Vietnam</a:t>
            </a:r>
            <a:endParaRPr dirty="0"/>
          </a:p>
        </p:txBody>
      </p:sp>
      <p:sp>
        <p:nvSpPr>
          <p:cNvPr id="573" name="Google Shape;573;p17"/>
          <p:cNvSpPr txBox="1">
            <a:spLocks noGrp="1"/>
          </p:cNvSpPr>
          <p:nvPr>
            <p:ph type="body" idx="3"/>
          </p:nvPr>
        </p:nvSpPr>
        <p:spPr>
          <a:xfrm>
            <a:off x="6593551" y="931366"/>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01</a:t>
            </a:r>
            <a:endParaRPr/>
          </a:p>
        </p:txBody>
      </p:sp>
      <p:sp>
        <p:nvSpPr>
          <p:cNvPr id="574" name="Google Shape;574;p17"/>
          <p:cNvSpPr txBox="1">
            <a:spLocks noGrp="1"/>
          </p:cNvSpPr>
          <p:nvPr>
            <p:ph type="body" idx="4"/>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de-DE" dirty="0"/>
              <a:t>Fallstudie 2: Eine Fallstudie aus Qingdao, China.</a:t>
            </a:r>
            <a:endParaRPr dirty="0"/>
          </a:p>
        </p:txBody>
      </p:sp>
      <p:sp>
        <p:nvSpPr>
          <p:cNvPr id="575" name="Google Shape;575;p17"/>
          <p:cNvSpPr txBox="1">
            <a:spLocks noGrp="1"/>
          </p:cNvSpPr>
          <p:nvPr>
            <p:ph type="body" idx="6"/>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3B64B"/>
              </a:buClr>
              <a:buSzPts val="2400"/>
              <a:buNone/>
            </a:pPr>
            <a:r>
              <a:rPr lang="de-DE" dirty="0"/>
              <a:t>Fallstudie 3: Einflussfaktoren für eine nachhaltige Ernährungsumstellung - eine Fallstudie über den deutschen Lebensmittelkonsum.</a:t>
            </a:r>
            <a:endParaRPr dirty="0"/>
          </a:p>
        </p:txBody>
      </p:sp>
      <p:sp>
        <p:nvSpPr>
          <p:cNvPr id="576" name="Google Shape;576;p17"/>
          <p:cNvSpPr txBox="1">
            <a:spLocks noGrp="1"/>
          </p:cNvSpPr>
          <p:nvPr>
            <p:ph type="body" idx="9"/>
          </p:nvPr>
        </p:nvSpPr>
        <p:spPr>
          <a:xfrm>
            <a:off x="3918849" y="2558717"/>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dirty="0"/>
              <a:t>02</a:t>
            </a:r>
            <a:endParaRPr dirty="0"/>
          </a:p>
        </p:txBody>
      </p:sp>
      <p:sp>
        <p:nvSpPr>
          <p:cNvPr id="577" name="Google Shape;577;p17"/>
          <p:cNvSpPr txBox="1">
            <a:spLocks noGrp="1"/>
          </p:cNvSpPr>
          <p:nvPr>
            <p:ph type="body" idx="13"/>
          </p:nvPr>
        </p:nvSpPr>
        <p:spPr>
          <a:xfrm>
            <a:off x="3918849" y="4410972"/>
            <a:ext cx="1232765" cy="955625"/>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lt1"/>
              </a:buClr>
              <a:buSzPts val="4400"/>
              <a:buNone/>
            </a:pPr>
            <a:r>
              <a:rPr lang="en-US"/>
              <a:t>03</a:t>
            </a:r>
            <a:endParaRPr/>
          </a:p>
        </p:txBody>
      </p:sp>
      <p:sp>
        <p:nvSpPr>
          <p:cNvPr id="578" name="Google Shape;578;p17"/>
          <p:cNvSpPr/>
          <p:nvPr/>
        </p:nvSpPr>
        <p:spPr>
          <a:xfrm>
            <a:off x="3880331" y="2232539"/>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sp>
        <p:nvSpPr>
          <p:cNvPr id="579" name="Google Shape;579;p17"/>
          <p:cNvSpPr/>
          <p:nvPr/>
        </p:nvSpPr>
        <p:spPr>
          <a:xfrm>
            <a:off x="3880331" y="4245771"/>
            <a:ext cx="7452000" cy="30761"/>
          </a:xfrm>
          <a:prstGeom prst="rect">
            <a:avLst/>
          </a:prstGeom>
          <a:solidFill>
            <a:srgbClr val="73B64B"/>
          </a:solidFill>
          <a:ln w="12700" cap="flat" cmpd="sng">
            <a:solidFill>
              <a:srgbClr val="73B6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Calibri"/>
              <a:ea typeface="Calibri"/>
              <a:cs typeface="Calibri"/>
              <a:sym typeface="Calibri"/>
            </a:endParaRPr>
          </a:p>
        </p:txBody>
      </p:sp>
      <p:pic>
        <p:nvPicPr>
          <p:cNvPr id="580" name="Google Shape;580;p17"/>
          <p:cNvPicPr preferRelativeResize="0">
            <a:picLocks noGrp="1"/>
          </p:cNvPicPr>
          <p:nvPr>
            <p:ph type="pic" idx="8"/>
          </p:nvPr>
        </p:nvPicPr>
        <p:blipFill rotWithShape="1">
          <a:blip r:embed="rId3" cstate="screen">
            <a:alphaModFix/>
            <a:extLst>
              <a:ext uri="{28A0092B-C50C-407E-A947-70E740481C1C}">
                <a14:useLocalDpi xmlns:a14="http://schemas.microsoft.com/office/drawing/2010/main"/>
              </a:ext>
            </a:extLst>
          </a:blip>
          <a:srcRect/>
          <a:stretch/>
        </p:blipFill>
        <p:spPr>
          <a:xfrm>
            <a:off x="-48344" y="0"/>
            <a:ext cx="3570477" cy="6858000"/>
          </a:xfrm>
          <a:prstGeom prst="rect">
            <a:avLst/>
          </a:prstGeom>
          <a:solidFill>
            <a:srgbClr val="D8D8D8"/>
          </a:solid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g2d18f9086ee_0_466"/>
          <p:cNvSpPr txBox="1">
            <a:spLocks noGrp="1"/>
          </p:cNvSpPr>
          <p:nvPr>
            <p:ph type="body" idx="1"/>
          </p:nvPr>
        </p:nvSpPr>
        <p:spPr>
          <a:xfrm>
            <a:off x="904850" y="448942"/>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FALLSTUDIE 1</a:t>
            </a:r>
            <a:endParaRPr dirty="0"/>
          </a:p>
        </p:txBody>
      </p:sp>
      <p:sp>
        <p:nvSpPr>
          <p:cNvPr id="587" name="Google Shape;587;g2d18f9086ee_0_466"/>
          <p:cNvSpPr txBox="1">
            <a:spLocks noGrp="1"/>
          </p:cNvSpPr>
          <p:nvPr>
            <p:ph type="body" idx="2"/>
          </p:nvPr>
        </p:nvSpPr>
        <p:spPr>
          <a:xfrm>
            <a:off x="904850" y="1124550"/>
            <a:ext cx="10053000" cy="46089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de-DE" b="0" i="0" dirty="0">
                <a:solidFill>
                  <a:srgbClr val="222222"/>
                </a:solidFill>
                <a:latin typeface="Calibri"/>
                <a:ea typeface="Calibri"/>
                <a:cs typeface="Calibri"/>
                <a:sym typeface="Calibri"/>
              </a:rPr>
              <a:t>Determinanten des umweltfreundlichen Verbraucherverhaltens: Eine Fallstudie aus Vietnam </a:t>
            </a:r>
          </a:p>
          <a:p>
            <a:pPr marL="0" lvl="0" indent="0" algn="just" rtl="0">
              <a:lnSpc>
                <a:spcPct val="100000"/>
              </a:lnSpc>
              <a:spcBef>
                <a:spcPts val="600"/>
              </a:spcBef>
              <a:spcAft>
                <a:spcPts val="0"/>
              </a:spcAft>
              <a:buSzPts val="2400"/>
              <a:buNone/>
            </a:pPr>
            <a:r>
              <a:rPr lang="de-DE" b="0" i="0" dirty="0">
                <a:solidFill>
                  <a:srgbClr val="222222"/>
                </a:solidFill>
                <a:latin typeface="Calibri"/>
                <a:ea typeface="Calibri"/>
                <a:cs typeface="Calibri"/>
                <a:sym typeface="Calibri"/>
              </a:rPr>
              <a:t>In dieser Studie wird eine Umfrage durchgeführt, um die Faktoren zu untersuchen, die das grüne Konsumverhalten beeinflussen. Die demografischen Daten zeigen, dass sowohl Männer als auch Frauen an umweltfreundlichen Konsumgewohnheiten interessiert sind, wobei es sich bei der Mehrheit um junge, gebildete Personen handelt. </a:t>
            </a:r>
          </a:p>
          <a:p>
            <a:pPr marL="0" lvl="0" indent="0" algn="just" rtl="0">
              <a:lnSpc>
                <a:spcPct val="100000"/>
              </a:lnSpc>
              <a:spcBef>
                <a:spcPts val="600"/>
              </a:spcBef>
              <a:spcAft>
                <a:spcPts val="0"/>
              </a:spcAft>
              <a:buSzPts val="2400"/>
              <a:buNone/>
            </a:pPr>
            <a:r>
              <a:rPr lang="de-DE" b="0" i="0" dirty="0">
                <a:solidFill>
                  <a:srgbClr val="222222"/>
                </a:solidFill>
                <a:latin typeface="Calibri"/>
                <a:ea typeface="Calibri"/>
                <a:cs typeface="Calibri"/>
                <a:sym typeface="Calibri"/>
              </a:rPr>
              <a:t>Frühere Forschungen zum umweltfreundlichen Konsum haben Umweltwissen und Einstellungen als Schlüsselfaktoren identifiziert. Sie unterstreicht die Bedeutung der Einstellung der Kunden zu umweltfreundlichem Konsum, ihre Bedenken in Bezug auf Umweltfragen und ihre Auswirkungen auf andere. </a:t>
            </a:r>
          </a:p>
          <a:p>
            <a:pPr marL="0" lvl="0" indent="0" algn="just" rtl="0">
              <a:lnSpc>
                <a:spcPct val="100000"/>
              </a:lnSpc>
              <a:spcBef>
                <a:spcPts val="600"/>
              </a:spcBef>
              <a:spcAft>
                <a:spcPts val="0"/>
              </a:spcAft>
              <a:buSzPts val="2400"/>
              <a:buNone/>
            </a:pPr>
            <a:r>
              <a:rPr lang="de-DE" b="0" i="0" dirty="0">
                <a:solidFill>
                  <a:srgbClr val="222222"/>
                </a:solidFill>
                <a:latin typeface="Calibri"/>
                <a:ea typeface="Calibri"/>
                <a:cs typeface="Calibri"/>
                <a:sym typeface="Calibri"/>
              </a:rPr>
              <a:t>Die Unternehmen sollten diese Faktoren in ihre langfristige strategische Planung einbeziehen, um den umweltfreundlichen Einkauf zu steigern. Um die Aufmerksamkeit der Kunden auf grüne Produkte zu lenken, können Unternehmen Werbemethoden einsetzen, praktische Lernmöglichkeiten anbieten und eine positive Wahrnehmung ihres Nutzens fördern.</a:t>
            </a:r>
            <a:r>
              <a:rPr lang="en-US" b="0" i="0" dirty="0">
                <a:solidFill>
                  <a:srgbClr val="222222"/>
                </a:solidFill>
                <a:latin typeface="Calibri"/>
                <a:ea typeface="Calibri"/>
                <a:cs typeface="Calibri"/>
                <a:sym typeface="Calibri"/>
              </a:rPr>
              <a:t>.</a:t>
            </a:r>
            <a:endParaRPr b="1" dirty="0">
              <a:solidFill>
                <a:srgbClr val="000000"/>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g2d18f9086ee_0_472"/>
          <p:cNvSpPr txBox="1">
            <a:spLocks noGrp="1"/>
          </p:cNvSpPr>
          <p:nvPr>
            <p:ph type="body" idx="2"/>
          </p:nvPr>
        </p:nvSpPr>
        <p:spPr>
          <a:xfrm>
            <a:off x="868274" y="440628"/>
            <a:ext cx="10053000" cy="5493900"/>
          </a:xfrm>
          <a:prstGeom prst="rect">
            <a:avLst/>
          </a:prstGeom>
          <a:noFill/>
          <a:ln>
            <a:noFill/>
          </a:ln>
        </p:spPr>
        <p:txBody>
          <a:bodyPr spcFirstLastPara="1" wrap="square" lIns="91425" tIns="45700" rIns="91425" bIns="45700" anchor="t" anchorCtr="0">
            <a:noAutofit/>
          </a:bodyPr>
          <a:lstStyle/>
          <a:p>
            <a:pPr marL="0" lvl="0" indent="0" algn="just" rtl="0">
              <a:lnSpc>
                <a:spcPct val="103333"/>
              </a:lnSpc>
              <a:spcBef>
                <a:spcPts val="2300"/>
              </a:spcBef>
              <a:spcAft>
                <a:spcPts val="0"/>
              </a:spcAft>
              <a:buSzPts val="2400"/>
              <a:buNone/>
            </a:pPr>
            <a:r>
              <a:rPr lang="de-DE" b="0" i="0" dirty="0">
                <a:solidFill>
                  <a:srgbClr val="222222"/>
                </a:solidFill>
                <a:latin typeface="Calibri"/>
                <a:ea typeface="Calibri"/>
                <a:cs typeface="Calibri"/>
                <a:sym typeface="Calibri"/>
              </a:rPr>
              <a:t>Die Studie untersucht die Faktoren, die das grüne Konsumverhalten beeinflussen, und konzentriert sich dabei auf Einstellungen, gesellschaftliche Normen und Umweltbelange. Die Studie ergab, dass Verbraucher mit einer positiven Einstellung zu umweltfreundlichen Produkten diese mit größerer Wahrscheinlichkeit kaufen. Umweltbelange sind ebenfalls von entscheidender Bedeutung: Verbraucher, die sich mehr Sorgen um die Umwelt machen und über einschlägiges Wissen verfügen, kaufen mit größerer Wahrscheinlichkeit grüne Prod</a:t>
            </a:r>
            <a:r>
              <a:rPr lang="en-US" dirty="0" err="1">
                <a:solidFill>
                  <a:srgbClr val="222222"/>
                </a:solidFill>
              </a:rPr>
              <a:t>ukte</a:t>
            </a:r>
            <a:endParaRPr dirty="0"/>
          </a:p>
          <a:p>
            <a:pPr marL="0" lvl="0" indent="0" algn="just" rtl="0">
              <a:lnSpc>
                <a:spcPct val="103333"/>
              </a:lnSpc>
              <a:spcBef>
                <a:spcPts val="2300"/>
              </a:spcBef>
              <a:spcAft>
                <a:spcPts val="0"/>
              </a:spcAft>
              <a:buSzPts val="2400"/>
              <a:buNone/>
            </a:pPr>
            <a:r>
              <a:rPr lang="de-DE" b="0" i="0" dirty="0">
                <a:solidFill>
                  <a:srgbClr val="222222"/>
                </a:solidFill>
                <a:latin typeface="Calibri"/>
                <a:ea typeface="Calibri"/>
                <a:cs typeface="Calibri"/>
                <a:sym typeface="Calibri"/>
              </a:rPr>
              <a:t>Das Bewusstsein für umweltfreundliches Konsumverhalten hat keinen signifikanten Einfluss darauf, wirkt sich aber indirekt auf andere Faktoren aus. Die Verbraucher sind der Meinung, dass die Verwendung grüner Produkte zum Umweltschutz beiträgt, und haben eine positive Einstellung zum Kauf, zum Konsum und zur Werbung für grüne Produkte. Die Forschungsergebnisse sind wichtig, um die grünen Konsumgewohnheiten der Kunden zu verstehen und Unternehmen dabei zu helfen, die Psychologie der Menschen zu erfassen und zu nutzen, um Marketing- und Werbestrategien zu entwickeln.</a:t>
            </a:r>
            <a:r>
              <a:rPr lang="en-US" b="0" i="0" dirty="0">
                <a:solidFill>
                  <a:srgbClr val="222222"/>
                </a:solidFill>
                <a:latin typeface="Calibri"/>
                <a:ea typeface="Calibri"/>
                <a:cs typeface="Calibri"/>
                <a:sym typeface="Calibri"/>
              </a:rPr>
              <a:t>. </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g2d18f9086ee_0_514"/>
          <p:cNvSpPr txBox="1">
            <a:spLocks noGrp="1"/>
          </p:cNvSpPr>
          <p:nvPr>
            <p:ph type="body" idx="1"/>
          </p:nvPr>
        </p:nvSpPr>
        <p:spPr>
          <a:xfrm>
            <a:off x="904856" y="582471"/>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FALLSTUDIE 2</a:t>
            </a:r>
            <a:endParaRPr dirty="0"/>
          </a:p>
        </p:txBody>
      </p:sp>
      <p:sp>
        <p:nvSpPr>
          <p:cNvPr id="600" name="Google Shape;600;g2d18f9086ee_0_514"/>
          <p:cNvSpPr txBox="1">
            <a:spLocks noGrp="1"/>
          </p:cNvSpPr>
          <p:nvPr>
            <p:ph type="body" idx="2"/>
          </p:nvPr>
        </p:nvSpPr>
        <p:spPr>
          <a:xfrm>
            <a:off x="904856" y="1508091"/>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de-DE" b="1" dirty="0">
                <a:solidFill>
                  <a:srgbClr val="1F1F1F"/>
                </a:solidFill>
              </a:rPr>
              <a:t>Was beeinflusst grünes Verbraucherverhalten in China? Eine Fallstudie aus Qingdao</a:t>
            </a:r>
            <a:r>
              <a:rPr lang="en-US" b="1" dirty="0">
                <a:solidFill>
                  <a:srgbClr val="1F1F1F"/>
                </a:solidFill>
              </a:rPr>
              <a:t>.</a:t>
            </a:r>
            <a:endParaRPr dirty="0"/>
          </a:p>
          <a:p>
            <a:pPr marL="0" lvl="0" indent="0" algn="just" rtl="0">
              <a:lnSpc>
                <a:spcPct val="100000"/>
              </a:lnSpc>
              <a:spcBef>
                <a:spcPts val="600"/>
              </a:spcBef>
              <a:spcAft>
                <a:spcPts val="0"/>
              </a:spcAft>
              <a:buSzPts val="2400"/>
              <a:buNone/>
            </a:pPr>
            <a:r>
              <a:rPr lang="de-DE" b="0" i="0" dirty="0">
                <a:solidFill>
                  <a:srgbClr val="222222"/>
                </a:solidFill>
                <a:latin typeface="Calibri"/>
                <a:ea typeface="Calibri"/>
                <a:cs typeface="Calibri"/>
                <a:sym typeface="Calibri"/>
              </a:rPr>
              <a:t>Die Studie untersucht das umweltfreundliche Verbraucherverhalten in China, wobei der persönliche Einfluss, das Wissen über umweltfreundlichen Konsum, die Einstellungen, interne und externe Moderatoren sowie das Verhalten untersucht werden. Die rasche Urbanisierung und Industrialisierung in China könnte die Einstellungen und das Verhalten der Verbraucher erheblich beeinflussen</a:t>
            </a:r>
            <a:r>
              <a:rPr lang="en-US" b="0" i="0" dirty="0">
                <a:solidFill>
                  <a:srgbClr val="222222"/>
                </a:solidFill>
                <a:latin typeface="Calibri"/>
                <a:ea typeface="Calibri"/>
                <a:cs typeface="Calibri"/>
                <a:sym typeface="Calibri"/>
              </a:rPr>
              <a:t>.</a:t>
            </a:r>
            <a:endParaRPr dirty="0"/>
          </a:p>
          <a:p>
            <a:pPr marL="0" lvl="0" indent="0" algn="just" rtl="0">
              <a:lnSpc>
                <a:spcPct val="100000"/>
              </a:lnSpc>
              <a:spcBef>
                <a:spcPts val="600"/>
              </a:spcBef>
              <a:spcAft>
                <a:spcPts val="0"/>
              </a:spcAft>
              <a:buSzPts val="2400"/>
              <a:buNone/>
            </a:pPr>
            <a:endParaRPr b="0" i="0" dirty="0">
              <a:solidFill>
                <a:srgbClr val="222222"/>
              </a:solidFill>
              <a:latin typeface="Calibri"/>
              <a:ea typeface="Calibri"/>
              <a:cs typeface="Calibri"/>
              <a:sym typeface="Calibri"/>
            </a:endParaRPr>
          </a:p>
          <a:p>
            <a:pPr marL="0" lvl="0" indent="0" algn="just" rtl="0">
              <a:lnSpc>
                <a:spcPct val="100000"/>
              </a:lnSpc>
              <a:spcBef>
                <a:spcPts val="600"/>
              </a:spcBef>
              <a:spcAft>
                <a:spcPts val="0"/>
              </a:spcAft>
              <a:buSzPts val="2400"/>
              <a:buNone/>
            </a:pPr>
            <a:r>
              <a:rPr lang="de-DE" b="0" i="0" dirty="0">
                <a:solidFill>
                  <a:srgbClr val="222222"/>
                </a:solidFill>
                <a:latin typeface="Calibri"/>
                <a:ea typeface="Calibri"/>
                <a:cs typeface="Calibri"/>
                <a:sym typeface="Calibri"/>
              </a:rPr>
              <a:t>Die Studie untersucht den umweltfreundlichen Konsum in China und bezieht dabei interne und externe Moderatoren ein, um die Faktoren zu verstehen, die ihn beeinflussen. Sie konzentriert sich auf drei Aspekte: Einkauf, Nutzung und Recycling. Der Ansatz ist neuartig, liefert präzisere Ergebnisse und empfiehlt politische Optionen für die chinesische Regierung.</a:t>
            </a:r>
            <a:r>
              <a:rPr lang="en-US" b="0" i="0" dirty="0">
                <a:solidFill>
                  <a:srgbClr val="222222"/>
                </a:solidFill>
                <a:latin typeface="Calibri"/>
                <a:ea typeface="Calibri"/>
                <a:cs typeface="Calibri"/>
                <a:sym typeface="Calibri"/>
              </a:rPr>
              <a:t>.</a:t>
            </a:r>
            <a:endParaRPr b="1" dirty="0">
              <a:solidFill>
                <a:srgbClr val="1F1F1F"/>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g2d18f9086ee_0_526"/>
          <p:cNvSpPr txBox="1">
            <a:spLocks noGrp="1"/>
          </p:cNvSpPr>
          <p:nvPr>
            <p:ph type="body" idx="2"/>
          </p:nvPr>
        </p:nvSpPr>
        <p:spPr>
          <a:xfrm>
            <a:off x="904850" y="600504"/>
            <a:ext cx="10053000" cy="56391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de-DE" b="0" i="0" dirty="0">
                <a:solidFill>
                  <a:srgbClr val="222222"/>
                </a:solidFill>
                <a:latin typeface="Calibri"/>
                <a:ea typeface="Calibri"/>
                <a:cs typeface="Calibri"/>
                <a:sym typeface="Calibri"/>
              </a:rPr>
              <a:t>Die Einstellung ist der wichtigste Prädiktor für das Kaufverhalten, während das Einkommen, die wahrgenommene Effizienz des Verbrauchers und das Alter das Nutzungsverhalten bestimmen. Das Recyclingverhalten wird stark vom Nutzungsverhalten beeinflusst. Umwelttechnologien, wirtschaftspolitische Maßnahmen und soziale Initiativen sind für die wirtschaftliche Nachhaltigkeit von entscheidender Bedeutung, aber ihre Auswirkungen hängen von veränderten Verbrauchsmustern und Verhaltensweisen ab</a:t>
            </a:r>
            <a:r>
              <a:rPr lang="en-US" b="0" i="0" dirty="0">
                <a:solidFill>
                  <a:srgbClr val="222222"/>
                </a:solidFill>
                <a:latin typeface="Calibri"/>
                <a:ea typeface="Calibri"/>
                <a:cs typeface="Calibri"/>
                <a:sym typeface="Calibri"/>
              </a:rPr>
              <a:t>. </a:t>
            </a:r>
            <a:endParaRPr dirty="0"/>
          </a:p>
          <a:p>
            <a:pPr marL="0" lvl="0" indent="0" algn="just" rtl="0">
              <a:lnSpc>
                <a:spcPct val="100000"/>
              </a:lnSpc>
              <a:spcBef>
                <a:spcPts val="600"/>
              </a:spcBef>
              <a:spcAft>
                <a:spcPts val="0"/>
              </a:spcAft>
              <a:buSzPts val="2400"/>
              <a:buNone/>
            </a:pPr>
            <a:endParaRPr dirty="0">
              <a:solidFill>
                <a:srgbClr val="222222"/>
              </a:solidFill>
              <a:latin typeface="Calibri"/>
              <a:ea typeface="Calibri"/>
              <a:cs typeface="Calibri"/>
              <a:sym typeface="Calibri"/>
            </a:endParaRPr>
          </a:p>
          <a:p>
            <a:pPr marL="0" lvl="0" indent="0" algn="just" rtl="0">
              <a:lnSpc>
                <a:spcPct val="100000"/>
              </a:lnSpc>
              <a:spcBef>
                <a:spcPts val="600"/>
              </a:spcBef>
              <a:spcAft>
                <a:spcPts val="0"/>
              </a:spcAft>
              <a:buSzPts val="2400"/>
              <a:buNone/>
            </a:pPr>
            <a:r>
              <a:rPr lang="de-DE" b="0" i="0" dirty="0">
                <a:solidFill>
                  <a:srgbClr val="222222"/>
                </a:solidFill>
                <a:latin typeface="Calibri"/>
                <a:ea typeface="Calibri"/>
                <a:cs typeface="Calibri"/>
                <a:sym typeface="Calibri"/>
              </a:rPr>
              <a:t>Ökologischer Konsum ist ein Schlüsselelement in akademischen und politischen Debatten, wobei Faktoren wie Demografie, Umweltwissen, Einstellungen, Werte sowie interne und externe Moderatoren ihn beeinflussen. Ansätze wie die Theorie des geplanten Verhaltens (Theory of Planned Behavior, TPB) haben jedoch ihre Grenzen, wie z. B. die Komplexität integrierter Modelle und die fehlende Korrelation zwischen Wertvariablen und Stromsparen im Haushalt</a:t>
            </a:r>
            <a:r>
              <a:rPr lang="en-US" b="0" i="0" dirty="0">
                <a:solidFill>
                  <a:srgbClr val="222222"/>
                </a:solidFill>
                <a:latin typeface="Calibri"/>
                <a:ea typeface="Calibri"/>
                <a:cs typeface="Calibri"/>
                <a:sym typeface="Calibri"/>
              </a:rPr>
              <a:t>.</a:t>
            </a:r>
            <a:endParaRPr dirty="0">
              <a:solidFill>
                <a:srgbClr val="000000"/>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g2d18f9086ee_0_532"/>
          <p:cNvSpPr txBox="1">
            <a:spLocks noGrp="1"/>
          </p:cNvSpPr>
          <p:nvPr>
            <p:ph type="body" idx="1"/>
          </p:nvPr>
        </p:nvSpPr>
        <p:spPr>
          <a:xfrm>
            <a:off x="904856" y="680590"/>
            <a:ext cx="100530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FALLSTUDIE 3</a:t>
            </a:r>
            <a:endParaRPr dirty="0"/>
          </a:p>
        </p:txBody>
      </p:sp>
      <p:sp>
        <p:nvSpPr>
          <p:cNvPr id="613" name="Google Shape;613;g2d18f9086ee_0_532"/>
          <p:cNvSpPr txBox="1">
            <a:spLocks noGrp="1"/>
          </p:cNvSpPr>
          <p:nvPr>
            <p:ph type="body" idx="2"/>
          </p:nvPr>
        </p:nvSpPr>
        <p:spPr>
          <a:xfrm>
            <a:off x="904856" y="1484290"/>
            <a:ext cx="10053000" cy="42504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de-DE" b="1" dirty="0">
                <a:solidFill>
                  <a:srgbClr val="000000"/>
                </a:solidFill>
              </a:rPr>
              <a:t>Einflussfaktoren für eine nachhaltige Ernährungsumstellung - eine Fallstudie über den deutschen Lebensmittelkonsum</a:t>
            </a:r>
            <a:r>
              <a:rPr lang="en-US" b="1" dirty="0">
                <a:solidFill>
                  <a:srgbClr val="000000"/>
                </a:solidFill>
              </a:rPr>
              <a:t>. </a:t>
            </a:r>
            <a:endParaRPr dirty="0"/>
          </a:p>
          <a:p>
            <a:pPr marL="0" lvl="0" indent="0" algn="just" rtl="0">
              <a:lnSpc>
                <a:spcPct val="100000"/>
              </a:lnSpc>
              <a:spcBef>
                <a:spcPts val="600"/>
              </a:spcBef>
              <a:spcAft>
                <a:spcPts val="0"/>
              </a:spcAft>
              <a:buSzPts val="2400"/>
              <a:buNone/>
            </a:pPr>
            <a:r>
              <a:rPr lang="de-DE" dirty="0">
                <a:solidFill>
                  <a:srgbClr val="000000"/>
                </a:solidFill>
              </a:rPr>
              <a:t>In einer Fallstudie in Deutschland wurde der Lebensmittelkonsum mit den Säulen der Nachhaltigkeit und den Ernährungsempfehlungen verglichen. Die Studie ergab, dass Kaufentscheidungen weitgehend von gesundheitsbezogenen Faktoren beeinflusst werden und nur wenige Verbraucher ihre Ernährung an geringen Umweltauswirkungen ausrichten. Ein großer Teil der Verbraucher entscheidet sich für billige Lebensmittel, ungeachtet der gesundheitlichen und ökologischen Folgen. Der Preis ist unter Nachhaltigkeitsgesichtspunkten der wichtigste Faktor bei der Auswahl von Lebensmitteln. Politische Entscheidungsträger sollten den Verbrauchern finanzielle Anreize für eine gesunde und umweltfreundliche Ernährung bieten, um ungesunden Konsum zu verhindern.  Wirtschaftliche Faktoren haben ebenfalls Einfluss auf die Wahl von Lebensmitteln, wobei höhere Kosten für pflanzliche und biologische Produkte zu ungesunden Gewohnheiten führen.</a:t>
            </a:r>
            <a:r>
              <a:rPr lang="en-US" dirty="0">
                <a:solidFill>
                  <a:srgbClr val="000000"/>
                </a:solidFill>
              </a:rPr>
              <a:t>.</a:t>
            </a:r>
            <a:endParaRPr b="1" dirty="0">
              <a:solidFill>
                <a:srgbClr val="000000"/>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13"/>
          <p:cNvSpPr txBox="1">
            <a:spLocks noGrp="1"/>
          </p:cNvSpPr>
          <p:nvPr>
            <p:ph type="body" idx="2"/>
          </p:nvPr>
        </p:nvSpPr>
        <p:spPr>
          <a:xfrm>
            <a:off x="746360" y="428463"/>
            <a:ext cx="10052954" cy="4250335"/>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600"/>
              </a:spcBef>
              <a:spcAft>
                <a:spcPts val="0"/>
              </a:spcAft>
              <a:buSzPts val="2400"/>
              <a:buNone/>
            </a:pPr>
            <a:r>
              <a:rPr lang="de-DE" dirty="0">
                <a:solidFill>
                  <a:srgbClr val="000000"/>
                </a:solidFill>
              </a:rPr>
              <a:t>Die Studie untersucht auch die Faktoren, die die Ernährungsentscheidungen der deutschen Verbraucher beeinflussen, und zeigt die Kluft zwischen nachhaltigen Ernährungsmustern und den tatsächlichen Konsumgewohnheiten auf. Sie zeigt die Grenzen des derzeitigen Lebensmittelmarktes auf und schlägt vor, dass mehr Aufklärungskampagnen zur Förderung gesünderer Ernährungsgewohnheiten beitragen könnten. Ernährungserziehung könnte ein wertvolles Instrument für die Entwicklung wirksamer Erziehungsstrategien sein.</a:t>
            </a:r>
            <a:r>
              <a:rPr lang="en-US" dirty="0">
                <a:solidFill>
                  <a:srgbClr val="000000"/>
                </a:solidFill>
              </a:rPr>
              <a:t>.</a:t>
            </a:r>
            <a:endParaRPr dirty="0">
              <a:solidFill>
                <a:srgbClr val="000000"/>
              </a:solidFill>
            </a:endParaRPr>
          </a:p>
          <a:p>
            <a:pPr marL="0" lvl="0" indent="0" algn="just" rtl="0">
              <a:lnSpc>
                <a:spcPct val="100000"/>
              </a:lnSpc>
              <a:spcBef>
                <a:spcPts val="600"/>
              </a:spcBef>
              <a:spcAft>
                <a:spcPts val="0"/>
              </a:spcAft>
              <a:buSzPts val="2400"/>
              <a:buNone/>
            </a:pPr>
            <a:endParaRPr dirty="0">
              <a:solidFill>
                <a:srgbClr val="000000"/>
              </a:solidFill>
            </a:endParaRPr>
          </a:p>
          <a:p>
            <a:pPr marL="0" lvl="0" indent="0" algn="just" rtl="0">
              <a:lnSpc>
                <a:spcPct val="100000"/>
              </a:lnSpc>
              <a:spcBef>
                <a:spcPts val="600"/>
              </a:spcBef>
              <a:spcAft>
                <a:spcPts val="0"/>
              </a:spcAft>
              <a:buSzPts val="2400"/>
              <a:buNone/>
            </a:pPr>
            <a:r>
              <a:rPr lang="de-DE" b="0" i="0" dirty="0">
                <a:solidFill>
                  <a:srgbClr val="222222"/>
                </a:solidFill>
                <a:latin typeface="Calibri"/>
                <a:ea typeface="Calibri"/>
                <a:cs typeface="Calibri"/>
                <a:sym typeface="Calibri"/>
              </a:rPr>
              <a:t>Die deutschen Verbraucher ernähren sich zunehmend umweltbewusst, aber es klafft eine Lücke zwischen ihrem Engagement für nachhaltige Produkte und ihrem tatsächlichen Konsum. Es bedarf der Forschung, um die Motivation und die Bereitschaft der Verbraucher zur Veränderung zu verstehen. Die Kosten für Lebensmittel können Ernährungsentscheidungen beeinflussen, wobei niedrige Preise für nicht nachhaltige Optionen zu einem hohen Verbrauch führen. Eine ernährungsphysiologisch angemessene Ernährung kann jedoch auch für weniger Geld erworben werden. Politische Entscheidungsträger sollten gesündere, ökologisch sinnvolle Ernährungsmuster durch wirtschaftliche Anreize fördern und sich auf bewährte Praktiken konzentrieren, um Ernährungstrends in Richtung Gesundheit und ökologische Nachhaltigkeit umzuwandeln.</a:t>
            </a:r>
            <a:r>
              <a:rPr lang="en-US" b="0" i="0" dirty="0">
                <a:solidFill>
                  <a:srgbClr val="222222"/>
                </a:solidFill>
                <a:latin typeface="Calibri"/>
                <a:ea typeface="Calibri"/>
                <a:cs typeface="Calibri"/>
                <a:sym typeface="Calibri"/>
              </a:rPr>
              <a:t>.</a:t>
            </a:r>
            <a:endParaRPr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5" name="Google Shape;625;p14"/>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04</a:t>
            </a:r>
            <a:endParaRPr/>
          </a:p>
        </p:txBody>
      </p:sp>
      <p:sp>
        <p:nvSpPr>
          <p:cNvPr id="626" name="Google Shape;626;p14"/>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27" name="Google Shape;627;p14"/>
          <p:cNvSpPr txBox="1"/>
          <p:nvPr/>
        </p:nvSpPr>
        <p:spPr>
          <a:xfrm>
            <a:off x="5906320" y="4514232"/>
            <a:ext cx="5608800"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2400" b="0" i="0" u="none" strike="noStrike" cap="none" dirty="0">
                <a:solidFill>
                  <a:srgbClr val="000000"/>
                </a:solidFill>
                <a:latin typeface="Arial"/>
                <a:ea typeface="Arial"/>
                <a:cs typeface="Arial"/>
                <a:sym typeface="Arial"/>
              </a:rPr>
              <a:t>BEWERTUNG</a:t>
            </a:r>
            <a:endParaRPr sz="2400" b="0" i="0" u="none" strike="noStrike" cap="none" dirty="0">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9"/>
          <p:cNvSpPr txBox="1">
            <a:spLocks noGrp="1"/>
          </p:cNvSpPr>
          <p:nvPr>
            <p:ph type="body" idx="1"/>
          </p:nvPr>
        </p:nvSpPr>
        <p:spPr>
          <a:xfrm>
            <a:off x="4825907" y="845786"/>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400"/>
            </a:pPr>
            <a:r>
              <a:rPr lang="de-DE" dirty="0">
                <a:solidFill>
                  <a:srgbClr val="000000"/>
                </a:solidFill>
              </a:rPr>
              <a:t>Worauf konzentriert sich der grüne Konsum hauptsächlich?</a:t>
            </a:r>
          </a:p>
          <a:p>
            <a:pPr marL="457200" lvl="0" indent="-457200" algn="l" rtl="0">
              <a:lnSpc>
                <a:spcPct val="150000"/>
              </a:lnSpc>
              <a:spcBef>
                <a:spcPts val="0"/>
              </a:spcBef>
              <a:spcAft>
                <a:spcPts val="0"/>
              </a:spcAft>
              <a:buSzPts val="2400"/>
              <a:buFont typeface="Arial"/>
              <a:buAutoNum type="alphaUcPeriod"/>
            </a:pPr>
            <a:r>
              <a:rPr lang="en-US" dirty="0" err="1">
                <a:solidFill>
                  <a:srgbClr val="000000"/>
                </a:solidFill>
              </a:rPr>
              <a:t>Persönlicher</a:t>
            </a:r>
            <a:r>
              <a:rPr lang="en-US" dirty="0">
                <a:solidFill>
                  <a:srgbClr val="000000"/>
                </a:solidFill>
              </a:rPr>
              <a:t> </a:t>
            </a:r>
            <a:r>
              <a:rPr lang="en-US" dirty="0" err="1">
                <a:solidFill>
                  <a:srgbClr val="000000"/>
                </a:solidFill>
              </a:rPr>
              <a:t>Gewinn</a:t>
            </a:r>
            <a:endParaRPr lang="en-US" dirty="0">
              <a:solidFill>
                <a:srgbClr val="000000"/>
              </a:solidFill>
            </a:endParaRPr>
          </a:p>
          <a:p>
            <a:pPr marL="457200" lvl="0" indent="-457200" algn="l" rtl="0">
              <a:lnSpc>
                <a:spcPct val="150000"/>
              </a:lnSpc>
              <a:spcBef>
                <a:spcPts val="0"/>
              </a:spcBef>
              <a:spcAft>
                <a:spcPts val="0"/>
              </a:spcAft>
              <a:buSzPts val="2400"/>
              <a:buFont typeface="Arial"/>
              <a:buAutoNum type="alphaUcPeriod"/>
            </a:pPr>
            <a:r>
              <a:rPr lang="en-US" dirty="0" err="1">
                <a:solidFill>
                  <a:srgbClr val="000000"/>
                </a:solidFill>
              </a:rPr>
              <a:t>Auswirkungen</a:t>
            </a:r>
            <a:r>
              <a:rPr lang="en-US" dirty="0">
                <a:solidFill>
                  <a:srgbClr val="000000"/>
                </a:solidFill>
              </a:rPr>
              <a:t> auf die Umwelt</a:t>
            </a:r>
          </a:p>
          <a:p>
            <a:pPr marL="457200" lvl="0" indent="-457200" algn="l" rtl="0">
              <a:lnSpc>
                <a:spcPct val="150000"/>
              </a:lnSpc>
              <a:spcBef>
                <a:spcPts val="0"/>
              </a:spcBef>
              <a:spcAft>
                <a:spcPts val="0"/>
              </a:spcAft>
              <a:buSzPts val="2400"/>
              <a:buFont typeface="Arial"/>
              <a:buAutoNum type="alphaUcPeriod"/>
            </a:pPr>
            <a:r>
              <a:rPr lang="en-US" dirty="0" err="1">
                <a:solidFill>
                  <a:srgbClr val="000000"/>
                </a:solidFill>
              </a:rPr>
              <a:t>Sozialer</a:t>
            </a:r>
            <a:r>
              <a:rPr lang="en-US" dirty="0">
                <a:solidFill>
                  <a:srgbClr val="000000"/>
                </a:solidFill>
              </a:rPr>
              <a:t> Status</a:t>
            </a:r>
          </a:p>
          <a:p>
            <a:pPr marL="457200" lvl="0" indent="-457200" algn="l" rtl="0">
              <a:lnSpc>
                <a:spcPct val="150000"/>
              </a:lnSpc>
              <a:spcBef>
                <a:spcPts val="0"/>
              </a:spcBef>
              <a:spcAft>
                <a:spcPts val="0"/>
              </a:spcAft>
              <a:buSzPts val="2400"/>
              <a:buFont typeface="Arial"/>
              <a:buAutoNum type="alphaUcPeriod"/>
            </a:pPr>
            <a:r>
              <a:rPr lang="en-US" dirty="0" err="1">
                <a:solidFill>
                  <a:srgbClr val="000000"/>
                </a:solidFill>
              </a:rPr>
              <a:t>Wirtschaftlicher</a:t>
            </a:r>
            <a:r>
              <a:rPr lang="en-US" dirty="0">
                <a:solidFill>
                  <a:srgbClr val="000000"/>
                </a:solidFill>
              </a:rPr>
              <a:t> </a:t>
            </a:r>
            <a:r>
              <a:rPr lang="en-US" dirty="0" err="1">
                <a:solidFill>
                  <a:srgbClr val="000000"/>
                </a:solidFill>
              </a:rPr>
              <a:t>Nutzen</a:t>
            </a:r>
            <a:endParaRPr lang="en-US" dirty="0">
              <a:solidFill>
                <a:srgbClr val="000000"/>
              </a:solidFill>
            </a:endParaRPr>
          </a:p>
        </p:txBody>
      </p:sp>
      <p:sp>
        <p:nvSpPr>
          <p:cNvPr id="633" name="Google Shape;633;p9"/>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8"/>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SzPts val="2400"/>
              <a:buFont typeface="Arial"/>
              <a:buChar char="•"/>
            </a:pPr>
            <a:r>
              <a:rPr lang="de-DE" dirty="0">
                <a:solidFill>
                  <a:srgbClr val="000000"/>
                </a:solidFill>
                <a:highlight>
                  <a:srgbClr val="FFFFFF"/>
                </a:highlight>
              </a:rPr>
              <a:t>In dem Maße, in dem die Verbraucher bewusster einkaufen und sich dafür interessieren, wie sich ihr Konsumverhalten auf die Umwelt auswirkt, werden junge Verbraucher auf umweltfreundliche Kaufoptionen aufmerksam. Somit beeinflusst die Übernahme umweltfreundlicher Gewohnheiten ihre Konsumgewohnheiten. </a:t>
            </a:r>
          </a:p>
          <a:p>
            <a:pPr marL="342900" lvl="0" indent="-342900" algn="just" rtl="0">
              <a:lnSpc>
                <a:spcPct val="150000"/>
              </a:lnSpc>
              <a:spcBef>
                <a:spcPts val="0"/>
              </a:spcBef>
              <a:spcAft>
                <a:spcPts val="0"/>
              </a:spcAft>
              <a:buSzPts val="2400"/>
              <a:buFont typeface="Arial"/>
              <a:buChar char="•"/>
            </a:pPr>
            <a:r>
              <a:rPr lang="de-DE" dirty="0">
                <a:solidFill>
                  <a:srgbClr val="000000"/>
                </a:solidFill>
                <a:highlight>
                  <a:srgbClr val="FFFFFF"/>
                </a:highlight>
              </a:rPr>
              <a:t>Ein besseres Verständnis der Umweltfreundlichkeit der Produktverwendung und -entsorgung kann helfen, Möglichkeiten zur Verringerung der Umweltauswirkungen zu ermitteln.</a:t>
            </a:r>
          </a:p>
        </p:txBody>
      </p:sp>
      <p:sp>
        <p:nvSpPr>
          <p:cNvPr id="257" name="Google Shape;257;p8"/>
          <p:cNvSpPr txBox="1">
            <a:spLocks noGrp="1"/>
          </p:cNvSpPr>
          <p:nvPr>
            <p:ph type="body" idx="2"/>
          </p:nvPr>
        </p:nvSpPr>
        <p:spPr>
          <a:xfrm>
            <a:off x="600998" y="835090"/>
            <a:ext cx="3416197" cy="177451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de-DE" dirty="0"/>
              <a:t>EINFÜHRUNG IN DIE BETREUUNG GRÜNER VERBRAUCHER </a:t>
            </a:r>
            <a:endParaRP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10"/>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2400"/>
              <a:buNone/>
            </a:pPr>
            <a:r>
              <a:rPr lang="de-DE" b="1" dirty="0">
                <a:solidFill>
                  <a:srgbClr val="000000"/>
                </a:solidFill>
              </a:rPr>
              <a:t>Wofür sind grüne Produkte bekannt?</a:t>
            </a:r>
          </a:p>
          <a:p>
            <a:pPr marL="0" lvl="0" indent="0" algn="l" rtl="0">
              <a:lnSpc>
                <a:spcPct val="150000"/>
              </a:lnSpc>
              <a:spcBef>
                <a:spcPts val="0"/>
              </a:spcBef>
              <a:spcAft>
                <a:spcPts val="0"/>
              </a:spcAft>
              <a:buSzPts val="2400"/>
              <a:buNone/>
            </a:pPr>
            <a:r>
              <a:rPr lang="de-DE" b="1" dirty="0">
                <a:solidFill>
                  <a:srgbClr val="000000"/>
                </a:solidFill>
              </a:rPr>
              <a:t>A.Verwendung nicht wiederverwertbarer Materialien</a:t>
            </a:r>
          </a:p>
          <a:p>
            <a:pPr marL="0" lvl="0" indent="0" algn="l" rtl="0">
              <a:lnSpc>
                <a:spcPct val="150000"/>
              </a:lnSpc>
              <a:spcBef>
                <a:spcPts val="0"/>
              </a:spcBef>
              <a:spcAft>
                <a:spcPts val="0"/>
              </a:spcAft>
              <a:buSzPts val="2400"/>
              <a:buNone/>
            </a:pPr>
            <a:r>
              <a:rPr lang="de-DE" b="1" dirty="0">
                <a:solidFill>
                  <a:srgbClr val="000000"/>
                </a:solidFill>
              </a:rPr>
              <a:t>B.Erhöhung der Abfallmenge und des Energieverbrauchs</a:t>
            </a:r>
          </a:p>
          <a:p>
            <a:pPr marL="0" lvl="0" indent="0" algn="l" rtl="0">
              <a:lnSpc>
                <a:spcPct val="150000"/>
              </a:lnSpc>
              <a:spcBef>
                <a:spcPts val="0"/>
              </a:spcBef>
              <a:spcAft>
                <a:spcPts val="0"/>
              </a:spcAft>
              <a:buSzPts val="2400"/>
              <a:buNone/>
            </a:pPr>
            <a:r>
              <a:rPr lang="de-DE" b="1" dirty="0">
                <a:solidFill>
                  <a:srgbClr val="000000"/>
                </a:solidFill>
              </a:rPr>
              <a:t>C.Verringerung der Verpackung</a:t>
            </a:r>
          </a:p>
          <a:p>
            <a:pPr marL="0" lvl="0" indent="0" algn="l" rtl="0">
              <a:lnSpc>
                <a:spcPct val="150000"/>
              </a:lnSpc>
              <a:spcBef>
                <a:spcPts val="0"/>
              </a:spcBef>
              <a:spcAft>
                <a:spcPts val="0"/>
              </a:spcAft>
              <a:buSzPts val="2400"/>
              <a:buNone/>
            </a:pPr>
            <a:r>
              <a:rPr lang="de-DE" b="1" dirty="0">
                <a:solidFill>
                  <a:srgbClr val="000000"/>
                </a:solidFill>
              </a:rPr>
              <a:t>D.Enthält giftige Inhaltsstoffe</a:t>
            </a:r>
            <a:endParaRPr dirty="0"/>
          </a:p>
        </p:txBody>
      </p:sp>
      <p:sp>
        <p:nvSpPr>
          <p:cNvPr id="639" name="Google Shape;639;p10"/>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Q2</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33"/>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457200" lvl="0" indent="-457200" algn="just" rtl="0">
              <a:lnSpc>
                <a:spcPct val="150000"/>
              </a:lnSpc>
              <a:spcBef>
                <a:spcPts val="0"/>
              </a:spcBef>
              <a:spcAft>
                <a:spcPts val="0"/>
              </a:spcAft>
              <a:buSzPts val="2400"/>
              <a:buFont typeface="Arial"/>
              <a:buAutoNum type="alphaUcPeriod"/>
            </a:pPr>
            <a:endParaRPr lang="de-DE" dirty="0">
              <a:solidFill>
                <a:srgbClr val="000000"/>
              </a:solidFill>
            </a:endParaRPr>
          </a:p>
          <a:p>
            <a:pPr marL="0" lvl="0" indent="0" algn="just" rtl="0">
              <a:lnSpc>
                <a:spcPct val="150000"/>
              </a:lnSpc>
              <a:spcBef>
                <a:spcPts val="0"/>
              </a:spcBef>
              <a:spcAft>
                <a:spcPts val="0"/>
              </a:spcAft>
              <a:buSzPts val="2400"/>
            </a:pPr>
            <a:r>
              <a:rPr lang="de-DE" dirty="0">
                <a:solidFill>
                  <a:srgbClr val="000000"/>
                </a:solidFill>
              </a:rPr>
              <a:t>Was hat den Anstieg des umweltfreundlichen Verbraucherverhaltens in den letzten zehn Jahren maßgeblich vorangetrieben? Staatliche A.Vorschriften</a:t>
            </a:r>
          </a:p>
          <a:p>
            <a:pPr marL="0" lvl="0" indent="0" algn="just" rtl="0">
              <a:lnSpc>
                <a:spcPct val="150000"/>
              </a:lnSpc>
              <a:spcBef>
                <a:spcPts val="0"/>
              </a:spcBef>
              <a:spcAft>
                <a:spcPts val="0"/>
              </a:spcAft>
              <a:buSzPts val="2400"/>
            </a:pPr>
            <a:r>
              <a:rPr lang="de-DE" dirty="0">
                <a:solidFill>
                  <a:srgbClr val="000000"/>
                </a:solidFill>
              </a:rPr>
              <a:t>B.Persönliche Vorlieben</a:t>
            </a:r>
          </a:p>
          <a:p>
            <a:pPr marL="0" lvl="0" indent="0" algn="just" rtl="0">
              <a:lnSpc>
                <a:spcPct val="150000"/>
              </a:lnSpc>
              <a:spcBef>
                <a:spcPts val="0"/>
              </a:spcBef>
              <a:spcAft>
                <a:spcPts val="0"/>
              </a:spcAft>
              <a:buSzPts val="2400"/>
            </a:pPr>
            <a:r>
              <a:rPr lang="de-DE" dirty="0">
                <a:solidFill>
                  <a:srgbClr val="000000"/>
                </a:solidFill>
              </a:rPr>
              <a:t>C.Selbstverpflichtungen zur Senkung des Energieverbrauchs</a:t>
            </a:r>
          </a:p>
          <a:p>
            <a:pPr marL="0" lvl="0" indent="0" algn="just" rtl="0">
              <a:lnSpc>
                <a:spcPct val="150000"/>
              </a:lnSpc>
              <a:spcBef>
                <a:spcPts val="0"/>
              </a:spcBef>
              <a:spcAft>
                <a:spcPts val="0"/>
              </a:spcAft>
              <a:buSzPts val="2400"/>
            </a:pPr>
            <a:r>
              <a:rPr lang="de-DE" dirty="0">
                <a:solidFill>
                  <a:srgbClr val="000000"/>
                </a:solidFill>
              </a:rPr>
              <a:t>D.Mangelndes Bewusstsein für umweltfreundliche Produkte</a:t>
            </a:r>
          </a:p>
        </p:txBody>
      </p:sp>
      <p:sp>
        <p:nvSpPr>
          <p:cNvPr id="645" name="Google Shape;645;p33"/>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Q3</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41"/>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pPr>
            <a:r>
              <a:rPr lang="de-DE" dirty="0">
                <a:solidFill>
                  <a:srgbClr val="000000"/>
                </a:solidFill>
              </a:rPr>
              <a:t>Wie können Unternehmen ein echtes Engagement für Nachhaltigkeit zeigen?</a:t>
            </a:r>
            <a:endParaRPr lang="en-NG" dirty="0"/>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rPr>
              <a:t>Mehr Kunststoffverpackungen</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rPr>
              <a:t>Transparenz vermeiden</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rPr>
              <a:t>Grüne Produkte und Dienstleistungen anbieten</a:t>
            </a:r>
          </a:p>
          <a:p>
            <a:pPr marL="457200" lvl="0" indent="-457200" algn="just" rtl="0">
              <a:lnSpc>
                <a:spcPct val="150000"/>
              </a:lnSpc>
              <a:spcBef>
                <a:spcPts val="0"/>
              </a:spcBef>
              <a:spcAft>
                <a:spcPts val="0"/>
              </a:spcAft>
              <a:buSzPts val="2400"/>
              <a:buFont typeface="Arial"/>
              <a:buAutoNum type="alphaUcPeriod"/>
            </a:pPr>
            <a:r>
              <a:rPr lang="de-DE" dirty="0">
                <a:solidFill>
                  <a:srgbClr val="000000"/>
                </a:solidFill>
              </a:rPr>
              <a:t>Transparenz vermeiden</a:t>
            </a:r>
          </a:p>
          <a:p>
            <a:pPr marL="0" lvl="0" indent="0" algn="just" rtl="0">
              <a:lnSpc>
                <a:spcPct val="150000"/>
              </a:lnSpc>
              <a:spcBef>
                <a:spcPts val="0"/>
              </a:spcBef>
              <a:spcAft>
                <a:spcPts val="0"/>
              </a:spcAft>
              <a:buSzPts val="2400"/>
            </a:pPr>
            <a:endParaRPr lang="de-DE" dirty="0">
              <a:solidFill>
                <a:srgbClr val="000000"/>
              </a:solidFill>
            </a:endParaRPr>
          </a:p>
          <a:p>
            <a:pPr marL="0" lvl="0" indent="0" algn="just" rtl="0">
              <a:lnSpc>
                <a:spcPct val="150000"/>
              </a:lnSpc>
              <a:spcBef>
                <a:spcPts val="0"/>
              </a:spcBef>
              <a:spcAft>
                <a:spcPts val="0"/>
              </a:spcAft>
              <a:buSzPts val="2400"/>
            </a:pPr>
            <a:endParaRPr lang="de-DE" dirty="0">
              <a:solidFill>
                <a:srgbClr val="000000"/>
              </a:solidFill>
            </a:endParaRPr>
          </a:p>
        </p:txBody>
      </p:sp>
      <p:sp>
        <p:nvSpPr>
          <p:cNvPr id="651" name="Google Shape;651;p41"/>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Q4</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44"/>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de-DE" b="1" dirty="0">
                <a:solidFill>
                  <a:srgbClr val="000000"/>
                </a:solidFill>
              </a:rPr>
              <a:t>Was spielt nach den vorliegenden Informationen eine entscheidende Rolle im Verbraucherverhalten?</a:t>
            </a:r>
            <a:r>
              <a:rPr lang="en-US" b="1" dirty="0">
                <a:solidFill>
                  <a:srgbClr val="000000"/>
                </a:solidFill>
              </a:rPr>
              <a:t>?</a:t>
            </a:r>
            <a:r>
              <a:rPr lang="de-DE" b="1" dirty="0">
                <a:solidFill>
                  <a:srgbClr val="000000"/>
                </a:solidFill>
              </a:rPr>
              <a:t> </a:t>
            </a:r>
          </a:p>
          <a:p>
            <a:pPr marL="0" lvl="0" indent="0" algn="just" rtl="0">
              <a:lnSpc>
                <a:spcPct val="150000"/>
              </a:lnSpc>
              <a:spcBef>
                <a:spcPts val="0"/>
              </a:spcBef>
              <a:spcAft>
                <a:spcPts val="0"/>
              </a:spcAft>
              <a:buSzPts val="2400"/>
              <a:buNone/>
            </a:pPr>
            <a:r>
              <a:rPr lang="de-DE" b="1" dirty="0">
                <a:solidFill>
                  <a:srgbClr val="000000"/>
                </a:solidFill>
              </a:rPr>
              <a:t>A.Einflussnehmer in den sozialen Medien</a:t>
            </a:r>
          </a:p>
          <a:p>
            <a:pPr marL="0" lvl="0" indent="0" algn="just" rtl="0">
              <a:lnSpc>
                <a:spcPct val="150000"/>
              </a:lnSpc>
              <a:spcBef>
                <a:spcPts val="0"/>
              </a:spcBef>
              <a:spcAft>
                <a:spcPts val="0"/>
              </a:spcAft>
              <a:buSzPts val="2400"/>
              <a:buNone/>
            </a:pPr>
            <a:r>
              <a:rPr lang="de-DE" b="1" dirty="0">
                <a:solidFill>
                  <a:srgbClr val="000000"/>
                </a:solidFill>
              </a:rPr>
              <a:t>B.Einstellungen zur Umwelt</a:t>
            </a:r>
          </a:p>
          <a:p>
            <a:pPr marL="0" lvl="0" indent="0" algn="just" rtl="0">
              <a:lnSpc>
                <a:spcPct val="150000"/>
              </a:lnSpc>
              <a:spcBef>
                <a:spcPts val="0"/>
              </a:spcBef>
              <a:spcAft>
                <a:spcPts val="0"/>
              </a:spcAft>
              <a:buSzPts val="2400"/>
              <a:buNone/>
            </a:pPr>
            <a:r>
              <a:rPr lang="de-DE" b="1" dirty="0">
                <a:solidFill>
                  <a:srgbClr val="000000"/>
                </a:solidFill>
              </a:rPr>
              <a:t>C.Prominente Befürworter</a:t>
            </a:r>
          </a:p>
          <a:p>
            <a:pPr marL="0" lvl="0" indent="0" algn="just" rtl="0">
              <a:lnSpc>
                <a:spcPct val="150000"/>
              </a:lnSpc>
              <a:spcBef>
                <a:spcPts val="0"/>
              </a:spcBef>
              <a:spcAft>
                <a:spcPts val="0"/>
              </a:spcAft>
              <a:buSzPts val="2400"/>
              <a:buNone/>
            </a:pPr>
            <a:r>
              <a:rPr lang="de-DE" b="1" dirty="0">
                <a:solidFill>
                  <a:srgbClr val="000000"/>
                </a:solidFill>
              </a:rPr>
              <a:t>D.Modetrends</a:t>
            </a:r>
            <a:endParaRPr dirty="0"/>
          </a:p>
        </p:txBody>
      </p:sp>
      <p:sp>
        <p:nvSpPr>
          <p:cNvPr id="657" name="Google Shape;657;p44"/>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Q5</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46"/>
          <p:cNvSpPr txBox="1">
            <a:spLocks noGrp="1"/>
          </p:cNvSpPr>
          <p:nvPr>
            <p:ph type="body" idx="1"/>
          </p:nvPr>
        </p:nvSpPr>
        <p:spPr>
          <a:xfrm>
            <a:off x="4825907" y="826894"/>
            <a:ext cx="6341766" cy="5166427"/>
          </a:xfrm>
          <a:prstGeom prst="rect">
            <a:avLst/>
          </a:prstGeom>
          <a:noFill/>
          <a:ln>
            <a:noFill/>
          </a:ln>
        </p:spPr>
        <p:txBody>
          <a:bodyPr spcFirstLastPara="1" wrap="square" lIns="91425" tIns="45700" rIns="91425" bIns="45700" anchor="t" anchorCtr="0">
            <a:noAutofit/>
          </a:bodyPr>
          <a:lstStyle/>
          <a:p>
            <a:pPr marL="0" lvl="0" indent="0" algn="just" rtl="0">
              <a:lnSpc>
                <a:spcPct val="150000"/>
              </a:lnSpc>
              <a:spcBef>
                <a:spcPts val="0"/>
              </a:spcBef>
              <a:spcAft>
                <a:spcPts val="0"/>
              </a:spcAft>
              <a:buSzPts val="2400"/>
              <a:buNone/>
            </a:pPr>
            <a:r>
              <a:rPr lang="de-DE" b="1" dirty="0">
                <a:solidFill>
                  <a:srgbClr val="000000"/>
                </a:solidFill>
              </a:rPr>
              <a:t>Was ist eine der genannten Strategien zur Förderung eines umweltbewussten Verbrauchs?</a:t>
            </a:r>
            <a:r>
              <a:rPr lang="en-US" b="1" dirty="0">
                <a:solidFill>
                  <a:srgbClr val="000000"/>
                </a:solidFill>
              </a:rPr>
              <a:t>?</a:t>
            </a:r>
          </a:p>
          <a:p>
            <a:pPr marL="0" lvl="0" indent="0" algn="just" rtl="0">
              <a:lnSpc>
                <a:spcPct val="150000"/>
              </a:lnSpc>
              <a:spcBef>
                <a:spcPts val="0"/>
              </a:spcBef>
              <a:spcAft>
                <a:spcPts val="0"/>
              </a:spcAft>
              <a:buSzPts val="2400"/>
              <a:buNone/>
            </a:pPr>
            <a:r>
              <a:rPr lang="en-US" b="1" dirty="0">
                <a:solidFill>
                  <a:srgbClr val="000000"/>
                </a:solidFill>
              </a:rPr>
              <a:t>A.</a:t>
            </a:r>
            <a:r>
              <a:rPr lang="de-DE" b="1" dirty="0">
                <a:solidFill>
                  <a:srgbClr val="000000"/>
                </a:solidFill>
              </a:rPr>
              <a:t> Erhöhung des Energieverbrauchs</a:t>
            </a:r>
          </a:p>
          <a:p>
            <a:pPr marL="0" lvl="0" indent="0" algn="just" rtl="0">
              <a:lnSpc>
                <a:spcPct val="150000"/>
              </a:lnSpc>
              <a:spcBef>
                <a:spcPts val="0"/>
              </a:spcBef>
              <a:spcAft>
                <a:spcPts val="0"/>
              </a:spcAft>
              <a:buSzPts val="2400"/>
              <a:buNone/>
            </a:pPr>
            <a:r>
              <a:rPr lang="de-DE" b="1" dirty="0">
                <a:solidFill>
                  <a:srgbClr val="000000"/>
                </a:solidFill>
              </a:rPr>
              <a:t>B.Nutzung nicht erneuerbarer Energiequellen</a:t>
            </a:r>
          </a:p>
          <a:p>
            <a:pPr marL="0" lvl="0" indent="0" algn="just" rtl="0">
              <a:lnSpc>
                <a:spcPct val="150000"/>
              </a:lnSpc>
              <a:spcBef>
                <a:spcPts val="0"/>
              </a:spcBef>
              <a:spcAft>
                <a:spcPts val="0"/>
              </a:spcAft>
              <a:buSzPts val="2400"/>
              <a:buNone/>
            </a:pPr>
            <a:r>
              <a:rPr lang="de-DE" b="1" dirty="0">
                <a:solidFill>
                  <a:srgbClr val="000000"/>
                </a:solidFill>
              </a:rPr>
              <a:t>C.Kauf von lokal angebauten und biologischen Lebensmitteln</a:t>
            </a:r>
          </a:p>
          <a:p>
            <a:pPr marL="0" lvl="0" indent="0" algn="just" rtl="0">
              <a:lnSpc>
                <a:spcPct val="150000"/>
              </a:lnSpc>
              <a:spcBef>
                <a:spcPts val="0"/>
              </a:spcBef>
              <a:spcAft>
                <a:spcPts val="0"/>
              </a:spcAft>
              <a:buSzPts val="2400"/>
              <a:buNone/>
            </a:pPr>
            <a:r>
              <a:rPr lang="de-DE" b="1" dirty="0">
                <a:solidFill>
                  <a:srgbClr val="000000"/>
                </a:solidFill>
              </a:rPr>
              <a:t>D.Energieetiketten ignorieren</a:t>
            </a:r>
            <a:endParaRPr dirty="0"/>
          </a:p>
        </p:txBody>
      </p:sp>
      <p:sp>
        <p:nvSpPr>
          <p:cNvPr id="663" name="Google Shape;663;p46"/>
          <p:cNvSpPr txBox="1">
            <a:spLocks noGrp="1"/>
          </p:cNvSpPr>
          <p:nvPr>
            <p:ph type="body" idx="2"/>
          </p:nvPr>
        </p:nvSpPr>
        <p:spPr>
          <a:xfrm>
            <a:off x="600999" y="835090"/>
            <a:ext cx="3125818" cy="1774519"/>
          </a:xfrm>
          <a:prstGeom prst="rect">
            <a:avLst/>
          </a:prstGeom>
          <a:noFill/>
          <a:ln>
            <a:noFill/>
          </a:ln>
        </p:spPr>
        <p:txBody>
          <a:bodyPr spcFirstLastPara="1" wrap="square" lIns="91425" tIns="45700" rIns="91425" bIns="45700" anchor="t" anchorCtr="0">
            <a:noAutofit/>
          </a:bodyPr>
          <a:lstStyle/>
          <a:p>
            <a:pPr marL="457200" marR="0" lvl="0" indent="-228600" algn="l" rtl="0">
              <a:lnSpc>
                <a:spcPct val="90000"/>
              </a:lnSpc>
              <a:spcBef>
                <a:spcPts val="1000"/>
              </a:spcBef>
              <a:spcAft>
                <a:spcPts val="0"/>
              </a:spcAft>
              <a:buClr>
                <a:schemeClr val="lt1"/>
              </a:buClr>
              <a:buSzPts val="3600"/>
              <a:buFont typeface="Arial"/>
              <a:buNone/>
            </a:pPr>
            <a:r>
              <a:rPr lang="en-US"/>
              <a:t>Q6</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47"/>
          <p:cNvSpPr txBox="1">
            <a:spLocks noGrp="1"/>
          </p:cNvSpPr>
          <p:nvPr>
            <p:ph type="body" idx="1"/>
          </p:nvPr>
        </p:nvSpPr>
        <p:spPr>
          <a:xfrm>
            <a:off x="904856" y="826894"/>
            <a:ext cx="10479218"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None/>
            </a:pPr>
            <a:r>
              <a:rPr lang="en-US" dirty="0" err="1"/>
              <a:t>Antwortschlüssel</a:t>
            </a:r>
            <a:endParaRPr dirty="0"/>
          </a:p>
        </p:txBody>
      </p:sp>
      <p:sp>
        <p:nvSpPr>
          <p:cNvPr id="669" name="Google Shape;669;p47"/>
          <p:cNvSpPr txBox="1">
            <a:spLocks noGrp="1"/>
          </p:cNvSpPr>
          <p:nvPr>
            <p:ph type="body" idx="2"/>
          </p:nvPr>
        </p:nvSpPr>
        <p:spPr>
          <a:xfrm>
            <a:off x="856391" y="2249177"/>
            <a:ext cx="10479218" cy="3781929"/>
          </a:xfrm>
          <a:prstGeom prst="rect">
            <a:avLst/>
          </a:prstGeom>
          <a:noFill/>
          <a:ln>
            <a:noFill/>
          </a:ln>
        </p:spPr>
        <p:txBody>
          <a:bodyPr spcFirstLastPara="1" wrap="square" lIns="91425" tIns="45700" rIns="91425" bIns="45700" anchor="t" anchorCtr="0">
            <a:noAutofit/>
          </a:bodyPr>
          <a:lstStyle/>
          <a:p>
            <a:pPr marL="228600" lvl="0" indent="-228600" algn="just" rtl="0">
              <a:lnSpc>
                <a:spcPct val="150000"/>
              </a:lnSpc>
              <a:spcBef>
                <a:spcPts val="0"/>
              </a:spcBef>
              <a:spcAft>
                <a:spcPts val="0"/>
              </a:spcAft>
              <a:buClr>
                <a:srgbClr val="595959"/>
              </a:buClr>
              <a:buSzPts val="2400"/>
              <a:buNone/>
            </a:pPr>
            <a:r>
              <a:rPr lang="en-US" dirty="0">
                <a:solidFill>
                  <a:srgbClr val="000000"/>
                </a:solidFill>
              </a:rPr>
              <a:t>Q1: B</a:t>
            </a:r>
            <a:endParaRPr dirty="0"/>
          </a:p>
          <a:p>
            <a:pPr marL="228600" lvl="0" indent="-228600" algn="just" rtl="0">
              <a:lnSpc>
                <a:spcPct val="150000"/>
              </a:lnSpc>
              <a:spcBef>
                <a:spcPts val="0"/>
              </a:spcBef>
              <a:spcAft>
                <a:spcPts val="0"/>
              </a:spcAft>
              <a:buClr>
                <a:srgbClr val="595959"/>
              </a:buClr>
              <a:buSzPts val="2400"/>
              <a:buNone/>
            </a:pPr>
            <a:r>
              <a:rPr lang="en-US" dirty="0">
                <a:solidFill>
                  <a:srgbClr val="000000"/>
                </a:solidFill>
              </a:rPr>
              <a:t>Q2: C </a:t>
            </a:r>
            <a:endParaRPr dirty="0"/>
          </a:p>
          <a:p>
            <a:pPr marL="228600" lvl="0" indent="-228600" algn="just" rtl="0">
              <a:lnSpc>
                <a:spcPct val="150000"/>
              </a:lnSpc>
              <a:spcBef>
                <a:spcPts val="0"/>
              </a:spcBef>
              <a:spcAft>
                <a:spcPts val="0"/>
              </a:spcAft>
              <a:buClr>
                <a:srgbClr val="595959"/>
              </a:buClr>
              <a:buSzPts val="2400"/>
              <a:buNone/>
            </a:pPr>
            <a:r>
              <a:rPr lang="en-US" dirty="0">
                <a:solidFill>
                  <a:srgbClr val="000000"/>
                </a:solidFill>
              </a:rPr>
              <a:t>Q3: C</a:t>
            </a:r>
            <a:endParaRPr dirty="0"/>
          </a:p>
          <a:p>
            <a:pPr marL="228600" lvl="0" indent="-228600" algn="just" rtl="0">
              <a:lnSpc>
                <a:spcPct val="150000"/>
              </a:lnSpc>
              <a:spcBef>
                <a:spcPts val="0"/>
              </a:spcBef>
              <a:spcAft>
                <a:spcPts val="0"/>
              </a:spcAft>
              <a:buClr>
                <a:srgbClr val="595959"/>
              </a:buClr>
              <a:buSzPts val="2400"/>
              <a:buNone/>
            </a:pPr>
            <a:r>
              <a:rPr lang="en-US" dirty="0">
                <a:solidFill>
                  <a:srgbClr val="000000"/>
                </a:solidFill>
              </a:rPr>
              <a:t>Q4: C</a:t>
            </a:r>
            <a:endParaRPr dirty="0"/>
          </a:p>
          <a:p>
            <a:pPr marL="228600" lvl="0" indent="-228600" algn="just" rtl="0">
              <a:lnSpc>
                <a:spcPct val="150000"/>
              </a:lnSpc>
              <a:spcBef>
                <a:spcPts val="0"/>
              </a:spcBef>
              <a:spcAft>
                <a:spcPts val="0"/>
              </a:spcAft>
              <a:buClr>
                <a:srgbClr val="595959"/>
              </a:buClr>
              <a:buSzPts val="2400"/>
              <a:buNone/>
            </a:pPr>
            <a:r>
              <a:rPr lang="en-US" dirty="0">
                <a:solidFill>
                  <a:srgbClr val="000000"/>
                </a:solidFill>
              </a:rPr>
              <a:t>Q5: B</a:t>
            </a:r>
            <a:endParaRPr dirty="0"/>
          </a:p>
          <a:p>
            <a:pPr marL="228600" lvl="0" indent="-228600" algn="just" rtl="0">
              <a:lnSpc>
                <a:spcPct val="150000"/>
              </a:lnSpc>
              <a:spcBef>
                <a:spcPts val="0"/>
              </a:spcBef>
              <a:spcAft>
                <a:spcPts val="0"/>
              </a:spcAft>
              <a:buClr>
                <a:srgbClr val="595959"/>
              </a:buClr>
              <a:buSzPts val="2400"/>
              <a:buNone/>
            </a:pPr>
            <a:r>
              <a:rPr lang="en-US" dirty="0">
                <a:solidFill>
                  <a:srgbClr val="000000"/>
                </a:solidFill>
              </a:rPr>
              <a:t>Q6: C</a:t>
            </a:r>
            <a:endParaRPr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6" name="Google Shape;676;p23"/>
          <p:cNvSpPr txBox="1">
            <a:spLocks noGrp="1"/>
          </p:cNvSpPr>
          <p:nvPr>
            <p:ph type="body" idx="1"/>
          </p:nvPr>
        </p:nvSpPr>
        <p:spPr>
          <a:xfrm>
            <a:off x="7630824" y="99092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9600"/>
              <a:buNone/>
            </a:pPr>
            <a:r>
              <a:rPr lang="en-US"/>
              <a:t>04</a:t>
            </a:r>
            <a:endParaRPr/>
          </a:p>
        </p:txBody>
      </p:sp>
      <p:sp>
        <p:nvSpPr>
          <p:cNvPr id="677" name="Google Shape;677;p23"/>
          <p:cNvSpPr/>
          <p:nvPr/>
        </p:nvSpPr>
        <p:spPr>
          <a:xfrm>
            <a:off x="5722297" y="4461934"/>
            <a:ext cx="5608740" cy="12526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529"/>
              <a:buFont typeface="Arial"/>
              <a:buNone/>
            </a:pPr>
            <a:endParaRPr sz="529" b="0" i="0" u="none" strike="noStrike" cap="none">
              <a:solidFill>
                <a:schemeClr val="lt1"/>
              </a:solidFill>
              <a:latin typeface="Montserrat"/>
              <a:ea typeface="Montserrat"/>
              <a:cs typeface="Montserrat"/>
              <a:sym typeface="Montserrat"/>
            </a:endParaRPr>
          </a:p>
        </p:txBody>
      </p:sp>
      <p:sp>
        <p:nvSpPr>
          <p:cNvPr id="678" name="Google Shape;678;p23"/>
          <p:cNvSpPr txBox="1"/>
          <p:nvPr/>
        </p:nvSpPr>
        <p:spPr>
          <a:xfrm>
            <a:off x="6096000" y="4514273"/>
            <a:ext cx="560880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Arial"/>
                <a:ea typeface="Arial"/>
                <a:cs typeface="Arial"/>
                <a:sym typeface="Arial"/>
              </a:rPr>
              <a:t>SCHLÜSSELBEGRIFFE UND DEFINITIONEN</a:t>
            </a:r>
            <a:endParaRPr sz="3600" b="0" i="0" u="none" strike="noStrike" cap="none" dirty="0">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683" name="Google Shape;683;p24"/>
          <p:cNvSpPr txBox="1">
            <a:spLocks noGrp="1"/>
          </p:cNvSpPr>
          <p:nvPr>
            <p:ph type="body" idx="2"/>
          </p:nvPr>
        </p:nvSpPr>
        <p:spPr>
          <a:xfrm>
            <a:off x="219056" y="2025748"/>
            <a:ext cx="11390742" cy="3781929"/>
          </a:xfrm>
          <a:prstGeom prst="rect">
            <a:avLst/>
          </a:prstGeom>
          <a:noFill/>
          <a:ln>
            <a:noFill/>
          </a:ln>
        </p:spPr>
        <p:txBody>
          <a:bodyPr spcFirstLastPara="1" wrap="square" lIns="91425" tIns="45700" rIns="91425" bIns="45700" anchor="t" anchorCtr="0">
            <a:noAutofit/>
          </a:bodyPr>
          <a:lstStyle/>
          <a:p>
            <a:pPr marL="571500" lvl="0" indent="-342900" algn="l" rtl="0">
              <a:lnSpc>
                <a:spcPct val="103333"/>
              </a:lnSpc>
              <a:spcBef>
                <a:spcPts val="0"/>
              </a:spcBef>
              <a:spcAft>
                <a:spcPts val="0"/>
              </a:spcAft>
              <a:buSzPts val="2400"/>
              <a:buFont typeface="Arial"/>
              <a:buChar char="•"/>
            </a:pPr>
            <a:r>
              <a:rPr lang="de-DE" dirty="0"/>
              <a:t>Grünes Konsumverhalten - Verwendung nachhaltiger, umweltfreundlicher Produkte.</a:t>
            </a:r>
          </a:p>
          <a:p>
            <a:pPr marL="571500" lvl="0" indent="-342900" algn="l" rtl="0">
              <a:lnSpc>
                <a:spcPct val="103333"/>
              </a:lnSpc>
              <a:spcBef>
                <a:spcPts val="0"/>
              </a:spcBef>
              <a:spcAft>
                <a:spcPts val="0"/>
              </a:spcAft>
              <a:buSzPts val="2400"/>
              <a:buFont typeface="Arial"/>
              <a:buChar char="•"/>
            </a:pPr>
            <a:r>
              <a:rPr lang="de-DE" dirty="0"/>
              <a:t>Grüne Produkte - umweltfreundliche Produkte, die recycelbare Materialien verwenden.</a:t>
            </a:r>
          </a:p>
          <a:p>
            <a:pPr marL="571500" lvl="0" indent="-342900" algn="l" rtl="0">
              <a:lnSpc>
                <a:spcPct val="103333"/>
              </a:lnSpc>
              <a:spcBef>
                <a:spcPts val="0"/>
              </a:spcBef>
              <a:spcAft>
                <a:spcPts val="0"/>
              </a:spcAft>
              <a:buSzPts val="2400"/>
              <a:buFont typeface="Arial"/>
              <a:buChar char="•"/>
            </a:pPr>
            <a:r>
              <a:rPr lang="de-DE" dirty="0"/>
              <a:t>Grünes Konsumverhalten - Kunden, die umweltfreundliche Produkte verwenden, aber mit</a:t>
            </a:r>
          </a:p>
          <a:p>
            <a:pPr marL="571500" lvl="0" indent="-342900" algn="l" rtl="0">
              <a:lnSpc>
                <a:spcPct val="103333"/>
              </a:lnSpc>
              <a:spcBef>
                <a:spcPts val="0"/>
              </a:spcBef>
              <a:spcAft>
                <a:spcPts val="0"/>
              </a:spcAft>
              <a:buSzPts val="2400"/>
              <a:buFont typeface="Arial"/>
              <a:buChar char="•"/>
            </a:pPr>
            <a:r>
              <a:rPr lang="de-DE" dirty="0"/>
              <a:t>unterschiedlichen Schwerpunkten und Bedeutungen.</a:t>
            </a:r>
          </a:p>
          <a:p>
            <a:pPr marL="571500" lvl="0" indent="-342900" algn="l" rtl="0">
              <a:lnSpc>
                <a:spcPct val="103333"/>
              </a:lnSpc>
              <a:spcBef>
                <a:spcPts val="0"/>
              </a:spcBef>
              <a:spcAft>
                <a:spcPts val="0"/>
              </a:spcAft>
              <a:buSzPts val="2400"/>
              <a:buFont typeface="Arial"/>
              <a:buChar char="•"/>
            </a:pPr>
            <a:r>
              <a:rPr lang="de-DE" dirty="0"/>
              <a:t>Grünes Marketing - eine Geschäftspraxis, die Produkte und Dienstleistungen auf der Grundlage von Umweltinitiativen fördert.</a:t>
            </a:r>
          </a:p>
          <a:p>
            <a:pPr marL="571500" lvl="0" indent="-342900" algn="l" rtl="0">
              <a:lnSpc>
                <a:spcPct val="103333"/>
              </a:lnSpc>
              <a:spcBef>
                <a:spcPts val="0"/>
              </a:spcBef>
              <a:spcAft>
                <a:spcPts val="0"/>
              </a:spcAft>
              <a:buSzPts val="2400"/>
              <a:buFont typeface="Arial"/>
              <a:buChar char="•"/>
            </a:pPr>
            <a:r>
              <a:rPr lang="de-DE" dirty="0"/>
              <a:t>Grüne Marketingpraktiken.</a:t>
            </a:r>
          </a:p>
          <a:p>
            <a:pPr marL="571500" lvl="0" indent="-342900" algn="l" rtl="0">
              <a:lnSpc>
                <a:spcPct val="103333"/>
              </a:lnSpc>
              <a:spcBef>
                <a:spcPts val="0"/>
              </a:spcBef>
              <a:spcAft>
                <a:spcPts val="0"/>
              </a:spcAft>
              <a:buSzPts val="2400"/>
              <a:buFont typeface="Arial"/>
              <a:buChar char="•"/>
            </a:pPr>
            <a:r>
              <a:rPr lang="de-DE" dirty="0"/>
              <a:t>Nachhaltiges Marketing - ein strategischer Schritt, um mit bewussten Verbrauchern in Kontakt zu treten.</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16"/>
          <p:cNvSpPr txBox="1">
            <a:spLocks noGrp="1"/>
          </p:cNvSpPr>
          <p:nvPr>
            <p:ph type="body" idx="1"/>
          </p:nvPr>
        </p:nvSpPr>
        <p:spPr>
          <a:xfrm>
            <a:off x="6813878" y="499347"/>
            <a:ext cx="49911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dirty="0"/>
              <a:t>GRÜNER KONSUM</a:t>
            </a:r>
            <a:endParaRPr dirty="0"/>
          </a:p>
        </p:txBody>
      </p:sp>
      <p:sp>
        <p:nvSpPr>
          <p:cNvPr id="264" name="Google Shape;264;p16"/>
          <p:cNvSpPr txBox="1">
            <a:spLocks noGrp="1"/>
          </p:cNvSpPr>
          <p:nvPr>
            <p:ph type="body" idx="3"/>
          </p:nvPr>
        </p:nvSpPr>
        <p:spPr>
          <a:xfrm>
            <a:off x="6214250" y="1905830"/>
            <a:ext cx="5822100" cy="41028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SzPts val="2400"/>
              <a:buFont typeface="Arial"/>
              <a:buChar char="•"/>
            </a:pPr>
            <a:r>
              <a:rPr lang="de-DE" dirty="0">
                <a:solidFill>
                  <a:srgbClr val="000000"/>
                </a:solidFill>
                <a:highlight>
                  <a:srgbClr val="FFFFFF"/>
                </a:highlight>
              </a:rPr>
              <a:t>In den letzten Jahrzehnten hat sich das Verbraucherverhalten stark verändert, wobei das Umwelt- und Gesundheitsbewusstsein einen großen Einfluss hat. </a:t>
            </a:r>
          </a:p>
          <a:p>
            <a:pPr marL="342900" lvl="0" indent="-342900" algn="just" rtl="0">
              <a:lnSpc>
                <a:spcPct val="150000"/>
              </a:lnSpc>
              <a:spcBef>
                <a:spcPts val="0"/>
              </a:spcBef>
              <a:spcAft>
                <a:spcPts val="0"/>
              </a:spcAft>
              <a:buSzPts val="2400"/>
              <a:buFont typeface="Arial"/>
              <a:buChar char="•"/>
            </a:pPr>
            <a:r>
              <a:rPr lang="de-DE" dirty="0">
                <a:solidFill>
                  <a:srgbClr val="000000"/>
                </a:solidFill>
                <a:highlight>
                  <a:srgbClr val="FFFFFF"/>
                </a:highlight>
              </a:rPr>
              <a:t>Zu einem umweltfreundlichen Konsumverhalten gehört es, nachhaltige und umweltfreundliche Produkte zu verwenden und solche zu meiden, die sowohl für die Verbraucher als auch für die Umwelt schädlich sind.</a:t>
            </a:r>
          </a:p>
        </p:txBody>
      </p:sp>
      <p:sp>
        <p:nvSpPr>
          <p:cNvPr id="265" name="Google Shape;265;p16"/>
          <p:cNvSpPr txBox="1"/>
          <p:nvPr/>
        </p:nvSpPr>
        <p:spPr>
          <a:xfrm>
            <a:off x="777039" y="2276560"/>
            <a:ext cx="4539240" cy="49632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0000"/>
              </a:buClr>
              <a:buSzPts val="2800"/>
              <a:buFont typeface="Arial"/>
              <a:buNone/>
            </a:pPr>
            <a:r>
              <a:rPr lang="en-US" sz="2800" b="0" i="0" u="none" strike="noStrike" cap="none">
                <a:solidFill>
                  <a:srgbClr val="FF0000"/>
                </a:solidFill>
                <a:latin typeface="Calibri"/>
                <a:ea typeface="Calibri"/>
                <a:cs typeface="Calibri"/>
                <a:sym typeface="Calibri"/>
              </a:rPr>
              <a:t>Replace the image as required</a:t>
            </a:r>
            <a:endParaRPr sz="1400" b="0" i="0" u="none" strike="noStrike" cap="none">
              <a:solidFill>
                <a:srgbClr val="000000"/>
              </a:solidFill>
              <a:latin typeface="Arial"/>
              <a:ea typeface="Arial"/>
              <a:cs typeface="Arial"/>
              <a:sym typeface="Arial"/>
            </a:endParaRPr>
          </a:p>
        </p:txBody>
      </p:sp>
      <p:pic>
        <p:nvPicPr>
          <p:cNvPr id="266" name="Google Shape;266;p16"/>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a:stretch/>
        </p:blipFill>
        <p:spPr>
          <a:xfrm>
            <a:off x="635271" y="2095585"/>
            <a:ext cx="5130800" cy="3913188"/>
          </a:xfrm>
          <a:prstGeom prst="rect">
            <a:avLst/>
          </a:prstGeom>
          <a:solidFill>
            <a:srgbClr val="D8D8D8"/>
          </a:solid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2f0858d4389_0_14"/>
          <p:cNvSpPr txBox="1">
            <a:spLocks noGrp="1"/>
          </p:cNvSpPr>
          <p:nvPr>
            <p:ph type="body" idx="1"/>
          </p:nvPr>
        </p:nvSpPr>
        <p:spPr>
          <a:xfrm>
            <a:off x="354725" y="900046"/>
            <a:ext cx="104793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3600"/>
              <a:buNone/>
            </a:pPr>
            <a:r>
              <a:rPr lang="en-US" dirty="0"/>
              <a:t>GRÜNER KONSUM</a:t>
            </a:r>
            <a:endParaRPr dirty="0"/>
          </a:p>
        </p:txBody>
      </p:sp>
      <p:sp>
        <p:nvSpPr>
          <p:cNvPr id="273" name="Google Shape;273;g2f0858d4389_0_14"/>
          <p:cNvSpPr txBox="1">
            <a:spLocks noGrp="1"/>
          </p:cNvSpPr>
          <p:nvPr>
            <p:ph type="body" idx="2"/>
          </p:nvPr>
        </p:nvSpPr>
        <p:spPr>
          <a:xfrm>
            <a:off x="354725" y="2179025"/>
            <a:ext cx="11401800" cy="4476300"/>
          </a:xfrm>
          <a:prstGeom prst="rect">
            <a:avLst/>
          </a:prstGeom>
          <a:noFill/>
          <a:ln>
            <a:noFill/>
          </a:ln>
        </p:spPr>
        <p:txBody>
          <a:bodyPr spcFirstLastPara="1" wrap="square" lIns="91425" tIns="45700" rIns="91425" bIns="45700" anchor="t" anchorCtr="0">
            <a:noAutofit/>
          </a:bodyPr>
          <a:lstStyle/>
          <a:p>
            <a:pPr marL="342900" lvl="0" indent="-342900" algn="just" rtl="0">
              <a:lnSpc>
                <a:spcPct val="150000"/>
              </a:lnSpc>
              <a:spcBef>
                <a:spcPts val="0"/>
              </a:spcBef>
              <a:spcAft>
                <a:spcPts val="0"/>
              </a:spcAft>
              <a:buSzPts val="2400"/>
              <a:buChar char="•"/>
            </a:pPr>
            <a:r>
              <a:rPr lang="de-DE" dirty="0">
                <a:solidFill>
                  <a:srgbClr val="000000"/>
                </a:solidFill>
                <a:highlight>
                  <a:schemeClr val="lt1"/>
                </a:highlight>
              </a:rPr>
              <a:t>Grüner Konsum wird in der Regel mit umweltbewusstem Konsum in Verbindung gebracht, bei dem die Verbraucher die Umweltauswirkungen von a) Kauf, Verwendung und b) Entsorgung verschiedener Produkte oder der Inanspruchnahme verschiedener grüner Dienstleistungen berücksichtigen.</a:t>
            </a:r>
          </a:p>
          <a:p>
            <a:pPr marL="342900" lvl="0" indent="-342900" algn="just" rtl="0">
              <a:lnSpc>
                <a:spcPct val="150000"/>
              </a:lnSpc>
              <a:spcBef>
                <a:spcPts val="0"/>
              </a:spcBef>
              <a:spcAft>
                <a:spcPts val="0"/>
              </a:spcAft>
              <a:buSzPts val="2400"/>
              <a:buChar char="•"/>
            </a:pPr>
            <a:r>
              <a:rPr lang="de-DE" dirty="0">
                <a:solidFill>
                  <a:srgbClr val="000000"/>
                </a:solidFill>
                <a:highlight>
                  <a:schemeClr val="lt1"/>
                </a:highlight>
              </a:rPr>
              <a:t>Beim Kauf liegt der Schwerpunkt auf dem persönlichen Gewinn.</a:t>
            </a:r>
          </a:p>
          <a:p>
            <a:pPr marL="0" lvl="0" indent="0" algn="just" rtl="0">
              <a:lnSpc>
                <a:spcPct val="150000"/>
              </a:lnSpc>
              <a:spcBef>
                <a:spcPts val="0"/>
              </a:spcBef>
              <a:spcAft>
                <a:spcPts val="0"/>
              </a:spcAft>
              <a:buSzPts val="2400"/>
              <a:buNone/>
            </a:pPr>
            <a:r>
              <a:rPr lang="de-DE" dirty="0">
                <a:solidFill>
                  <a:srgbClr val="000000"/>
                </a:solidFill>
                <a:highlight>
                  <a:schemeClr val="lt1"/>
                </a:highlight>
              </a:rPr>
              <a:t>Bei der Entsorgung kommen sie der Umwelt, der Gesellschaft und anderen zugute.</a:t>
            </a:r>
          </a:p>
          <a:p>
            <a:pPr marL="457200" lvl="0" indent="0" algn="just" rtl="0">
              <a:lnSpc>
                <a:spcPct val="150000"/>
              </a:lnSpc>
              <a:spcBef>
                <a:spcPts val="0"/>
              </a:spcBef>
              <a:spcAft>
                <a:spcPts val="0"/>
              </a:spcAft>
              <a:buSzPts val="2400"/>
              <a:buNone/>
            </a:pPr>
            <a:r>
              <a:rPr lang="de-DE" dirty="0">
                <a:solidFill>
                  <a:srgbClr val="000000"/>
                </a:solidFill>
                <a:highlight>
                  <a:schemeClr val="lt1"/>
                </a:highlight>
              </a:rPr>
              <a:t>Es geht darum, mit sozialer Verantwortung und sozialem Bewusstsein zu handeln, umweltfreundliche Produkte zu verwenden, wiederverwertbare Produkte mit hoher Haltbarkeit, Qualität und ökologischer Kennzeichnung auszuwählen, übermäßigen Verbrauch zu vermeiden und den Ressourcen- und Energieverbrauch zu senken.</a:t>
            </a:r>
            <a:endParaRPr dirty="0">
              <a:solidFill>
                <a:srgbClr val="000000"/>
              </a:solidFill>
              <a:highlight>
                <a:schemeClr val="lt1"/>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0"/>
          <p:cNvSpPr txBox="1">
            <a:spLocks noGrp="1"/>
          </p:cNvSpPr>
          <p:nvPr>
            <p:ph type="body" idx="1"/>
          </p:nvPr>
        </p:nvSpPr>
        <p:spPr>
          <a:xfrm>
            <a:off x="6856125" y="665465"/>
            <a:ext cx="4991100" cy="992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3B64B"/>
              </a:buClr>
              <a:buSzPts val="3600"/>
              <a:buNone/>
            </a:pPr>
            <a:r>
              <a:rPr lang="en-US" dirty="0"/>
              <a:t>GRÜNE PRODUKTE</a:t>
            </a:r>
            <a:endParaRPr dirty="0"/>
          </a:p>
        </p:txBody>
      </p:sp>
      <p:sp>
        <p:nvSpPr>
          <p:cNvPr id="280" name="Google Shape;280;p50"/>
          <p:cNvSpPr txBox="1">
            <a:spLocks noGrp="1"/>
          </p:cNvSpPr>
          <p:nvPr>
            <p:ph type="body" idx="3"/>
          </p:nvPr>
        </p:nvSpPr>
        <p:spPr>
          <a:xfrm>
            <a:off x="6096000" y="1782505"/>
            <a:ext cx="5822100" cy="5075400"/>
          </a:xfrm>
          <a:prstGeom prst="rect">
            <a:avLst/>
          </a:prstGeom>
          <a:noFill/>
          <a:ln>
            <a:noFill/>
          </a:ln>
        </p:spPr>
        <p:txBody>
          <a:bodyPr spcFirstLastPara="1" wrap="square" lIns="91425" tIns="45700" rIns="91425" bIns="45700" anchor="t" anchorCtr="0">
            <a:noAutofit/>
          </a:bodyPr>
          <a:lstStyle/>
          <a:p>
            <a:pPr marL="457200" lvl="0" indent="0" algn="just" rtl="0">
              <a:lnSpc>
                <a:spcPct val="150000"/>
              </a:lnSpc>
              <a:spcBef>
                <a:spcPts val="0"/>
              </a:spcBef>
              <a:spcAft>
                <a:spcPts val="0"/>
              </a:spcAft>
              <a:buSzPts val="2400"/>
              <a:buNone/>
            </a:pPr>
            <a:r>
              <a:rPr lang="de-DE" dirty="0"/>
              <a:t>Bei umweltfreundlichen Produkten werden wiederverwertbare Materialien verwendet, der Abfall und der Energieverbrauch reduziert, die Verpackung verringert und weniger giftige Inhaltsstoffe verwendet, die bei der Herstellung und beim Verbrauch die geringsten negativen Auswirkungen auf die Umwelt haben. </a:t>
            </a:r>
            <a:endParaRPr dirty="0"/>
          </a:p>
        </p:txBody>
      </p:sp>
      <p:sp>
        <p:nvSpPr>
          <p:cNvPr id="281" name="Google Shape;281;p50"/>
          <p:cNvSpPr txBox="1"/>
          <p:nvPr/>
        </p:nvSpPr>
        <p:spPr>
          <a:xfrm>
            <a:off x="777039" y="2276560"/>
            <a:ext cx="4539240" cy="496326"/>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0000"/>
              </a:buClr>
              <a:buSzPts val="2800"/>
              <a:buFont typeface="Arial"/>
              <a:buNone/>
            </a:pPr>
            <a:r>
              <a:rPr lang="en-US" sz="2800" b="0" i="0" u="none" strike="noStrike" cap="none">
                <a:solidFill>
                  <a:srgbClr val="FF0000"/>
                </a:solidFill>
                <a:latin typeface="Calibri"/>
                <a:ea typeface="Calibri"/>
                <a:cs typeface="Calibri"/>
                <a:sym typeface="Calibri"/>
              </a:rPr>
              <a:t>Replace the image as required</a:t>
            </a:r>
            <a:endParaRPr sz="1400" b="0" i="0" u="none" strike="noStrike" cap="none">
              <a:solidFill>
                <a:srgbClr val="000000"/>
              </a:solidFill>
              <a:latin typeface="Arial"/>
              <a:ea typeface="Arial"/>
              <a:cs typeface="Arial"/>
              <a:sym typeface="Arial"/>
            </a:endParaRPr>
          </a:p>
        </p:txBody>
      </p:sp>
      <p:pic>
        <p:nvPicPr>
          <p:cNvPr id="282" name="Google Shape;282;p5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8640" y="2097024"/>
            <a:ext cx="5133792" cy="3889248"/>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1748</TotalTime>
  <Words>4556</Words>
  <Application>Microsoft Office PowerPoint</Application>
  <PresentationFormat>Widescreen</PresentationFormat>
  <Paragraphs>334</Paragraphs>
  <Slides>67</Slides>
  <Notes>67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67</vt:i4>
      </vt:variant>
    </vt:vector>
  </HeadingPairs>
  <TitlesOfParts>
    <vt:vector size="73" baseType="lpstr">
      <vt:lpstr>Calibri</vt:lpstr>
      <vt:lpstr>Arial</vt:lpstr>
      <vt:lpstr>Montserrat Light</vt:lpstr>
      <vt:lpstr>Montserrat</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GV Vadivan</cp:lastModifiedBy>
  <cp:revision>9</cp:revision>
  <dcterms:created xsi:type="dcterms:W3CDTF">2020-10-14T13:32:04Z</dcterms:created>
  <dcterms:modified xsi:type="dcterms:W3CDTF">2025-11-17T10:06:49Z</dcterms:modified>
</cp:coreProperties>
</file>