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2"/>
  </p:notesMasterIdLst>
  <p:sldIdLst>
    <p:sldId id="256"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6" r:id="rId67"/>
    <p:sldId id="327" r:id="rId68"/>
    <p:sldId id="328" r:id="rId69"/>
    <p:sldId id="329" r:id="rId70"/>
    <p:sldId id="330" r:id="rId71"/>
  </p:sldIdLst>
  <p:sldSz cx="12192000" cy="6858000"/>
  <p:notesSz cx="6858000" cy="9144000"/>
  <p:embeddedFontLst>
    <p:embeddedFont>
      <p:font typeface="Figtree" panose="020B0604020202020204" charset="0"/>
      <p:regular r:id="rId73"/>
      <p:bold r:id="rId74"/>
      <p:italic r:id="rId75"/>
      <p:boldItalic r:id="rId76"/>
    </p:embeddedFont>
    <p:embeddedFont>
      <p:font typeface="Montserrat" panose="00000500000000000000" pitchFamily="2" charset="0"/>
      <p:regular r:id="rId77"/>
      <p:bold r:id="rId78"/>
      <p:italic r:id="rId79"/>
      <p:boldItalic r:id="rId80"/>
    </p:embeddedFont>
    <p:embeddedFont>
      <p:font typeface="Montserrat Light" panose="00000400000000000000" pitchFamily="2"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1" roundtripDataSignature="AMtx7mgo2YaDSpeYRNGAxSHCLqgoL+T7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10889A-EF01-4758-86FA-992423754208}">
  <a:tblStyle styleId="{2D10889A-EF01-4758-86FA-9924237542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102" Type="http://schemas.openxmlformats.org/officeDocument/2006/relationships/presProps" Target="presProps.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10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0.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searchgate.net/publication/256013169_Business_Cases_for_Sustainability_The_Role_of_Business_Model_Innovation_for_Corporate_Sustainabil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Anna Olivero, Aworld (May 2023) Employee engagement sustainability: 4 key things to know: https://aworld.org/engagement/employee-engagement-sustainability-4-key-things-to-know/ </a:t>
            </a:r>
            <a:endParaRPr/>
          </a:p>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IgniteEnergy, (Oct 2022) The importance of employee engagement in sustainability: https://www.igniteenergy.co.uk/news/employee-engagement-sustainability/</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Figtree"/>
              <a:ea typeface="Figtree"/>
              <a:cs typeface="Figtree"/>
              <a:sym typeface="Figtree"/>
            </a:endParaRPr>
          </a:p>
          <a:p>
            <a:pPr marL="0" lvl="0" indent="0" algn="l" rtl="0">
              <a:lnSpc>
                <a:spcPct val="100000"/>
              </a:lnSpc>
              <a:spcBef>
                <a:spcPts val="0"/>
              </a:spcBef>
              <a:spcAft>
                <a:spcPts val="0"/>
              </a:spcAft>
              <a:buSzPts val="1400"/>
              <a:buNone/>
            </a:pPr>
            <a:endParaRPr/>
          </a:p>
        </p:txBody>
      </p:sp>
      <p:sp>
        <p:nvSpPr>
          <p:cNvPr id="338" name="Google Shape;3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 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6" name="Google Shape;34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26324B"/>
                </a:solidFill>
                <a:highlight>
                  <a:srgbClr val="FCFCFC"/>
                </a:highlight>
                <a:latin typeface="arial"/>
                <a:ea typeface="arial"/>
                <a:cs typeface="arial"/>
                <a:sym typeface="arial"/>
              </a:rPr>
              <a:t>The European Green Deal: https://commission.europa.eu/strategy-and-policy/priorities-2019-2024/european-green-deal_en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Circular economy action plan: https://environment.ec.europa.eu/strategy/circular-economy-action-plan_en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Sustainability-related disclosure in the financial services sector: https://finance.ec.europa.eu/sustainable-finance/disclosures/sustainability-related-disclosure-financial-services-sector_en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EU taxonomy for sustainable activities: https://finance.ec.europa.eu/sustainable-finance/tools-and-standards/eu-taxonomy-sustainable-activities_en</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26324B"/>
              </a:solidFill>
              <a:highlight>
                <a:srgbClr val="FCFCFC"/>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3" name="Google Shape;35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1" name="Google Shape;3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5F2"/>
              </a:buClr>
              <a:buSzPts val="1200"/>
              <a:buFont typeface="Arial"/>
              <a:buNone/>
            </a:pPr>
            <a:r>
              <a:rPr lang="en-GB" b="0" i="0" u="none" strike="noStrike">
                <a:solidFill>
                  <a:srgbClr val="0065F2"/>
                </a:solidFill>
                <a:latin typeface="Arial"/>
                <a:ea typeface="Arial"/>
                <a:cs typeface="Arial"/>
                <a:sym typeface="Arial"/>
              </a:rPr>
              <a:t>Schaltegger, S., &amp; Burritt, R. (2018). The Role of Advocacy in Corporate Sustainability </a:t>
            </a:r>
            <a:r>
              <a:rPr lang="en-GB"/>
              <a:t>Retrieved from </a:t>
            </a:r>
            <a:r>
              <a:rPr lang="en-GB" u="sng">
                <a:solidFill>
                  <a:schemeClr val="hlink"/>
                </a:solidFill>
                <a:hlinkClick r:id="rId3"/>
              </a:rPr>
              <a:t>Research Gate</a:t>
            </a:r>
            <a:endParaRPr/>
          </a:p>
          <a:p>
            <a:pPr marL="0" marR="0" lvl="0" indent="0" algn="l" rtl="0">
              <a:lnSpc>
                <a:spcPct val="100000"/>
              </a:lnSpc>
              <a:spcBef>
                <a:spcPts val="0"/>
              </a:spcBef>
              <a:spcAft>
                <a:spcPts val="0"/>
              </a:spcAft>
              <a:buClr>
                <a:schemeClr val="dk1"/>
              </a:buClr>
              <a:buSzPts val="1200"/>
              <a:buFont typeface="Calibri"/>
              <a:buNone/>
            </a:pPr>
            <a:endParaRPr b="0" i="0" u="none" strike="noStrike">
              <a:solidFill>
                <a:srgbClr val="0065F2"/>
              </a:solidFill>
              <a:latin typeface="Arial"/>
              <a:ea typeface="Arial"/>
              <a:cs typeface="Arial"/>
              <a:sym typeface="Arial"/>
            </a:endParaRPr>
          </a:p>
          <a:p>
            <a:pPr marL="0" marR="0" lvl="0" indent="0" algn="l" rtl="0">
              <a:lnSpc>
                <a:spcPct val="100000"/>
              </a:lnSpc>
              <a:spcBef>
                <a:spcPts val="0"/>
              </a:spcBef>
              <a:spcAft>
                <a:spcPts val="0"/>
              </a:spcAft>
              <a:buClr>
                <a:srgbClr val="0065F2"/>
              </a:buClr>
              <a:buSzPts val="1200"/>
              <a:buFont typeface="Arial"/>
              <a:buNone/>
            </a:pPr>
            <a:r>
              <a:rPr lang="en-GB" b="1" i="0" u="none" strike="noStrike">
                <a:solidFill>
                  <a:srgbClr val="0065F2"/>
                </a:solidFill>
                <a:latin typeface="Arial"/>
                <a:ea typeface="Arial"/>
                <a:cs typeface="Arial"/>
                <a:sym typeface="Arial"/>
              </a:rPr>
              <a:t>Sanda Ojiambo (Mar 2023)</a:t>
            </a:r>
            <a:r>
              <a:rPr lang="en-GB" b="1" i="0">
                <a:solidFill>
                  <a:srgbClr val="000000"/>
                </a:solidFill>
                <a:highlight>
                  <a:srgbClr val="FFFFFF"/>
                </a:highlight>
                <a:latin typeface="Arial"/>
                <a:ea typeface="Arial"/>
                <a:cs typeface="Arial"/>
                <a:sym typeface="Arial"/>
              </a:rPr>
              <a:t>Small businesses are key to a more sustainable and inclusive world. Here's why</a:t>
            </a:r>
            <a:endParaRPr/>
          </a:p>
          <a:p>
            <a:pPr marL="0" lvl="0" indent="0" algn="l" rtl="0">
              <a:lnSpc>
                <a:spcPct val="100000"/>
              </a:lnSpc>
              <a:spcBef>
                <a:spcPts val="0"/>
              </a:spcBef>
              <a:spcAft>
                <a:spcPts val="0"/>
              </a:spcAft>
              <a:buSzPts val="1400"/>
              <a:buNone/>
            </a:pPr>
            <a:r>
              <a:rPr lang="en-GB"/>
              <a:t>https://www.weforum.org/agenda/2023/03/small-businesses-sustainable-inclusive-world/</a:t>
            </a:r>
            <a:endParaRPr/>
          </a:p>
        </p:txBody>
      </p:sp>
      <p:sp>
        <p:nvSpPr>
          <p:cNvPr id="382" name="Google Shape;38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p:txBody>
      </p:sp>
      <p:sp>
        <p:nvSpPr>
          <p:cNvPr id="389" name="Google Shape;38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European Management Journal.</a:t>
            </a:r>
            <a:r>
              <a:rPr lang="en-GB"/>
              <a:t> (2020). EcoCraft Kitchenware adopted a zero-waste production model.</a:t>
            </a:r>
            <a:endParaRPr/>
          </a:p>
        </p:txBody>
      </p:sp>
      <p:sp>
        <p:nvSpPr>
          <p:cNvPr id="403" name="Google Shape;40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Peter Ndegwa C.B.S (Feb 2022)Upskilling and Continuous Learning: The Keys to Sustainable Leadership: https://www.linkedin.com/pulse/upskilling-continuous-learning-keys-sustainable-peter-ndegwa/</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GB"/>
              <a:t> Licia Genghini (Mar 2023), Green Upskilling: Why Companies Need to Train Employees to Meet the Demand of a Sustainable Economy: https://2030.builders/green-upskilling-why-companies-need-to-train-employees-to-meet-the-demand-of-a-sustainable-economy/</a:t>
            </a:r>
            <a:endParaRPr/>
          </a:p>
        </p:txBody>
      </p:sp>
      <p:sp>
        <p:nvSpPr>
          <p:cNvPr id="443" name="Google Shape;44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https://www.thecleanearthproject.com/ </a:t>
            </a:r>
            <a:endParaRPr/>
          </a:p>
        </p:txBody>
      </p:sp>
      <p:sp>
        <p:nvSpPr>
          <p:cNvPr id="457" name="Google Shape;45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GREEN JOBS - International Labour Organization: https://webapps.ilo.org/wcmsp5/groups/public/@ed_emp/@emp_ent/documents/publication/wcms_502730.pdf</a:t>
            </a:r>
            <a:endParaRPr/>
          </a:p>
          <a:p>
            <a:pPr marL="0" lvl="0" indent="0" algn="l" rtl="0">
              <a:lnSpc>
                <a:spcPct val="100000"/>
              </a:lnSpc>
              <a:spcBef>
                <a:spcPts val="0"/>
              </a:spcBef>
              <a:spcAft>
                <a:spcPts val="0"/>
              </a:spcAft>
              <a:buSzPts val="1400"/>
              <a:buNone/>
            </a:pPr>
            <a:r>
              <a:rPr lang="en-GB"/>
              <a:t>UN Environmental Programme, SWITCH to Green initiatives show how to build sustainable societies https://www.unep.org/news-and-stories/press-release/switch-green-initiatives-show-how-build-sustainable-societies </a:t>
            </a:r>
            <a:endParaRPr/>
          </a:p>
        </p:txBody>
      </p:sp>
      <p:sp>
        <p:nvSpPr>
          <p:cNvPr id="477" name="Google Shape;47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International Labour Organisation, National Green Jobs Strategy 2021-2025: https://www.ilo.org/sites/default/files/wcmsp5/groups/public/@africa/@ro-abidjan/@ilo-abuja/documents/publication/wcms_776631.pdf</a:t>
            </a:r>
            <a:endParaRPr/>
          </a:p>
          <a:p>
            <a:pPr marL="0" lvl="0" indent="0" algn="l" rtl="0">
              <a:lnSpc>
                <a:spcPct val="100000"/>
              </a:lnSpc>
              <a:spcBef>
                <a:spcPts val="0"/>
              </a:spcBef>
              <a:spcAft>
                <a:spcPts val="0"/>
              </a:spcAft>
              <a:buSzPts val="1400"/>
              <a:buNone/>
            </a:pPr>
            <a:r>
              <a:rPr lang="en-GB"/>
              <a:t>Greening jobs and skills – OECD https://www.oecd.org/g20/topics/employment-and-social-policy/greeningjobsandskills.htm#:~:text=One%20way%20to%20combine%20environmental,GHG%20emissions%20and%20higher%20employment. </a:t>
            </a:r>
            <a:endParaRPr/>
          </a:p>
        </p:txBody>
      </p:sp>
      <p:sp>
        <p:nvSpPr>
          <p:cNvPr id="484" name="Google Shape;48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European Commission, The Gender Equality Strategy 2020-2025: https://commission.europa.eu/strategy-and-policy/policies/justice-and-fundamental-rights/gender-equality/gender-equality-strategy_en</a:t>
            </a:r>
            <a:endParaRPr/>
          </a:p>
          <a:p>
            <a:pPr marL="0" lvl="0" indent="0" algn="l" rtl="0">
              <a:lnSpc>
                <a:spcPct val="100000"/>
              </a:lnSpc>
              <a:spcBef>
                <a:spcPts val="0"/>
              </a:spcBef>
              <a:spcAft>
                <a:spcPts val="0"/>
              </a:spcAft>
              <a:buSzPts val="1400"/>
              <a:buNone/>
            </a:pPr>
            <a:r>
              <a:rPr lang="en-GB"/>
              <a:t>UN Women, Progress on the Sustainable Development Goals: The gender snapshot 2020: https://www.unwomen.org/en/digital-library/publications/2020/09/progress-on-the-sustainable-development-goals-the-gender-snapshot-2020</a:t>
            </a:r>
            <a:endParaRPr/>
          </a:p>
        </p:txBody>
      </p:sp>
      <p:sp>
        <p:nvSpPr>
          <p:cNvPr id="517" name="Google Shape;51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European Pillar of Social Rights Action Plan: https://op.europa.eu/webpub/empl/european-pillar-of-social-rights/en/</a:t>
            </a:r>
            <a:endParaRPr/>
          </a:p>
        </p:txBody>
      </p:sp>
      <p:sp>
        <p:nvSpPr>
          <p:cNvPr id="524" name="Google Shape;52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79" name="Google Shape;57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6" name="Google Shape;58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94" name="Google Shape;59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02" name="Google Shape;60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10" name="Google Shape;61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18" name="Google Shape;61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5" name="Google Shape;62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33" name="Google Shape;633;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1" name="Google Shape;64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9" name="Google Shape;649;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https://www.ambassify.com/blog/how-to-engage-employees-in-sustainability</a:t>
            </a:r>
            <a:endParaRPr/>
          </a:p>
        </p:txBody>
      </p:sp>
      <p:sp>
        <p:nvSpPr>
          <p:cNvPr id="665" name="Google Shape;665;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9" name="Google Shape;749;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7" name="Google Shape;75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1"/>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1"/>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1"/>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81"/>
          <p:cNvGrpSpPr/>
          <p:nvPr/>
        </p:nvGrpSpPr>
        <p:grpSpPr>
          <a:xfrm>
            <a:off x="-695010" y="4529052"/>
            <a:ext cx="2530502" cy="2045219"/>
            <a:chOff x="5816064" y="9435173"/>
            <a:chExt cx="798029" cy="644988"/>
          </a:xfrm>
        </p:grpSpPr>
        <p:sp>
          <p:nvSpPr>
            <p:cNvPr id="17" name="Google Shape;17;p8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1"/>
          <p:cNvPicPr preferRelativeResize="0"/>
          <p:nvPr/>
        </p:nvPicPr>
        <p:blipFill rotWithShape="1">
          <a:blip r:embed="rId2">
            <a:alphaModFix/>
          </a:blip>
          <a:srcRect/>
          <a:stretch/>
        </p:blipFill>
        <p:spPr>
          <a:xfrm>
            <a:off x="9572522" y="5987656"/>
            <a:ext cx="2349914" cy="492013"/>
          </a:xfrm>
          <a:prstGeom prst="rect">
            <a:avLst/>
          </a:prstGeom>
          <a:noFill/>
          <a:ln>
            <a:noFill/>
          </a:ln>
        </p:spPr>
      </p:pic>
      <p:pic>
        <p:nvPicPr>
          <p:cNvPr id="34" name="Google Shape;34;p81"/>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2"/>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3"/>
        <p:cNvGrpSpPr/>
        <p:nvPr/>
      </p:nvGrpSpPr>
      <p:grpSpPr>
        <a:xfrm>
          <a:off x="0" y="0"/>
          <a:ext cx="0" cy="0"/>
          <a:chOff x="0" y="0"/>
          <a:chExt cx="0" cy="0"/>
        </a:xfrm>
      </p:grpSpPr>
      <p:sp>
        <p:nvSpPr>
          <p:cNvPr id="194" name="Google Shape;194;p96"/>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96"/>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6" name="Google Shape;196;p9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7" name="Google Shape;197;p96"/>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98" name="Google Shape;198;p96"/>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9" name="Google Shape;199;p96"/>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0" name="Google Shape;200;p9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1" name="Google Shape;201;p9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6"/>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6"/>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3"/>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3"/>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3"/>
          <p:cNvGrpSpPr/>
          <p:nvPr/>
        </p:nvGrpSpPr>
        <p:grpSpPr>
          <a:xfrm>
            <a:off x="-692770" y="4423334"/>
            <a:ext cx="3029570" cy="2448579"/>
            <a:chOff x="5816064" y="9435173"/>
            <a:chExt cx="798029" cy="644988"/>
          </a:xfrm>
        </p:grpSpPr>
        <p:sp>
          <p:nvSpPr>
            <p:cNvPr id="61" name="Google Shape;61;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3"/>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3"/>
          <p:cNvPicPr preferRelativeResize="0"/>
          <p:nvPr/>
        </p:nvPicPr>
        <p:blipFill rotWithShape="1">
          <a:blip r:embed="rId2">
            <a:alphaModFix/>
          </a:blip>
          <a:srcRect/>
          <a:stretch/>
        </p:blipFill>
        <p:spPr>
          <a:xfrm>
            <a:off x="4500000" y="5764766"/>
            <a:ext cx="2349914" cy="492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4"/>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4"/>
          <p:cNvGrpSpPr/>
          <p:nvPr/>
        </p:nvGrpSpPr>
        <p:grpSpPr>
          <a:xfrm>
            <a:off x="6966447" y="3406884"/>
            <a:ext cx="3616885" cy="2923263"/>
            <a:chOff x="5816064" y="9435173"/>
            <a:chExt cx="798029" cy="644988"/>
          </a:xfrm>
        </p:grpSpPr>
        <p:sp>
          <p:nvSpPr>
            <p:cNvPr id="82" name="Google Shape;82;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4"/>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4"/>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5"/>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5"/>
          <p:cNvSpPr>
            <a:spLocks noGrp="1"/>
          </p:cNvSpPr>
          <p:nvPr>
            <p:ph type="pic" idx="8"/>
          </p:nvPr>
        </p:nvSpPr>
        <p:spPr>
          <a:xfrm>
            <a:off x="-48344" y="0"/>
            <a:ext cx="3570477" cy="6858000"/>
          </a:xfrm>
          <a:prstGeom prst="rect">
            <a:avLst/>
          </a:prstGeom>
          <a:solidFill>
            <a:srgbClr val="D8D8D8"/>
          </a:solidFill>
          <a:ln>
            <a:noFill/>
          </a:ln>
        </p:spPr>
      </p:sp>
      <p:sp>
        <p:nvSpPr>
          <p:cNvPr id="109" name="Google Shape;109;p8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87"/>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87"/>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87"/>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15" name="Google Shape;115;p87"/>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87"/>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87"/>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89"/>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89"/>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89"/>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89"/>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0"/>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1"/>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1"/>
          <p:cNvGrpSpPr/>
          <p:nvPr/>
        </p:nvGrpSpPr>
        <p:grpSpPr>
          <a:xfrm>
            <a:off x="-848733" y="3847224"/>
            <a:ext cx="3746119" cy="3027714"/>
            <a:chOff x="5816064" y="9435173"/>
            <a:chExt cx="798029" cy="644988"/>
          </a:xfrm>
        </p:grpSpPr>
        <p:sp>
          <p:nvSpPr>
            <p:cNvPr id="139" name="Google Shape;139;p9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0"/>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ursera.org/search?query=sustainability%20small%20businesses&amp;utm_medium=sem&amp;utm_source=gg&amp;utm_campaign=B2C_EMEA__coursera_FTCOF_courseraplus&amp;campaignid=20858197888&amp;adgroupid=156245795749&amp;device=c&amp;keyword=coursera&amp;matchtype=e&amp;network=g&amp;devicemodel=&amp;adposition=&amp;creativeid=692160334961&amp;hide_mobile_promo=&amp;term=%7Bterm%7D&amp;gad_source=1&amp;gclid=CjwKCAjwoPOwBhAeEiwAJuXRh7Dr_jdT2mnMf_45nhgdXn6K1MW7I4lm-L1JChVr_-cP3AG9FJEz1BoC9rgQAvD_Bw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greenbusinessbenchmark.com/" TargetMode="External"/><Relationship Id="rId4" Type="http://schemas.openxmlformats.org/officeDocument/2006/relationships/hyperlink" Target="https://www.edx.org/search?q=sustainability+in+small+busines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ilo.org/beijing/what-we-do/projects/WCMS_182418/lang--en/index.htm"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hyperlink" Target="https://learning.linkedin.com/cx/get-started?src=go-pa&amp;trk=sem-ga_campid.1399342497_asid.54056821126_crid.311040980383_kw.linkedin%20learning_d.c_tid.kwd-310582843911_n.g_mt.e_geo.1007283&amp;mcid=6841864363146670249&amp;cid=&amp;gad_source=1&amp;gclid=CjwKCAjwoPOwBhAeEiwAJuXRh0_MUCOkmAE17CRWOusgSXYi7D5ahfLFN5aAaAYx_5DB18FAd9kLQBoCcA4QAvD_BwE&amp;gclsrc=aw.d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208" name="Google Shape;208;p1"/>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de-DE" sz="4800" b="1" i="0" u="none" strike="noStrike" cap="none" dirty="0">
                <a:solidFill>
                  <a:srgbClr val="000000"/>
                </a:solidFill>
                <a:latin typeface="Calibri"/>
                <a:ea typeface="Calibri"/>
                <a:cs typeface="Calibri"/>
                <a:sym typeface="Calibri"/>
              </a:rPr>
              <a:t>Start in die NachhaltigkeitStarter Kit</a:t>
            </a:r>
            <a:endParaRPr sz="1400" b="0" i="0" u="none" strike="noStrike" cap="none" dirty="0">
              <a:solidFill>
                <a:srgbClr val="000000"/>
              </a:solidFill>
              <a:latin typeface="Arial"/>
              <a:ea typeface="Arial"/>
              <a:cs typeface="Arial"/>
              <a:sym typeface="Arial"/>
            </a:endParaRPr>
          </a:p>
        </p:txBody>
      </p:sp>
      <p:sp>
        <p:nvSpPr>
          <p:cNvPr id="209" name="Google Shape;209;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dirty="0">
                <a:solidFill>
                  <a:schemeClr val="lt1"/>
                </a:solidFill>
                <a:latin typeface="Calibri"/>
                <a:ea typeface="Calibri"/>
                <a:cs typeface="Calibri"/>
                <a:sym typeface="Calibri"/>
              </a:rPr>
              <a:t>3. ENGAGIERTE MITARBEITER</a:t>
            </a:r>
            <a:endParaRPr sz="1400" b="0" i="0" u="none" strike="noStrike" cap="none" dirty="0">
              <a:solidFill>
                <a:srgbClr val="000000"/>
              </a:solidFill>
              <a:latin typeface="Arial"/>
              <a:ea typeface="Arial"/>
              <a:cs typeface="Arial"/>
              <a:sym typeface="Arial"/>
            </a:endParaRPr>
          </a:p>
        </p:txBody>
      </p:sp>
      <p:sp>
        <p:nvSpPr>
          <p:cNvPr id="210" name="Google Shape;210;p1"/>
          <p:cNvSpPr txBox="1"/>
          <p:nvPr/>
        </p:nvSpPr>
        <p:spPr>
          <a:xfrm>
            <a:off x="4854237" y="5620859"/>
            <a:ext cx="4628700" cy="1199519"/>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rgbClr val="FFFFFF"/>
              </a:buClr>
              <a:buSzPts val="4800"/>
              <a:buFont typeface="Calibri"/>
              <a:buNone/>
            </a:pPr>
            <a:r>
              <a:rPr lang="de-DE" sz="1100" b="1" dirty="0">
                <a:solidFill>
                  <a:srgbClr val="26324B"/>
                </a:solidFill>
              </a:rPr>
              <a:t>Haftungsausschluss</a:t>
            </a:r>
            <a:r>
              <a:rPr lang="de-DE" sz="1100" dirty="0">
                <a:solidFill>
                  <a:srgbClr val="26324B"/>
                </a:solidFill>
              </a:rPr>
              <a:t>: 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100" b="1" dirty="0">
              <a:solidFill>
                <a:srgbClr val="01010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1"/>
          <p:cNvSpPr txBox="1">
            <a:spLocks noGrp="1"/>
          </p:cNvSpPr>
          <p:nvPr>
            <p:ph type="body" idx="1"/>
          </p:nvPr>
        </p:nvSpPr>
        <p:spPr>
          <a:xfrm>
            <a:off x="4912291" y="350472"/>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EINFÜHRUNG IN DAS MITARBEITERENGAGEMENT IM BEREICH NACHHALTIGKEIT</a:t>
            </a:r>
            <a:endParaRPr dirty="0"/>
          </a:p>
        </p:txBody>
      </p:sp>
      <p:sp>
        <p:nvSpPr>
          <p:cNvPr id="314" name="Google Shape;314;p11"/>
          <p:cNvSpPr txBox="1">
            <a:spLocks noGrp="1"/>
          </p:cNvSpPr>
          <p:nvPr>
            <p:ph type="body" idx="3"/>
          </p:nvPr>
        </p:nvSpPr>
        <p:spPr>
          <a:xfrm>
            <a:off x="3880331" y="231620"/>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5" name="Google Shape;315;p11"/>
          <p:cNvSpPr txBox="1">
            <a:spLocks noGrp="1"/>
          </p:cNvSpPr>
          <p:nvPr>
            <p:ph type="body" idx="4"/>
          </p:nvPr>
        </p:nvSpPr>
        <p:spPr>
          <a:xfrm>
            <a:off x="4927789" y="149922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DIE ROLLE DER ANWALTSCHAFT </a:t>
            </a:r>
            <a:endParaRPr dirty="0"/>
          </a:p>
        </p:txBody>
      </p:sp>
      <p:sp>
        <p:nvSpPr>
          <p:cNvPr id="316" name="Google Shape;316;p11"/>
          <p:cNvSpPr txBox="1">
            <a:spLocks noGrp="1"/>
          </p:cNvSpPr>
          <p:nvPr>
            <p:ph type="body" idx="6"/>
          </p:nvPr>
        </p:nvSpPr>
        <p:spPr>
          <a:xfrm>
            <a:off x="4912290" y="227515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SCHULUNG UND AUSBILDUNG DER MITARBEITER IM BEREICH NACHHALTIGKEIT</a:t>
            </a:r>
            <a:endParaRPr dirty="0"/>
          </a:p>
        </p:txBody>
      </p:sp>
      <p:sp>
        <p:nvSpPr>
          <p:cNvPr id="317" name="Google Shape;317;p11"/>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dirty="0"/>
              <a:t>02</a:t>
            </a:r>
            <a:endParaRPr dirty="0"/>
          </a:p>
        </p:txBody>
      </p:sp>
      <p:sp>
        <p:nvSpPr>
          <p:cNvPr id="318" name="Google Shape;318;p11"/>
          <p:cNvSpPr txBox="1">
            <a:spLocks noGrp="1"/>
          </p:cNvSpPr>
          <p:nvPr>
            <p:ph type="body" idx="13"/>
          </p:nvPr>
        </p:nvSpPr>
        <p:spPr>
          <a:xfrm>
            <a:off x="3918849" y="212496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9" name="Google Shape;319;p11"/>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0" name="Google Shape;320;p11"/>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21" name="Google Shape;321;p11"/>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322" name="Google Shape;322;p11"/>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3" name="Google Shape;323;p11"/>
          <p:cNvSpPr txBox="1"/>
          <p:nvPr/>
        </p:nvSpPr>
        <p:spPr>
          <a:xfrm>
            <a:off x="4912289" y="3163190"/>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de-DE" sz="2400" b="1" i="0" u="none" strike="noStrike" cap="none" dirty="0">
                <a:solidFill>
                  <a:srgbClr val="73B64B"/>
                </a:solidFill>
                <a:latin typeface="Calibri"/>
                <a:ea typeface="Calibri"/>
                <a:cs typeface="Calibri"/>
                <a:sym typeface="Calibri"/>
              </a:rPr>
              <a:t>SCHAFFUNG VON ARBEITSPLÄTZEN UND UNTERNEHMENSENTWICKLUNG</a:t>
            </a:r>
            <a:endParaRPr sz="2400" b="1" i="0" u="none" strike="noStrike" cap="none" dirty="0">
              <a:solidFill>
                <a:srgbClr val="73B64B"/>
              </a:solidFill>
              <a:latin typeface="Calibri"/>
              <a:ea typeface="Calibri"/>
              <a:cs typeface="Calibri"/>
              <a:sym typeface="Calibri"/>
            </a:endParaRPr>
          </a:p>
        </p:txBody>
      </p:sp>
      <p:sp>
        <p:nvSpPr>
          <p:cNvPr id="324" name="Google Shape;324;p11"/>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5" name="Google Shape;325;p11"/>
          <p:cNvSpPr txBox="1"/>
          <p:nvPr/>
        </p:nvSpPr>
        <p:spPr>
          <a:xfrm>
            <a:off x="4912292" y="4243430"/>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de-DE" sz="2400" b="1" i="0" u="none" strike="noStrike" cap="none" dirty="0">
                <a:solidFill>
                  <a:srgbClr val="73B64B"/>
                </a:solidFill>
                <a:latin typeface="Calibri"/>
                <a:ea typeface="Calibri"/>
                <a:cs typeface="Calibri"/>
                <a:sym typeface="Calibri"/>
              </a:rPr>
              <a:t>GLEICHSTELLUNG DER GESCHLECHTER UND SOZIALSCHUTZ</a:t>
            </a:r>
            <a:endParaRPr sz="2400" b="1" i="0" u="none" strike="noStrike" cap="none" dirty="0">
              <a:solidFill>
                <a:srgbClr val="73B64B"/>
              </a:solidFill>
              <a:latin typeface="Calibri"/>
              <a:ea typeface="Calibri"/>
              <a:cs typeface="Calibri"/>
              <a:sym typeface="Calibri"/>
            </a:endParaRPr>
          </a:p>
        </p:txBody>
      </p:sp>
      <p:sp>
        <p:nvSpPr>
          <p:cNvPr id="326" name="Google Shape;326;p11"/>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7" name="Google Shape;327;p11"/>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8" name="Google Shape;328;p11"/>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2.1 EINFÜHRUNG IN DAS ARBEITNEHMERENGAGEMENT IM BEREICH DER NACHHALTIGKEIT</a:t>
            </a:r>
            <a:endParaRPr dirty="0"/>
          </a:p>
        </p:txBody>
      </p:sp>
      <p:pic>
        <p:nvPicPr>
          <p:cNvPr id="334" name="Google Shape;334;p12"/>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Was ist Mitarbeiterengagement im Bereich Nachhaltigkeit?</a:t>
            </a:r>
            <a:endParaRPr dirty="0"/>
          </a:p>
        </p:txBody>
      </p:sp>
      <p:sp>
        <p:nvSpPr>
          <p:cNvPr id="341" name="Google Shape;341;p13"/>
          <p:cNvSpPr txBox="1">
            <a:spLocks noGrp="1"/>
          </p:cNvSpPr>
          <p:nvPr>
            <p:ph type="body" idx="2"/>
          </p:nvPr>
        </p:nvSpPr>
        <p:spPr>
          <a:xfrm>
            <a:off x="418467" y="2145577"/>
            <a:ext cx="5142680"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b="1" spc="-150" dirty="0"/>
              <a:t>Engagement verstehen</a:t>
            </a:r>
            <a:endParaRPr spc="-150" dirty="0"/>
          </a:p>
          <a:p>
            <a:pPr marL="342900" lvl="0" indent="-342900" algn="just" rtl="0">
              <a:lnSpc>
                <a:spcPct val="103333"/>
              </a:lnSpc>
              <a:spcBef>
                <a:spcPts val="0"/>
              </a:spcBef>
              <a:spcAft>
                <a:spcPts val="0"/>
              </a:spcAft>
              <a:buClr>
                <a:srgbClr val="595959"/>
              </a:buClr>
              <a:buSzPts val="2400"/>
              <a:buFont typeface="Arial"/>
              <a:buChar char="•"/>
            </a:pPr>
            <a:r>
              <a:rPr lang="de-DE" spc="-150" dirty="0"/>
              <a:t>Das Engagement der Mitarbeiter im Bereich der Nachhaltigkeit bezieht sich auf die Art und Weise, wie die Mitarbeiter in die Nachhaltigkeitsziele des Unternehmens einbezogen werden, sich engagieren und motiviert sind, sich daran zu beteiligen.</a:t>
            </a:r>
            <a:endParaRPr spc="-150" dirty="0"/>
          </a:p>
          <a:p>
            <a:pPr marL="342900" lvl="0" indent="-190500" algn="l" rtl="0">
              <a:lnSpc>
                <a:spcPct val="103333"/>
              </a:lnSpc>
              <a:spcBef>
                <a:spcPts val="0"/>
              </a:spcBef>
              <a:spcAft>
                <a:spcPts val="0"/>
              </a:spcAft>
              <a:buClr>
                <a:srgbClr val="595959"/>
              </a:buClr>
              <a:buSzPts val="2400"/>
              <a:buFont typeface="Arial"/>
              <a:buNone/>
            </a:pPr>
            <a:endParaRPr spc="-150" dirty="0"/>
          </a:p>
          <a:p>
            <a:pPr marL="342900" lvl="0" indent="-342900" algn="just" rtl="0">
              <a:lnSpc>
                <a:spcPct val="103333"/>
              </a:lnSpc>
              <a:spcBef>
                <a:spcPts val="0"/>
              </a:spcBef>
              <a:spcAft>
                <a:spcPts val="0"/>
              </a:spcAft>
              <a:buClr>
                <a:srgbClr val="595959"/>
              </a:buClr>
              <a:buSzPts val="2400"/>
              <a:buFont typeface="Arial"/>
              <a:buChar char="•"/>
            </a:pPr>
            <a:r>
              <a:rPr lang="de-DE" spc="-150" dirty="0"/>
              <a:t>Es geht über ein grundlegendes Bewusstsein hinaus und fördert eine Kultur, in der jedes Teammitglied ein </a:t>
            </a:r>
            <a:r>
              <a:rPr lang="en-GB" b="1" spc="-150" dirty="0" err="1">
                <a:solidFill>
                  <a:srgbClr val="EB7339"/>
                </a:solidFill>
              </a:rPr>
              <a:t>aktiver</a:t>
            </a:r>
            <a:r>
              <a:rPr lang="en-GB" b="1" spc="-150" dirty="0">
                <a:solidFill>
                  <a:srgbClr val="EB7339"/>
                </a:solidFill>
              </a:rPr>
              <a:t> </a:t>
            </a:r>
            <a:r>
              <a:rPr lang="en-GB" b="1" spc="-150" dirty="0" err="1">
                <a:solidFill>
                  <a:srgbClr val="EB7339"/>
                </a:solidFill>
              </a:rPr>
              <a:t>Teilnehmer</a:t>
            </a:r>
            <a:r>
              <a:rPr lang="en-GB" b="1" spc="-150" dirty="0">
                <a:solidFill>
                  <a:srgbClr val="EB7339"/>
                </a:solidFill>
              </a:rPr>
              <a:t> </a:t>
            </a:r>
            <a:r>
              <a:rPr lang="en-GB" spc="-150" dirty="0"/>
              <a:t>an </a:t>
            </a:r>
            <a:r>
              <a:rPr lang="en-GB" spc="-150" dirty="0" err="1"/>
              <a:t>nachhaltigen</a:t>
            </a:r>
            <a:r>
              <a:rPr lang="en-GB" spc="-150" dirty="0"/>
              <a:t> </a:t>
            </a:r>
            <a:r>
              <a:rPr lang="en-GB" spc="-150" dirty="0" err="1"/>
              <a:t>Praktiken</a:t>
            </a:r>
            <a:r>
              <a:rPr lang="en-GB" spc="-150" dirty="0"/>
              <a:t> </a:t>
            </a:r>
            <a:r>
              <a:rPr lang="en-GB" spc="-150" dirty="0" err="1"/>
              <a:t>ist</a:t>
            </a:r>
            <a:r>
              <a:rPr lang="en-GB" spc="-150" dirty="0"/>
              <a:t>. </a:t>
            </a:r>
            <a:endParaRPr spc="-150" dirty="0"/>
          </a:p>
        </p:txBody>
      </p:sp>
      <p:sp>
        <p:nvSpPr>
          <p:cNvPr id="342" name="Google Shape;342;p13"/>
          <p:cNvSpPr txBox="1"/>
          <p:nvPr/>
        </p:nvSpPr>
        <p:spPr>
          <a:xfrm>
            <a:off x="5955664" y="1988260"/>
            <a:ext cx="5428410" cy="3781929"/>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en-GB" sz="2400" b="1" i="0" u="none" strike="noStrike" cap="none" spc="-150" dirty="0" err="1">
                <a:solidFill>
                  <a:srgbClr val="595959"/>
                </a:solidFill>
                <a:latin typeface="Calibri"/>
                <a:ea typeface="Calibri"/>
                <a:cs typeface="Calibri"/>
                <a:sym typeface="Calibri"/>
              </a:rPr>
              <a:t>Warum</a:t>
            </a:r>
            <a:r>
              <a:rPr lang="en-GB" sz="2400" b="1" i="0" u="none" strike="noStrike" cap="none" spc="-150" dirty="0">
                <a:solidFill>
                  <a:srgbClr val="595959"/>
                </a:solidFill>
                <a:latin typeface="Calibri"/>
                <a:ea typeface="Calibri"/>
                <a:cs typeface="Calibri"/>
                <a:sym typeface="Calibri"/>
              </a:rPr>
              <a:t> </a:t>
            </a:r>
            <a:r>
              <a:rPr lang="en-GB" sz="2400" b="1" i="0" u="none" strike="noStrike" cap="none" spc="-150" dirty="0" err="1">
                <a:solidFill>
                  <a:srgbClr val="595959"/>
                </a:solidFill>
                <a:latin typeface="Calibri"/>
                <a:ea typeface="Calibri"/>
                <a:cs typeface="Calibri"/>
                <a:sym typeface="Calibri"/>
              </a:rPr>
              <a:t>ist</a:t>
            </a:r>
            <a:r>
              <a:rPr lang="en-GB" sz="2400" b="1" i="0" u="none" strike="noStrike" cap="none" spc="-150" dirty="0">
                <a:solidFill>
                  <a:srgbClr val="595959"/>
                </a:solidFill>
                <a:latin typeface="Calibri"/>
                <a:ea typeface="Calibri"/>
                <a:cs typeface="Calibri"/>
                <a:sym typeface="Calibri"/>
              </a:rPr>
              <a:t> </a:t>
            </a:r>
            <a:r>
              <a:rPr lang="en-GB" sz="2400" b="1" i="0" u="none" strike="noStrike" cap="none" spc="-150" dirty="0" err="1">
                <a:solidFill>
                  <a:srgbClr val="595959"/>
                </a:solidFill>
                <a:latin typeface="Calibri"/>
                <a:ea typeface="Calibri"/>
                <a:cs typeface="Calibri"/>
                <a:sym typeface="Calibri"/>
              </a:rPr>
              <a:t>sie</a:t>
            </a:r>
            <a:r>
              <a:rPr lang="en-GB" sz="2400" b="1" i="0" u="none" strike="noStrike" cap="none" spc="-150" dirty="0">
                <a:solidFill>
                  <a:srgbClr val="595959"/>
                </a:solidFill>
                <a:latin typeface="Calibri"/>
                <a:ea typeface="Calibri"/>
                <a:cs typeface="Calibri"/>
                <a:sym typeface="Calibri"/>
              </a:rPr>
              <a:t> </a:t>
            </a:r>
            <a:r>
              <a:rPr lang="en-GB" sz="2400" b="1" i="0" u="none" strike="noStrike" cap="none" spc="-150" dirty="0" err="1">
                <a:solidFill>
                  <a:srgbClr val="595959"/>
                </a:solidFill>
                <a:latin typeface="Calibri"/>
                <a:ea typeface="Calibri"/>
                <a:cs typeface="Calibri"/>
                <a:sym typeface="Calibri"/>
              </a:rPr>
              <a:t>wichtig</a:t>
            </a:r>
            <a:r>
              <a:rPr lang="en-GB" sz="2400" b="1" i="0" u="none" strike="noStrike" cap="none" spc="-150" dirty="0">
                <a:solidFill>
                  <a:srgbClr val="595959"/>
                </a:solidFill>
                <a:latin typeface="Calibri"/>
                <a:ea typeface="Calibri"/>
                <a:cs typeface="Calibri"/>
                <a:sym typeface="Calibri"/>
              </a:rPr>
              <a:t>?</a:t>
            </a:r>
            <a:endParaRPr sz="1400" b="0" i="0" u="none" strike="noStrike" cap="none" spc="-150" dirty="0">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rgbClr val="595959"/>
              </a:buClr>
              <a:buSzPts val="2400"/>
              <a:buFont typeface="Arial"/>
              <a:buChar char="•"/>
            </a:pPr>
            <a:r>
              <a:rPr lang="de-DE" sz="2400" b="0" i="0" u="none" strike="noStrike" cap="none" spc="-150" dirty="0">
                <a:solidFill>
                  <a:srgbClr val="595959"/>
                </a:solidFill>
                <a:latin typeface="Calibri"/>
                <a:ea typeface="Calibri"/>
                <a:cs typeface="Calibri"/>
                <a:sym typeface="Calibri"/>
              </a:rPr>
              <a:t>Ermutigt zu Eigenverantwortung: Die Mitarbeiter übernehmen persönliche Verantwortung für die Nachhaltigkeitsagenda.</a:t>
            </a:r>
          </a:p>
          <a:p>
            <a:pPr marL="342900" marR="0" lvl="0" indent="-342900" algn="just" rtl="0">
              <a:lnSpc>
                <a:spcPct val="103333"/>
              </a:lnSpc>
              <a:spcBef>
                <a:spcPts val="0"/>
              </a:spcBef>
              <a:spcAft>
                <a:spcPts val="0"/>
              </a:spcAft>
              <a:buClr>
                <a:srgbClr val="595959"/>
              </a:buClr>
              <a:buSzPts val="2400"/>
              <a:buFont typeface="Arial"/>
              <a:buChar char="•"/>
            </a:pPr>
            <a:r>
              <a:rPr lang="de-DE" sz="2400" b="0" i="0" u="none" strike="noStrike" cap="none" spc="-150" dirty="0">
                <a:solidFill>
                  <a:srgbClr val="595959"/>
                </a:solidFill>
                <a:latin typeface="Calibri"/>
                <a:ea typeface="Calibri"/>
                <a:cs typeface="Calibri"/>
                <a:sym typeface="Calibri"/>
              </a:rPr>
              <a:t>Fördert Innovation: Vielfältige Ideen der Mitarbeiter führen zu innovativen Lösungen.</a:t>
            </a:r>
          </a:p>
          <a:p>
            <a:pPr marL="342900" marR="0" lvl="0" indent="-342900" algn="just" rtl="0">
              <a:lnSpc>
                <a:spcPct val="103333"/>
              </a:lnSpc>
              <a:spcBef>
                <a:spcPts val="0"/>
              </a:spcBef>
              <a:spcAft>
                <a:spcPts val="0"/>
              </a:spcAft>
              <a:buClr>
                <a:srgbClr val="595959"/>
              </a:buClr>
              <a:buSzPts val="2400"/>
              <a:buFont typeface="Arial"/>
              <a:buChar char="•"/>
            </a:pPr>
            <a:r>
              <a:rPr lang="de-DE" sz="2400" b="0" i="0" u="none" strike="noStrike" cap="none" spc="-150" dirty="0">
                <a:solidFill>
                  <a:srgbClr val="595959"/>
                </a:solidFill>
                <a:latin typeface="Calibri"/>
                <a:ea typeface="Calibri"/>
                <a:cs typeface="Calibri"/>
                <a:sym typeface="Calibri"/>
              </a:rPr>
              <a:t>Verbessert die Moral: Ein gemeinsamer Auftrag kann die Arbeitszufriedenheit und die Mitarbeiterbindung erhöhen.</a:t>
            </a:r>
          </a:p>
          <a:p>
            <a:pPr marL="342900" marR="0" lvl="0" indent="-342900" algn="just" rtl="0">
              <a:lnSpc>
                <a:spcPct val="103333"/>
              </a:lnSpc>
              <a:spcBef>
                <a:spcPts val="0"/>
              </a:spcBef>
              <a:spcAft>
                <a:spcPts val="0"/>
              </a:spcAft>
              <a:buClr>
                <a:srgbClr val="595959"/>
              </a:buClr>
              <a:buSzPts val="2400"/>
              <a:buFont typeface="Arial"/>
              <a:buChar char="•"/>
            </a:pPr>
            <a:r>
              <a:rPr lang="de-DE" sz="2400" b="0" i="0" u="none" strike="noStrike" cap="none" spc="-150" dirty="0">
                <a:solidFill>
                  <a:srgbClr val="595959"/>
                </a:solidFill>
                <a:latin typeface="Calibri"/>
                <a:ea typeface="Calibri"/>
                <a:cs typeface="Calibri"/>
                <a:sym typeface="Calibri"/>
              </a:rPr>
              <a:t>Verbessert das Markenimage: Engagierte Mitarbeiter werden zu Botschaftern für die Nachhaltigkeitsbemühungen des Unternehmens.</a:t>
            </a:r>
            <a:endParaRPr sz="1400" b="0" i="0" u="none" strike="noStrike" cap="none" spc="-150"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4"/>
          <p:cNvSpPr txBox="1">
            <a:spLocks noGrp="1"/>
          </p:cNvSpPr>
          <p:nvPr>
            <p:ph type="body" idx="1"/>
          </p:nvPr>
        </p:nvSpPr>
        <p:spPr>
          <a:xfrm>
            <a:off x="4798161" y="663786"/>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pc="-100" dirty="0"/>
              <a:t>Es gibt eine Handvoll Unternehmen, bei denen wir ein großes persönliches Engagement der Mitarbeiter in Nachhaltigkeitsfragen beobachten können. Der Bekleidungshersteller</a:t>
            </a:r>
            <a:r>
              <a:rPr lang="en-GB" spc="-100" dirty="0"/>
              <a:t> </a:t>
            </a:r>
            <a:r>
              <a:rPr lang="en-GB" b="1" spc="-100" dirty="0">
                <a:solidFill>
                  <a:srgbClr val="EB7339"/>
                </a:solidFill>
              </a:rPr>
              <a:t>Marks &amp; </a:t>
            </a:r>
            <a:r>
              <a:rPr lang="en-GB" b="1" spc="-100" dirty="0" err="1">
                <a:solidFill>
                  <a:srgbClr val="EB7339"/>
                </a:solidFill>
              </a:rPr>
              <a:t>Spencers</a:t>
            </a:r>
            <a:r>
              <a:rPr lang="en-GB" b="1" spc="-100" dirty="0">
                <a:solidFill>
                  <a:srgbClr val="EB7339"/>
                </a:solidFill>
              </a:rPr>
              <a:t>, </a:t>
            </a:r>
            <a:r>
              <a:rPr lang="en-US" spc="-100" dirty="0"/>
              <a:t>f</a:t>
            </a:r>
            <a:r>
              <a:rPr lang="de-DE" spc="-100" dirty="0"/>
              <a:t>zum Beispiel hat in jedem seiner 1.380 Geschäfte Nachhaltigkeitsbeauftragte, die dafür sorgen, dass jedes Geschäft alle Nachhaltigkeitsziele bestmöglich erfüllt. </a:t>
            </a:r>
            <a:endParaRPr lang="en-US" spc="-100" dirty="0"/>
          </a:p>
          <a:p>
            <a:pPr marL="342900" lvl="0" indent="-342900" algn="just" rtl="0">
              <a:lnSpc>
                <a:spcPct val="103333"/>
              </a:lnSpc>
              <a:spcBef>
                <a:spcPts val="0"/>
              </a:spcBef>
              <a:spcAft>
                <a:spcPts val="0"/>
              </a:spcAft>
              <a:buClr>
                <a:srgbClr val="595959"/>
              </a:buClr>
              <a:buSzPts val="2400"/>
              <a:buFont typeface="Arial"/>
              <a:buChar char="•"/>
            </a:pPr>
            <a:r>
              <a:rPr lang="en-GB" spc="-100" dirty="0"/>
              <a:t>Das </a:t>
            </a:r>
            <a:r>
              <a:rPr lang="en-GB" spc="-100" dirty="0" err="1"/>
              <a:t>Finanzdienstleistungsunternehmen</a:t>
            </a:r>
            <a:r>
              <a:rPr lang="en-GB" spc="-100" dirty="0"/>
              <a:t> </a:t>
            </a:r>
            <a:r>
              <a:rPr lang="en-GB" b="1" spc="-100" dirty="0">
                <a:solidFill>
                  <a:srgbClr val="EB7339"/>
                </a:solidFill>
              </a:rPr>
              <a:t>Old Mutual Group</a:t>
            </a:r>
            <a:r>
              <a:rPr lang="en-GB" spc="-100" dirty="0">
                <a:solidFill>
                  <a:srgbClr val="EB7339"/>
                </a:solidFill>
              </a:rPr>
              <a:t>, </a:t>
            </a:r>
            <a:r>
              <a:rPr lang="de-DE" spc="-100" dirty="0"/>
              <a:t>hat ein Schulungsprogramm für seine künftigen Führungskräfte entwickelt, in dem Nachhaltigkeit ein zentraler Bestandteil ist. Die Präsenz solcher Vorreiter trägt wesentlich dazu bei, Nachhaltigkeit im gesamten Unternehmen relevant und spürbar zu machen.</a:t>
            </a:r>
            <a:endParaRPr spc="-100" dirty="0"/>
          </a:p>
        </p:txBody>
      </p:sp>
      <p:sp>
        <p:nvSpPr>
          <p:cNvPr id="349" name="Google Shape;349;p1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SPOTLIGHT: Marks&amp; </a:t>
            </a:r>
            <a:r>
              <a:rPr lang="en-US" dirty="0" err="1"/>
              <a:t>Spencers</a:t>
            </a:r>
            <a:r>
              <a:rPr lang="en-US" dirty="0"/>
              <a:t>, Old </a:t>
            </a:r>
            <a:r>
              <a:rPr lang="en-US" dirty="0" err="1"/>
              <a:t>Mutal</a:t>
            </a:r>
            <a:r>
              <a:rPr lang="en-US" dirty="0"/>
              <a:t> Group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5"/>
          <p:cNvSpPr txBox="1">
            <a:spLocks noGrp="1"/>
          </p:cNvSpPr>
          <p:nvPr>
            <p:ph type="body" idx="1"/>
          </p:nvPr>
        </p:nvSpPr>
        <p:spPr>
          <a:xfrm>
            <a:off x="563150" y="137433"/>
            <a:ext cx="729282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EU-Verordnungen mit Auswirkungen auf die Nachhaltigkeit</a:t>
            </a:r>
            <a:endParaRPr dirty="0"/>
          </a:p>
        </p:txBody>
      </p:sp>
      <p:sp>
        <p:nvSpPr>
          <p:cNvPr id="356" name="Google Shape;356;p15"/>
          <p:cNvSpPr txBox="1">
            <a:spLocks noGrp="1"/>
          </p:cNvSpPr>
          <p:nvPr>
            <p:ph type="body" idx="3"/>
          </p:nvPr>
        </p:nvSpPr>
        <p:spPr>
          <a:xfrm>
            <a:off x="563151" y="1130085"/>
            <a:ext cx="6549027" cy="4608101"/>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pc="-130" dirty="0"/>
              <a:t>EU Green Deal: Setzt sich ehrgeizige Ziele, um Europa bis 2050 klimaneutral zu machen.</a:t>
            </a:r>
          </a:p>
          <a:p>
            <a:pPr marL="342900" lvl="0" indent="-342900" algn="just" rtl="0">
              <a:lnSpc>
                <a:spcPct val="103333"/>
              </a:lnSpc>
              <a:spcBef>
                <a:spcPts val="0"/>
              </a:spcBef>
              <a:spcAft>
                <a:spcPts val="0"/>
              </a:spcAft>
              <a:buClr>
                <a:srgbClr val="595959"/>
              </a:buClr>
              <a:buSzPts val="2400"/>
              <a:buFont typeface="Arial"/>
              <a:buChar char="•"/>
            </a:pPr>
            <a:endParaRPr lang="de-DE"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Aktionsplan für die Kreislaufwirtschaft: Konzentriert sich auf nachhaltige Ressourcennutzung und Abfallvermeidung.</a:t>
            </a:r>
          </a:p>
          <a:p>
            <a:pPr marL="342900" lvl="0" indent="-342900" algn="just" rtl="0">
              <a:lnSpc>
                <a:spcPct val="103333"/>
              </a:lnSpc>
              <a:spcBef>
                <a:spcPts val="0"/>
              </a:spcBef>
              <a:spcAft>
                <a:spcPts val="0"/>
              </a:spcAft>
              <a:buClr>
                <a:srgbClr val="595959"/>
              </a:buClr>
              <a:buSzPts val="2400"/>
              <a:buFont typeface="Arial"/>
              <a:buChar char="•"/>
            </a:pPr>
            <a:endParaRPr lang="de-DE"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Verordnung über die Offenlegung nachhaltiger Finanzen (SFDR): Fördert die Transparenz darüber, wie Nachhaltigkeit in finanzielle Entscheidungsprozesse integriert wird.</a:t>
            </a:r>
          </a:p>
          <a:p>
            <a:pPr marL="342900" lvl="0" indent="-342900" algn="just" rtl="0">
              <a:lnSpc>
                <a:spcPct val="103333"/>
              </a:lnSpc>
              <a:spcBef>
                <a:spcPts val="0"/>
              </a:spcBef>
              <a:spcAft>
                <a:spcPts val="0"/>
              </a:spcAft>
              <a:buClr>
                <a:srgbClr val="595959"/>
              </a:buClr>
              <a:buSzPts val="2400"/>
              <a:buFont typeface="Arial"/>
              <a:buChar char="•"/>
            </a:pPr>
            <a:endParaRPr lang="de-DE"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EU-Taxonomie: Derzeit nur für Großunternehmen verpflichtend, wird sie in naher Zukunft wahrscheinlich auch für Klein- und Kleinstunternehmen gelten.</a:t>
            </a:r>
            <a:endParaRPr spc="-130" dirty="0"/>
          </a:p>
        </p:txBody>
      </p:sp>
      <p:pic>
        <p:nvPicPr>
          <p:cNvPr id="357" name="Google Shape;357;p15"/>
          <p:cNvPicPr preferRelativeResize="0">
            <a:picLocks noGrp="1"/>
          </p:cNvPicPr>
          <p:nvPr>
            <p:ph type="pic" idx="2"/>
          </p:nvPr>
        </p:nvPicPr>
        <p:blipFill rotWithShape="1">
          <a:blip r:embed="rId3">
            <a:alphaModFix/>
          </a:blip>
          <a:srcRect l="31210" r="31210"/>
          <a:stretch/>
        </p:blipFill>
        <p:spPr>
          <a:xfrm>
            <a:off x="7735037" y="1373925"/>
            <a:ext cx="2444127" cy="4336988"/>
          </a:xfrm>
          <a:prstGeom prst="rect">
            <a:avLst/>
          </a:prstGeom>
          <a:solidFill>
            <a:srgbClr val="D8D8D8"/>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6"/>
          <p:cNvSpPr txBox="1">
            <a:spLocks noGrp="1"/>
          </p:cNvSpPr>
          <p:nvPr>
            <p:ph type="body" idx="1"/>
          </p:nvPr>
        </p:nvSpPr>
        <p:spPr>
          <a:xfrm>
            <a:off x="4504768" y="303381"/>
            <a:ext cx="6875100" cy="55452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z="2300" spc="-130" dirty="0"/>
              <a:t>Was haben Unternehmen wie Marks &amp; Spencer unternommen, um ihren Mitarbeitern das Thema Nachhaltigkeit so nahe zu bringen, dass Geschäftsentscheidungen auf allen Ebenen des Unternehmens unter dem Aspekt der Nachhaltigkeit getroffen werden? Und was können Führungskräfte anderer Unternehmen anders machen, um die Apathie zu überwinden und ihrer Belegschaft das gleiche Gefühl von Leidenschaft und Dringlichkeit zu vermitteln, damit sie Nachhaltigkeit zu einem Teil ihrer täglichen Arbeit machen?</a:t>
            </a:r>
            <a:endParaRPr lang="en-GB" sz="2300" spc="-130" dirty="0"/>
          </a:p>
          <a:p>
            <a:pPr marL="342900" lvl="0" indent="-342900" algn="just" rtl="0">
              <a:lnSpc>
                <a:spcPct val="103333"/>
              </a:lnSpc>
              <a:spcBef>
                <a:spcPts val="0"/>
              </a:spcBef>
              <a:spcAft>
                <a:spcPts val="0"/>
              </a:spcAft>
              <a:buClr>
                <a:srgbClr val="595959"/>
              </a:buClr>
              <a:buSzPts val="2400"/>
              <a:buFont typeface="Arial"/>
              <a:buChar char="•"/>
            </a:pPr>
            <a:r>
              <a:rPr lang="de-DE" sz="2300" spc="-130" dirty="0"/>
              <a:t>Wenn die Mitarbeiter in Nachhaltigkeitsinitiativen eingebunden sind, können sie die Politik mitgestalten und deren erfolgreiche Umsetzung vorantreiben. </a:t>
            </a:r>
            <a:r>
              <a:rPr lang="en-GB" sz="2300" spc="-130" dirty="0"/>
              <a:t> </a:t>
            </a:r>
          </a:p>
          <a:p>
            <a:pPr marL="342900" lvl="0" indent="-342900" algn="just" rtl="0">
              <a:lnSpc>
                <a:spcPct val="103333"/>
              </a:lnSpc>
              <a:spcBef>
                <a:spcPts val="0"/>
              </a:spcBef>
              <a:spcAft>
                <a:spcPts val="0"/>
              </a:spcAft>
              <a:buClr>
                <a:srgbClr val="595959"/>
              </a:buClr>
              <a:buSzPts val="2400"/>
              <a:buFont typeface="Arial"/>
              <a:buChar char="•"/>
            </a:pPr>
            <a:r>
              <a:rPr lang="de-DE" sz="2300" spc="-130" dirty="0"/>
              <a:t>Dieser kooperative Ansatz führt zu einem widerstandsfähigeren und anpassungsfähigeren Geschäftsmodell, das auf künftige ökologische Herausforderungen und Vorschriften vorbereitet ist.</a:t>
            </a:r>
            <a:endParaRPr lang="en-GB" sz="2300" spc="-130" dirty="0"/>
          </a:p>
        </p:txBody>
      </p:sp>
      <p:sp>
        <p:nvSpPr>
          <p:cNvPr id="364" name="Google Shape;364;p1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Die Macht der geteilten Verantwortung</a:t>
            </a:r>
            <a:endParaRPr dirty="0"/>
          </a:p>
          <a:p>
            <a:pPr marL="0" lvl="0" indent="0" algn="l" rtl="0">
              <a:lnSpc>
                <a:spcPct val="90000"/>
              </a:lnSpc>
              <a:spcBef>
                <a:spcPts val="1000"/>
              </a:spcBef>
              <a:spcAft>
                <a:spcPts val="0"/>
              </a:spcAft>
              <a:buClr>
                <a:schemeClr val="lt1"/>
              </a:buClr>
              <a:buSzPts val="36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txBox="1">
            <a:spLocks noGrp="1"/>
          </p:cNvSpPr>
          <p:nvPr>
            <p:ph type="body" idx="1"/>
          </p:nvPr>
        </p:nvSpPr>
        <p:spPr>
          <a:xfrm>
            <a:off x="714536" y="324132"/>
            <a:ext cx="1103949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20" dirty="0"/>
              <a:t>Interaktives </a:t>
            </a:r>
            <a:r>
              <a:rPr lang="de-DE" spc="-100" dirty="0"/>
              <a:t>Brainstorming</a:t>
            </a:r>
            <a:r>
              <a:rPr lang="de-DE" spc="-120" dirty="0"/>
              <a:t>: Entfesselung grüner Innovation</a:t>
            </a:r>
            <a:endParaRPr spc="-120" dirty="0"/>
          </a:p>
        </p:txBody>
      </p:sp>
      <p:pic>
        <p:nvPicPr>
          <p:cNvPr id="370" name="Google Shape;370;p17"/>
          <p:cNvPicPr preferRelativeResize="0"/>
          <p:nvPr/>
        </p:nvPicPr>
        <p:blipFill rotWithShape="1">
          <a:blip r:embed="rId3">
            <a:alphaModFix/>
          </a:blip>
          <a:srcRect/>
          <a:stretch/>
        </p:blipFill>
        <p:spPr>
          <a:xfrm>
            <a:off x="5570439" y="1691311"/>
            <a:ext cx="3737172" cy="4255377"/>
          </a:xfrm>
          <a:prstGeom prst="rect">
            <a:avLst/>
          </a:prstGeom>
          <a:noFill/>
          <a:ln>
            <a:noFill/>
          </a:ln>
        </p:spPr>
      </p:pic>
      <p:sp>
        <p:nvSpPr>
          <p:cNvPr id="371" name="Google Shape;371;p17"/>
          <p:cNvSpPr txBox="1">
            <a:spLocks noGrp="1"/>
          </p:cNvSpPr>
          <p:nvPr>
            <p:ph type="body" idx="2"/>
          </p:nvPr>
        </p:nvSpPr>
        <p:spPr>
          <a:xfrm>
            <a:off x="437970" y="744690"/>
            <a:ext cx="4994186" cy="5603863"/>
          </a:xfrm>
          <a:prstGeom prst="rect">
            <a:avLst/>
          </a:prstGeom>
          <a:noFill/>
          <a:ln>
            <a:noFill/>
          </a:ln>
        </p:spPr>
        <p:txBody>
          <a:bodyPr spcFirstLastPara="1" wrap="square" lIns="91425" tIns="45700" rIns="91425" bIns="45700" anchor="t" anchorCtr="0">
            <a:noAutofit/>
          </a:bodyPr>
          <a:lstStyle/>
          <a:p>
            <a:pPr marL="228600" lvl="0" indent="-228600" algn="just" rtl="0">
              <a:lnSpc>
                <a:spcPct val="124000"/>
              </a:lnSpc>
              <a:spcBef>
                <a:spcPts val="0"/>
              </a:spcBef>
              <a:spcAft>
                <a:spcPts val="0"/>
              </a:spcAft>
              <a:buClr>
                <a:srgbClr val="595959"/>
              </a:buClr>
              <a:buSzPts val="2000"/>
              <a:buNone/>
            </a:pPr>
            <a:r>
              <a:rPr lang="de-DE" sz="2000" b="1" spc="-120" dirty="0"/>
              <a:t>Legen Sie den Schauplatz fest:</a:t>
            </a:r>
            <a:endParaRPr spc="-120" dirty="0"/>
          </a:p>
          <a:p>
            <a:pPr marL="342900" lvl="0" indent="-342900" algn="just" rtl="0">
              <a:lnSpc>
                <a:spcPct val="100000"/>
              </a:lnSpc>
              <a:spcBef>
                <a:spcPts val="0"/>
              </a:spcBef>
              <a:spcAft>
                <a:spcPts val="0"/>
              </a:spcAft>
              <a:buClr>
                <a:srgbClr val="595959"/>
              </a:buClr>
              <a:buSzPts val="2000"/>
              <a:buFont typeface="Arial"/>
              <a:buChar char="•"/>
            </a:pPr>
            <a:r>
              <a:rPr lang="de-DE" sz="2000" spc="-120" dirty="0"/>
              <a:t>Teilen Sie sich in kleine Gruppen auf und stellen Sie jeder Gruppe eine Tafel oder ein Flipchart und Stifte zur Verfügung.</a:t>
            </a:r>
          </a:p>
          <a:p>
            <a:pPr marL="342900" lvl="0" indent="-342900" algn="just" rtl="0">
              <a:lnSpc>
                <a:spcPct val="100000"/>
              </a:lnSpc>
              <a:spcBef>
                <a:spcPts val="0"/>
              </a:spcBef>
              <a:spcAft>
                <a:spcPts val="0"/>
              </a:spcAft>
              <a:buClr>
                <a:srgbClr val="595959"/>
              </a:buClr>
              <a:buSzPts val="2000"/>
              <a:buFont typeface="Arial"/>
              <a:buChar char="•"/>
            </a:pPr>
            <a:r>
              <a:rPr lang="de-DE" sz="2000" spc="-120" dirty="0"/>
              <a:t>Bestimmen Sie einen Schreiber, der die Ideen für jede Gruppe aufschreibt.</a:t>
            </a:r>
            <a:endParaRPr lang="en-US" spc="-120" dirty="0"/>
          </a:p>
          <a:p>
            <a:pPr marL="228600" lvl="0" indent="-228600" algn="just" rtl="0">
              <a:lnSpc>
                <a:spcPct val="124000"/>
              </a:lnSpc>
              <a:spcBef>
                <a:spcPts val="0"/>
              </a:spcBef>
              <a:spcAft>
                <a:spcPts val="0"/>
              </a:spcAft>
              <a:buClr>
                <a:srgbClr val="595959"/>
              </a:buClr>
              <a:buSzPts val="2000"/>
              <a:buNone/>
            </a:pPr>
            <a:r>
              <a:rPr lang="en-US" sz="2000" b="1" spc="-120" dirty="0" err="1"/>
              <a:t>Regeln</a:t>
            </a:r>
            <a:r>
              <a:rPr lang="en-US" sz="2000" b="1" spc="-120" dirty="0"/>
              <a:t> für das Brainstorming:</a:t>
            </a:r>
            <a:endParaRPr lang="en-US" spc="-120" dirty="0"/>
          </a:p>
          <a:p>
            <a:pPr marL="342900" lvl="0" indent="-342900" algn="just" rtl="0">
              <a:lnSpc>
                <a:spcPct val="100000"/>
              </a:lnSpc>
              <a:spcBef>
                <a:spcPts val="0"/>
              </a:spcBef>
              <a:spcAft>
                <a:spcPts val="0"/>
              </a:spcAft>
              <a:buClr>
                <a:srgbClr val="595959"/>
              </a:buClr>
              <a:buSzPts val="2000"/>
              <a:buFont typeface="Arial"/>
              <a:buChar char="•"/>
            </a:pPr>
            <a:r>
              <a:rPr lang="de-DE" sz="2000" spc="-120" dirty="0"/>
              <a:t>Ermutigen Sie alle Ideen, egal wie kühn oder unorthodox sie sind.</a:t>
            </a:r>
          </a:p>
          <a:p>
            <a:pPr marL="342900" lvl="0" indent="-342900" algn="just" rtl="0">
              <a:lnSpc>
                <a:spcPct val="100000"/>
              </a:lnSpc>
              <a:spcBef>
                <a:spcPts val="0"/>
              </a:spcBef>
              <a:spcAft>
                <a:spcPts val="0"/>
              </a:spcAft>
              <a:buClr>
                <a:srgbClr val="595959"/>
              </a:buClr>
              <a:buSzPts val="2000"/>
              <a:buFont typeface="Arial"/>
              <a:buChar char="•"/>
            </a:pPr>
            <a:r>
              <a:rPr lang="de-DE" sz="2000" spc="-120" dirty="0"/>
              <a:t>Keine Kritik oder Bewertung während der Brainstorming-Phase.</a:t>
            </a:r>
          </a:p>
          <a:p>
            <a:pPr marL="342900" lvl="0" indent="-342900" algn="just" rtl="0">
              <a:lnSpc>
                <a:spcPct val="100000"/>
              </a:lnSpc>
              <a:spcBef>
                <a:spcPts val="0"/>
              </a:spcBef>
              <a:spcAft>
                <a:spcPts val="0"/>
              </a:spcAft>
              <a:buClr>
                <a:srgbClr val="595959"/>
              </a:buClr>
              <a:buSzPts val="2000"/>
              <a:buFont typeface="Arial"/>
              <a:buChar char="•"/>
            </a:pPr>
            <a:r>
              <a:rPr lang="de-DE" sz="2000" spc="-120" dirty="0"/>
              <a:t>Streben Sie nach Quantität - je mehr Ideen, desto besser.</a:t>
            </a:r>
            <a:endParaRPr spc="-120" dirty="0"/>
          </a:p>
          <a:p>
            <a:pPr marL="0" lvl="0" indent="0" algn="just" rtl="0">
              <a:lnSpc>
                <a:spcPct val="124000"/>
              </a:lnSpc>
              <a:spcBef>
                <a:spcPts val="0"/>
              </a:spcBef>
              <a:spcAft>
                <a:spcPts val="0"/>
              </a:spcAft>
              <a:buClr>
                <a:srgbClr val="595959"/>
              </a:buClr>
              <a:buSzPts val="2000"/>
              <a:buNone/>
            </a:pPr>
            <a:r>
              <a:rPr lang="en-GB" sz="2000" b="1" spc="-120" dirty="0" err="1"/>
              <a:t>Zeitplan</a:t>
            </a:r>
            <a:r>
              <a:rPr lang="en-GB" sz="2000" b="1" spc="-120" dirty="0"/>
              <a:t>:</a:t>
            </a:r>
            <a:endParaRPr spc="-120" dirty="0"/>
          </a:p>
          <a:p>
            <a:pPr marL="342900" lvl="0" indent="-342900" algn="just" rtl="0">
              <a:lnSpc>
                <a:spcPct val="100000"/>
              </a:lnSpc>
              <a:spcBef>
                <a:spcPts val="0"/>
              </a:spcBef>
              <a:spcAft>
                <a:spcPts val="0"/>
              </a:spcAft>
              <a:buClr>
                <a:srgbClr val="595959"/>
              </a:buClr>
              <a:buSzPts val="2000"/>
              <a:buFont typeface="Arial"/>
              <a:buChar char="•"/>
            </a:pPr>
            <a:r>
              <a:rPr lang="de-DE" sz="2000" spc="-120" dirty="0"/>
              <a:t>Nehmen Sie sich für jeden Schwerpunktbereich 5 Minuten Zeit.</a:t>
            </a:r>
          </a:p>
          <a:p>
            <a:pPr marL="342900" lvl="0" indent="-342900" algn="just" rtl="0">
              <a:lnSpc>
                <a:spcPct val="100000"/>
              </a:lnSpc>
              <a:spcBef>
                <a:spcPts val="0"/>
              </a:spcBef>
              <a:spcAft>
                <a:spcPts val="0"/>
              </a:spcAft>
              <a:buClr>
                <a:srgbClr val="595959"/>
              </a:buClr>
              <a:buSzPts val="2000"/>
              <a:buFont typeface="Arial"/>
              <a:buChar char="•"/>
            </a:pPr>
            <a:r>
              <a:rPr lang="de-DE" sz="2000" spc="-120" dirty="0"/>
              <a:t>Lassen Sie zwischen den einzelnen Bereichen jeweils 1 Minute Zeit für einen kurzen Neustart.</a:t>
            </a:r>
            <a:endParaRPr spc="-120" dirty="0"/>
          </a:p>
        </p:txBody>
      </p:sp>
      <p:sp>
        <p:nvSpPr>
          <p:cNvPr id="372" name="Google Shape;372;p17"/>
          <p:cNvSpPr txBox="1"/>
          <p:nvPr/>
        </p:nvSpPr>
        <p:spPr>
          <a:xfrm>
            <a:off x="5311870" y="1044180"/>
            <a:ext cx="6096000" cy="532449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spc="-130" dirty="0" err="1">
                <a:solidFill>
                  <a:srgbClr val="595959"/>
                </a:solidFill>
                <a:latin typeface="Calibri"/>
                <a:ea typeface="Calibri"/>
                <a:cs typeface="Calibri"/>
                <a:sym typeface="Calibri"/>
              </a:rPr>
              <a:t>Schwerpunktbereiche</a:t>
            </a:r>
            <a:r>
              <a:rPr lang="en-GB" sz="2000" b="1" i="0" u="none" strike="noStrike" cap="none" spc="-130" dirty="0">
                <a:solidFill>
                  <a:srgbClr val="595959"/>
                </a:solidFill>
                <a:latin typeface="Calibri"/>
                <a:ea typeface="Calibri"/>
                <a:cs typeface="Calibri"/>
                <a:sym typeface="Calibri"/>
              </a:rPr>
              <a:t>:</a:t>
            </a:r>
            <a:endParaRPr sz="1400" b="0" i="0" u="none" strike="noStrike" cap="none" spc="-130"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Reduzieren: Ideen zur Verringerung von Abfall und Ressourcen.</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Wiederverwenden: Strategien zur Wiederverwendung von Materialien und zur Verlängerung ihres Lebenszyklus.</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Recyceln: Identifizierung neuer Recyclingmöglichkeiten am Arbeitsplatz.</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Umdenken: Wege zur Innovation von Geschäftsprozessen für mehr Nachhaltigkeit.</a:t>
            </a:r>
            <a:endParaRPr lang="en-US" sz="1400" b="0" i="0" u="none" strike="noStrike" cap="none" spc="-130"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spc="-130" dirty="0" err="1">
                <a:solidFill>
                  <a:srgbClr val="595959"/>
                </a:solidFill>
                <a:latin typeface="Calibri"/>
                <a:ea typeface="Calibri"/>
                <a:cs typeface="Calibri"/>
                <a:sym typeface="Calibri"/>
              </a:rPr>
              <a:t>Konvergenz</a:t>
            </a:r>
            <a:r>
              <a:rPr lang="en-US" sz="2000" b="1" i="0" u="none" strike="noStrike" cap="none" spc="-130" dirty="0">
                <a:solidFill>
                  <a:srgbClr val="595959"/>
                </a:solidFill>
                <a:latin typeface="Calibri"/>
                <a:ea typeface="Calibri"/>
                <a:cs typeface="Calibri"/>
                <a:sym typeface="Calibri"/>
              </a:rPr>
              <a:t>:</a:t>
            </a:r>
            <a:endParaRPr lang="en-US" sz="1400" b="0" i="0" u="none" strike="noStrike" cap="none" spc="-130"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Die Gruppe stimmt über die 3 besten Ideen ab, die ihrer Meinung nach am durchführbarsten und wirkungsvollsten sind.</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Jede Gruppe stellt ihre besten Ideen allen vor.</a:t>
            </a:r>
            <a:endParaRPr sz="1400" b="0" i="0" u="none" strike="noStrike" cap="none" spc="-130"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spc="-130" dirty="0" err="1">
                <a:solidFill>
                  <a:srgbClr val="595959"/>
                </a:solidFill>
                <a:latin typeface="Calibri"/>
                <a:ea typeface="Calibri"/>
                <a:cs typeface="Calibri"/>
                <a:sym typeface="Calibri"/>
              </a:rPr>
              <a:t>Aktionsplan</a:t>
            </a:r>
            <a:r>
              <a:rPr lang="en-GB" sz="2000" b="1" i="0" u="none" strike="noStrike" cap="none" spc="-130" dirty="0">
                <a:solidFill>
                  <a:srgbClr val="595959"/>
                </a:solidFill>
                <a:latin typeface="Calibri"/>
                <a:ea typeface="Calibri"/>
                <a:cs typeface="Calibri"/>
                <a:sym typeface="Calibri"/>
              </a:rPr>
              <a:t>:</a:t>
            </a:r>
            <a:endParaRPr sz="2000" b="0" i="0" u="none" strike="noStrike" cap="none" spc="-130" dirty="0">
              <a:solidFill>
                <a:srgbClr val="595959"/>
              </a:solidFill>
              <a:latin typeface="Calibri"/>
              <a:ea typeface="Calibri"/>
              <a:cs typeface="Calibri"/>
              <a:sym typeface="Calibri"/>
            </a:endParaRP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Diskutieren Sie die praktischen Schritte, die zur Umsetzung einer ausgewählten Idee erforderlich sind.</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Bestimmen Sie einen Vertreter für die Idee, der die Umsetzung leitet.</a:t>
            </a:r>
            <a:endParaRPr sz="1400" b="0" i="0" u="none" strike="noStrike" cap="none" spc="-130"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8"/>
          <p:cNvSpPr txBox="1">
            <a:spLocks noGrp="1"/>
          </p:cNvSpPr>
          <p:nvPr>
            <p:ph type="body" idx="2"/>
          </p:nvPr>
        </p:nvSpPr>
        <p:spPr>
          <a:xfrm>
            <a:off x="586836" y="2774665"/>
            <a:ext cx="449951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2.2 DIE ROLLE DER ANWALTSCHAFT </a:t>
            </a:r>
            <a:endParaRPr dirty="0"/>
          </a:p>
        </p:txBody>
      </p:sp>
      <p:pic>
        <p:nvPicPr>
          <p:cNvPr id="378" name="Google Shape;378;p18"/>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Die Rolle von Advocacy in der unternehmerischen Nachhaltigkeit</a:t>
            </a:r>
            <a:endParaRPr dirty="0"/>
          </a:p>
        </p:txBody>
      </p:sp>
      <p:sp>
        <p:nvSpPr>
          <p:cNvPr id="385" name="Google Shape;385;p19"/>
          <p:cNvSpPr txBox="1">
            <a:spLocks noGrp="1"/>
          </p:cNvSpPr>
          <p:nvPr>
            <p:ph type="body" idx="2"/>
          </p:nvPr>
        </p:nvSpPr>
        <p:spPr>
          <a:xfrm>
            <a:off x="904856" y="188426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Advocacy im Bereich der Nachhaltigkeit ist die aktive Unterstützung von Strategien und Praktiken, die das Ziel verfolgen, ein ökologisch und sozial verantwortliches Unternehmen zu schaffen. Es geht darum, sich innerhalb und außerhalb des eigenen Unternehmens für Nachhaltigkeit einzusetzen und zu handeln (Schaltegger, S., &amp; Burritt, R., 2018).</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de-DE" dirty="0"/>
              <a:t>Kleinstunternehmen sind aufgrund ihrer Größe und Agilität in einer einzigartigen Position, um als </a:t>
            </a:r>
            <a:r>
              <a:rPr lang="en-GB" b="1" dirty="0" err="1">
                <a:solidFill>
                  <a:srgbClr val="73B64B"/>
                </a:solidFill>
              </a:rPr>
              <a:t>Katalysator</a:t>
            </a:r>
            <a:r>
              <a:rPr lang="en-GB" dirty="0"/>
              <a:t> </a:t>
            </a:r>
            <a:r>
              <a:rPr lang="de-DE" dirty="0"/>
              <a:t>für Veränderungen in ihren Gemeinschaften zu fungieren, indem sie nachhaltige Praktiken fördern (World Economic Forum, März 2023).</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a:spLocks noGrp="1"/>
          </p:cNvSpPr>
          <p:nvPr>
            <p:ph type="body" idx="1"/>
          </p:nvPr>
        </p:nvSpPr>
        <p:spPr>
          <a:xfrm>
            <a:off x="904856" y="37872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Überbrückung der Kluft zwischen Mitarbeiterwerten und Unternehmenswerten</a:t>
            </a:r>
            <a:endParaRPr dirty="0"/>
          </a:p>
        </p:txBody>
      </p:sp>
      <p:sp>
        <p:nvSpPr>
          <p:cNvPr id="392" name="Google Shape;392;p20"/>
          <p:cNvSpPr txBox="1">
            <a:spLocks noGrp="1"/>
          </p:cNvSpPr>
          <p:nvPr>
            <p:ph type="body" idx="2"/>
          </p:nvPr>
        </p:nvSpPr>
        <p:spPr>
          <a:xfrm>
            <a:off x="600514" y="1303832"/>
            <a:ext cx="10661638"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400"/>
              <a:buFont typeface="Arial"/>
              <a:buChar char="•"/>
            </a:pPr>
            <a:r>
              <a:rPr lang="de-DE" spc="-130" dirty="0"/>
              <a:t>Persönliche Vereinbarungen haben drei Dimensionen: formale (Stellenbeschreibungen, Arbeitsverträge, Leistungsvereinbarungen), psychologische (Belohnungen, Anerkennung, Erwartungen und Engagement) und soziale (Wahrnehmung, Kultur und Werte). </a:t>
            </a:r>
          </a:p>
          <a:p>
            <a:pPr marL="342900" lvl="0" indent="-342900" algn="just" rtl="0">
              <a:lnSpc>
                <a:spcPct val="100000"/>
              </a:lnSpc>
              <a:spcBef>
                <a:spcPts val="0"/>
              </a:spcBef>
              <a:spcAft>
                <a:spcPts val="0"/>
              </a:spcAft>
              <a:buClr>
                <a:srgbClr val="595959"/>
              </a:buClr>
              <a:buSzPts val="2400"/>
              <a:buFont typeface="Arial"/>
              <a:buChar char="•"/>
            </a:pPr>
            <a:r>
              <a:rPr lang="de-DE" spc="-130" dirty="0"/>
              <a:t>Um Nachhaltigkeit erfolgreich in ein Unternehmen zu integrieren, muss das Management die Kluft zwischen persönlichen und unternehmerischen Werten in allen drei Dimensionen in Einklang bringen. </a:t>
            </a:r>
          </a:p>
          <a:p>
            <a:pPr marL="342900" lvl="0" indent="-342900" algn="just" rtl="0">
              <a:lnSpc>
                <a:spcPct val="100000"/>
              </a:lnSpc>
              <a:spcBef>
                <a:spcPts val="0"/>
              </a:spcBef>
              <a:spcAft>
                <a:spcPts val="0"/>
              </a:spcAft>
              <a:buClr>
                <a:srgbClr val="595959"/>
              </a:buClr>
              <a:buSzPts val="2400"/>
              <a:buFont typeface="Arial"/>
              <a:buChar char="•"/>
            </a:pPr>
            <a:r>
              <a:rPr lang="en-GB" spc="-130" dirty="0"/>
              <a:t>In der </a:t>
            </a:r>
            <a:r>
              <a:rPr lang="en-GB" b="1" spc="-130" dirty="0">
                <a:solidFill>
                  <a:srgbClr val="EB7339"/>
                </a:solidFill>
              </a:rPr>
              <a:t>FORMALE DIMENSION </a:t>
            </a:r>
            <a:r>
              <a:rPr lang="de-DE" spc="-130" dirty="0"/>
              <a:t>beobachten die Mitarbeiter, ob Nachhaltigkeit in Stellenbeschreibungen und Schulungsprogramme integriert ist und ob Nachhaltigkeitsziele an die variable Vergütung der Mitarbeiter gebunden sind. In der </a:t>
            </a:r>
            <a:r>
              <a:rPr lang="en-GB" b="1" spc="-130" dirty="0">
                <a:solidFill>
                  <a:srgbClr val="EB7339"/>
                </a:solidFill>
              </a:rPr>
              <a:t>PSYCHOLOGISCHEN DIMENSION </a:t>
            </a:r>
            <a:r>
              <a:rPr lang="de-DE" spc="-130" dirty="0"/>
              <a:t>beobachten die Mitarbeiter, ob Nachhaltigkeitsleistungen belohnt und anerkannt werden und ob Vorgesetzte Leistungserwartungen stellen, die mit Nachhaltigkeit in Einklang stehen. Und in der </a:t>
            </a:r>
            <a:r>
              <a:rPr lang="en-GB" b="1" spc="-130" dirty="0">
                <a:solidFill>
                  <a:srgbClr val="EB7339"/>
                </a:solidFill>
              </a:rPr>
              <a:t>SOZIALEN  DIMENSION</a:t>
            </a:r>
            <a:r>
              <a:rPr lang="en-GB" spc="-130" dirty="0"/>
              <a:t>, </a:t>
            </a:r>
            <a:r>
              <a:rPr lang="de-DE" spc="-130" dirty="0"/>
              <a:t>die von zentraler Bedeutung ist, beobachten die Mitarbeiter, ob es eine Übereinstimmung zwischen dem, was das Unternehmen über seine Werte in seinem Leitbild sagt, und dem, was es praktiziert, gibt.</a:t>
            </a:r>
            <a:endParaRPr spc="-13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Einführung</a:t>
            </a:r>
            <a:r>
              <a:rPr lang="en-GB" sz="2400" dirty="0"/>
              <a:t> in das Modul</a:t>
            </a:r>
            <a:endParaRPr dirty="0"/>
          </a:p>
        </p:txBody>
      </p:sp>
      <p:sp>
        <p:nvSpPr>
          <p:cNvPr id="232" name="Google Shape;232;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de-DE" sz="2400" dirty="0"/>
              <a:t>Einbindung der Mitarbeiter in die Nachhaltigkeit</a:t>
            </a:r>
            <a:endParaRPr dirty="0"/>
          </a:p>
        </p:txBody>
      </p:sp>
      <p:sp>
        <p:nvSpPr>
          <p:cNvPr id="233" name="Google Shape;233;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Fallstudien</a:t>
            </a:r>
            <a:endParaRPr dirty="0"/>
          </a:p>
        </p:txBody>
      </p:sp>
      <p:sp>
        <p:nvSpPr>
          <p:cNvPr id="234" name="Google Shape;234;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Bewertung</a:t>
            </a:r>
            <a:endParaRPr dirty="0"/>
          </a:p>
        </p:txBody>
      </p:sp>
      <p:sp>
        <p:nvSpPr>
          <p:cNvPr id="235" name="Google Shape;235;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Wichtige</a:t>
            </a:r>
            <a:r>
              <a:rPr lang="en-GB" sz="2400" dirty="0"/>
              <a:t> </a:t>
            </a:r>
            <a:r>
              <a:rPr lang="en-GB" sz="2400" dirty="0" err="1"/>
              <a:t>Begriffe</a:t>
            </a:r>
            <a:r>
              <a:rPr lang="en-GB" sz="2400" dirty="0"/>
              <a:t> und </a:t>
            </a:r>
            <a:r>
              <a:rPr lang="en-GB" sz="2400" dirty="0" err="1"/>
              <a:t>Definitionen</a:t>
            </a:r>
            <a:endParaRPr dirty="0"/>
          </a:p>
        </p:txBody>
      </p:sp>
      <p:sp>
        <p:nvSpPr>
          <p:cNvPr id="236" name="Google Shape;236;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INHALTSVERZEICHNIS</a:t>
            </a:r>
            <a:endParaRPr dirty="0"/>
          </a:p>
        </p:txBody>
      </p:sp>
      <p:sp>
        <p:nvSpPr>
          <p:cNvPr id="237" name="Google Shape;237;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38" name="Google Shape;238;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39" name="Google Shape;239;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0" name="Google Shape;240;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1" name="Google Shape;241;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2" name="Google Shape;242;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dirty="0" err="1">
                <a:solidFill>
                  <a:srgbClr val="595959"/>
                </a:solidFill>
                <a:latin typeface="Calibri"/>
                <a:ea typeface="Calibri"/>
                <a:cs typeface="Calibri"/>
                <a:sym typeface="Calibri"/>
              </a:rPr>
              <a:t>Referenzen</a:t>
            </a:r>
            <a:endParaRPr sz="1400" b="0" i="0" u="none" strike="noStrike" cap="none" dirty="0">
              <a:solidFill>
                <a:srgbClr val="000000"/>
              </a:solidFill>
              <a:latin typeface="Arial"/>
              <a:ea typeface="Arial"/>
              <a:cs typeface="Arial"/>
              <a:sym typeface="Arial"/>
            </a:endParaRPr>
          </a:p>
        </p:txBody>
      </p:sp>
      <p:sp>
        <p:nvSpPr>
          <p:cNvPr id="243" name="Google Shape;243;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Vision und </a:t>
            </a:r>
            <a:r>
              <a:rPr lang="en-GB" dirty="0" err="1"/>
              <a:t>Nachhaltigkeit</a:t>
            </a:r>
            <a:endParaRPr dirty="0"/>
          </a:p>
        </p:txBody>
      </p:sp>
      <p:pic>
        <p:nvPicPr>
          <p:cNvPr id="398" name="Google Shape;398;p21"/>
          <p:cNvPicPr preferRelativeResize="0">
            <a:picLocks noGrp="1"/>
          </p:cNvPicPr>
          <p:nvPr>
            <p:ph type="pic" idx="2"/>
          </p:nvPr>
        </p:nvPicPr>
        <p:blipFill rotWithShape="1">
          <a:blip r:embed="rId3">
            <a:alphaModFix/>
          </a:blip>
          <a:srcRect l="7447" r="7445"/>
          <a:stretch/>
        </p:blipFill>
        <p:spPr>
          <a:xfrm>
            <a:off x="7735037" y="1373925"/>
            <a:ext cx="2444127" cy="4336988"/>
          </a:xfrm>
          <a:prstGeom prst="rect">
            <a:avLst/>
          </a:prstGeom>
          <a:solidFill>
            <a:srgbClr val="D8D8D8"/>
          </a:solidFill>
          <a:ln>
            <a:noFill/>
          </a:ln>
        </p:spPr>
      </p:pic>
      <p:sp>
        <p:nvSpPr>
          <p:cNvPr id="399" name="Google Shape;399;p21"/>
          <p:cNvSpPr txBox="1">
            <a:spLocks noGrp="1"/>
          </p:cNvSpPr>
          <p:nvPr>
            <p:ph type="body" idx="3"/>
          </p:nvPr>
        </p:nvSpPr>
        <p:spPr>
          <a:xfrm>
            <a:off x="564678" y="1083901"/>
            <a:ext cx="6547500" cy="43371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dirty="0"/>
              <a:t>Eine Vision </a:t>
            </a:r>
            <a:r>
              <a:rPr lang="en-GB" b="1" dirty="0" err="1"/>
              <a:t>entwerfen</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Eine überzeugende Nachhaltigkeitsvision sollte eine erreichbare Zukunft formulieren, die Unternehmensziele mit</a:t>
            </a:r>
            <a:r>
              <a:rPr lang="en-GB" dirty="0"/>
              <a:t>  </a:t>
            </a:r>
            <a:r>
              <a:rPr lang="en-GB" b="1" dirty="0" err="1"/>
              <a:t>ökologischen</a:t>
            </a:r>
            <a:r>
              <a:rPr lang="en-GB" b="1" dirty="0"/>
              <a:t> und </a:t>
            </a:r>
            <a:r>
              <a:rPr lang="en-GB" b="1" dirty="0" err="1"/>
              <a:t>gesellschaftlichen</a:t>
            </a:r>
            <a:r>
              <a:rPr lang="en-GB" b="1" dirty="0"/>
              <a:t> </a:t>
            </a:r>
            <a:r>
              <a:rPr lang="en-GB" b="1" dirty="0" err="1"/>
              <a:t>Belangen</a:t>
            </a:r>
            <a:r>
              <a:rPr lang="en-GB" b="1" dirty="0"/>
              <a:t> </a:t>
            </a:r>
            <a:r>
              <a:rPr lang="en-GB" dirty="0"/>
              <a:t>in </a:t>
            </a:r>
            <a:r>
              <a:rPr lang="en-GB" dirty="0" err="1"/>
              <a:t>Einklang</a:t>
            </a:r>
            <a:r>
              <a:rPr lang="en-GB" dirty="0"/>
              <a:t> </a:t>
            </a:r>
            <a:r>
              <a:rPr lang="en-GB" dirty="0" err="1"/>
              <a:t>bringt</a:t>
            </a:r>
            <a:r>
              <a:rPr lang="en-GB" dirty="0"/>
              <a:t>. </a:t>
            </a:r>
            <a:r>
              <a:rPr lang="de-DE" dirty="0"/>
              <a:t>Sie ist nicht nur ein Idealzustand, sondern ein ROADMAP für Maßnahmen.</a:t>
            </a:r>
            <a:endParaRPr dirty="0"/>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en-GB" b="1" dirty="0" err="1"/>
              <a:t>Nachhaltigkeit</a:t>
            </a:r>
            <a:r>
              <a:rPr lang="en-GB" b="1" dirty="0"/>
              <a:t> </a:t>
            </a:r>
            <a:r>
              <a:rPr lang="en-GB" b="1" dirty="0" err="1"/>
              <a:t>als</a:t>
            </a:r>
            <a:r>
              <a:rPr lang="en-GB" b="1" dirty="0"/>
              <a:t> </a:t>
            </a:r>
            <a:r>
              <a:rPr lang="en-GB" b="1" dirty="0" err="1"/>
              <a:t>Führungsaufgabe</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Führungskräfte müssen den Worten Taten folgen lassen und die Grundsätze der Nachhaltigkeit in ihren Entscheidungen und Handlungen verkörpern. Der Einsatz von Führungskräften ist nicht nur einflussreich - er ist TRANSFORMATIV.</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dirty="0"/>
              <a:t>EcoCraft Kitchenware, ein europäischer Hersteller von Küchenutensilien, hat ein Null-Abfall-Produktionsmodell eingeführt. </a:t>
            </a:r>
          </a:p>
          <a:p>
            <a:pPr marL="342900" lvl="0" indent="-342900" algn="just" rtl="0">
              <a:lnSpc>
                <a:spcPct val="103333"/>
              </a:lnSpc>
              <a:spcBef>
                <a:spcPts val="0"/>
              </a:spcBef>
              <a:spcAft>
                <a:spcPts val="0"/>
              </a:spcAft>
              <a:buClr>
                <a:srgbClr val="595959"/>
              </a:buClr>
              <a:buSzPts val="2400"/>
              <a:buFont typeface="Arial"/>
              <a:buChar char="•"/>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Sie starteten eine „Go Green“-Kampagne und setzten sich für Abfallreduzierung und nachhaltige Beschaffung in ihrer Branche ein.</a:t>
            </a:r>
          </a:p>
          <a:p>
            <a:pPr marL="0" lvl="0" indent="0" algn="just" rtl="0">
              <a:lnSpc>
                <a:spcPct val="103333"/>
              </a:lnSpc>
              <a:spcBef>
                <a:spcPts val="0"/>
              </a:spcBef>
              <a:spcAft>
                <a:spcPts val="0"/>
              </a:spcAft>
              <a:buClr>
                <a:srgbClr val="595959"/>
              </a:buClr>
              <a:buSzPts val="2400"/>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Diese Kampagne führte zu einer Steigerung des Marktanteils um 30 % und zur Gründung einer branchenweiten grünen Allianz (European Management Journal, 2020).</a:t>
            </a:r>
            <a:endParaRPr dirty="0"/>
          </a:p>
        </p:txBody>
      </p:sp>
      <p:sp>
        <p:nvSpPr>
          <p:cNvPr id="406" name="Google Shape;406;p2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FALLSTUDIE: </a:t>
            </a:r>
            <a:r>
              <a:rPr lang="en-GB" dirty="0" err="1"/>
              <a:t>EcoCraft</a:t>
            </a:r>
            <a:r>
              <a:rPr lang="en-GB" dirty="0"/>
              <a:t> </a:t>
            </a:r>
            <a:r>
              <a:rPr lang="en-GB" dirty="0" err="1"/>
              <a:t>Küchengeräte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Wie Sie Advocacy in Ihrem Kleinstunternehmen umsetzen</a:t>
            </a:r>
            <a:endParaRPr dirty="0"/>
          </a:p>
        </p:txBody>
      </p:sp>
      <p:sp>
        <p:nvSpPr>
          <p:cNvPr id="412" name="Google Shape;412;p23"/>
          <p:cNvSpPr txBox="1">
            <a:spLocks noGrp="1"/>
          </p:cNvSpPr>
          <p:nvPr>
            <p:ph type="body" idx="2"/>
          </p:nvPr>
        </p:nvSpPr>
        <p:spPr>
          <a:xfrm>
            <a:off x="272493" y="2244034"/>
            <a:ext cx="11743944" cy="475298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595959"/>
              </a:buClr>
              <a:buSzPts val="2400"/>
              <a:buNone/>
            </a:pPr>
            <a:r>
              <a:rPr lang="en-GB" dirty="0" err="1"/>
              <a:t>Entwickeln</a:t>
            </a:r>
            <a:r>
              <a:rPr lang="en-GB" dirty="0"/>
              <a:t> Sie </a:t>
            </a:r>
            <a:r>
              <a:rPr lang="en-GB" dirty="0" err="1"/>
              <a:t>ein</a:t>
            </a:r>
            <a:r>
              <a:rPr lang="en-GB" dirty="0"/>
              <a:t> </a:t>
            </a:r>
            <a:r>
              <a:rPr lang="en-GB" dirty="0" err="1"/>
              <a:t>Nachhaltigkeitsleitbild</a:t>
            </a:r>
            <a:r>
              <a:rPr lang="en-GB" dirty="0"/>
              <a:t>:</a:t>
            </a:r>
            <a:endParaRPr dirty="0"/>
          </a:p>
          <a:p>
            <a:pPr marL="342900" lvl="0" indent="-342900" algn="just" rtl="0">
              <a:lnSpc>
                <a:spcPct val="100000"/>
              </a:lnSpc>
              <a:spcBef>
                <a:spcPts val="0"/>
              </a:spcBef>
              <a:spcAft>
                <a:spcPts val="0"/>
              </a:spcAft>
              <a:buClr>
                <a:srgbClr val="595959"/>
              </a:buClr>
              <a:buSzPts val="2400"/>
              <a:buFont typeface="Arial"/>
              <a:buChar char="•"/>
            </a:pPr>
            <a:r>
              <a:rPr lang="de-DE" dirty="0"/>
              <a:t>Formulieren Sie Ihr langfristiges Engagement für Nachhaltigkeit, das bei allen Interessengruppen des Unternehmens Anklang findet.</a:t>
            </a:r>
            <a:endParaRPr dirty="0"/>
          </a:p>
          <a:p>
            <a:pPr marL="228600" lvl="0" indent="-228600" algn="just" rtl="0">
              <a:lnSpc>
                <a:spcPct val="100000"/>
              </a:lnSpc>
              <a:spcBef>
                <a:spcPts val="0"/>
              </a:spcBef>
              <a:spcAft>
                <a:spcPts val="0"/>
              </a:spcAft>
              <a:buClr>
                <a:srgbClr val="595959"/>
              </a:buClr>
              <a:buSzPts val="2400"/>
              <a:buNone/>
            </a:pPr>
            <a:r>
              <a:rPr lang="en-GB" dirty="0" err="1"/>
              <a:t>Fördern</a:t>
            </a:r>
            <a:r>
              <a:rPr lang="en-GB" dirty="0"/>
              <a:t> Sie </a:t>
            </a:r>
            <a:r>
              <a:rPr lang="en-GB" dirty="0" err="1"/>
              <a:t>nachhaltige</a:t>
            </a:r>
            <a:r>
              <a:rPr lang="en-GB" dirty="0"/>
              <a:t> </a:t>
            </a:r>
            <a:r>
              <a:rPr lang="en-GB" dirty="0" err="1"/>
              <a:t>Praktiken</a:t>
            </a:r>
            <a:r>
              <a:rPr lang="en-GB" dirty="0"/>
              <a:t>:</a:t>
            </a:r>
            <a:endParaRPr dirty="0"/>
          </a:p>
          <a:p>
            <a:pPr marL="342900" lvl="0" indent="-342900" algn="just" rtl="0">
              <a:lnSpc>
                <a:spcPct val="100000"/>
              </a:lnSpc>
              <a:spcBef>
                <a:spcPts val="0"/>
              </a:spcBef>
              <a:spcAft>
                <a:spcPts val="0"/>
              </a:spcAft>
              <a:buClr>
                <a:srgbClr val="595959"/>
              </a:buClr>
              <a:buSzPts val="2400"/>
              <a:buFont typeface="Arial"/>
              <a:buChar char="•"/>
            </a:pPr>
            <a:r>
              <a:rPr lang="de-DE" dirty="0"/>
              <a:t>Nutzen Sie Ihre Unternehmensplattform, um in Ihrer Gemeinde für Nachhaltigkeit zu werben und darüber aufzuklären.</a:t>
            </a:r>
            <a:endParaRPr dirty="0"/>
          </a:p>
          <a:p>
            <a:pPr marL="228600" lvl="0" indent="-228600" algn="just" rtl="0">
              <a:lnSpc>
                <a:spcPct val="100000"/>
              </a:lnSpc>
              <a:spcBef>
                <a:spcPts val="0"/>
              </a:spcBef>
              <a:spcAft>
                <a:spcPts val="0"/>
              </a:spcAft>
              <a:buClr>
                <a:srgbClr val="595959"/>
              </a:buClr>
              <a:buSzPts val="2400"/>
              <a:buNone/>
            </a:pPr>
            <a:r>
              <a:rPr lang="de-DE" dirty="0"/>
              <a:t>Nutzen Sie die sozialen Medien:</a:t>
            </a:r>
            <a:endParaRPr dirty="0"/>
          </a:p>
          <a:p>
            <a:pPr marL="342900" lvl="0" indent="-342900" algn="just" rtl="0">
              <a:lnSpc>
                <a:spcPct val="100000"/>
              </a:lnSpc>
              <a:spcBef>
                <a:spcPts val="0"/>
              </a:spcBef>
              <a:spcAft>
                <a:spcPts val="0"/>
              </a:spcAft>
              <a:buClr>
                <a:srgbClr val="595959"/>
              </a:buClr>
              <a:buSzPts val="2400"/>
              <a:buFont typeface="Arial"/>
              <a:buChar char="•"/>
            </a:pPr>
            <a:r>
              <a:rPr lang="de-DE" dirty="0"/>
              <a:t>Nutzen Sie die sozialen Medien, um Ihre Nachhaltigkeitsinitiativen zu verbreiten und ein breiteres Publikum anzusprechen.</a:t>
            </a:r>
            <a:endParaRPr dirty="0"/>
          </a:p>
          <a:p>
            <a:pPr marL="228600" lvl="0" indent="-228600" algn="just" rtl="0">
              <a:lnSpc>
                <a:spcPct val="100000"/>
              </a:lnSpc>
              <a:spcBef>
                <a:spcPts val="0"/>
              </a:spcBef>
              <a:spcAft>
                <a:spcPts val="0"/>
              </a:spcAft>
              <a:buClr>
                <a:srgbClr val="595959"/>
              </a:buClr>
              <a:buSzPts val="2400"/>
              <a:buNone/>
            </a:pPr>
            <a:r>
              <a:rPr lang="en-GB" dirty="0" err="1"/>
              <a:t>Schaffen</a:t>
            </a:r>
            <a:r>
              <a:rPr lang="en-GB" dirty="0"/>
              <a:t> Sie </a:t>
            </a:r>
            <a:r>
              <a:rPr lang="en-GB" dirty="0" err="1"/>
              <a:t>kollaborative</a:t>
            </a:r>
            <a:r>
              <a:rPr lang="en-GB" dirty="0"/>
              <a:t> </a:t>
            </a:r>
            <a:r>
              <a:rPr lang="en-GB" dirty="0" err="1"/>
              <a:t>Netzwerke</a:t>
            </a:r>
            <a:r>
              <a:rPr lang="en-GB" dirty="0"/>
              <a:t>:</a:t>
            </a:r>
            <a:endParaRPr dirty="0"/>
          </a:p>
          <a:p>
            <a:pPr marL="342900" lvl="0" indent="-342900" algn="just" rtl="0">
              <a:lnSpc>
                <a:spcPct val="100000"/>
              </a:lnSpc>
              <a:spcBef>
                <a:spcPts val="0"/>
              </a:spcBef>
              <a:spcAft>
                <a:spcPts val="0"/>
              </a:spcAft>
              <a:buClr>
                <a:srgbClr val="595959"/>
              </a:buClr>
              <a:buSzPts val="2400"/>
              <a:buFont typeface="Arial"/>
              <a:buChar char="•"/>
            </a:pPr>
            <a:r>
              <a:rPr lang="de-DE" dirty="0"/>
              <a:t>Bilden Sie Allianzen mit anderen Kleinstunternehmen, um sich gemeinsam für Nachhaltigkeit einzusetzen.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4"/>
          <p:cNvSpPr txBox="1">
            <a:spLocks noGrp="1"/>
          </p:cNvSpPr>
          <p:nvPr>
            <p:ph type="body" idx="1"/>
          </p:nvPr>
        </p:nvSpPr>
        <p:spPr>
          <a:xfrm>
            <a:off x="635272" y="97540"/>
            <a:ext cx="561312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00" dirty="0"/>
              <a:t>Entwickeln Sie Ihre Nachhaltigkeitsvision - Interaktiver Workshop: TEIL 1</a:t>
            </a:r>
            <a:endParaRPr spc="-100" dirty="0"/>
          </a:p>
        </p:txBody>
      </p:sp>
      <p:pic>
        <p:nvPicPr>
          <p:cNvPr id="418" name="Google Shape;418;p24"/>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419" name="Google Shape;419;p24"/>
          <p:cNvSpPr txBox="1">
            <a:spLocks noGrp="1"/>
          </p:cNvSpPr>
          <p:nvPr>
            <p:ph type="body" idx="3"/>
          </p:nvPr>
        </p:nvSpPr>
        <p:spPr>
          <a:xfrm>
            <a:off x="6138672" y="98182"/>
            <a:ext cx="6086475" cy="5910591"/>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de-DE" sz="2200" b="1" spc="-140" dirty="0"/>
              <a:t>Schritt 1: Über die Grundwerte nachdenken</a:t>
            </a:r>
            <a:endParaRPr sz="2200" spc="-140" dirty="0"/>
          </a:p>
          <a:p>
            <a:pPr marL="342900" lvl="0" indent="-330200" algn="just" rtl="0">
              <a:lnSpc>
                <a:spcPct val="103333"/>
              </a:lnSpc>
              <a:spcBef>
                <a:spcPts val="0"/>
              </a:spcBef>
              <a:spcAft>
                <a:spcPts val="0"/>
              </a:spcAft>
              <a:buClr>
                <a:srgbClr val="595959"/>
              </a:buClr>
              <a:buSzPts val="2200"/>
              <a:buFont typeface="Arial"/>
              <a:buChar char="•"/>
            </a:pPr>
            <a:r>
              <a:rPr lang="de-DE" sz="2200" spc="-140" dirty="0"/>
              <a:t>Aufforderung: Welche ökologischen Werte sind für Ihr Unternehmen wichtig?</a:t>
            </a:r>
            <a:r>
              <a:rPr lang="en-GB" sz="2200" spc="-140" dirty="0"/>
              <a:t> </a:t>
            </a:r>
            <a:r>
              <a:rPr lang="en-GB" sz="2200" b="1" spc="-140" dirty="0">
                <a:solidFill>
                  <a:srgbClr val="F26650"/>
                </a:solidFill>
              </a:rPr>
              <a:t>Listen Sie </a:t>
            </a:r>
            <a:r>
              <a:rPr lang="en-GB" sz="2200" b="1" spc="-140" dirty="0" err="1">
                <a:solidFill>
                  <a:srgbClr val="F26650"/>
                </a:solidFill>
              </a:rPr>
              <a:t>diese</a:t>
            </a:r>
            <a:r>
              <a:rPr lang="en-GB" sz="2200" b="1" spc="-140" dirty="0">
                <a:solidFill>
                  <a:srgbClr val="F26650"/>
                </a:solidFill>
              </a:rPr>
              <a:t> auf.</a:t>
            </a:r>
            <a:endParaRPr sz="2200" spc="-140" dirty="0"/>
          </a:p>
          <a:p>
            <a:pPr marL="0" lvl="0" indent="0" algn="just" rtl="0">
              <a:lnSpc>
                <a:spcPct val="103333"/>
              </a:lnSpc>
              <a:spcBef>
                <a:spcPts val="0"/>
              </a:spcBef>
              <a:spcAft>
                <a:spcPts val="0"/>
              </a:spcAft>
              <a:buSzPts val="2400"/>
              <a:buNone/>
            </a:pPr>
            <a:r>
              <a:rPr lang="de-DE" sz="2200" spc="-140" dirty="0"/>
              <a:t>Beispiel: Umweltschutz, Ressourceneffizienz, Wohlbefinden der Gemeinschaft.</a:t>
            </a:r>
            <a:endParaRPr sz="2200" spc="-140" dirty="0"/>
          </a:p>
          <a:p>
            <a:pPr marL="228600" lvl="0" indent="-228600" algn="just" rtl="0">
              <a:lnSpc>
                <a:spcPct val="103333"/>
              </a:lnSpc>
              <a:spcBef>
                <a:spcPts val="0"/>
              </a:spcBef>
              <a:spcAft>
                <a:spcPts val="0"/>
              </a:spcAft>
              <a:buClr>
                <a:srgbClr val="595959"/>
              </a:buClr>
              <a:buSzPts val="2400"/>
              <a:buNone/>
            </a:pPr>
            <a:r>
              <a:rPr lang="de-DE" sz="2200" b="1" spc="-140" dirty="0"/>
              <a:t>Schritt 2: Stellen Sie sich die Zukunft vor</a:t>
            </a:r>
            <a:endParaRPr sz="2200" spc="-140" dirty="0"/>
          </a:p>
          <a:p>
            <a:pPr marL="342900" lvl="0" indent="-330200" algn="just" rtl="0">
              <a:lnSpc>
                <a:spcPct val="103333"/>
              </a:lnSpc>
              <a:spcBef>
                <a:spcPts val="0"/>
              </a:spcBef>
              <a:spcAft>
                <a:spcPts val="0"/>
              </a:spcAft>
              <a:buClr>
                <a:srgbClr val="595959"/>
              </a:buClr>
              <a:buSzPts val="2200"/>
              <a:buFont typeface="Arial"/>
              <a:buChar char="•"/>
            </a:pPr>
            <a:r>
              <a:rPr lang="de-DE" sz="2200" spc="-140" dirty="0"/>
              <a:t>Aufforderung: Beschreiben Sie die positiven Auswirkungen Ihres Unternehmens auf den Planeten in 5 Jahren.</a:t>
            </a:r>
            <a:r>
              <a:rPr lang="en-GB" sz="2200" spc="-140" dirty="0"/>
              <a:t> </a:t>
            </a:r>
            <a:r>
              <a:rPr lang="de-DE" sz="2200" b="1" spc="-140" dirty="0">
                <a:solidFill>
                  <a:srgbClr val="F26650"/>
                </a:solidFill>
              </a:rPr>
              <a:t>Verwenden Sie lebhafte, spezifische Bilder.</a:t>
            </a:r>
            <a:endParaRPr sz="2200" spc="-140" dirty="0"/>
          </a:p>
          <a:p>
            <a:pPr marL="0" lvl="0" indent="0" algn="just" rtl="0">
              <a:lnSpc>
                <a:spcPct val="103333"/>
              </a:lnSpc>
              <a:spcBef>
                <a:spcPts val="0"/>
              </a:spcBef>
              <a:spcAft>
                <a:spcPts val="0"/>
              </a:spcAft>
              <a:buSzPts val="2400"/>
              <a:buNone/>
            </a:pPr>
            <a:r>
              <a:rPr lang="de-DE" sz="2200" spc="-140" dirty="0"/>
              <a:t>Beispiel: Ein lokaler Bach, der durch unsere Bemühungen um den Naturschutz gesäubert wurde.</a:t>
            </a:r>
            <a:endParaRPr sz="2200" spc="-140" dirty="0"/>
          </a:p>
          <a:p>
            <a:pPr marL="228600" lvl="0" indent="-228600" algn="just" rtl="0">
              <a:lnSpc>
                <a:spcPct val="103333"/>
              </a:lnSpc>
              <a:spcBef>
                <a:spcPts val="0"/>
              </a:spcBef>
              <a:spcAft>
                <a:spcPts val="0"/>
              </a:spcAft>
              <a:buClr>
                <a:srgbClr val="595959"/>
              </a:buClr>
              <a:buSzPts val="2400"/>
              <a:buNone/>
            </a:pPr>
            <a:r>
              <a:rPr lang="de-DE" sz="2200" b="1" spc="-140" dirty="0"/>
              <a:t>Schritt 3: Verdichten Sie zu einer Aussage</a:t>
            </a:r>
            <a:endParaRPr sz="2200" spc="-140" dirty="0"/>
          </a:p>
          <a:p>
            <a:pPr marL="342900" lvl="0" indent="-330200" algn="just" rtl="0">
              <a:lnSpc>
                <a:spcPct val="103333"/>
              </a:lnSpc>
              <a:spcBef>
                <a:spcPts val="0"/>
              </a:spcBef>
              <a:spcAft>
                <a:spcPts val="0"/>
              </a:spcAft>
              <a:buClr>
                <a:srgbClr val="595959"/>
              </a:buClr>
              <a:buSzPts val="2200"/>
              <a:buFont typeface="Arial"/>
              <a:buChar char="•"/>
            </a:pPr>
            <a:r>
              <a:rPr lang="de-DE" sz="2200" spc="-140" dirty="0"/>
              <a:t>Aufforderung: Fassen Sie Ihre Überlegungen und Beschreibungen in einer </a:t>
            </a:r>
            <a:r>
              <a:rPr lang="en-GB" sz="2200" b="1" spc="-140" dirty="0" err="1">
                <a:solidFill>
                  <a:srgbClr val="F26650"/>
                </a:solidFill>
              </a:rPr>
              <a:t>klaren</a:t>
            </a:r>
            <a:r>
              <a:rPr lang="en-GB" sz="2200" b="1" spc="-140" dirty="0">
                <a:solidFill>
                  <a:srgbClr val="F26650"/>
                </a:solidFill>
              </a:rPr>
              <a:t>, </a:t>
            </a:r>
            <a:r>
              <a:rPr lang="en-GB" sz="2200" b="1" spc="-140" dirty="0" err="1">
                <a:solidFill>
                  <a:srgbClr val="F26650"/>
                </a:solidFill>
              </a:rPr>
              <a:t>prägnanten</a:t>
            </a:r>
            <a:r>
              <a:rPr lang="en-GB" sz="2200" b="1" spc="-140" dirty="0">
                <a:solidFill>
                  <a:srgbClr val="F26650"/>
                </a:solidFill>
              </a:rPr>
              <a:t> </a:t>
            </a:r>
            <a:r>
              <a:rPr lang="en-GB" sz="2200" b="1" spc="-140" dirty="0" err="1">
                <a:solidFill>
                  <a:srgbClr val="F26650"/>
                </a:solidFill>
              </a:rPr>
              <a:t>Aussage</a:t>
            </a:r>
            <a:r>
              <a:rPr lang="en-GB" sz="2200" b="1" spc="-140" dirty="0">
                <a:solidFill>
                  <a:srgbClr val="F26650"/>
                </a:solidFill>
              </a:rPr>
              <a:t> </a:t>
            </a:r>
            <a:r>
              <a:rPr lang="en-GB" sz="2200" b="1" spc="-140" dirty="0" err="1">
                <a:solidFill>
                  <a:srgbClr val="F26650"/>
                </a:solidFill>
              </a:rPr>
              <a:t>zusammen</a:t>
            </a:r>
            <a:r>
              <a:rPr lang="en-GB" sz="2200" b="1" spc="-140" dirty="0">
                <a:solidFill>
                  <a:srgbClr val="F26650"/>
                </a:solidFill>
              </a:rPr>
              <a:t>.</a:t>
            </a:r>
            <a:r>
              <a:rPr lang="en-GB" sz="2200" spc="-140" dirty="0"/>
              <a:t> Dies </a:t>
            </a:r>
            <a:r>
              <a:rPr lang="en-GB" sz="2200" spc="-140" dirty="0" err="1"/>
              <a:t>ist</a:t>
            </a:r>
            <a:r>
              <a:rPr lang="en-GB" sz="2200" spc="-140" dirty="0"/>
              <a:t> </a:t>
            </a:r>
            <a:r>
              <a:rPr lang="en-GB" sz="2200" spc="-140" dirty="0" err="1"/>
              <a:t>Ihre</a:t>
            </a:r>
            <a:r>
              <a:rPr lang="en-GB" sz="2200" spc="-140" dirty="0"/>
              <a:t> Vision.</a:t>
            </a:r>
            <a:endParaRPr sz="2200" spc="-140" dirty="0"/>
          </a:p>
          <a:p>
            <a:pPr marL="0" lvl="0" indent="0" algn="just" rtl="0">
              <a:lnSpc>
                <a:spcPct val="103333"/>
              </a:lnSpc>
              <a:spcBef>
                <a:spcPts val="0"/>
              </a:spcBef>
              <a:spcAft>
                <a:spcPts val="0"/>
              </a:spcAft>
              <a:buSzPts val="2400"/>
              <a:buNone/>
            </a:pPr>
            <a:r>
              <a:rPr lang="de-DE" sz="2200" spc="-140" dirty="0"/>
              <a:t>Beispiel: Wir wollen in unserer Gemeinde ein führendes Beispiel für nachhaltige Praktiken sein und die lokale Umwelt und Gesellschaft bereichern</a:t>
            </a:r>
            <a:r>
              <a:rPr lang="de-DE" sz="2200" dirty="0"/>
              <a:t>.</a:t>
            </a:r>
            <a:endParaRPr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5"/>
          <p:cNvSpPr txBox="1">
            <a:spLocks noGrp="1"/>
          </p:cNvSpPr>
          <p:nvPr>
            <p:ph type="body" idx="1"/>
          </p:nvPr>
        </p:nvSpPr>
        <p:spPr>
          <a:xfrm>
            <a:off x="635271" y="97540"/>
            <a:ext cx="546072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20" dirty="0"/>
              <a:t>Entwickeln Sie Ihre Nachhaltigkeitsvision - Interaktiver Workshop: TEIL 2</a:t>
            </a:r>
            <a:endParaRPr spc="-120" dirty="0"/>
          </a:p>
        </p:txBody>
      </p:sp>
      <p:pic>
        <p:nvPicPr>
          <p:cNvPr id="425" name="Google Shape;425;p25"/>
          <p:cNvPicPr preferRelativeResize="0">
            <a:picLocks noGrp="1"/>
          </p:cNvPicPr>
          <p:nvPr>
            <p:ph type="pic" idx="2"/>
          </p:nvPr>
        </p:nvPicPr>
        <p:blipFill rotWithShape="1">
          <a:blip r:embed="rId3">
            <a:alphaModFix/>
          </a:blip>
          <a:srcRect l="7890" r="7889"/>
          <a:stretch/>
        </p:blipFill>
        <p:spPr>
          <a:xfrm>
            <a:off x="635271" y="2095585"/>
            <a:ext cx="5130800" cy="3913188"/>
          </a:xfrm>
          <a:prstGeom prst="rect">
            <a:avLst/>
          </a:prstGeom>
          <a:solidFill>
            <a:srgbClr val="D8D8D8"/>
          </a:solidFill>
          <a:ln>
            <a:noFill/>
          </a:ln>
        </p:spPr>
      </p:pic>
      <p:sp>
        <p:nvSpPr>
          <p:cNvPr id="426" name="Google Shape;426;p25"/>
          <p:cNvSpPr txBox="1">
            <a:spLocks noGrp="1"/>
          </p:cNvSpPr>
          <p:nvPr>
            <p:ph type="body" idx="3"/>
          </p:nvPr>
        </p:nvSpPr>
        <p:spPr>
          <a:xfrm>
            <a:off x="6096000" y="291712"/>
            <a:ext cx="6086400" cy="48246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de-DE" b="1" spc="-130" dirty="0"/>
              <a:t>Schritt 4: Verfeinern und Ausrichten</a:t>
            </a: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Aufforderung: Stellen Sie sicher, dass Ihre Vision mit Ihren </a:t>
            </a:r>
            <a:r>
              <a:rPr lang="en-GB" b="1" spc="-130" dirty="0" err="1">
                <a:solidFill>
                  <a:srgbClr val="F26650"/>
                </a:solidFill>
              </a:rPr>
              <a:t>Unternehmenszielen</a:t>
            </a:r>
            <a:r>
              <a:rPr lang="en-GB" b="1" spc="-130" dirty="0">
                <a:solidFill>
                  <a:srgbClr val="F26650"/>
                </a:solidFill>
              </a:rPr>
              <a:t> </a:t>
            </a:r>
            <a:r>
              <a:rPr lang="en-GB" b="1" spc="-130" dirty="0" err="1">
                <a:solidFill>
                  <a:srgbClr val="F26650"/>
                </a:solidFill>
              </a:rPr>
              <a:t>übereinstimmt</a:t>
            </a:r>
            <a:r>
              <a:rPr lang="en-GB" b="1" spc="-130" dirty="0">
                <a:solidFill>
                  <a:srgbClr val="F26650"/>
                </a:solidFill>
              </a:rPr>
              <a:t> </a:t>
            </a:r>
            <a:r>
              <a:rPr lang="en-GB" spc="-130" dirty="0"/>
              <a:t>und von </a:t>
            </a:r>
            <a:r>
              <a:rPr lang="en-GB" b="1" spc="-130" dirty="0" err="1">
                <a:solidFill>
                  <a:srgbClr val="F26650"/>
                </a:solidFill>
              </a:rPr>
              <a:t>allen</a:t>
            </a:r>
            <a:r>
              <a:rPr lang="en-GB" b="1" spc="-130" dirty="0">
                <a:solidFill>
                  <a:srgbClr val="F26650"/>
                </a:solidFill>
              </a:rPr>
              <a:t> </a:t>
            </a:r>
            <a:r>
              <a:rPr lang="en-GB" b="1" spc="-130" dirty="0" err="1">
                <a:solidFill>
                  <a:srgbClr val="F26650"/>
                </a:solidFill>
              </a:rPr>
              <a:t>Beteiligten</a:t>
            </a:r>
            <a:r>
              <a:rPr lang="en-GB" b="1" spc="-130" dirty="0">
                <a:solidFill>
                  <a:srgbClr val="F26650"/>
                </a:solidFill>
              </a:rPr>
              <a:t> </a:t>
            </a:r>
            <a:r>
              <a:rPr lang="en-GB" spc="-130" dirty="0" err="1"/>
              <a:t>verstanden</a:t>
            </a:r>
            <a:r>
              <a:rPr lang="en-GB" spc="-130" dirty="0"/>
              <a:t> </a:t>
            </a:r>
            <a:r>
              <a:rPr lang="en-GB" spc="-130" dirty="0" err="1"/>
              <a:t>werden</a:t>
            </a:r>
            <a:r>
              <a:rPr lang="en-GB" spc="-130" dirty="0"/>
              <a:t> </a:t>
            </a:r>
            <a:r>
              <a:rPr lang="en-GB" spc="-130" dirty="0" err="1"/>
              <a:t>kann</a:t>
            </a:r>
            <a:r>
              <a:rPr lang="en-GB" spc="-130" dirty="0"/>
              <a:t>.</a:t>
            </a: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Tipps: Verwenden Sie eine einfache Sprache, vermeiden Sie Fachjargon, und machen Sie sie einprägsam.</a:t>
            </a:r>
            <a:endParaRPr spc="-130" dirty="0"/>
          </a:p>
          <a:p>
            <a:pPr marL="228600" lvl="0" indent="-228600" algn="just" rtl="0">
              <a:lnSpc>
                <a:spcPct val="103333"/>
              </a:lnSpc>
              <a:spcBef>
                <a:spcPts val="0"/>
              </a:spcBef>
              <a:spcAft>
                <a:spcPts val="0"/>
              </a:spcAft>
              <a:buClr>
                <a:srgbClr val="595959"/>
              </a:buClr>
              <a:buSzPts val="2400"/>
              <a:buNone/>
            </a:pPr>
            <a:endParaRPr b="1" spc="-130" dirty="0"/>
          </a:p>
          <a:p>
            <a:pPr marL="228600" lvl="0" indent="-228600" algn="just" rtl="0">
              <a:lnSpc>
                <a:spcPct val="103333"/>
              </a:lnSpc>
              <a:spcBef>
                <a:spcPts val="0"/>
              </a:spcBef>
              <a:spcAft>
                <a:spcPts val="0"/>
              </a:spcAft>
              <a:buClr>
                <a:srgbClr val="595959"/>
              </a:buClr>
              <a:buSzPts val="2400"/>
              <a:buNone/>
            </a:pPr>
            <a:r>
              <a:rPr lang="de-DE" b="1" spc="-130" dirty="0"/>
              <a:t>Schritt 5: Festlegen und Weitergeben</a:t>
            </a: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Aufforderung: Verpflichten Sie sich zu Ihrer Vision, indem Sie sie mit </a:t>
            </a:r>
            <a:r>
              <a:rPr lang="de-DE" b="1" spc="-130" dirty="0">
                <a:solidFill>
                  <a:srgbClr val="F26650"/>
                </a:solidFill>
              </a:rPr>
              <a:t>Ihrem Team und den Interessengruppen teilen</a:t>
            </a:r>
            <a:r>
              <a:rPr lang="en-GB" spc="-130" dirty="0"/>
              <a:t>.</a:t>
            </a:r>
            <a:r>
              <a:rPr lang="de-DE" spc="-130" dirty="0"/>
              <a:t>Holen Sie deren Feedback ein, um sie weiter zu verfeinern.</a:t>
            </a: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Aktion: Veröffentlichen Sie den Entwurf Ihrer Vision in einem gemeinsamen Dokument oder an einer Pinnwand zur gemeinsamen Bearbeitung.</a:t>
            </a:r>
            <a:endParaRPr spc="-13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6"/>
          <p:cNvSpPr txBox="1">
            <a:spLocks noGrp="1"/>
          </p:cNvSpPr>
          <p:nvPr>
            <p:ph type="body" idx="1"/>
          </p:nvPr>
        </p:nvSpPr>
        <p:spPr>
          <a:xfrm>
            <a:off x="635271" y="273378"/>
            <a:ext cx="566183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00" dirty="0"/>
              <a:t>Entwickeln Sie Ihre Nachhaltigkeitsvision - Interaktiver Workshop: TEIL 3</a:t>
            </a:r>
            <a:endParaRPr spc="-100" dirty="0"/>
          </a:p>
        </p:txBody>
      </p:sp>
      <p:pic>
        <p:nvPicPr>
          <p:cNvPr id="432" name="Google Shape;432;p26"/>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433" name="Google Shape;433;p26"/>
          <p:cNvSpPr txBox="1">
            <a:spLocks noGrp="1"/>
          </p:cNvSpPr>
          <p:nvPr>
            <p:ph type="body" idx="3"/>
          </p:nvPr>
        </p:nvSpPr>
        <p:spPr>
          <a:xfrm>
            <a:off x="6208777" y="0"/>
            <a:ext cx="5895240" cy="5720091"/>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sz="2200" b="1" spc="-160" dirty="0"/>
              <a:t>Live-</a:t>
            </a:r>
            <a:r>
              <a:rPr lang="en-GB" sz="2200" b="1" spc="-160" dirty="0" err="1"/>
              <a:t>Zusammenarbeit</a:t>
            </a:r>
            <a:r>
              <a:rPr lang="en-GB" sz="2200" b="1" spc="-160" dirty="0"/>
              <a:t>:</a:t>
            </a:r>
            <a:endParaRPr sz="2200" spc="-160" dirty="0"/>
          </a:p>
          <a:p>
            <a:pPr marL="342900" lvl="0" indent="-330200" algn="just" rtl="0">
              <a:lnSpc>
                <a:spcPct val="103333"/>
              </a:lnSpc>
              <a:spcBef>
                <a:spcPts val="0"/>
              </a:spcBef>
              <a:spcAft>
                <a:spcPts val="0"/>
              </a:spcAft>
              <a:buClr>
                <a:srgbClr val="595959"/>
              </a:buClr>
              <a:buSzPts val="2200"/>
              <a:buFont typeface="Arial"/>
              <a:buChar char="•"/>
            </a:pPr>
            <a:r>
              <a:rPr lang="de-DE" sz="2200" spc="-160" dirty="0"/>
              <a:t>Verwenden Sie das Arbeitsblatt, das Sie durch die einzelnen Schritte führt, und teilen Sie Ihren Entwurf dann mit Ihren Kollegen, um ein Live-Feedback zu erhalten. Link zum herunterladbaren Arbeitsblatt:</a:t>
            </a:r>
            <a:r>
              <a:rPr lang="en-GB" sz="2200" u="sng" spc="-160" dirty="0">
                <a:solidFill>
                  <a:srgbClr val="1E75B0"/>
                </a:solidFill>
              </a:rPr>
              <a:t> </a:t>
            </a:r>
            <a:r>
              <a:rPr lang="en-GB" u="sng" spc="-160" dirty="0" err="1">
                <a:solidFill>
                  <a:srgbClr val="1E75B0"/>
                </a:solidFill>
              </a:rPr>
              <a:t>Arbeitsblatt</a:t>
            </a:r>
            <a:r>
              <a:rPr lang="en-GB" u="sng" spc="-160" dirty="0">
                <a:solidFill>
                  <a:srgbClr val="1E75B0"/>
                </a:solidFill>
              </a:rPr>
              <a:t> „</a:t>
            </a:r>
            <a:r>
              <a:rPr lang="en-GB" u="sng" spc="-160" dirty="0" err="1">
                <a:solidFill>
                  <a:srgbClr val="1E75B0"/>
                </a:solidFill>
              </a:rPr>
              <a:t>Ihre</a:t>
            </a:r>
            <a:r>
              <a:rPr lang="en-GB" u="sng" spc="-160" dirty="0">
                <a:solidFill>
                  <a:srgbClr val="1E75B0"/>
                </a:solidFill>
              </a:rPr>
              <a:t> </a:t>
            </a:r>
            <a:r>
              <a:rPr lang="en-GB" u="sng" spc="-160" dirty="0" err="1">
                <a:solidFill>
                  <a:srgbClr val="1E75B0"/>
                </a:solidFill>
              </a:rPr>
              <a:t>nachhaltige</a:t>
            </a:r>
            <a:r>
              <a:rPr lang="en-GB" u="sng" spc="-160" dirty="0">
                <a:solidFill>
                  <a:srgbClr val="1E75B0"/>
                </a:solidFill>
              </a:rPr>
              <a:t> Vision</a:t>
            </a:r>
          </a:p>
          <a:p>
            <a:pPr marL="12700" lvl="0" indent="0" algn="just" rtl="0">
              <a:lnSpc>
                <a:spcPct val="103333"/>
              </a:lnSpc>
              <a:spcBef>
                <a:spcPts val="0"/>
              </a:spcBef>
              <a:spcAft>
                <a:spcPts val="0"/>
              </a:spcAft>
              <a:buClr>
                <a:srgbClr val="595959"/>
              </a:buClr>
              <a:buSzPts val="2200"/>
            </a:pPr>
            <a:endParaRPr sz="2200" spc="-160" dirty="0"/>
          </a:p>
          <a:p>
            <a:pPr marL="228600" lvl="0" indent="-228600" algn="just" rtl="0">
              <a:lnSpc>
                <a:spcPct val="103333"/>
              </a:lnSpc>
              <a:spcBef>
                <a:spcPts val="0"/>
              </a:spcBef>
              <a:spcAft>
                <a:spcPts val="0"/>
              </a:spcAft>
              <a:buClr>
                <a:srgbClr val="595959"/>
              </a:buClr>
              <a:buSzPts val="2400"/>
              <a:buNone/>
            </a:pPr>
            <a:r>
              <a:rPr lang="en-GB" sz="2200" b="1" spc="-160" dirty="0" err="1"/>
              <a:t>Austausch</a:t>
            </a:r>
            <a:r>
              <a:rPr lang="en-GB" sz="2200" b="1" spc="-160" dirty="0"/>
              <a:t> in der Gruppe:</a:t>
            </a:r>
            <a:endParaRPr sz="2200" spc="-160" dirty="0"/>
          </a:p>
          <a:p>
            <a:pPr marL="342900" lvl="0" indent="-330200" algn="just" rtl="0">
              <a:lnSpc>
                <a:spcPct val="103333"/>
              </a:lnSpc>
              <a:spcBef>
                <a:spcPts val="0"/>
              </a:spcBef>
              <a:spcAft>
                <a:spcPts val="0"/>
              </a:spcAft>
              <a:buClr>
                <a:srgbClr val="595959"/>
              </a:buClr>
              <a:buSzPts val="2200"/>
              <a:buFont typeface="Arial"/>
              <a:buChar char="•"/>
            </a:pPr>
            <a:r>
              <a:rPr lang="de-DE" sz="2200" spc="-160" dirty="0"/>
              <a:t>Sobald Sie Ihre Vision formuliert haben, tauschen Sie sich in Kleingruppen darüber aus und überlegen Sie, wie Sie diese Vision im Tagesgeschäft umsetzen können.</a:t>
            </a:r>
          </a:p>
          <a:p>
            <a:pPr marL="342900" lvl="0" indent="-330200" algn="just" rtl="0">
              <a:lnSpc>
                <a:spcPct val="103333"/>
              </a:lnSpc>
              <a:spcBef>
                <a:spcPts val="0"/>
              </a:spcBef>
              <a:spcAft>
                <a:spcPts val="0"/>
              </a:spcAft>
              <a:buClr>
                <a:srgbClr val="595959"/>
              </a:buClr>
              <a:buSzPts val="2200"/>
              <a:buFont typeface="Arial"/>
              <a:buChar char="•"/>
            </a:pPr>
            <a:endParaRPr sz="2200" spc="-160" dirty="0"/>
          </a:p>
          <a:p>
            <a:pPr marL="228600" lvl="0" indent="-228600" algn="just" rtl="0">
              <a:lnSpc>
                <a:spcPct val="103333"/>
              </a:lnSpc>
              <a:spcBef>
                <a:spcPts val="0"/>
              </a:spcBef>
              <a:spcAft>
                <a:spcPts val="0"/>
              </a:spcAft>
              <a:buClr>
                <a:srgbClr val="595959"/>
              </a:buClr>
              <a:buSzPts val="2400"/>
              <a:buNone/>
            </a:pPr>
            <a:r>
              <a:rPr lang="en-GB" sz="2200" b="1" spc="-160" dirty="0" err="1"/>
              <a:t>Umsetzung</a:t>
            </a:r>
            <a:r>
              <a:rPr lang="en-GB" sz="2200" b="1" spc="-160" dirty="0"/>
              <a:t> der Vision:</a:t>
            </a:r>
            <a:endParaRPr sz="2200" spc="-160" dirty="0"/>
          </a:p>
          <a:p>
            <a:pPr marL="342900" lvl="0" indent="-330200" algn="just" rtl="0">
              <a:lnSpc>
                <a:spcPct val="103333"/>
              </a:lnSpc>
              <a:spcBef>
                <a:spcPts val="0"/>
              </a:spcBef>
              <a:spcAft>
                <a:spcPts val="0"/>
              </a:spcAft>
              <a:buClr>
                <a:srgbClr val="595959"/>
              </a:buClr>
              <a:buSzPts val="2200"/>
              <a:buFont typeface="Arial"/>
              <a:buChar char="•"/>
            </a:pPr>
            <a:r>
              <a:rPr lang="de-DE" sz="2200" spc="-160" dirty="0"/>
              <a:t>Nachdem Sie nun eine Nachhaltigkeitsvision formuliert haben, besteht der nächste Schritt darin, diese in alle Aspekte Ihres Unternehmens zu integrieren - von den Richtlinien bis hin zur täglichen Praxis. Erwägen Sie eine vierteljährliche Überprüfung, um Ihre Fortschritte auf dem Weg zu dieser Vision zu verfolgen.</a:t>
            </a:r>
            <a:endParaRPr sz="2200" spc="-16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7"/>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2.3 QUALIFIZIERUNG UND AUSBILDUNG DER MITARBEITER IM BEREICH NACHHALTIGKEIT</a:t>
            </a:r>
            <a:endParaRPr dirty="0"/>
          </a:p>
        </p:txBody>
      </p:sp>
      <p:pic>
        <p:nvPicPr>
          <p:cNvPr id="439" name="Google Shape;439;p27"/>
          <p:cNvPicPr preferRelativeResize="0">
            <a:picLocks noGrp="1"/>
          </p:cNvPicPr>
          <p:nvPr>
            <p:ph type="pic" idx="3"/>
          </p:nvPr>
        </p:nvPicPr>
        <p:blipFill rotWithShape="1">
          <a:blip r:embed="rId3">
            <a:alphaModFix/>
          </a:blip>
          <a:srcRect t="2029" b="2029"/>
          <a:stretch/>
        </p:blipFill>
        <p:spPr>
          <a:xfrm>
            <a:off x="6083676" y="0"/>
            <a:ext cx="5361066" cy="6858000"/>
          </a:xfrm>
          <a:prstGeom prst="rect">
            <a:avLst/>
          </a:prstGeom>
          <a:solidFill>
            <a:srgbClr val="D8D8D8"/>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8"/>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Einführung</a:t>
            </a:r>
            <a:r>
              <a:rPr lang="en-GB" dirty="0"/>
              <a:t> in die </a:t>
            </a:r>
            <a:r>
              <a:rPr lang="en-GB" dirty="0" err="1"/>
              <a:t>Höherqualifizierung</a:t>
            </a:r>
            <a:endParaRPr dirty="0"/>
          </a:p>
          <a:p>
            <a:pPr marL="0" lvl="0" indent="0" algn="l" rtl="0">
              <a:lnSpc>
                <a:spcPct val="90000"/>
              </a:lnSpc>
              <a:spcBef>
                <a:spcPts val="1000"/>
              </a:spcBef>
              <a:spcAft>
                <a:spcPts val="0"/>
              </a:spcAft>
              <a:buClr>
                <a:srgbClr val="73B64B"/>
              </a:buClr>
              <a:buSzPts val="3600"/>
              <a:buNone/>
            </a:pPr>
            <a:endParaRPr dirty="0"/>
          </a:p>
        </p:txBody>
      </p:sp>
      <p:pic>
        <p:nvPicPr>
          <p:cNvPr id="446" name="Google Shape;446;p28"/>
          <p:cNvPicPr preferRelativeResize="0">
            <a:picLocks noGrp="1"/>
          </p:cNvPicPr>
          <p:nvPr>
            <p:ph type="pic" idx="2"/>
          </p:nvPr>
        </p:nvPicPr>
        <p:blipFill rotWithShape="1">
          <a:blip r:embed="rId3">
            <a:alphaModFix/>
          </a:blip>
          <a:srcRect l="57676"/>
          <a:stretch/>
        </p:blipFill>
        <p:spPr>
          <a:xfrm>
            <a:off x="7735037" y="1373925"/>
            <a:ext cx="2444127" cy="4336988"/>
          </a:xfrm>
          <a:prstGeom prst="rect">
            <a:avLst/>
          </a:prstGeom>
          <a:solidFill>
            <a:srgbClr val="D8D8D8"/>
          </a:solidFill>
          <a:ln>
            <a:noFill/>
          </a:ln>
        </p:spPr>
      </p:pic>
      <p:sp>
        <p:nvSpPr>
          <p:cNvPr id="447" name="Google Shape;447;p28"/>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dirty="0"/>
              <a:t>Die Fortbildung im Bereich der Nachhaltigkeit umfasst kontinuierliches Lernen und die Entwicklung von Fähigkeiten, um mit den sich entwickelnden Umweltstandards und -praktiken Schritt zu halten</a:t>
            </a:r>
            <a:r>
              <a:rPr lang="en-GB" dirty="0"/>
              <a:t>. Es</a:t>
            </a:r>
            <a:r>
              <a:rPr lang="en-GB" b="1" dirty="0">
                <a:solidFill>
                  <a:srgbClr val="1E75B0"/>
                </a:solidFill>
              </a:rPr>
              <a:t> </a:t>
            </a:r>
            <a:r>
              <a:rPr lang="en-GB" b="1" dirty="0" err="1">
                <a:solidFill>
                  <a:srgbClr val="1E75B0"/>
                </a:solidFill>
              </a:rPr>
              <a:t>stattet</a:t>
            </a:r>
            <a:r>
              <a:rPr lang="en-GB" b="1" dirty="0">
                <a:solidFill>
                  <a:srgbClr val="1E75B0"/>
                </a:solidFill>
              </a:rPr>
              <a:t> die Mitarbeiter </a:t>
            </a:r>
            <a:r>
              <a:rPr lang="de-DE" dirty="0"/>
              <a:t>mit dem Wissen und den Fähigkeiten aus, die erforderlich sind, um nachhaltige Geschäftsmodelle wirksam umzusetzen.</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Bildungsressourcen</a:t>
            </a:r>
            <a:r>
              <a:rPr lang="en-GB" dirty="0"/>
              <a:t> für </a:t>
            </a:r>
            <a:r>
              <a:rPr lang="en-GB" dirty="0" err="1"/>
              <a:t>kontinuierliche</a:t>
            </a:r>
            <a:r>
              <a:rPr lang="en-GB" dirty="0"/>
              <a:t> </a:t>
            </a:r>
            <a:r>
              <a:rPr lang="en-GB" dirty="0" err="1"/>
              <a:t>Fortbildung</a:t>
            </a:r>
            <a:endParaRPr dirty="0"/>
          </a:p>
        </p:txBody>
      </p:sp>
      <p:sp>
        <p:nvSpPr>
          <p:cNvPr id="453" name="Google Shape;453;p29"/>
          <p:cNvSpPr txBox="1">
            <a:spLocks noGrp="1"/>
          </p:cNvSpPr>
          <p:nvPr>
            <p:ph type="body" idx="2"/>
          </p:nvPr>
        </p:nvSpPr>
        <p:spPr>
          <a:xfrm>
            <a:off x="826198" y="142450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en-GB" b="1" dirty="0">
                <a:solidFill>
                  <a:srgbClr val="1E75B0"/>
                </a:solidFill>
              </a:rPr>
              <a:t>Online-</a:t>
            </a:r>
            <a:r>
              <a:rPr lang="en-GB" b="1" dirty="0" err="1">
                <a:solidFill>
                  <a:srgbClr val="1E75B0"/>
                </a:solidFill>
              </a:rPr>
              <a:t>Kurse</a:t>
            </a:r>
            <a:r>
              <a:rPr lang="en-GB" b="1" dirty="0">
                <a:solidFill>
                  <a:srgbClr val="1E75B0"/>
                </a:solidFill>
              </a:rPr>
              <a:t>: </a:t>
            </a:r>
            <a:r>
              <a:rPr lang="en-GB" dirty="0" err="1"/>
              <a:t>Plattformen</a:t>
            </a:r>
            <a:r>
              <a:rPr lang="en-GB" dirty="0"/>
              <a:t> </a:t>
            </a:r>
            <a:r>
              <a:rPr lang="en-GB" dirty="0" err="1"/>
              <a:t>wie</a:t>
            </a:r>
            <a:r>
              <a:rPr lang="en-GB" dirty="0"/>
              <a:t> </a:t>
            </a:r>
            <a:r>
              <a:rPr lang="en-GB" u="sng" dirty="0">
                <a:solidFill>
                  <a:schemeClr val="hlink"/>
                </a:solidFill>
                <a:hlinkClick r:id="rId3"/>
              </a:rPr>
              <a:t>Coursera</a:t>
            </a:r>
            <a:r>
              <a:rPr lang="en-GB" dirty="0"/>
              <a:t> and </a:t>
            </a:r>
            <a:r>
              <a:rPr lang="en-GB" u="sng" dirty="0">
                <a:solidFill>
                  <a:schemeClr val="hlink"/>
                </a:solidFill>
                <a:hlinkClick r:id="rId4"/>
              </a:rPr>
              <a:t>edX</a:t>
            </a:r>
            <a:r>
              <a:rPr lang="en-GB" dirty="0"/>
              <a:t> </a:t>
            </a:r>
            <a:r>
              <a:rPr lang="de-DE" dirty="0"/>
              <a:t>bieten Kurse zum Thema Nachhaltigkeit von Spitzenuniversitäten aus aller Welt an. Die Themen reichen von Kreislaufwirtschaft bis zu nachhaltigen Geschäftsstrategien.</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a:solidFill>
                  <a:srgbClr val="1E75B0"/>
                </a:solidFill>
              </a:rPr>
              <a:t>Workshops und </a:t>
            </a:r>
            <a:r>
              <a:rPr lang="en-GB" b="1" dirty="0" err="1">
                <a:solidFill>
                  <a:srgbClr val="1E75B0"/>
                </a:solidFill>
              </a:rPr>
              <a:t>Webinare</a:t>
            </a:r>
            <a:r>
              <a:rPr lang="en-GB" b="1" dirty="0">
                <a:solidFill>
                  <a:srgbClr val="1E75B0"/>
                </a:solidFill>
              </a:rPr>
              <a:t>: </a:t>
            </a:r>
            <a:r>
              <a:rPr lang="de-DE" dirty="0"/>
              <a:t>Nehmen Sie an interaktiven Live-Sitzungen mit Branchenexperten teil. Suchen Sie nach Webinaren, die von Organisationen wie dem </a:t>
            </a:r>
            <a:r>
              <a:rPr lang="en-GB" u="sng" dirty="0">
                <a:solidFill>
                  <a:schemeClr val="hlink"/>
                </a:solidFill>
                <a:hlinkClick r:id="rId5"/>
              </a:rPr>
              <a:t>Green Business Bureau</a:t>
            </a:r>
            <a:r>
              <a:rPr lang="en-GB" dirty="0"/>
              <a:t>  </a:t>
            </a:r>
            <a:r>
              <a:rPr lang="de-DE" dirty="0"/>
              <a:t>oder lokalen Umweltbehörden veranstaltet werden.</a:t>
            </a:r>
            <a:endParaRPr lang="en-US" dirty="0"/>
          </a:p>
          <a:p>
            <a:pPr marL="342900" lvl="0" indent="-190500" algn="just" rtl="0">
              <a:lnSpc>
                <a:spcPct val="103333"/>
              </a:lnSpc>
              <a:spcBef>
                <a:spcPts val="0"/>
              </a:spcBef>
              <a:spcAft>
                <a:spcPts val="0"/>
              </a:spcAft>
              <a:buClr>
                <a:srgbClr val="595959"/>
              </a:buClr>
              <a:buSzPts val="2400"/>
              <a:buFont typeface="Arial"/>
              <a:buNone/>
            </a:pPr>
            <a:endParaRPr lang="en-US" dirty="0"/>
          </a:p>
          <a:p>
            <a:pPr marL="342900" lvl="0" indent="-342900" algn="just" rtl="0">
              <a:lnSpc>
                <a:spcPct val="103333"/>
              </a:lnSpc>
              <a:spcBef>
                <a:spcPts val="0"/>
              </a:spcBef>
              <a:spcAft>
                <a:spcPts val="0"/>
              </a:spcAft>
              <a:buClr>
                <a:srgbClr val="1E75B0"/>
              </a:buClr>
              <a:buSzPts val="2400"/>
              <a:buFont typeface="Arial"/>
              <a:buChar char="•"/>
            </a:pPr>
            <a:r>
              <a:rPr lang="en-US" b="1" dirty="0">
                <a:solidFill>
                  <a:srgbClr val="1E75B0"/>
                </a:solidFill>
              </a:rPr>
              <a:t>In-House-</a:t>
            </a:r>
            <a:r>
              <a:rPr lang="en-US" b="1" dirty="0" err="1">
                <a:solidFill>
                  <a:srgbClr val="1E75B0"/>
                </a:solidFill>
              </a:rPr>
              <a:t>Schulungsprogramme</a:t>
            </a:r>
            <a:r>
              <a:rPr lang="en-US" b="1" dirty="0">
                <a:solidFill>
                  <a:srgbClr val="1E75B0"/>
                </a:solidFill>
              </a:rPr>
              <a:t>: </a:t>
            </a:r>
            <a:r>
              <a:rPr lang="de-DE" dirty="0"/>
              <a:t>Entwickeln Sie maßgeschneiderte Schulungsmodule, die auf die spezifischen Nachhaltigkeitsanforderungen Ihres Unternehmens zugeschnitten sind. Integrieren Sie sowohl theoretische als auch praktische Elemente.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0"/>
          <p:cNvSpPr txBox="1">
            <a:spLocks noGrp="1"/>
          </p:cNvSpPr>
          <p:nvPr>
            <p:ph type="body" idx="1"/>
          </p:nvPr>
        </p:nvSpPr>
        <p:spPr>
          <a:xfrm>
            <a:off x="4776745" y="482765"/>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dirty="0"/>
              <a:t>Ein Modeeinzelhändler, der ein erfolgreiches Weiterbildungsprogramm zur Schulung seiner Mitarbeiter über nachhaltige Materialien und ethische Lieferketten durchführte.</a:t>
            </a:r>
          </a:p>
          <a:p>
            <a:pPr marL="342900" lvl="0" indent="-342900" algn="just" rtl="0">
              <a:lnSpc>
                <a:spcPct val="103333"/>
              </a:lnSpc>
              <a:spcBef>
                <a:spcPts val="0"/>
              </a:spcBef>
              <a:spcAft>
                <a:spcPts val="0"/>
              </a:spcAft>
              <a:buClr>
                <a:srgbClr val="595959"/>
              </a:buClr>
              <a:buSzPts val="2400"/>
              <a:buFont typeface="Arial"/>
              <a:buChar char="•"/>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Er entwickelte ein sechsmonatiges Schulungsprogramm mit monatlichen Workshops, Online-Modulen und praktischen Übungen mit nachhaltigen Materialien.</a:t>
            </a:r>
          </a:p>
          <a:p>
            <a:pPr marL="342900" lvl="0" indent="-342900" algn="just" rtl="0">
              <a:lnSpc>
                <a:spcPct val="103333"/>
              </a:lnSpc>
              <a:spcBef>
                <a:spcPts val="0"/>
              </a:spcBef>
              <a:spcAft>
                <a:spcPts val="0"/>
              </a:spcAft>
              <a:buClr>
                <a:srgbClr val="595959"/>
              </a:buClr>
              <a:buSzPts val="2400"/>
              <a:buFont typeface="Arial"/>
              <a:buChar char="•"/>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Das Programm führte zu einer 25-prozentigen Steigerung des Einsatzes recycelter Materialien und einer 40-prozentigen Verbesserung der Energieeffizienz im gesamten Betrieb.</a:t>
            </a:r>
            <a:endParaRPr dirty="0"/>
          </a:p>
        </p:txBody>
      </p:sp>
      <p:sp>
        <p:nvSpPr>
          <p:cNvPr id="460" name="Google Shape;460;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FALLSTUDIE: </a:t>
            </a:r>
            <a:r>
              <a:rPr lang="en-GB" dirty="0" err="1"/>
              <a:t>CleanEarth</a:t>
            </a:r>
            <a:r>
              <a:rPr lang="en-GB" dirty="0"/>
              <a:t> Apparel</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250" name="Google Shape;250;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1" name="Google Shape;251;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2" name="Google Shape;252;p4"/>
          <p:cNvSpPr txBox="1"/>
          <p:nvPr/>
        </p:nvSpPr>
        <p:spPr>
          <a:xfrm>
            <a:off x="6163904" y="4770223"/>
            <a:ext cx="452182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EINFÜHRUNG IN DAS MODUL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1"/>
          <p:cNvSpPr txBox="1">
            <a:spLocks noGrp="1"/>
          </p:cNvSpPr>
          <p:nvPr>
            <p:ph type="body" idx="1"/>
          </p:nvPr>
        </p:nvSpPr>
        <p:spPr>
          <a:xfrm>
            <a:off x="1428751" y="520002"/>
            <a:ext cx="1190324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Aktivität</a:t>
            </a:r>
            <a:r>
              <a:rPr lang="en-GB" dirty="0"/>
              <a:t> - </a:t>
            </a:r>
            <a:r>
              <a:rPr lang="en-GB" dirty="0" err="1"/>
              <a:t>Bewertung</a:t>
            </a:r>
            <a:r>
              <a:rPr lang="en-GB" dirty="0"/>
              <a:t> der </a:t>
            </a:r>
            <a:r>
              <a:rPr lang="en-GB" dirty="0" err="1"/>
              <a:t>Nachhaltigkeitskompetenz</a:t>
            </a:r>
            <a:endParaRPr dirty="0"/>
          </a:p>
        </p:txBody>
      </p:sp>
      <p:pic>
        <p:nvPicPr>
          <p:cNvPr id="466" name="Google Shape;466;p31"/>
          <p:cNvPicPr preferRelativeResize="0">
            <a:picLocks noGrp="1"/>
          </p:cNvPicPr>
          <p:nvPr>
            <p:ph type="pic" idx="2"/>
          </p:nvPr>
        </p:nvPicPr>
        <p:blipFill rotWithShape="1">
          <a:blip r:embed="rId3">
            <a:alphaModFix/>
          </a:blip>
          <a:srcRect l="14283" r="14284"/>
          <a:stretch/>
        </p:blipFill>
        <p:spPr>
          <a:xfrm>
            <a:off x="635271" y="2095585"/>
            <a:ext cx="5130800" cy="3913188"/>
          </a:xfrm>
          <a:prstGeom prst="rect">
            <a:avLst/>
          </a:prstGeom>
          <a:solidFill>
            <a:srgbClr val="D8D8D8"/>
          </a:solidFill>
          <a:ln>
            <a:noFill/>
          </a:ln>
        </p:spPr>
      </p:pic>
      <p:sp>
        <p:nvSpPr>
          <p:cNvPr id="467" name="Google Shape;467;p31"/>
          <p:cNvSpPr txBox="1">
            <a:spLocks noGrp="1"/>
          </p:cNvSpPr>
          <p:nvPr>
            <p:ph type="body" idx="3"/>
          </p:nvPr>
        </p:nvSpPr>
        <p:spPr>
          <a:xfrm>
            <a:off x="6529626" y="1344022"/>
            <a:ext cx="5575568" cy="391318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Eine Bewertung der Nachhaltigkeitskompetenzen hilft den Mitarbeitern, ihre aktuellen Fähigkeiten zu verstehen und Bereiche mit Entwicklungsbedarf zu ermitteln. Dadurch wird sichergestellt, dass Ihre Mitarbeiter den Anforderungen einer grünen Wirtschaft gerecht werden können (The Learning &amp; Performance Institute, 2021).</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a:t>SOS-AKTIONSPLAN-TOOL.</a:t>
            </a:r>
            <a:endParaRPr dirty="0"/>
          </a:p>
          <a:p>
            <a:pPr marL="0" lvl="0" indent="0" algn="just" rtl="0">
              <a:lnSpc>
                <a:spcPct val="103333"/>
              </a:lnSpc>
              <a:spcBef>
                <a:spcPts val="0"/>
              </a:spcBef>
              <a:spcAft>
                <a:spcPts val="0"/>
              </a:spcAft>
              <a:buClr>
                <a:srgbClr val="595959"/>
              </a:buClr>
              <a:buSzPts val="2400"/>
              <a:buNone/>
            </a:pPr>
            <a:r>
              <a:rPr lang="de-DE" dirty="0"/>
              <a:t>Klicken Sie hier, um die</a:t>
            </a:r>
            <a:r>
              <a:rPr lang="en-GB" dirty="0"/>
              <a:t> </a:t>
            </a:r>
            <a:r>
              <a:rPr lang="en-GB" u="sng" dirty="0">
                <a:solidFill>
                  <a:srgbClr val="1E75B0"/>
                </a:solidFill>
              </a:rPr>
              <a:t>SOS-</a:t>
            </a:r>
            <a:r>
              <a:rPr lang="en-GB" u="sng" dirty="0" err="1">
                <a:solidFill>
                  <a:srgbClr val="1E75B0"/>
                </a:solidFill>
              </a:rPr>
              <a:t>Bewertung</a:t>
            </a:r>
            <a:r>
              <a:rPr lang="en-GB" u="sng" dirty="0">
                <a:solidFill>
                  <a:srgbClr val="1E75B0"/>
                </a:solidFill>
              </a:rPr>
              <a:t> </a:t>
            </a:r>
            <a:r>
              <a:rPr lang="en-GB" u="sng" dirty="0" err="1">
                <a:solidFill>
                  <a:srgbClr val="1E75B0"/>
                </a:solidFill>
              </a:rPr>
              <a:t>durchzuführen</a:t>
            </a:r>
            <a:r>
              <a:rPr lang="en-GB" u="sng" dirty="0">
                <a:solidFill>
                  <a:srgbClr val="1E75B0"/>
                </a:solidFill>
              </a:rPr>
              <a:t> </a:t>
            </a:r>
            <a:r>
              <a:rPr lang="de-DE" dirty="0"/>
              <a:t>und Ihren persönlichen Aktionsplan zu erhalten.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2"/>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2.4 SCHAFFUNG VON ARBEITSPLÄTZEN UND UNTERNEHMENSENTWICKLUNG</a:t>
            </a:r>
            <a:endParaRPr dirty="0"/>
          </a:p>
        </p:txBody>
      </p:sp>
      <p:pic>
        <p:nvPicPr>
          <p:cNvPr id="473" name="Google Shape;473;p32"/>
          <p:cNvPicPr preferRelativeResize="0">
            <a:picLocks noGrp="1"/>
          </p:cNvPicPr>
          <p:nvPr>
            <p:ph type="pic" idx="3"/>
          </p:nvPr>
        </p:nvPicPr>
        <p:blipFill rotWithShape="1">
          <a:blip r:embed="rId3">
            <a:alphaModFix/>
          </a:blip>
          <a:srcRect l="23941" r="23940"/>
          <a:stretch/>
        </p:blipFill>
        <p:spPr>
          <a:xfrm>
            <a:off x="6083676" y="0"/>
            <a:ext cx="5361066" cy="6858000"/>
          </a:xfrm>
          <a:prstGeom prst="rect">
            <a:avLst/>
          </a:prstGeom>
          <a:solidFill>
            <a:srgbClr val="D8D8D8"/>
          </a:solid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Förderung von grünen Arbeitsplätzen in Kleinstunternehmen</a:t>
            </a:r>
            <a:endParaRPr dirty="0"/>
          </a:p>
        </p:txBody>
      </p:sp>
      <p:sp>
        <p:nvSpPr>
          <p:cNvPr id="480" name="Google Shape;480;p3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dirty="0"/>
              <a:t>Der Übergang zu einer grünen Wirtschaft schont nicht nur die Umwelt, sondern schafft auch neue Beschäftigungsmöglichkeiten. Nachhaltige Praktiken erfordern oft neue Fähigkeiten und Rollen, was zur Schaffung von Arbeitsplätzen führt (Internationale Arbeitsorganisation, 2018).</a:t>
            </a:r>
          </a:p>
          <a:p>
            <a:pPr marL="342900" lvl="0" indent="-342900" algn="just" rtl="0">
              <a:lnSpc>
                <a:spcPct val="103333"/>
              </a:lnSpc>
              <a:spcBef>
                <a:spcPts val="0"/>
              </a:spcBef>
              <a:spcAft>
                <a:spcPts val="0"/>
              </a:spcAft>
              <a:buClr>
                <a:srgbClr val="595959"/>
              </a:buClr>
              <a:buSzPts val="2400"/>
              <a:buFont typeface="Arial"/>
              <a:buChar char="•"/>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Grüne Arbeitsplätze für nachhaltige Entwicklung: Grüne Arbeitsplätze sind Positionen in der Landwirtschaft, in der Produktion, in Forschung und Entwicklung, in der Verwaltung und im Dienstleistungsbereich, die wesentlich zur Erhaltung oder Wiederherstellung der Umweltqualität beitragen (UNEP, 2019).</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Strategien für die Schaffung grüner Arbeitsplätze</a:t>
            </a:r>
            <a:endParaRPr dirty="0"/>
          </a:p>
        </p:txBody>
      </p:sp>
      <p:sp>
        <p:nvSpPr>
          <p:cNvPr id="487" name="Google Shape;487;p34"/>
          <p:cNvSpPr txBox="1">
            <a:spLocks noGrp="1"/>
          </p:cNvSpPr>
          <p:nvPr>
            <p:ph type="body" idx="2"/>
          </p:nvPr>
        </p:nvSpPr>
        <p:spPr>
          <a:xfrm>
            <a:off x="856391" y="1938971"/>
            <a:ext cx="10479218"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de-DE" b="1" dirty="0">
                <a:solidFill>
                  <a:srgbClr val="1E75B0"/>
                </a:solidFill>
              </a:rPr>
              <a:t>Innovation bei Produkt- und Dienstleistungsangeboten</a:t>
            </a:r>
            <a:r>
              <a:rPr lang="en-GB" b="1" dirty="0">
                <a:solidFill>
                  <a:srgbClr val="1E75B0"/>
                </a:solidFill>
              </a:rPr>
              <a:t>: </a:t>
            </a:r>
            <a:r>
              <a:rPr lang="de-DE" dirty="0"/>
              <a:t>Diversifizieren Sie Ihr Angebot an umweltfreundlichen Produkten oder Dienstleistungen, die die wachsende Nachfrage der Verbraucher nach Nachhaltigkeit befriedigen, und schaffen Sie damit auch neue Aufgaben im Unternehmen.</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a:solidFill>
                  <a:srgbClr val="1E75B0"/>
                </a:solidFill>
              </a:rPr>
              <a:t>In </a:t>
            </a:r>
            <a:r>
              <a:rPr lang="en-GB" b="1" dirty="0" err="1">
                <a:solidFill>
                  <a:srgbClr val="1E75B0"/>
                </a:solidFill>
              </a:rPr>
              <a:t>Mitarbeiterschulungen</a:t>
            </a:r>
            <a:r>
              <a:rPr lang="en-GB" b="1" dirty="0">
                <a:solidFill>
                  <a:srgbClr val="1E75B0"/>
                </a:solidFill>
              </a:rPr>
              <a:t> </a:t>
            </a:r>
            <a:r>
              <a:rPr lang="en-GB" b="1" dirty="0" err="1">
                <a:solidFill>
                  <a:srgbClr val="1E75B0"/>
                </a:solidFill>
              </a:rPr>
              <a:t>investieren</a:t>
            </a:r>
            <a:r>
              <a:rPr lang="en-GB" b="1" dirty="0">
                <a:solidFill>
                  <a:srgbClr val="1E75B0"/>
                </a:solidFill>
              </a:rPr>
              <a:t>: </a:t>
            </a:r>
            <a:r>
              <a:rPr lang="de-DE" dirty="0"/>
              <a:t>Schulen Sie das vorhandene Personal in umweltfreundlichen Fähigkeiten, was zur Entwicklung neuer interner Rollen mit Schwerpunkt auf Nachhaltigkeit führen kann (OECD, 2019).</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err="1">
                <a:solidFill>
                  <a:srgbClr val="1E75B0"/>
                </a:solidFill>
              </a:rPr>
              <a:t>Kooperationen</a:t>
            </a:r>
            <a:r>
              <a:rPr lang="en-GB" b="1" dirty="0">
                <a:solidFill>
                  <a:srgbClr val="1E75B0"/>
                </a:solidFill>
              </a:rPr>
              <a:t> und </a:t>
            </a:r>
            <a:r>
              <a:rPr lang="en-GB" b="1" dirty="0" err="1">
                <a:solidFill>
                  <a:srgbClr val="1E75B0"/>
                </a:solidFill>
              </a:rPr>
              <a:t>Partnerschaften</a:t>
            </a:r>
            <a:r>
              <a:rPr lang="en-GB" b="1" dirty="0">
                <a:solidFill>
                  <a:srgbClr val="1E75B0"/>
                </a:solidFill>
              </a:rPr>
              <a:t>: </a:t>
            </a:r>
            <a:r>
              <a:rPr lang="de-DE" dirty="0"/>
              <a:t>Gehen Sie Partnerschaften mit lokalen Bildungseinrichtungen und Umweltorganisationen ein, um Aufgaben zu entwickeln, von denen sowohl das Unternehmen als auch die Gemeinschaft profitieren können.</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5"/>
          <p:cNvSpPr txBox="1">
            <a:spLocks noGrp="1"/>
          </p:cNvSpPr>
          <p:nvPr>
            <p:ph type="body" idx="1"/>
          </p:nvPr>
        </p:nvSpPr>
        <p:spPr>
          <a:xfrm>
            <a:off x="569283" y="164364"/>
            <a:ext cx="609546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30" dirty="0"/>
              <a:t>AKTIVITÄT: Brainstorming über grüne Rollen für die Kleinstunternehmen von morgen</a:t>
            </a:r>
            <a:endParaRPr spc="-130" dirty="0"/>
          </a:p>
        </p:txBody>
      </p:sp>
      <p:pic>
        <p:nvPicPr>
          <p:cNvPr id="493" name="Google Shape;493;p35"/>
          <p:cNvPicPr preferRelativeResize="0">
            <a:picLocks noGrp="1"/>
          </p:cNvPicPr>
          <p:nvPr>
            <p:ph type="pic" idx="2"/>
          </p:nvPr>
        </p:nvPicPr>
        <p:blipFill rotWithShape="1">
          <a:blip r:embed="rId3">
            <a:alphaModFix/>
          </a:blip>
          <a:srcRect l="6289" r="6287"/>
          <a:stretch/>
        </p:blipFill>
        <p:spPr>
          <a:xfrm>
            <a:off x="635271" y="2095585"/>
            <a:ext cx="5130800" cy="3913188"/>
          </a:xfrm>
          <a:prstGeom prst="rect">
            <a:avLst/>
          </a:prstGeom>
          <a:solidFill>
            <a:srgbClr val="D8D8D8"/>
          </a:solidFill>
          <a:ln>
            <a:noFill/>
          </a:ln>
        </p:spPr>
      </p:pic>
      <p:sp>
        <p:nvSpPr>
          <p:cNvPr id="494" name="Google Shape;494;p35"/>
          <p:cNvSpPr txBox="1">
            <a:spLocks noGrp="1"/>
          </p:cNvSpPr>
          <p:nvPr>
            <p:ph type="body" idx="3"/>
          </p:nvPr>
        </p:nvSpPr>
        <p:spPr>
          <a:xfrm>
            <a:off x="6597631" y="164364"/>
            <a:ext cx="5272200" cy="518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de-DE" sz="2300" b="1" spc="-140" dirty="0">
                <a:solidFill>
                  <a:srgbClr val="EB7339"/>
                </a:solidFill>
              </a:rPr>
              <a:t>Identifizieren Sie den Bedarf an Nachhaltigkeit</a:t>
            </a:r>
            <a:r>
              <a:rPr lang="en-GB" sz="2300" b="1" spc="-140" dirty="0">
                <a:solidFill>
                  <a:srgbClr val="EB7339"/>
                </a:solidFill>
              </a:rPr>
              <a:t>:</a:t>
            </a:r>
            <a:r>
              <a:rPr lang="de-DE" sz="2300" spc="-140" dirty="0"/>
              <a:t>Überlegen Sie, welche Herausforderungen und Chancen die Nachhaltigkeit in Ihrer Branche mit sich bringt.</a:t>
            </a:r>
            <a:r>
              <a:rPr lang="en-GB" sz="2300" spc="-140" dirty="0"/>
              <a:t> </a:t>
            </a:r>
            <a:r>
              <a:rPr lang="de-DE" sz="2300" b="1" spc="-140" dirty="0"/>
              <a:t>Welche Rollen könnten diese Bedürfnisse erfüllen?</a:t>
            </a:r>
            <a:endParaRPr sz="2300" spc="-140" dirty="0"/>
          </a:p>
          <a:p>
            <a:pPr marL="0" lvl="0" indent="0" algn="just" rtl="0">
              <a:lnSpc>
                <a:spcPct val="103333"/>
              </a:lnSpc>
              <a:spcBef>
                <a:spcPts val="0"/>
              </a:spcBef>
              <a:spcAft>
                <a:spcPts val="0"/>
              </a:spcAft>
              <a:buClr>
                <a:srgbClr val="595959"/>
              </a:buClr>
              <a:buSzPts val="2400"/>
              <a:buNone/>
            </a:pPr>
            <a:endParaRPr sz="2300" spc="-140" dirty="0"/>
          </a:p>
          <a:p>
            <a:pPr marL="0" lvl="0" indent="0" algn="just" rtl="0">
              <a:lnSpc>
                <a:spcPct val="103333"/>
              </a:lnSpc>
              <a:spcBef>
                <a:spcPts val="0"/>
              </a:spcBef>
              <a:spcAft>
                <a:spcPts val="0"/>
              </a:spcAft>
              <a:buClr>
                <a:srgbClr val="EB7339"/>
              </a:buClr>
              <a:buSzPts val="2400"/>
              <a:buNone/>
            </a:pPr>
            <a:r>
              <a:rPr lang="de-DE" sz="2300" b="1" spc="-140" dirty="0">
                <a:solidFill>
                  <a:srgbClr val="EB7339"/>
                </a:solidFill>
              </a:rPr>
              <a:t>Stellen Sie sich neue Horizonte vor</a:t>
            </a:r>
            <a:r>
              <a:rPr lang="en-GB" sz="2300" b="1" spc="-140" dirty="0">
                <a:solidFill>
                  <a:srgbClr val="EB7339"/>
                </a:solidFill>
              </a:rPr>
              <a:t>: </a:t>
            </a:r>
            <a:r>
              <a:rPr lang="de-DE" sz="2300" spc="-140" dirty="0"/>
              <a:t>Denken Sie über die derzeitigen Berufsbezeichnungen hinaus.</a:t>
            </a:r>
            <a:r>
              <a:rPr lang="en-GB" sz="2300" spc="-140" dirty="0"/>
              <a:t> </a:t>
            </a:r>
            <a:r>
              <a:rPr lang="de-DE" sz="2300" b="1" spc="-140" dirty="0"/>
              <a:t>Welche neuen Positionen könnten entstehen, wenn die Nachhaltigkeit zunehmend in die Geschäftsabläufe integriert wird?</a:t>
            </a:r>
            <a:endParaRPr sz="2300" spc="-140" dirty="0"/>
          </a:p>
          <a:p>
            <a:pPr marL="0" lvl="0" indent="0" algn="just" rtl="0">
              <a:lnSpc>
                <a:spcPct val="103333"/>
              </a:lnSpc>
              <a:spcBef>
                <a:spcPts val="0"/>
              </a:spcBef>
              <a:spcAft>
                <a:spcPts val="0"/>
              </a:spcAft>
              <a:buClr>
                <a:srgbClr val="595959"/>
              </a:buClr>
              <a:buSzPts val="2400"/>
              <a:buNone/>
            </a:pPr>
            <a:endParaRPr sz="2300" spc="-140" dirty="0"/>
          </a:p>
          <a:p>
            <a:pPr marL="0" lvl="0" indent="0" algn="just" rtl="0">
              <a:lnSpc>
                <a:spcPct val="103333"/>
              </a:lnSpc>
              <a:spcBef>
                <a:spcPts val="0"/>
              </a:spcBef>
              <a:spcAft>
                <a:spcPts val="0"/>
              </a:spcAft>
              <a:buClr>
                <a:srgbClr val="EB7339"/>
              </a:buClr>
              <a:buSzPts val="2400"/>
              <a:buNone/>
            </a:pPr>
            <a:r>
              <a:rPr lang="de-DE" sz="2300" b="1" spc="-140" dirty="0">
                <a:solidFill>
                  <a:srgbClr val="EB7339"/>
                </a:solidFill>
              </a:rPr>
              <a:t>Konzentrieren Sie sich auf die Auswirkungen auf die Gemeinschaft</a:t>
            </a:r>
            <a:r>
              <a:rPr lang="en-GB" sz="2300" b="1" spc="-140" dirty="0">
                <a:solidFill>
                  <a:srgbClr val="EB7339"/>
                </a:solidFill>
              </a:rPr>
              <a:t>: </a:t>
            </a:r>
            <a:r>
              <a:rPr lang="de-DE" sz="2300" b="1" spc="-140" dirty="0"/>
              <a:t>Welche neuen Aufgaben können auch Ihrer Gemeinde oder Region in Bezug auf Umwelt und Bildung zugute kommen?</a:t>
            </a:r>
            <a:endParaRPr sz="2300" spc="-14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6"/>
          <p:cNvSpPr txBox="1">
            <a:spLocks noGrp="1"/>
          </p:cNvSpPr>
          <p:nvPr>
            <p:ph type="body" idx="1"/>
          </p:nvPr>
        </p:nvSpPr>
        <p:spPr>
          <a:xfrm>
            <a:off x="597292" y="219930"/>
            <a:ext cx="69875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Aktivität</a:t>
            </a:r>
            <a:r>
              <a:rPr lang="en-GB" dirty="0"/>
              <a:t> Brainstorming-</a:t>
            </a:r>
            <a:r>
              <a:rPr lang="en-GB" dirty="0" err="1"/>
              <a:t>Leitfaden</a:t>
            </a:r>
            <a:endParaRPr dirty="0"/>
          </a:p>
        </p:txBody>
      </p:sp>
      <p:pic>
        <p:nvPicPr>
          <p:cNvPr id="500" name="Google Shape;500;p36"/>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501" name="Google Shape;501;p36"/>
          <p:cNvSpPr txBox="1">
            <a:spLocks noGrp="1"/>
          </p:cNvSpPr>
          <p:nvPr>
            <p:ph type="body" idx="3"/>
          </p:nvPr>
        </p:nvSpPr>
        <p:spPr>
          <a:xfrm>
            <a:off x="597292" y="1409358"/>
            <a:ext cx="6698122" cy="4102937"/>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de-DE" dirty="0"/>
              <a:t>Alle Ideen sind willkommen. Ermutigen Sie die Teammitglieder zu kreativem und freiem Denken ohne Einschränkungen.</a:t>
            </a:r>
            <a:endParaRPr dirty="0"/>
          </a:p>
          <a:p>
            <a:pPr marL="0" lvl="0" indent="0" algn="just" rtl="0">
              <a:lnSpc>
                <a:spcPct val="103333"/>
              </a:lnSpc>
              <a:spcBef>
                <a:spcPts val="0"/>
              </a:spcBef>
              <a:spcAft>
                <a:spcPts val="0"/>
              </a:spcAft>
              <a:buClr>
                <a:srgbClr val="595959"/>
              </a:buClr>
              <a:buSzPts val="2400"/>
              <a:buFont typeface="Calibri"/>
              <a:buNone/>
            </a:pPr>
            <a:endParaRPr dirty="0"/>
          </a:p>
          <a:p>
            <a:pPr marL="457200" lvl="0" indent="-457200" algn="just" rtl="0">
              <a:lnSpc>
                <a:spcPct val="103333"/>
              </a:lnSpc>
              <a:spcBef>
                <a:spcPts val="0"/>
              </a:spcBef>
              <a:spcAft>
                <a:spcPts val="0"/>
              </a:spcAft>
              <a:buClr>
                <a:srgbClr val="595959"/>
              </a:buClr>
              <a:buSzPts val="2400"/>
              <a:buFont typeface="Calibri"/>
              <a:buAutoNum type="arabicPeriod"/>
            </a:pPr>
            <a:r>
              <a:rPr lang="de-DE" dirty="0"/>
              <a:t>Während die Kreativität gefördert wird, sollten Sie auch die Praktikabilität und die potenziellen Auswirkungen der neuen Aufgaben berücksichtigen.</a:t>
            </a:r>
            <a:endParaRPr dirty="0"/>
          </a:p>
          <a:p>
            <a:pPr marL="457200" lvl="0" indent="0" algn="just" rtl="0">
              <a:lnSpc>
                <a:spcPct val="103333"/>
              </a:lnSpc>
              <a:spcBef>
                <a:spcPts val="0"/>
              </a:spcBef>
              <a:spcAft>
                <a:spcPts val="0"/>
              </a:spcAft>
              <a:buSzPts val="2400"/>
              <a:buNone/>
            </a:pPr>
            <a:endParaRPr dirty="0"/>
          </a:p>
          <a:p>
            <a:pPr marL="457200" lvl="0" indent="-457200" algn="just" rtl="0">
              <a:lnSpc>
                <a:spcPct val="103333"/>
              </a:lnSpc>
              <a:spcBef>
                <a:spcPts val="0"/>
              </a:spcBef>
              <a:spcAft>
                <a:spcPts val="0"/>
              </a:spcAft>
              <a:buClr>
                <a:srgbClr val="595959"/>
              </a:buClr>
              <a:buSzPts val="2400"/>
              <a:buFont typeface="Calibri"/>
              <a:buAutoNum type="arabicPeriod"/>
            </a:pPr>
            <a:r>
              <a:rPr lang="en-GB" dirty="0"/>
              <a:t>'</a:t>
            </a:r>
            <a:r>
              <a:rPr lang="de-DE" dirty="0"/>
              <a:t>Dokumentieren Sie alle Vorschläge und gruppieren Sie sie in Kategorien wie „sofortige Umsetzung“, „erfordert weitere Forschung“ und „langfristiges Ziel“.</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Ressourcen</a:t>
            </a:r>
            <a:r>
              <a:rPr lang="en-GB" dirty="0"/>
              <a:t> für </a:t>
            </a:r>
            <a:r>
              <a:rPr lang="en-GB" dirty="0" err="1"/>
              <a:t>weitere</a:t>
            </a:r>
            <a:r>
              <a:rPr lang="en-GB" dirty="0"/>
              <a:t> </a:t>
            </a:r>
            <a:r>
              <a:rPr lang="en-GB" dirty="0" err="1"/>
              <a:t>Erkundungen</a:t>
            </a:r>
            <a:endParaRPr dirty="0"/>
          </a:p>
        </p:txBody>
      </p:sp>
      <p:sp>
        <p:nvSpPr>
          <p:cNvPr id="507" name="Google Shape;507;p37"/>
          <p:cNvSpPr txBox="1">
            <a:spLocks noGrp="1"/>
          </p:cNvSpPr>
          <p:nvPr>
            <p:ph type="body" idx="2"/>
          </p:nvPr>
        </p:nvSpPr>
        <p:spPr>
          <a:xfrm>
            <a:off x="514351" y="2152645"/>
            <a:ext cx="112680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spc="-140" dirty="0" err="1"/>
              <a:t>Branchenberichte</a:t>
            </a:r>
            <a:r>
              <a:rPr lang="en-GB" b="1" spc="-140" dirty="0"/>
              <a:t> und </a:t>
            </a:r>
            <a:r>
              <a:rPr lang="en-GB" b="1" spc="-140" dirty="0" err="1"/>
              <a:t>Prognosen</a:t>
            </a:r>
            <a:endParaRPr spc="-140" dirty="0"/>
          </a:p>
          <a:p>
            <a:pPr marL="0" lvl="0" indent="0" algn="just" rtl="0">
              <a:lnSpc>
                <a:spcPct val="103333"/>
              </a:lnSpc>
              <a:spcBef>
                <a:spcPts val="0"/>
              </a:spcBef>
              <a:spcAft>
                <a:spcPts val="0"/>
              </a:spcAft>
              <a:buClr>
                <a:srgbClr val="595959"/>
              </a:buClr>
              <a:buSzPts val="2400"/>
              <a:buNone/>
            </a:pPr>
            <a:r>
              <a:rPr lang="de-DE" spc="-140" dirty="0"/>
              <a:t>Informieren Sie sich über die neuesten Forschungsergebnisse zu grünen Arbeitsplätzen und nachgefragten Qualifikationen aus Quellen wie de</a:t>
            </a:r>
            <a:r>
              <a:rPr lang="de-DE" u="sng" spc="-140" dirty="0">
                <a:solidFill>
                  <a:schemeClr val="hlink"/>
                </a:solidFill>
                <a:hlinkClick r:id="rId3"/>
              </a:rPr>
              <a:t> Green Jobs Initiative</a:t>
            </a:r>
            <a:endParaRPr lang="en-GB" u="sng" spc="-140" dirty="0">
              <a:solidFill>
                <a:schemeClr val="hlink"/>
              </a:solidFill>
            </a:endParaRPr>
          </a:p>
          <a:p>
            <a:pPr marL="0" lvl="0" indent="0" algn="just" rtl="0">
              <a:lnSpc>
                <a:spcPct val="103333"/>
              </a:lnSpc>
              <a:spcBef>
                <a:spcPts val="0"/>
              </a:spcBef>
              <a:spcAft>
                <a:spcPts val="0"/>
              </a:spcAft>
              <a:buClr>
                <a:srgbClr val="595959"/>
              </a:buClr>
              <a:buSzPts val="2400"/>
              <a:buNone/>
            </a:pPr>
            <a:r>
              <a:rPr lang="en-GB" spc="-140" dirty="0"/>
              <a:t>und </a:t>
            </a:r>
            <a:r>
              <a:rPr lang="en-GB" spc="-140" dirty="0" err="1"/>
              <a:t>dem</a:t>
            </a:r>
            <a:r>
              <a:rPr lang="en-GB" spc="-140" dirty="0"/>
              <a:t> </a:t>
            </a:r>
            <a:r>
              <a:rPr lang="de-DE" u="sng" spc="-140" dirty="0">
                <a:solidFill>
                  <a:schemeClr val="hlink"/>
                </a:solidFill>
                <a:hlinkClick r:id="rId3"/>
              </a:rPr>
              <a:t>Europäischen Zentrum für die Förderung der Berufsbildung.</a:t>
            </a:r>
            <a:r>
              <a:rPr lang="en-GB" u="sng" spc="-140" dirty="0">
                <a:solidFill>
                  <a:schemeClr val="hlink"/>
                </a:solidFill>
                <a:hlinkClick r:id="rId3"/>
              </a:rPr>
              <a:t> </a:t>
            </a:r>
            <a:endParaRPr lang="en-GB" u="sng" spc="-140" dirty="0">
              <a:solidFill>
                <a:schemeClr val="hlink"/>
              </a:solidFill>
            </a:endParaRPr>
          </a:p>
          <a:p>
            <a:pPr marL="0" lvl="0" indent="0" algn="just" rtl="0">
              <a:lnSpc>
                <a:spcPct val="103333"/>
              </a:lnSpc>
              <a:spcBef>
                <a:spcPts val="0"/>
              </a:spcBef>
              <a:spcAft>
                <a:spcPts val="0"/>
              </a:spcAft>
              <a:buClr>
                <a:srgbClr val="595959"/>
              </a:buClr>
              <a:buSzPts val="2400"/>
              <a:buNone/>
            </a:pPr>
            <a:endParaRPr lang="en-GB" u="sng" spc="-140" dirty="0">
              <a:solidFill>
                <a:schemeClr val="hlink"/>
              </a:solidFill>
            </a:endParaRPr>
          </a:p>
          <a:p>
            <a:pPr marL="0" lvl="0" indent="0" algn="just" rtl="0">
              <a:lnSpc>
                <a:spcPct val="103333"/>
              </a:lnSpc>
              <a:spcBef>
                <a:spcPts val="0"/>
              </a:spcBef>
              <a:spcAft>
                <a:spcPts val="0"/>
              </a:spcAft>
              <a:buClr>
                <a:srgbClr val="595959"/>
              </a:buClr>
              <a:buSzPts val="2400"/>
              <a:buNone/>
            </a:pPr>
            <a:r>
              <a:rPr lang="en-GB" b="1" spc="-140" dirty="0"/>
              <a:t> Online-</a:t>
            </a:r>
            <a:r>
              <a:rPr lang="en-GB" b="1" spc="-140" dirty="0" err="1"/>
              <a:t>Kurse</a:t>
            </a:r>
            <a:r>
              <a:rPr lang="en-GB" b="1" spc="-140" dirty="0"/>
              <a:t> und Workshops</a:t>
            </a:r>
            <a:endParaRPr spc="-140" dirty="0"/>
          </a:p>
          <a:p>
            <a:pPr marL="0" lvl="0" indent="0" algn="just" rtl="0">
              <a:lnSpc>
                <a:spcPct val="103333"/>
              </a:lnSpc>
              <a:spcBef>
                <a:spcPts val="0"/>
              </a:spcBef>
              <a:spcAft>
                <a:spcPts val="0"/>
              </a:spcAft>
              <a:buClr>
                <a:srgbClr val="595959"/>
              </a:buClr>
              <a:buSzPts val="2400"/>
              <a:buNone/>
            </a:pPr>
            <a:r>
              <a:rPr lang="de-DE" spc="-140" dirty="0"/>
              <a:t>Suchen Sie auf Plattformen wie </a:t>
            </a:r>
            <a:r>
              <a:rPr lang="en-GB" u="sng" spc="-140" dirty="0">
                <a:solidFill>
                  <a:schemeClr val="hlink"/>
                </a:solidFill>
                <a:hlinkClick r:id="rId4"/>
              </a:rPr>
              <a:t>LinkedIn Learning </a:t>
            </a:r>
            <a:r>
              <a:rPr lang="de-DE" spc="-140" dirty="0"/>
              <a:t>und </a:t>
            </a:r>
            <a:r>
              <a:rPr lang="en-GB" u="sng" spc="-140" dirty="0" err="1">
                <a:solidFill>
                  <a:schemeClr val="hlink"/>
                </a:solidFill>
              </a:rPr>
              <a:t>FutureLearn</a:t>
            </a:r>
            <a:r>
              <a:rPr lang="en-GB" u="sng" spc="-140" dirty="0">
                <a:solidFill>
                  <a:schemeClr val="hlink"/>
                </a:solidFill>
              </a:rPr>
              <a:t> </a:t>
            </a:r>
            <a:r>
              <a:rPr lang="de-DE" spc="-140" dirty="0"/>
              <a:t>nach Schulungsmöglichkeiten, die Ihr Team auf neue Aufgaben im Bereich der Nachhaltigkeit vorbereiten könnten.</a:t>
            </a:r>
          </a:p>
          <a:p>
            <a:pPr marL="0" lvl="0" indent="0" algn="just" rtl="0">
              <a:lnSpc>
                <a:spcPct val="103333"/>
              </a:lnSpc>
              <a:spcBef>
                <a:spcPts val="0"/>
              </a:spcBef>
              <a:spcAft>
                <a:spcPts val="0"/>
              </a:spcAft>
              <a:buClr>
                <a:srgbClr val="595959"/>
              </a:buClr>
              <a:buSzPts val="2400"/>
              <a:buNone/>
            </a:pPr>
            <a:endParaRPr lang="de-DE" spc="-140" dirty="0"/>
          </a:p>
          <a:p>
            <a:pPr marL="0" lvl="0" indent="0" algn="just" rtl="0">
              <a:lnSpc>
                <a:spcPct val="103333"/>
              </a:lnSpc>
              <a:spcBef>
                <a:spcPts val="0"/>
              </a:spcBef>
              <a:spcAft>
                <a:spcPts val="0"/>
              </a:spcAft>
              <a:buClr>
                <a:srgbClr val="595959"/>
              </a:buClr>
              <a:buSzPts val="2400"/>
              <a:buNone/>
            </a:pPr>
            <a:r>
              <a:rPr lang="en-GB" b="1" spc="-140" dirty="0" err="1"/>
              <a:t>Regierungs</a:t>
            </a:r>
            <a:r>
              <a:rPr lang="en-GB" b="1" spc="-140" dirty="0"/>
              <a:t>- und NGO-Programme</a:t>
            </a:r>
            <a:endParaRPr spc="-140" dirty="0"/>
          </a:p>
          <a:p>
            <a:pPr marL="0" lvl="0" indent="0" algn="just" rtl="0">
              <a:lnSpc>
                <a:spcPct val="103333"/>
              </a:lnSpc>
              <a:spcBef>
                <a:spcPts val="0"/>
              </a:spcBef>
              <a:spcAft>
                <a:spcPts val="0"/>
              </a:spcAft>
              <a:buClr>
                <a:srgbClr val="595959"/>
              </a:buClr>
              <a:buSzPts val="2400"/>
              <a:buNone/>
            </a:pPr>
            <a:r>
              <a:rPr lang="de-DE" spc="-140" dirty="0"/>
              <a:t>Informieren Sie sich über Programme und Anreize, die von Regierungen und gemeinnützigen Organisationen angeboten werden und die Schaffung von grünen Arbeitsplätzen unterstützen.</a:t>
            </a:r>
            <a:endParaRPr spc="-14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8"/>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2.5 GLEICHSTELLUNG DER GESCHLECHTER UND SOZIALSCHUTZ</a:t>
            </a:r>
            <a:endParaRPr dirty="0"/>
          </a:p>
        </p:txBody>
      </p:sp>
      <p:pic>
        <p:nvPicPr>
          <p:cNvPr id="513" name="Google Shape;513;p38"/>
          <p:cNvPicPr preferRelativeResize="0">
            <a:picLocks noGrp="1"/>
          </p:cNvPicPr>
          <p:nvPr>
            <p:ph type="pic" idx="3"/>
          </p:nvPr>
        </p:nvPicPr>
        <p:blipFill rotWithShape="1">
          <a:blip r:embed="rId3">
            <a:alphaModFix/>
          </a:blip>
          <a:srcRect l="23908" r="23908"/>
          <a:stretch/>
        </p:blipFill>
        <p:spPr>
          <a:xfrm>
            <a:off x="6083676" y="0"/>
            <a:ext cx="5361066" cy="6858000"/>
          </a:xfrm>
          <a:prstGeom prst="rect">
            <a:avLst/>
          </a:prstGeom>
          <a:solidFill>
            <a:srgbClr val="D8D8D8"/>
          </a:solid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Gleichstellung der Geschlechter im Bereich der Nachhaltigkeit</a:t>
            </a:r>
            <a:endParaRPr dirty="0"/>
          </a:p>
        </p:txBody>
      </p:sp>
      <p:sp>
        <p:nvSpPr>
          <p:cNvPr id="520" name="Google Shape;520;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pc="-120" dirty="0"/>
              <a:t>Die Gleichstellung der Geschlechter ist nicht nur ein grundlegendes Menschenrecht, sondern auch eine notwendige Grundlage für eine friedliche, wohlhabende und nachhaltige Welt. In der EU-Gleichstellungsstrategie 2020-2025 wird die Bedeutung der Einbeziehung der Geschlechterperspektive in alle Politikbereiche, einschließlich der Umwelt- und Nachhaltigkeitsstrategien, hervorgehoben (Europäische Kommission, 2020).</a:t>
            </a:r>
          </a:p>
          <a:p>
            <a:pPr marL="0" lvl="0" indent="0" algn="just" rtl="0">
              <a:lnSpc>
                <a:spcPct val="103333"/>
              </a:lnSpc>
              <a:spcBef>
                <a:spcPts val="0"/>
              </a:spcBef>
              <a:spcAft>
                <a:spcPts val="0"/>
              </a:spcAft>
              <a:buClr>
                <a:srgbClr val="595959"/>
              </a:buClr>
              <a:buSzPts val="2400"/>
            </a:pPr>
            <a:endParaRPr lang="de-DE" spc="-120" dirty="0"/>
          </a:p>
          <a:p>
            <a:pPr marL="342900" lvl="0" indent="-342900" algn="just" rtl="0">
              <a:lnSpc>
                <a:spcPct val="103333"/>
              </a:lnSpc>
              <a:spcBef>
                <a:spcPts val="0"/>
              </a:spcBef>
              <a:spcAft>
                <a:spcPts val="0"/>
              </a:spcAft>
              <a:buClr>
                <a:srgbClr val="595959"/>
              </a:buClr>
              <a:buSzPts val="2400"/>
              <a:buFont typeface="Arial"/>
              <a:buChar char="•"/>
            </a:pPr>
            <a:r>
              <a:rPr lang="de-DE" spc="-120" dirty="0"/>
              <a:t>Die gleichberechtigte Einbindung von Frauen in Nachhaltigkeitsbemühungen führt zu innovativeren Lösungen und integrativen Maßnahmen. Studien zeigen, dass Unternehmen, in denen Frauen als Entscheidungsträgerinnen tätig sind, mit größerer Wahrscheinlichkeit robustere Umweltstandards einführen (UN Women, 2020).</a:t>
            </a:r>
            <a:endParaRPr spc="-12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0"/>
          <p:cNvSpPr txBox="1">
            <a:spLocks noGrp="1"/>
          </p:cNvSpPr>
          <p:nvPr>
            <p:ph type="body" idx="1"/>
          </p:nvPr>
        </p:nvSpPr>
        <p:spPr>
          <a:xfrm>
            <a:off x="607550" y="314198"/>
            <a:ext cx="6321146"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Die Auswirkungen des Sozialschutzes auf die Nachhaltigkeit</a:t>
            </a:r>
            <a:endParaRPr dirty="0"/>
          </a:p>
        </p:txBody>
      </p:sp>
      <p:pic>
        <p:nvPicPr>
          <p:cNvPr id="527" name="Google Shape;527;p40"/>
          <p:cNvPicPr preferRelativeResize="0">
            <a:picLocks noGrp="1"/>
          </p:cNvPicPr>
          <p:nvPr>
            <p:ph type="pic" idx="2"/>
          </p:nvPr>
        </p:nvPicPr>
        <p:blipFill rotWithShape="1">
          <a:blip r:embed="rId3">
            <a:alphaModFix/>
          </a:blip>
          <a:srcRect l="31210" r="31210"/>
          <a:stretch/>
        </p:blipFill>
        <p:spPr>
          <a:xfrm>
            <a:off x="7735037" y="1373925"/>
            <a:ext cx="2444127" cy="4336988"/>
          </a:xfrm>
          <a:prstGeom prst="rect">
            <a:avLst/>
          </a:prstGeom>
          <a:solidFill>
            <a:srgbClr val="D8D8D8"/>
          </a:solidFill>
          <a:ln>
            <a:noFill/>
          </a:ln>
        </p:spPr>
      </p:pic>
      <p:sp>
        <p:nvSpPr>
          <p:cNvPr id="528" name="Google Shape;528;p40"/>
          <p:cNvSpPr txBox="1">
            <a:spLocks noGrp="1"/>
          </p:cNvSpPr>
          <p:nvPr>
            <p:ph type="body" idx="3"/>
          </p:nvPr>
        </p:nvSpPr>
        <p:spPr>
          <a:xfrm>
            <a:off x="607550" y="1899228"/>
            <a:ext cx="63915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pc="-130" dirty="0"/>
              <a:t>Sozialschutzmaßnahmen wie Gesundheitsversorgung, Arbeitslosenunterstützung und Renten sind für die soziale Nachhaltigkeit von entscheidender Bedeutung. Sie bieten ein Sicherheitsnetz, das es allen Bürgern, insbesondere den Schwächsten, ermöglicht, an der nachhaltigen Entwicklung teilzuhaben und davon zu profitieren (Europäische Säule sozialer Rechte).</a:t>
            </a:r>
            <a:endParaRPr spc="-130" dirty="0"/>
          </a:p>
          <a:p>
            <a:pPr marL="342900" lvl="0" indent="-190500" algn="just" rtl="0">
              <a:lnSpc>
                <a:spcPct val="103333"/>
              </a:lnSpc>
              <a:spcBef>
                <a:spcPts val="0"/>
              </a:spcBef>
              <a:spcAft>
                <a:spcPts val="0"/>
              </a:spcAft>
              <a:buClr>
                <a:srgbClr val="595959"/>
              </a:buClr>
              <a:buSzPts val="2400"/>
              <a:buFont typeface="Arial"/>
              <a:buNone/>
            </a:pP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Wenn der Einzelne über sozialen Schutz verfügt, ist er eher bereit, Zeit und Ressourcen in die Nachhaltigkeit zu investieren, da er weiß, dass seine Grundbedürfnisse gedeckt sind (ILO, 2019).</a:t>
            </a:r>
            <a:endParaRPr spc="-13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ÜBERBLICK ÜBER DAS THEMA</a:t>
            </a:r>
            <a:endParaRPr dirty="0"/>
          </a:p>
        </p:txBody>
      </p:sp>
      <p:sp>
        <p:nvSpPr>
          <p:cNvPr id="258" name="Google Shape;258;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59" name="Google Shape;259;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ZIELE</a:t>
            </a:r>
            <a:endParaRPr dirty="0"/>
          </a:p>
          <a:p>
            <a:pPr marL="0" lvl="0" indent="0" algn="l" rtl="0">
              <a:lnSpc>
                <a:spcPct val="100000"/>
              </a:lnSpc>
              <a:spcBef>
                <a:spcPts val="0"/>
              </a:spcBef>
              <a:spcAft>
                <a:spcPts val="0"/>
              </a:spcAft>
              <a:buClr>
                <a:srgbClr val="73B64B"/>
              </a:buClr>
              <a:buSzPts val="2400"/>
              <a:buNone/>
            </a:pPr>
            <a:endParaRPr dirty="0"/>
          </a:p>
        </p:txBody>
      </p:sp>
      <p:sp>
        <p:nvSpPr>
          <p:cNvPr id="260" name="Google Shape;260;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indent="0"/>
            <a:r>
              <a:rPr lang="en-GB" dirty="0"/>
              <a:t>LEARNING OUTCOMES</a:t>
            </a:r>
          </a:p>
          <a:p>
            <a:pPr marL="0" lvl="0" indent="0" algn="l" rtl="0">
              <a:lnSpc>
                <a:spcPct val="100000"/>
              </a:lnSpc>
              <a:spcBef>
                <a:spcPts val="0"/>
              </a:spcBef>
              <a:spcAft>
                <a:spcPts val="0"/>
              </a:spcAft>
              <a:buClr>
                <a:srgbClr val="73B64B"/>
              </a:buClr>
              <a:buSzPts val="2400"/>
              <a:buNone/>
            </a:pPr>
            <a:endParaRPr dirty="0"/>
          </a:p>
          <a:p>
            <a:pPr marL="0" lvl="0" indent="0" algn="l" rtl="0">
              <a:lnSpc>
                <a:spcPct val="100000"/>
              </a:lnSpc>
              <a:spcBef>
                <a:spcPts val="0"/>
              </a:spcBef>
              <a:spcAft>
                <a:spcPts val="0"/>
              </a:spcAft>
              <a:buClr>
                <a:srgbClr val="73B64B"/>
              </a:buClr>
              <a:buSzPts val="2400"/>
              <a:buNone/>
            </a:pPr>
            <a:endParaRPr dirty="0"/>
          </a:p>
        </p:txBody>
      </p:sp>
      <p:sp>
        <p:nvSpPr>
          <p:cNvPr id="261" name="Google Shape;261;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dirty="0"/>
              <a:t>02</a:t>
            </a:r>
            <a:endParaRPr dirty="0"/>
          </a:p>
        </p:txBody>
      </p:sp>
      <p:sp>
        <p:nvSpPr>
          <p:cNvPr id="262" name="Google Shape;262;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dirty="0"/>
              <a:t>03</a:t>
            </a:r>
            <a:endParaRPr dirty="0"/>
          </a:p>
        </p:txBody>
      </p:sp>
      <p:sp>
        <p:nvSpPr>
          <p:cNvPr id="263" name="Google Shape;263;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4" name="Google Shape;264;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5" name="Google Shape;265;p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1"/>
          <p:cNvSpPr txBox="1">
            <a:spLocks noGrp="1"/>
          </p:cNvSpPr>
          <p:nvPr>
            <p:ph type="body" idx="1"/>
          </p:nvPr>
        </p:nvSpPr>
        <p:spPr>
          <a:xfrm>
            <a:off x="839754" y="352901"/>
            <a:ext cx="5203371"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Aktivität - Workshop zur Überprüfung der Politik</a:t>
            </a:r>
            <a:endParaRPr dirty="0"/>
          </a:p>
        </p:txBody>
      </p:sp>
      <p:pic>
        <p:nvPicPr>
          <p:cNvPr id="534" name="Google Shape;534;p41"/>
          <p:cNvPicPr preferRelativeResize="0">
            <a:picLocks noGrp="1"/>
          </p:cNvPicPr>
          <p:nvPr>
            <p:ph type="pic" idx="2"/>
          </p:nvPr>
        </p:nvPicPr>
        <p:blipFill rotWithShape="1">
          <a:blip r:embed="rId3">
            <a:alphaModFix/>
          </a:blip>
          <a:srcRect l="776" r="777"/>
          <a:stretch/>
        </p:blipFill>
        <p:spPr>
          <a:xfrm>
            <a:off x="635271" y="2095585"/>
            <a:ext cx="5130800" cy="3913188"/>
          </a:xfrm>
          <a:prstGeom prst="rect">
            <a:avLst/>
          </a:prstGeom>
          <a:solidFill>
            <a:srgbClr val="D8D8D8"/>
          </a:solidFill>
          <a:ln>
            <a:noFill/>
          </a:ln>
        </p:spPr>
      </p:pic>
      <p:sp>
        <p:nvSpPr>
          <p:cNvPr id="535" name="Google Shape;535;p41"/>
          <p:cNvSpPr txBox="1">
            <a:spLocks noGrp="1"/>
          </p:cNvSpPr>
          <p:nvPr>
            <p:ph type="body" idx="3"/>
          </p:nvPr>
        </p:nvSpPr>
        <p:spPr>
          <a:xfrm>
            <a:off x="5948857" y="0"/>
            <a:ext cx="6148874" cy="543414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spc="-140" dirty="0" err="1"/>
              <a:t>Ziele</a:t>
            </a:r>
            <a:endParaRPr spc="-140" dirty="0"/>
          </a:p>
          <a:p>
            <a:pPr marL="342900" lvl="0" indent="-342900" algn="just" rtl="0">
              <a:lnSpc>
                <a:spcPct val="103333"/>
              </a:lnSpc>
              <a:spcBef>
                <a:spcPts val="0"/>
              </a:spcBef>
              <a:spcAft>
                <a:spcPts val="0"/>
              </a:spcAft>
              <a:buClr>
                <a:srgbClr val="595959"/>
              </a:buClr>
              <a:buSzPts val="2400"/>
              <a:buFont typeface="Arial"/>
              <a:buChar char="•"/>
            </a:pPr>
            <a:r>
              <a:rPr lang="de-DE" spc="-140" dirty="0"/>
              <a:t>Überprüfen Sie die aktuelle Politik Ihres Unternehmens, um sicherzustellen, dass sie die Gleichstellung der Geschlechter fördert und einen angemessenen sozialen Schutz bietet.</a:t>
            </a:r>
          </a:p>
          <a:p>
            <a:pPr marL="342900" lvl="0" indent="-342900" algn="just" rtl="0">
              <a:lnSpc>
                <a:spcPct val="103333"/>
              </a:lnSpc>
              <a:spcBef>
                <a:spcPts val="0"/>
              </a:spcBef>
              <a:spcAft>
                <a:spcPts val="0"/>
              </a:spcAft>
              <a:buClr>
                <a:srgbClr val="595959"/>
              </a:buClr>
              <a:buSzPts val="2400"/>
              <a:buFont typeface="Arial"/>
              <a:buChar char="•"/>
            </a:pPr>
            <a:r>
              <a:rPr lang="de-DE" spc="-140" dirty="0"/>
              <a:t>Stellen Sie sicher, dass Ihre Politik nicht nur den EU-Richtlinien entspricht, sondern auch Ihre Nachhaltigkeitsagenda aktiv unterstützt.</a:t>
            </a:r>
            <a:r>
              <a:rPr lang="en-GB" spc="-140" dirty="0"/>
              <a:t> </a:t>
            </a:r>
          </a:p>
          <a:p>
            <a:pPr marL="0" lvl="0" indent="0" algn="just" rtl="0">
              <a:lnSpc>
                <a:spcPct val="103333"/>
              </a:lnSpc>
              <a:spcBef>
                <a:spcPts val="0"/>
              </a:spcBef>
              <a:spcAft>
                <a:spcPts val="0"/>
              </a:spcAft>
              <a:buClr>
                <a:srgbClr val="595959"/>
              </a:buClr>
              <a:buSzPts val="2400"/>
            </a:pPr>
            <a:r>
              <a:rPr lang="de-DE" b="1" spc="-140" dirty="0"/>
              <a:t>Anweisungen zur Überprüfung der Politik</a:t>
            </a:r>
            <a:endParaRPr spc="-140" dirty="0"/>
          </a:p>
          <a:p>
            <a:pPr marL="342900" lvl="0" indent="-342900" algn="just" rtl="0">
              <a:lnSpc>
                <a:spcPct val="103333"/>
              </a:lnSpc>
              <a:spcBef>
                <a:spcPts val="0"/>
              </a:spcBef>
              <a:spcAft>
                <a:spcPts val="0"/>
              </a:spcAft>
              <a:buClr>
                <a:srgbClr val="595959"/>
              </a:buClr>
              <a:buSzPts val="2400"/>
              <a:buFont typeface="Arial"/>
              <a:buChar char="•"/>
            </a:pPr>
            <a:r>
              <a:rPr lang="de-DE" spc="-140" dirty="0"/>
              <a:t>Stellen Sie alle Unternehmensrichtlinien zusammen, die sich auf die Gleichstellung der Geschlechter und den Sozialschutz auswirken könnten.</a:t>
            </a:r>
          </a:p>
          <a:p>
            <a:pPr marL="342900" lvl="0" indent="-342900" algn="just" rtl="0">
              <a:lnSpc>
                <a:spcPct val="103333"/>
              </a:lnSpc>
              <a:spcBef>
                <a:spcPts val="0"/>
              </a:spcBef>
              <a:spcAft>
                <a:spcPts val="0"/>
              </a:spcAft>
              <a:buClr>
                <a:srgbClr val="595959"/>
              </a:buClr>
              <a:buSzPts val="2400"/>
              <a:buFont typeface="Arial"/>
              <a:buChar char="•"/>
            </a:pPr>
            <a:r>
              <a:rPr lang="de-DE" spc="-140" dirty="0"/>
              <a:t>Nutzen Sie die EU-Gleichstellungsstrategie und die in der Europäischen Säule sozialer Rechte dargelegten Grundsätze als Maßstab für Ihre Überprüfung.</a:t>
            </a:r>
          </a:p>
          <a:p>
            <a:pPr marL="342900" lvl="0" indent="-342900" algn="just" rtl="0">
              <a:lnSpc>
                <a:spcPct val="103333"/>
              </a:lnSpc>
              <a:spcBef>
                <a:spcPts val="0"/>
              </a:spcBef>
              <a:spcAft>
                <a:spcPts val="0"/>
              </a:spcAft>
              <a:buClr>
                <a:srgbClr val="595959"/>
              </a:buClr>
              <a:buSzPts val="2400"/>
              <a:buFont typeface="Arial"/>
              <a:buChar char="•"/>
            </a:pPr>
            <a:r>
              <a:rPr lang="de-DE" spc="-140" dirty="0"/>
              <a:t>Suchen Sie nach Bereichen, in denen die Richtlinien verbessert werden können, um ein integratives und nachhaltiges Geschäftsmodell zu unterstützen.</a:t>
            </a:r>
            <a:endParaRPr spc="-14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2"/>
          <p:cNvSpPr txBox="1">
            <a:spLocks noGrp="1"/>
          </p:cNvSpPr>
          <p:nvPr>
            <p:ph type="body" idx="1"/>
          </p:nvPr>
        </p:nvSpPr>
        <p:spPr>
          <a:xfrm>
            <a:off x="754412" y="352901"/>
            <a:ext cx="513080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Aktivität - Workshop zur Überprüfung der Politik</a:t>
            </a:r>
            <a:endParaRPr dirty="0"/>
          </a:p>
        </p:txBody>
      </p:sp>
      <p:pic>
        <p:nvPicPr>
          <p:cNvPr id="541" name="Google Shape;541;p42"/>
          <p:cNvPicPr preferRelativeResize="0">
            <a:picLocks noGrp="1"/>
          </p:cNvPicPr>
          <p:nvPr>
            <p:ph type="pic" idx="2"/>
          </p:nvPr>
        </p:nvPicPr>
        <p:blipFill rotWithShape="1">
          <a:blip r:embed="rId3">
            <a:alphaModFix/>
          </a:blip>
          <a:srcRect t="21402" b="21402"/>
          <a:stretch/>
        </p:blipFill>
        <p:spPr>
          <a:xfrm>
            <a:off x="635271" y="2095585"/>
            <a:ext cx="5130800" cy="3913188"/>
          </a:xfrm>
          <a:prstGeom prst="rect">
            <a:avLst/>
          </a:prstGeom>
          <a:solidFill>
            <a:srgbClr val="D8D8D8"/>
          </a:solidFill>
          <a:ln>
            <a:noFill/>
          </a:ln>
        </p:spPr>
      </p:pic>
      <p:sp>
        <p:nvSpPr>
          <p:cNvPr id="542" name="Google Shape;542;p42"/>
          <p:cNvSpPr txBox="1">
            <a:spLocks noGrp="1"/>
          </p:cNvSpPr>
          <p:nvPr>
            <p:ph type="body" idx="3"/>
          </p:nvPr>
        </p:nvSpPr>
        <p:spPr>
          <a:xfrm>
            <a:off x="6096000" y="282804"/>
            <a:ext cx="6173423" cy="6153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z="2300" b="1" spc="-140" dirty="0"/>
              <a:t>Checkliste für Inklusivität und Nachhaltigkeit:</a:t>
            </a:r>
            <a:endParaRPr sz="2300" spc="-140" dirty="0"/>
          </a:p>
          <a:p>
            <a:pPr marL="0" lvl="0" indent="0" algn="just" rtl="0">
              <a:lnSpc>
                <a:spcPct val="103333"/>
              </a:lnSpc>
              <a:spcBef>
                <a:spcPts val="0"/>
              </a:spcBef>
              <a:spcAft>
                <a:spcPts val="0"/>
              </a:spcAft>
              <a:buClr>
                <a:srgbClr val="595959"/>
              </a:buClr>
              <a:buSzPts val="2400"/>
              <a:buNone/>
            </a:pPr>
            <a:r>
              <a:rPr lang="de-DE" sz="2300" spc="-140" dirty="0"/>
              <a:t>Fördern Ihre Maßnahmen die Chancengleichheit und die Behandlung aller Geschlechter?</a:t>
            </a:r>
          </a:p>
          <a:p>
            <a:pPr marL="0" lvl="0" indent="0" algn="just" rtl="0">
              <a:lnSpc>
                <a:spcPct val="103333"/>
              </a:lnSpc>
              <a:spcBef>
                <a:spcPts val="0"/>
              </a:spcBef>
              <a:spcAft>
                <a:spcPts val="0"/>
              </a:spcAft>
              <a:buClr>
                <a:srgbClr val="595959"/>
              </a:buClr>
              <a:buSzPts val="2400"/>
              <a:buNone/>
            </a:pPr>
            <a:r>
              <a:rPr lang="de-DE" sz="2300" spc="-140" dirty="0"/>
              <a:t>Unterstützt Ihre Politik die Vereinbarkeit von Beruf und Familie, z. B. durch flexible Arbeitszeiten und Elternurlaub?</a:t>
            </a:r>
          </a:p>
          <a:p>
            <a:pPr marL="0" lvl="0" indent="0" algn="just" rtl="0">
              <a:lnSpc>
                <a:spcPct val="103333"/>
              </a:lnSpc>
              <a:spcBef>
                <a:spcPts val="0"/>
              </a:spcBef>
              <a:spcAft>
                <a:spcPts val="0"/>
              </a:spcAft>
              <a:buClr>
                <a:srgbClr val="595959"/>
              </a:buClr>
              <a:buSzPts val="2400"/>
              <a:buNone/>
            </a:pPr>
            <a:r>
              <a:rPr lang="en-GB" sz="2300" b="1" spc="-140" dirty="0" err="1"/>
              <a:t>Bildung</a:t>
            </a:r>
            <a:r>
              <a:rPr lang="en-GB" sz="2300" b="1" spc="-140" dirty="0"/>
              <a:t> und </a:t>
            </a:r>
            <a:r>
              <a:rPr lang="en-GB" sz="2300" b="1" spc="-140" dirty="0" err="1"/>
              <a:t>Ausbildung</a:t>
            </a:r>
            <a:endParaRPr sz="2300" spc="-140" dirty="0"/>
          </a:p>
          <a:p>
            <a:pPr marL="0" lvl="0" indent="0" algn="just" rtl="0">
              <a:lnSpc>
                <a:spcPct val="103333"/>
              </a:lnSpc>
              <a:spcBef>
                <a:spcPts val="0"/>
              </a:spcBef>
              <a:spcAft>
                <a:spcPts val="0"/>
              </a:spcAft>
              <a:buClr>
                <a:srgbClr val="595959"/>
              </a:buClr>
              <a:buSzPts val="2400"/>
              <a:buNone/>
            </a:pPr>
            <a:r>
              <a:rPr lang="de-DE" sz="2300" spc="-140" dirty="0"/>
              <a:t>Gibt es eine Politik, die den gleichberechtigten Zugang zu Aus- und Weiterbildungsmöglichkeiten gewährleistet?</a:t>
            </a:r>
            <a:endParaRPr sz="2300" spc="-140" dirty="0"/>
          </a:p>
          <a:p>
            <a:pPr marL="0" lvl="0" indent="0" algn="just" rtl="0">
              <a:lnSpc>
                <a:spcPct val="103333"/>
              </a:lnSpc>
              <a:spcBef>
                <a:spcPts val="0"/>
              </a:spcBef>
              <a:spcAft>
                <a:spcPts val="0"/>
              </a:spcAft>
              <a:buClr>
                <a:srgbClr val="595959"/>
              </a:buClr>
              <a:buSzPts val="2400"/>
              <a:buNone/>
            </a:pPr>
            <a:r>
              <a:rPr lang="en-GB" sz="2300" b="1" spc="-140" dirty="0"/>
              <a:t>Gesundheit und </a:t>
            </a:r>
            <a:r>
              <a:rPr lang="en-GB" sz="2300" b="1" spc="-140" dirty="0" err="1"/>
              <a:t>Sicherheit</a:t>
            </a:r>
            <a:r>
              <a:rPr lang="en-GB" sz="2300" b="1" spc="-140" dirty="0"/>
              <a:t>:</a:t>
            </a:r>
            <a:endParaRPr sz="2300" spc="-140" dirty="0"/>
          </a:p>
          <a:p>
            <a:pPr marL="0" lvl="0" indent="0" algn="just" rtl="0">
              <a:lnSpc>
                <a:spcPct val="103333"/>
              </a:lnSpc>
              <a:spcBef>
                <a:spcPts val="0"/>
              </a:spcBef>
              <a:spcAft>
                <a:spcPts val="0"/>
              </a:spcAft>
              <a:buClr>
                <a:srgbClr val="595959"/>
              </a:buClr>
              <a:buSzPts val="2400"/>
              <a:buNone/>
            </a:pPr>
            <a:r>
              <a:rPr lang="de-DE" sz="2300" spc="-140" dirty="0"/>
              <a:t>Berücksichtigt Ihre Politik die besonderen Gesundheits- und Sicherheitsbedürfnisse aller Mitarbeiter?</a:t>
            </a:r>
            <a:endParaRPr sz="2300" spc="-140" dirty="0"/>
          </a:p>
          <a:p>
            <a:pPr marL="0" lvl="0" indent="0" algn="just" rtl="0">
              <a:lnSpc>
                <a:spcPct val="103333"/>
              </a:lnSpc>
              <a:spcBef>
                <a:spcPts val="0"/>
              </a:spcBef>
              <a:spcAft>
                <a:spcPts val="0"/>
              </a:spcAft>
              <a:buClr>
                <a:srgbClr val="595959"/>
              </a:buClr>
              <a:buSzPts val="2400"/>
              <a:buNone/>
            </a:pPr>
            <a:r>
              <a:rPr lang="en-GB" sz="2300" b="1" spc="-140" dirty="0" err="1"/>
              <a:t>Repräsentation</a:t>
            </a:r>
            <a:r>
              <a:rPr lang="en-GB" sz="2300" b="1" spc="-140" dirty="0"/>
              <a:t>:</a:t>
            </a:r>
            <a:endParaRPr sz="2300" spc="-140" dirty="0"/>
          </a:p>
          <a:p>
            <a:pPr marL="0" lvl="0" indent="0" algn="just" rtl="0">
              <a:lnSpc>
                <a:spcPct val="103333"/>
              </a:lnSpc>
              <a:spcBef>
                <a:spcPts val="0"/>
              </a:spcBef>
              <a:spcAft>
                <a:spcPts val="0"/>
              </a:spcAft>
              <a:buClr>
                <a:srgbClr val="595959"/>
              </a:buClr>
              <a:buSzPts val="2400"/>
              <a:buNone/>
            </a:pPr>
            <a:r>
              <a:rPr lang="de-DE" sz="2300" spc="-140" dirty="0"/>
              <a:t>Sind alle Geschlechter in Entscheidungspositionen innerhalb des Unternehmens gleichberechtigt vertreten?</a:t>
            </a:r>
            <a:endParaRPr sz="2300" spc="-140" dirty="0"/>
          </a:p>
          <a:p>
            <a:pPr marL="0" lvl="0" indent="0" algn="just" rtl="0">
              <a:lnSpc>
                <a:spcPct val="103333"/>
              </a:lnSpc>
              <a:spcBef>
                <a:spcPts val="0"/>
              </a:spcBef>
              <a:spcAft>
                <a:spcPts val="0"/>
              </a:spcAft>
              <a:buClr>
                <a:srgbClr val="595959"/>
              </a:buClr>
              <a:buSzPts val="2400"/>
              <a:buNone/>
            </a:pPr>
            <a:r>
              <a:rPr lang="en-GB" sz="2300" b="1" spc="-140" dirty="0" err="1"/>
              <a:t>Entwickeln</a:t>
            </a:r>
            <a:r>
              <a:rPr lang="en-GB" sz="2300" b="1" spc="-140" dirty="0"/>
              <a:t> Sie </a:t>
            </a:r>
            <a:r>
              <a:rPr lang="en-GB" sz="2300" b="1" spc="-140" dirty="0" err="1"/>
              <a:t>einen</a:t>
            </a:r>
            <a:r>
              <a:rPr lang="en-GB" sz="2300" b="1" spc="-140" dirty="0"/>
              <a:t> </a:t>
            </a:r>
            <a:r>
              <a:rPr lang="en-GB" sz="2300" b="1" spc="-140" dirty="0" err="1"/>
              <a:t>Aktionsplan</a:t>
            </a:r>
            <a:r>
              <a:rPr lang="en-GB" sz="2300" b="1" spc="-140" dirty="0"/>
              <a:t>:</a:t>
            </a:r>
            <a:endParaRPr sz="2300" spc="-140" dirty="0"/>
          </a:p>
          <a:p>
            <a:pPr marL="0" lvl="0" indent="0" algn="just" rtl="0">
              <a:lnSpc>
                <a:spcPct val="103333"/>
              </a:lnSpc>
              <a:spcBef>
                <a:spcPts val="0"/>
              </a:spcBef>
              <a:spcAft>
                <a:spcPts val="0"/>
              </a:spcAft>
              <a:buClr>
                <a:srgbClr val="595959"/>
              </a:buClr>
              <a:buSzPts val="2400"/>
              <a:buNone/>
            </a:pPr>
            <a:r>
              <a:rPr lang="de-DE" sz="2300" spc="-140" dirty="0"/>
              <a:t>Entwickeln Sie auf der Grundlage der festgestellten Lücken einen Aktionsplan zur Verbesserung Ihrer Richtlinien. Legen Sie Zeitpläne und Verantwortlichkeiten fest.</a:t>
            </a:r>
            <a:endParaRPr sz="2300" spc="-14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4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560" name="Google Shape;560;p4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561" name="Google Shape;561;p44"/>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2" name="Google Shape;562;p44"/>
          <p:cNvSpPr txBox="1"/>
          <p:nvPr/>
        </p:nvSpPr>
        <p:spPr>
          <a:xfrm>
            <a:off x="6025679" y="4642627"/>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FALLSTUDIEN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1: Der Geschäftsnutzen von Mitarbeiterengagement für Nachhaltigkeit - O2</a:t>
            </a:r>
            <a:endParaRPr dirty="0"/>
          </a:p>
        </p:txBody>
      </p:sp>
      <p:sp>
        <p:nvSpPr>
          <p:cNvPr id="568" name="Google Shape;568;p4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569" name="Google Shape;569;p45"/>
          <p:cNvSpPr txBox="1">
            <a:spLocks noGrp="1"/>
          </p:cNvSpPr>
          <p:nvPr>
            <p:ph type="body" idx="4"/>
          </p:nvPr>
        </p:nvSpPr>
        <p:spPr>
          <a:xfrm>
            <a:off x="4912292" y="2770036"/>
            <a:ext cx="6562677" cy="516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2: Mitarbeiterengagement für Nachhaltigkeit bei Bauer Media</a:t>
            </a:r>
            <a:endParaRPr dirty="0"/>
          </a:p>
        </p:txBody>
      </p:sp>
      <p:sp>
        <p:nvSpPr>
          <p:cNvPr id="570" name="Google Shape;570;p4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3: Wie man Mitarbeiter in die Nachhaltigkeit einbindet - eine Fallstudie von Unique</a:t>
            </a:r>
            <a:endParaRPr dirty="0"/>
          </a:p>
          <a:p>
            <a:pPr marL="0" lvl="0" indent="0" algn="l" rtl="0">
              <a:lnSpc>
                <a:spcPct val="100000"/>
              </a:lnSpc>
              <a:spcBef>
                <a:spcPts val="0"/>
              </a:spcBef>
              <a:spcAft>
                <a:spcPts val="0"/>
              </a:spcAft>
              <a:buClr>
                <a:srgbClr val="73B64B"/>
              </a:buClr>
              <a:buSzPts val="2400"/>
              <a:buNone/>
            </a:pPr>
            <a:endParaRPr dirty="0"/>
          </a:p>
        </p:txBody>
      </p:sp>
      <p:sp>
        <p:nvSpPr>
          <p:cNvPr id="571" name="Google Shape;571;p4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dirty="0"/>
              <a:t>02</a:t>
            </a:r>
            <a:endParaRPr dirty="0"/>
          </a:p>
        </p:txBody>
      </p:sp>
      <p:sp>
        <p:nvSpPr>
          <p:cNvPr id="572" name="Google Shape;572;p4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dirty="0"/>
              <a:t>03</a:t>
            </a:r>
            <a:endParaRPr dirty="0"/>
          </a:p>
        </p:txBody>
      </p:sp>
      <p:sp>
        <p:nvSpPr>
          <p:cNvPr id="573" name="Google Shape;573;p4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4" name="Google Shape;574;p4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75" name="Google Shape;575;p4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de-DE" dirty="0"/>
              <a:t>Das Programm „Think Big“ bei O2, das in Zusammenarbeit mit Global Action Plan entwickelt wurde, zeigt, wie die Einbindung von Mitarbeitern in Nachhaltigkeitsinitiativen sowohl soziale als auch geschäftliche Vorteile bringen kann. Diese Fallstudie untersucht die Auswirkungen des Programms auf die Mitarbeitermotivation, die Umweltergebnisse und die finanziellen Erträge.</a:t>
            </a:r>
            <a:endParaRPr dirty="0"/>
          </a:p>
        </p:txBody>
      </p:sp>
      <p:sp>
        <p:nvSpPr>
          <p:cNvPr id="582" name="Google Shape;582;p46"/>
          <p:cNvSpPr txBox="1">
            <a:spLocks noGrp="1"/>
          </p:cNvSpPr>
          <p:nvPr>
            <p:ph type="body" idx="2"/>
          </p:nvPr>
        </p:nvSpPr>
        <p:spPr>
          <a:xfrm>
            <a:off x="561670" y="402471"/>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Der Business Case für das Engagement der Menschen für Nachhaltigkeit - O2</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7"/>
          <p:cNvSpPr txBox="1">
            <a:spLocks noGrp="1"/>
          </p:cNvSpPr>
          <p:nvPr>
            <p:ph type="body" idx="1"/>
          </p:nvPr>
        </p:nvSpPr>
        <p:spPr>
          <a:xfrm>
            <a:off x="919752" y="26874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Steigerung</a:t>
            </a:r>
            <a:r>
              <a:rPr lang="en-GB" dirty="0"/>
              <a:t> der </a:t>
            </a:r>
            <a:r>
              <a:rPr lang="en-GB" dirty="0" err="1"/>
              <a:t>Mitarbeitermotivation</a:t>
            </a:r>
            <a:endParaRPr dirty="0"/>
          </a:p>
        </p:txBody>
      </p:sp>
      <p:sp>
        <p:nvSpPr>
          <p:cNvPr id="589" name="Google Shape;589;p47"/>
          <p:cNvSpPr txBox="1">
            <a:spLocks noGrp="1"/>
          </p:cNvSpPr>
          <p:nvPr>
            <p:ph type="body" idx="3"/>
          </p:nvPr>
        </p:nvSpPr>
        <p:spPr>
          <a:xfrm>
            <a:off x="6281252" y="23649"/>
            <a:ext cx="5740060" cy="604946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pc="-150" dirty="0"/>
              <a:t>Als O2 das Programm „Think Big“ ins Leben rief, wurden die Mitarbeiter aufgefordert, Nachhaltigkeitsprojekte vorzuschlagen und zu leiten. Diese Initiative stärkte nicht nur die Mitarbeiter, sondern förderte auch das Gefühl der Eigenverantwortung und des Stolzes. An einem von den Mitarbeitern geleiteten Projekt zur Verringerung des Plastikmülls beteiligten sich beispielsweise zahlreiche Abteilungen, was die Moral und den Teamgeist stärkte. </a:t>
            </a:r>
            <a:r>
              <a:rPr lang="de-DE" b="1" spc="-150" dirty="0"/>
              <a:t>Wichtige Punkte:</a:t>
            </a:r>
            <a:endParaRPr spc="-150" dirty="0"/>
          </a:p>
          <a:p>
            <a:pPr marL="342900" lvl="0" indent="-342900" algn="just" rtl="0">
              <a:lnSpc>
                <a:spcPct val="103333"/>
              </a:lnSpc>
              <a:spcBef>
                <a:spcPts val="0"/>
              </a:spcBef>
              <a:spcAft>
                <a:spcPts val="0"/>
              </a:spcAft>
              <a:buClr>
                <a:srgbClr val="595959"/>
              </a:buClr>
              <a:buSzPts val="2400"/>
              <a:buFont typeface="Arial"/>
              <a:buChar char="•"/>
            </a:pPr>
            <a:r>
              <a:rPr lang="de-DE" spc="-150" dirty="0"/>
              <a:t>Gesteigerte Motivation und Selbstvertrauen</a:t>
            </a:r>
          </a:p>
          <a:p>
            <a:pPr marL="342900" lvl="0" indent="-342900" algn="just" rtl="0">
              <a:lnSpc>
                <a:spcPct val="103333"/>
              </a:lnSpc>
              <a:spcBef>
                <a:spcPts val="0"/>
              </a:spcBef>
              <a:spcAft>
                <a:spcPts val="0"/>
              </a:spcAft>
              <a:buClr>
                <a:srgbClr val="595959"/>
              </a:buClr>
              <a:buSzPts val="2400"/>
              <a:buFont typeface="Arial"/>
              <a:buChar char="•"/>
            </a:pPr>
            <a:r>
              <a:rPr lang="de-DE" spc="-150" dirty="0"/>
              <a:t>Verbesserter Teamzusammenhalt</a:t>
            </a:r>
          </a:p>
          <a:p>
            <a:pPr marL="342900" lvl="0" indent="-342900" algn="just" rtl="0">
              <a:lnSpc>
                <a:spcPct val="103333"/>
              </a:lnSpc>
              <a:spcBef>
                <a:spcPts val="0"/>
              </a:spcBef>
              <a:spcAft>
                <a:spcPts val="0"/>
              </a:spcAft>
              <a:buClr>
                <a:srgbClr val="595959"/>
              </a:buClr>
              <a:buSzPts val="2400"/>
              <a:buFont typeface="Arial"/>
              <a:buChar char="•"/>
            </a:pPr>
            <a:r>
              <a:rPr lang="de-DE" spc="-150" dirty="0"/>
              <a:t>Persönliche Entwicklung durch Führungsmöglichkeiten.</a:t>
            </a:r>
            <a:r>
              <a:rPr lang="en-GB" spc="-150" dirty="0"/>
              <a:t> </a:t>
            </a:r>
          </a:p>
          <a:p>
            <a:pPr marL="0" lvl="0" indent="0" algn="just" rtl="0">
              <a:lnSpc>
                <a:spcPct val="103333"/>
              </a:lnSpc>
              <a:spcBef>
                <a:spcPts val="0"/>
              </a:spcBef>
              <a:spcAft>
                <a:spcPts val="0"/>
              </a:spcAft>
              <a:buClr>
                <a:srgbClr val="595959"/>
              </a:buClr>
              <a:buSzPts val="2400"/>
            </a:pPr>
            <a:r>
              <a:rPr lang="de-DE" spc="-150" dirty="0"/>
              <a:t>„Durch die Teilnahme an 'Think Big' wurde mir bewusst, welchen Einfluss ich sowohl bei der Arbeit als auch in der Gesellschaft haben kann“, so ein Teilnehmer von O2.</a:t>
            </a:r>
            <a:endParaRPr lang="en-GB" spc="-150" dirty="0"/>
          </a:p>
        </p:txBody>
      </p:sp>
      <p:pic>
        <p:nvPicPr>
          <p:cNvPr id="590" name="Google Shape;590;p47"/>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8"/>
          <p:cNvSpPr txBox="1">
            <a:spLocks noGrp="1"/>
          </p:cNvSpPr>
          <p:nvPr>
            <p:ph type="body" idx="1"/>
          </p:nvPr>
        </p:nvSpPr>
        <p:spPr>
          <a:xfrm>
            <a:off x="254000" y="1097607"/>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de-DE" spc="-100" dirty="0"/>
              <a:t>Das Programm führte zu mehreren erfolgreichen Umweltinitiativen, wie z. B. einer Kampagne zur Reduzierung von Büroabfällen. Die Mitarbeiter arbeiteten gemeinsam daran, den Papierverbrauch zu minimieren und die Recyclingverfahren zu verbessern, was zu erheblichen Kosteneinsparungen und einer spürbaren Verringerung des ökologischen Fußabdrucks des Unternehmens führte. </a:t>
            </a:r>
            <a:r>
              <a:rPr lang="de-DE" b="1" spc="-100" dirty="0"/>
              <a:t>Wichtige Punkte:</a:t>
            </a:r>
            <a:endParaRPr b="1" spc="-100" dirty="0"/>
          </a:p>
          <a:p>
            <a:pPr marL="342900" lvl="0" indent="-342900" algn="just" rtl="0">
              <a:lnSpc>
                <a:spcPct val="90000"/>
              </a:lnSpc>
              <a:spcBef>
                <a:spcPts val="1000"/>
              </a:spcBef>
              <a:spcAft>
                <a:spcPts val="0"/>
              </a:spcAft>
              <a:buClr>
                <a:schemeClr val="lt1"/>
              </a:buClr>
              <a:buSzPts val="2400"/>
              <a:buFont typeface="Arial"/>
              <a:buChar char="•"/>
            </a:pPr>
            <a:r>
              <a:rPr lang="de-DE" spc="-100" dirty="0"/>
              <a:t>Erhebliche Kosteneinsparungen durch Abfallreduzierung</a:t>
            </a:r>
          </a:p>
          <a:p>
            <a:pPr marL="342900" lvl="0" indent="-342900" algn="just" rtl="0">
              <a:lnSpc>
                <a:spcPct val="90000"/>
              </a:lnSpc>
              <a:spcBef>
                <a:spcPts val="1000"/>
              </a:spcBef>
              <a:spcAft>
                <a:spcPts val="0"/>
              </a:spcAft>
              <a:buClr>
                <a:schemeClr val="lt1"/>
              </a:buClr>
              <a:buSzPts val="2400"/>
              <a:buFont typeface="Arial"/>
              <a:buChar char="•"/>
            </a:pPr>
            <a:r>
              <a:rPr lang="de-DE" spc="-100" dirty="0"/>
              <a:t>Verringerung des Wasserverbrauchs durch Effizienzmaßnahmen</a:t>
            </a:r>
          </a:p>
          <a:p>
            <a:pPr marL="342900" lvl="0" indent="-342900" algn="just" rtl="0">
              <a:lnSpc>
                <a:spcPct val="90000"/>
              </a:lnSpc>
              <a:spcBef>
                <a:spcPts val="1000"/>
              </a:spcBef>
              <a:spcAft>
                <a:spcPts val="0"/>
              </a:spcAft>
              <a:buClr>
                <a:schemeClr val="lt1"/>
              </a:buClr>
              <a:buSzPts val="2400"/>
              <a:buFont typeface="Arial"/>
              <a:buChar char="•"/>
            </a:pPr>
            <a:r>
              <a:rPr lang="de-DE" spc="-100" dirty="0"/>
              <a:t>Förderung nachhaltiger Praktiken innerhalb der Organisation</a:t>
            </a:r>
            <a:endParaRPr spc="-100" dirty="0"/>
          </a:p>
        </p:txBody>
      </p:sp>
      <p:sp>
        <p:nvSpPr>
          <p:cNvPr id="597" name="Google Shape;597;p48"/>
          <p:cNvSpPr txBox="1">
            <a:spLocks noGrp="1"/>
          </p:cNvSpPr>
          <p:nvPr>
            <p:ph type="body" idx="2"/>
          </p:nvPr>
        </p:nvSpPr>
        <p:spPr>
          <a:xfrm>
            <a:off x="254000" y="0"/>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Umweltauswirkungen</a:t>
            </a:r>
            <a:r>
              <a:rPr lang="en-GB" dirty="0"/>
              <a:t> und </a:t>
            </a:r>
            <a:r>
              <a:rPr lang="en-GB" dirty="0" err="1"/>
              <a:t>Einsparungen</a:t>
            </a:r>
            <a:endParaRPr dirty="0"/>
          </a:p>
        </p:txBody>
      </p:sp>
      <p:pic>
        <p:nvPicPr>
          <p:cNvPr id="598" name="Google Shape;598;p48"/>
          <p:cNvPicPr preferRelativeResize="0">
            <a:picLocks noGrp="1"/>
          </p:cNvPicPr>
          <p:nvPr>
            <p:ph type="pic" idx="3"/>
          </p:nvPr>
        </p:nvPicPr>
        <p:blipFill rotWithShape="1">
          <a:blip r:embed="rId3">
            <a:alphaModFix/>
          </a:blip>
          <a:srcRect l="157" r="154"/>
          <a:stretch/>
        </p:blipFill>
        <p:spPr>
          <a:xfrm>
            <a:off x="6003925" y="0"/>
            <a:ext cx="5440363" cy="6858000"/>
          </a:xfrm>
          <a:prstGeom prst="rect">
            <a:avLst/>
          </a:prstGeom>
          <a:solidFill>
            <a:srgbClr val="D8D8D8"/>
          </a:solid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9"/>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Finanzielle</a:t>
            </a:r>
            <a:r>
              <a:rPr lang="en-GB" dirty="0"/>
              <a:t> </a:t>
            </a:r>
            <a:r>
              <a:rPr lang="en-GB" dirty="0" err="1"/>
              <a:t>Rentabilität</a:t>
            </a:r>
            <a:r>
              <a:rPr lang="en-GB" dirty="0"/>
              <a:t> der </a:t>
            </a:r>
            <a:r>
              <a:rPr lang="en-GB" dirty="0" err="1"/>
              <a:t>Investition</a:t>
            </a:r>
            <a:endParaRPr dirty="0"/>
          </a:p>
        </p:txBody>
      </p:sp>
      <p:pic>
        <p:nvPicPr>
          <p:cNvPr id="605" name="Google Shape;605;p49"/>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606" name="Google Shape;606;p49"/>
          <p:cNvSpPr txBox="1">
            <a:spLocks noGrp="1"/>
          </p:cNvSpPr>
          <p:nvPr>
            <p:ph type="body" idx="3"/>
          </p:nvPr>
        </p:nvSpPr>
        <p:spPr>
          <a:xfrm>
            <a:off x="373874" y="1020953"/>
            <a:ext cx="6910846" cy="544080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Eine detaillierte Analyse des Programms „Think Big“ ergab, dass O2 für jedes investierte Pfund 1,40 Pfund zurückerhielt. Diese finanzielle Erfolgsgeschichte unterstreicht die greifbaren Vorteile der Integration von Nachhaltigkeit in den Geschäftsbetrieb. Ein Projekt, das sich auf die Energieeffizienz konzentrierte, senkte nicht nur die Kosten, sondern bot den Mitarbeitern auch die Möglichkeit, etwas über nachhaltige Praktiken zu lernen.</a:t>
            </a:r>
            <a:endParaRPr dirty="0"/>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en-GB" b="1" dirty="0" err="1"/>
              <a:t>Wichtige</a:t>
            </a:r>
            <a:r>
              <a:rPr lang="en-GB" b="1" dirty="0"/>
              <a:t> </a:t>
            </a:r>
            <a:r>
              <a:rPr lang="en-GB" b="1" dirty="0" err="1"/>
              <a:t>Punkte</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Positiver finanzieller Ertrag: 1,40 £ für jedes investierte £1</a:t>
            </a:r>
          </a:p>
          <a:p>
            <a:pPr marL="342900" lvl="0" indent="-342900" algn="just" rtl="0">
              <a:lnSpc>
                <a:spcPct val="103333"/>
              </a:lnSpc>
              <a:spcBef>
                <a:spcPts val="0"/>
              </a:spcBef>
              <a:spcAft>
                <a:spcPts val="0"/>
              </a:spcAft>
              <a:buClr>
                <a:srgbClr val="595959"/>
              </a:buClr>
              <a:buSzPts val="2400"/>
              <a:buFont typeface="Arial"/>
              <a:buChar char="•"/>
            </a:pPr>
            <a:r>
              <a:rPr lang="de-DE" dirty="0"/>
              <a:t>Zeigt die finanzielle Tragfähigkeit von Nachhaltigkeitsinitiativen</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0"/>
          <p:cNvSpPr txBox="1">
            <a:spLocks noGrp="1"/>
          </p:cNvSpPr>
          <p:nvPr>
            <p:ph type="body" idx="1"/>
          </p:nvPr>
        </p:nvSpPr>
        <p:spPr>
          <a:xfrm>
            <a:off x="284760" y="106645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de-DE" sz="2300" spc="-130" dirty="0"/>
              <a:t>Der Erfolg von O2 mit „Think Big“ dient als Inspiration für andere Unternehmen. Die Errungenschaften des Programms zeigen, wie stark das Engagement der Mitarbeiter zur Förderung von Nachhaltigkeit und Geschäftsvorteilen beiträgt. O2 ermutigt andere Unternehmen, ihre Daten und Erfahrungen zu teilen, um ein kollektives Verständnis für den Wert von Nachhaltigkeitsinitiativen zu schaffen</a:t>
            </a:r>
            <a:r>
              <a:rPr lang="de-DE" sz="2300" b="1" spc="-130" dirty="0"/>
              <a:t>. Wichtige Punkte:</a:t>
            </a:r>
            <a:endParaRPr lang="en-US" sz="2300" spc="-130" dirty="0"/>
          </a:p>
          <a:p>
            <a:pPr marL="342900" lvl="0" indent="-342900" algn="just" rtl="0">
              <a:lnSpc>
                <a:spcPct val="90000"/>
              </a:lnSpc>
              <a:spcBef>
                <a:spcPts val="1000"/>
              </a:spcBef>
              <a:spcAft>
                <a:spcPts val="0"/>
              </a:spcAft>
              <a:buClr>
                <a:schemeClr val="lt1"/>
              </a:buClr>
              <a:buSzPts val="2400"/>
              <a:buFont typeface="Arial"/>
              <a:buChar char="•"/>
            </a:pPr>
            <a:r>
              <a:rPr lang="de-DE" sz="2300" spc="-130" dirty="0"/>
              <a:t>Aufruf an Unternehmen, Daten und Erfahrungen zu teilen</a:t>
            </a:r>
          </a:p>
          <a:p>
            <a:pPr marL="342900" lvl="0" indent="-342900" algn="just" rtl="0">
              <a:lnSpc>
                <a:spcPct val="90000"/>
              </a:lnSpc>
              <a:spcBef>
                <a:spcPts val="1000"/>
              </a:spcBef>
              <a:spcAft>
                <a:spcPts val="0"/>
              </a:spcAft>
              <a:buClr>
                <a:schemeClr val="lt1"/>
              </a:buClr>
              <a:buSzPts val="2400"/>
              <a:buFont typeface="Arial"/>
              <a:buChar char="•"/>
            </a:pPr>
            <a:r>
              <a:rPr lang="de-DE" sz="2300" spc="-130" dirty="0"/>
              <a:t>Die Bedeutung kollektiver Anstrengungen im Bereich der Nachhaltigkeit</a:t>
            </a:r>
            <a:r>
              <a:rPr lang="en-US" sz="2300" spc="-130" dirty="0"/>
              <a:t> </a:t>
            </a:r>
          </a:p>
          <a:p>
            <a:pPr marL="0" lvl="0" indent="0" algn="just" rtl="0">
              <a:lnSpc>
                <a:spcPct val="90000"/>
              </a:lnSpc>
              <a:spcBef>
                <a:spcPts val="1000"/>
              </a:spcBef>
              <a:spcAft>
                <a:spcPts val="0"/>
              </a:spcAft>
              <a:buClr>
                <a:schemeClr val="lt1"/>
              </a:buClr>
              <a:buSzPts val="2400"/>
            </a:pPr>
            <a:r>
              <a:rPr lang="de-DE" sz="2300" spc="-130" dirty="0"/>
              <a:t>„Wir glauben, dass Unternehmen die Wirkung ihrer Nachhaltigkeitsbemühungen verstärken können, wenn sie zusammenarbeiten“, so ein Sprecher von O2.</a:t>
            </a:r>
            <a:endParaRPr sz="2300" spc="-130" dirty="0"/>
          </a:p>
        </p:txBody>
      </p:sp>
      <p:sp>
        <p:nvSpPr>
          <p:cNvPr id="613" name="Google Shape;613;p50"/>
          <p:cNvSpPr txBox="1">
            <a:spLocks noGrp="1"/>
          </p:cNvSpPr>
          <p:nvPr>
            <p:ph type="body" idx="2"/>
          </p:nvPr>
        </p:nvSpPr>
        <p:spPr>
          <a:xfrm>
            <a:off x="151511" y="73799"/>
            <a:ext cx="582256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sz="3500" spc="-100" dirty="0"/>
              <a:t>Förderung der Zusammenarbeit mit der Industrie</a:t>
            </a:r>
            <a:endParaRPr sz="3500" spc="-100" dirty="0"/>
          </a:p>
        </p:txBody>
      </p:sp>
      <p:pic>
        <p:nvPicPr>
          <p:cNvPr id="614" name="Google Shape;614;p50"/>
          <p:cNvPicPr preferRelativeResize="0">
            <a:picLocks noGrp="1"/>
          </p:cNvPicPr>
          <p:nvPr>
            <p:ph type="pic" idx="3"/>
          </p:nvPr>
        </p:nvPicPr>
        <p:blipFill rotWithShape="1">
          <a:blip r:embed="rId3">
            <a:alphaModFix/>
          </a:blip>
          <a:srcRect l="12289" t="1075" r="35597" b="-1074"/>
          <a:stretch/>
        </p:blipFill>
        <p:spPr>
          <a:xfrm>
            <a:off x="6083676" y="0"/>
            <a:ext cx="5361066" cy="6858000"/>
          </a:xfrm>
          <a:prstGeom prst="rect">
            <a:avLst/>
          </a:prstGeom>
          <a:solidFill>
            <a:srgbClr val="D8D8D8"/>
          </a:solid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de-DE" dirty="0"/>
              <a:t>Bauer Media hat sich unter der Leitung des GoLoud For Good-Komitees auf eine Nachhaltigkeitsreise begeben, die sich auf das Engagement der Mitarbeiter konzentriert. In dieser Fallstudie werden ihre Initiativen, Herausforderungen, Lösungen und Ergebnisse untersucht.</a:t>
            </a:r>
            <a:endParaRPr dirty="0"/>
          </a:p>
        </p:txBody>
      </p:sp>
      <p:sp>
        <p:nvSpPr>
          <p:cNvPr id="621" name="Google Shape;621;p5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Mitarbeiterengagement für Nachhaltigkeit bei Bauer Media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ÜBERBLICK</a:t>
            </a:r>
            <a:endParaRPr dirty="0"/>
          </a:p>
        </p:txBody>
      </p:sp>
      <p:sp>
        <p:nvSpPr>
          <p:cNvPr id="271" name="Google Shape;271;p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Die Einbindung der Mitarbeiter in die Nachhaltigkeit ist entscheidend für die Förderung einer Kultur, in der die Mitarbeiter die Nachhaltigkeitsziele des Unternehmens nicht nur kennen, sondern sich auch aktiv daran beteiligen. Dieses Modul untersucht die Bedeutung der Einbeziehung von Mitarbeitern in Nachhaltigkeitsinitiativen, die Vorteile eines solchen Engagements und Strategien zur Förderung der Beteiligung. Indem sie Nachhaltigkeit in die täglichen Aufgaben der Mitarbeiter einbeziehen, können Unternehmen Innovationen vorantreiben, die Arbeitsmoral verbessern und ihr Markenimage stärken.</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2"/>
          <p:cNvSpPr txBox="1">
            <a:spLocks noGrp="1"/>
          </p:cNvSpPr>
          <p:nvPr>
            <p:ph type="body" idx="1"/>
          </p:nvPr>
        </p:nvSpPr>
        <p:spPr>
          <a:xfrm>
            <a:off x="775071" y="7564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Herausforderungen</a:t>
            </a:r>
            <a:r>
              <a:rPr lang="en-GB" dirty="0"/>
              <a:t> und </a:t>
            </a:r>
            <a:r>
              <a:rPr lang="en-GB" dirty="0" err="1"/>
              <a:t>Lösungen</a:t>
            </a:r>
            <a:endParaRPr dirty="0"/>
          </a:p>
        </p:txBody>
      </p:sp>
      <p:sp>
        <p:nvSpPr>
          <p:cNvPr id="628" name="Google Shape;628;p52"/>
          <p:cNvSpPr txBox="1">
            <a:spLocks noGrp="1"/>
          </p:cNvSpPr>
          <p:nvPr>
            <p:ph type="body" idx="3"/>
          </p:nvPr>
        </p:nvSpPr>
        <p:spPr>
          <a:xfrm>
            <a:off x="6425931" y="842786"/>
            <a:ext cx="5491748" cy="517242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dirty="0" err="1"/>
              <a:t>Herausforderung</a:t>
            </a:r>
            <a:r>
              <a:rPr lang="en-GB" b="1" dirty="0"/>
              <a:t>:</a:t>
            </a:r>
            <a:endParaRPr dirty="0"/>
          </a:p>
          <a:p>
            <a:pPr marL="0" lvl="0" indent="0" algn="just" rtl="0">
              <a:lnSpc>
                <a:spcPct val="103333"/>
              </a:lnSpc>
              <a:spcBef>
                <a:spcPts val="0"/>
              </a:spcBef>
              <a:spcAft>
                <a:spcPts val="0"/>
              </a:spcAft>
              <a:buClr>
                <a:srgbClr val="595959"/>
              </a:buClr>
              <a:buSzPts val="2400"/>
              <a:buNone/>
            </a:pPr>
            <a:r>
              <a:rPr lang="de-DE" dirty="0"/>
              <a:t>Nachhaltigkeit war ein neues Thema für Bauer Media und erforderte den Nachweis einer Führungsrolle in diesem Bereich.</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a:t>Die </a:t>
            </a:r>
            <a:r>
              <a:rPr lang="en-GB" b="1" dirty="0" err="1"/>
              <a:t>Lösung</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en-GB" dirty="0" err="1"/>
              <a:t>Gründung</a:t>
            </a:r>
            <a:r>
              <a:rPr lang="en-GB" dirty="0"/>
              <a:t> des </a:t>
            </a:r>
            <a:r>
              <a:rPr lang="en-GB" dirty="0" err="1"/>
              <a:t>GoLoud</a:t>
            </a:r>
            <a:r>
              <a:rPr lang="en-GB" dirty="0"/>
              <a:t> For Good Committee </a:t>
            </a:r>
            <a:r>
              <a:rPr lang="en-GB" dirty="0" err="1"/>
              <a:t>durch</a:t>
            </a:r>
            <a:r>
              <a:rPr lang="en-GB" dirty="0"/>
              <a:t> </a:t>
            </a:r>
            <a:r>
              <a:rPr lang="en-GB" dirty="0" err="1"/>
              <a:t>drei</a:t>
            </a:r>
            <a:r>
              <a:rPr lang="en-GB" dirty="0"/>
              <a:t> </a:t>
            </a:r>
            <a:r>
              <a:rPr lang="en-GB" dirty="0" err="1"/>
              <a:t>Führungskräfte</a:t>
            </a:r>
            <a:r>
              <a:rPr lang="en-GB" dirty="0"/>
              <a:t>: Zara Flynn, Adrian Barry und </a:t>
            </a:r>
            <a:r>
              <a:rPr lang="en-GB" dirty="0" err="1"/>
              <a:t>Márese</a:t>
            </a:r>
            <a:r>
              <a:rPr lang="en-GB" dirty="0"/>
              <a:t> O'Sullivan.</a:t>
            </a:r>
          </a:p>
          <a:p>
            <a:pPr marL="342900" lvl="0" indent="-342900" algn="just" rtl="0">
              <a:lnSpc>
                <a:spcPct val="103333"/>
              </a:lnSpc>
              <a:spcBef>
                <a:spcPts val="0"/>
              </a:spcBef>
              <a:spcAft>
                <a:spcPts val="0"/>
              </a:spcAft>
              <a:buClr>
                <a:srgbClr val="595959"/>
              </a:buClr>
              <a:buSzPts val="2400"/>
              <a:buFont typeface="Arial"/>
              <a:buChar char="•"/>
            </a:pPr>
            <a:r>
              <a:rPr lang="en-GB" dirty="0" err="1"/>
              <a:t>Konzentration</a:t>
            </a:r>
            <a:r>
              <a:rPr lang="en-GB" dirty="0"/>
              <a:t> auf interne </a:t>
            </a:r>
            <a:r>
              <a:rPr lang="en-GB" dirty="0" err="1"/>
              <a:t>nachhaltige</a:t>
            </a:r>
            <a:r>
              <a:rPr lang="en-GB" dirty="0"/>
              <a:t> </a:t>
            </a:r>
            <a:r>
              <a:rPr lang="en-GB" dirty="0" err="1"/>
              <a:t>Praktiken</a:t>
            </a:r>
            <a:r>
              <a:rPr lang="en-GB" dirty="0"/>
              <a:t> und </a:t>
            </a:r>
            <a:r>
              <a:rPr lang="en-GB" dirty="0" err="1"/>
              <a:t>Ermutigung</a:t>
            </a:r>
            <a:r>
              <a:rPr lang="en-GB" dirty="0"/>
              <a:t> der </a:t>
            </a:r>
            <a:r>
              <a:rPr lang="en-GB" dirty="0" err="1"/>
              <a:t>Kollegen</a:t>
            </a:r>
            <a:r>
              <a:rPr lang="en-GB" dirty="0"/>
              <a:t> </a:t>
            </a:r>
            <a:r>
              <a:rPr lang="en-GB" dirty="0" err="1"/>
              <a:t>zur</a:t>
            </a:r>
            <a:r>
              <a:rPr lang="en-GB" dirty="0"/>
              <a:t> </a:t>
            </a:r>
            <a:r>
              <a:rPr lang="en-GB" dirty="0" err="1"/>
              <a:t>Teilnahme</a:t>
            </a:r>
            <a:r>
              <a:rPr lang="en-GB" dirty="0"/>
              <a:t>.</a:t>
            </a:r>
          </a:p>
          <a:p>
            <a:pPr marL="342900" lvl="0" indent="-342900" algn="just" rtl="0">
              <a:lnSpc>
                <a:spcPct val="103333"/>
              </a:lnSpc>
              <a:spcBef>
                <a:spcPts val="0"/>
              </a:spcBef>
              <a:spcAft>
                <a:spcPts val="0"/>
              </a:spcAft>
              <a:buClr>
                <a:srgbClr val="595959"/>
              </a:buClr>
              <a:buSzPts val="2400"/>
              <a:buFont typeface="Arial"/>
              <a:buChar char="•"/>
            </a:pPr>
            <a:r>
              <a:rPr lang="en-GB" dirty="0" err="1"/>
              <a:t>Weiterbildung</a:t>
            </a:r>
            <a:r>
              <a:rPr lang="en-GB" dirty="0"/>
              <a:t> </a:t>
            </a:r>
            <a:r>
              <a:rPr lang="en-GB" dirty="0" err="1"/>
              <a:t>durch</a:t>
            </a:r>
            <a:r>
              <a:rPr lang="en-GB" dirty="0"/>
              <a:t> </a:t>
            </a:r>
            <a:r>
              <a:rPr lang="en-GB" dirty="0" err="1"/>
              <a:t>ein</a:t>
            </a:r>
            <a:r>
              <a:rPr lang="en-GB" dirty="0"/>
              <a:t> </a:t>
            </a:r>
            <a:r>
              <a:rPr lang="en-GB" dirty="0" err="1"/>
              <a:t>sechswöchiges</a:t>
            </a:r>
            <a:r>
              <a:rPr lang="en-GB" dirty="0"/>
              <a:t> Learning Waves </a:t>
            </a:r>
            <a:r>
              <a:rPr lang="en-GB" dirty="0" err="1"/>
              <a:t>Trainingsprogramm</a:t>
            </a:r>
            <a:endParaRPr i="1" dirty="0"/>
          </a:p>
        </p:txBody>
      </p:sp>
      <p:pic>
        <p:nvPicPr>
          <p:cNvPr id="629" name="Google Shape;629;p52"/>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3"/>
          <p:cNvSpPr txBox="1">
            <a:spLocks noGrp="1"/>
          </p:cNvSpPr>
          <p:nvPr>
            <p:ph type="body" idx="1"/>
          </p:nvPr>
        </p:nvSpPr>
        <p:spPr>
          <a:xfrm>
            <a:off x="253366" y="1453962"/>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GB" sz="2350" b="1" spc="-100" dirty="0" err="1"/>
              <a:t>Initiativen</a:t>
            </a:r>
            <a:r>
              <a:rPr lang="en-GB" sz="2350" b="1" spc="-100" dirty="0"/>
              <a:t>:</a:t>
            </a:r>
            <a:endParaRPr sz="2350" spc="-100" dirty="0"/>
          </a:p>
          <a:p>
            <a:pPr marL="342900" lvl="0" indent="-342900" algn="just" rtl="0">
              <a:lnSpc>
                <a:spcPct val="90000"/>
              </a:lnSpc>
              <a:spcBef>
                <a:spcPts val="1000"/>
              </a:spcBef>
              <a:spcAft>
                <a:spcPts val="0"/>
              </a:spcAft>
              <a:buClr>
                <a:schemeClr val="lt1"/>
              </a:buClr>
              <a:buSzPts val="2400"/>
              <a:buFont typeface="Arial"/>
              <a:buChar char="•"/>
            </a:pPr>
            <a:r>
              <a:rPr lang="de-DE" sz="2350" spc="-100" dirty="0"/>
              <a:t>Durchführung einer Mitarbeiterbefragung, um die Meinungen zur Nachhaltigkeit zu ermitteln.</a:t>
            </a:r>
          </a:p>
          <a:p>
            <a:pPr marL="342900" lvl="0" indent="-342900" algn="just" rtl="0">
              <a:lnSpc>
                <a:spcPct val="90000"/>
              </a:lnSpc>
              <a:spcBef>
                <a:spcPts val="1000"/>
              </a:spcBef>
              <a:spcAft>
                <a:spcPts val="0"/>
              </a:spcAft>
              <a:buClr>
                <a:schemeClr val="lt1"/>
              </a:buClr>
              <a:buSzPts val="2400"/>
              <a:buFont typeface="Arial"/>
              <a:buChar char="•"/>
            </a:pPr>
            <a:r>
              <a:rPr lang="de-DE" sz="2350" spc="-100" dirty="0"/>
              <a:t>Regelmäßige Rundschreiben und Kommunikationskampagnen zu Themen wie Abfall und Wasser.</a:t>
            </a:r>
          </a:p>
          <a:p>
            <a:pPr marL="342900" lvl="0" indent="-342900" algn="just" rtl="0">
              <a:lnSpc>
                <a:spcPct val="90000"/>
              </a:lnSpc>
              <a:spcBef>
                <a:spcPts val="1000"/>
              </a:spcBef>
              <a:spcAft>
                <a:spcPts val="0"/>
              </a:spcAft>
              <a:buClr>
                <a:schemeClr val="lt1"/>
              </a:buClr>
              <a:buSzPts val="2400"/>
              <a:buFont typeface="Arial"/>
              <a:buChar char="•"/>
            </a:pPr>
            <a:r>
              <a:rPr lang="de-DE" sz="2350" spc="-100" dirty="0"/>
              <a:t>Partnerschaften mit Food Cloud, Clean Coast und dem Irish </a:t>
            </a:r>
          </a:p>
          <a:p>
            <a:pPr marL="342900" lvl="0" indent="-342900" algn="just" rtl="0">
              <a:lnSpc>
                <a:spcPct val="90000"/>
              </a:lnSpc>
              <a:spcBef>
                <a:spcPts val="1000"/>
              </a:spcBef>
              <a:spcAft>
                <a:spcPts val="0"/>
              </a:spcAft>
              <a:buClr>
                <a:schemeClr val="lt1"/>
              </a:buClr>
              <a:buSzPts val="2400"/>
              <a:buFont typeface="Arial"/>
              <a:buChar char="•"/>
            </a:pPr>
            <a:r>
              <a:rPr lang="de-DE" sz="2350" spc="-100" dirty="0"/>
              <a:t>Wildlife Trust für freiwillige Mitarbeitermöglichkeiten.</a:t>
            </a:r>
            <a:endParaRPr sz="2350" spc="-100" dirty="0"/>
          </a:p>
          <a:p>
            <a:pPr marL="0" lvl="0" indent="0" algn="just" rtl="0">
              <a:lnSpc>
                <a:spcPct val="90000"/>
              </a:lnSpc>
              <a:spcBef>
                <a:spcPts val="1000"/>
              </a:spcBef>
              <a:spcAft>
                <a:spcPts val="0"/>
              </a:spcAft>
              <a:buClr>
                <a:schemeClr val="lt1"/>
              </a:buClr>
              <a:buSzPts val="2400"/>
              <a:buNone/>
            </a:pPr>
            <a:r>
              <a:rPr lang="en-GB" sz="2350" b="1" spc="-100" dirty="0" err="1"/>
              <a:t>Erfolgsgeschichte</a:t>
            </a:r>
            <a:r>
              <a:rPr lang="en-GB" sz="2350" b="1" spc="-100" dirty="0"/>
              <a:t>:</a:t>
            </a:r>
            <a:endParaRPr sz="2350" spc="-100" dirty="0"/>
          </a:p>
          <a:p>
            <a:pPr marL="0" lvl="0" indent="0" algn="just" rtl="0">
              <a:lnSpc>
                <a:spcPct val="90000"/>
              </a:lnSpc>
              <a:spcBef>
                <a:spcPts val="1000"/>
              </a:spcBef>
              <a:spcAft>
                <a:spcPts val="0"/>
              </a:spcAft>
              <a:buClr>
                <a:schemeClr val="lt1"/>
              </a:buClr>
              <a:buSzPts val="2400"/>
              <a:buNone/>
            </a:pPr>
            <a:r>
              <a:rPr lang="de-DE" sz="2350" spc="-100" dirty="0"/>
              <a:t>Eine vorweihnachtliche Kleidertauschaktion, die zu einer hohen Beteiligung und neuen Outfits für die Mitarbeiter führte.</a:t>
            </a:r>
            <a:endParaRPr sz="2350" spc="-100" dirty="0"/>
          </a:p>
        </p:txBody>
      </p:sp>
      <p:sp>
        <p:nvSpPr>
          <p:cNvPr id="636" name="Google Shape;636;p53"/>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Initiativen</a:t>
            </a:r>
            <a:r>
              <a:rPr lang="en-GB" dirty="0"/>
              <a:t> und </a:t>
            </a:r>
            <a:r>
              <a:rPr lang="en-GB" dirty="0" err="1"/>
              <a:t>Mitarbeiterengagement</a:t>
            </a:r>
            <a:endParaRPr dirty="0"/>
          </a:p>
        </p:txBody>
      </p:sp>
      <p:pic>
        <p:nvPicPr>
          <p:cNvPr id="637" name="Google Shape;637;p53"/>
          <p:cNvPicPr preferRelativeResize="0">
            <a:picLocks noGrp="1"/>
          </p:cNvPicPr>
          <p:nvPr>
            <p:ph type="pic" idx="3"/>
          </p:nvPr>
        </p:nvPicPr>
        <p:blipFill rotWithShape="1">
          <a:blip r:embed="rId3">
            <a:alphaModFix/>
          </a:blip>
          <a:srcRect t="7919" b="7919"/>
          <a:stretch/>
        </p:blipFill>
        <p:spPr>
          <a:xfrm>
            <a:off x="6003925" y="0"/>
            <a:ext cx="5440363" cy="6858000"/>
          </a:xfrm>
          <a:prstGeom prst="rect">
            <a:avLst/>
          </a:prstGeom>
          <a:solidFill>
            <a:srgbClr val="D8D8D8"/>
          </a:solid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4"/>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Errungenschaften und Pläne für die Zukunft</a:t>
            </a:r>
            <a:endParaRPr dirty="0"/>
          </a:p>
        </p:txBody>
      </p:sp>
      <p:pic>
        <p:nvPicPr>
          <p:cNvPr id="644" name="Google Shape;644;p54"/>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645" name="Google Shape;645;p54"/>
          <p:cNvSpPr txBox="1">
            <a:spLocks noGrp="1"/>
          </p:cNvSpPr>
          <p:nvPr>
            <p:ph type="body" idx="3"/>
          </p:nvPr>
        </p:nvSpPr>
        <p:spPr>
          <a:xfrm>
            <a:off x="373874" y="1152215"/>
            <a:ext cx="6910846" cy="478040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F26650"/>
              </a:buClr>
              <a:buSzPts val="2400"/>
              <a:buNone/>
            </a:pPr>
            <a:r>
              <a:rPr lang="en-GB" b="1" dirty="0" err="1">
                <a:solidFill>
                  <a:srgbClr val="F26650"/>
                </a:solidFill>
              </a:rPr>
              <a:t>Errungenschaften</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Stärkere Sensibilisierung und Beteiligung an Nachhaltigkeitsinitiativen.</a:t>
            </a:r>
          </a:p>
          <a:p>
            <a:pPr marL="342900" lvl="0" indent="-342900" algn="just" rtl="0">
              <a:lnSpc>
                <a:spcPct val="103333"/>
              </a:lnSpc>
              <a:spcBef>
                <a:spcPts val="0"/>
              </a:spcBef>
              <a:spcAft>
                <a:spcPts val="0"/>
              </a:spcAft>
              <a:buClr>
                <a:srgbClr val="595959"/>
              </a:buClr>
              <a:buSzPts val="2400"/>
              <a:buFont typeface="Arial"/>
              <a:buChar char="•"/>
            </a:pPr>
            <a:r>
              <a:rPr lang="de-DE" dirty="0"/>
              <a:t>Erfolgreiche interne Kampagnen und Veranstaltungen, die eine Kultur der Nachhaltigkeit fördern.</a:t>
            </a:r>
          </a:p>
          <a:p>
            <a:pPr marL="342900" lvl="0" indent="-342900" algn="just" rtl="0">
              <a:lnSpc>
                <a:spcPct val="103333"/>
              </a:lnSpc>
              <a:spcBef>
                <a:spcPts val="0"/>
              </a:spcBef>
              <a:spcAft>
                <a:spcPts val="0"/>
              </a:spcAft>
              <a:buClr>
                <a:srgbClr val="595959"/>
              </a:buClr>
              <a:buSzPts val="2400"/>
              <a:buFont typeface="Arial"/>
              <a:buChar char="•"/>
            </a:pPr>
            <a:endParaRPr dirty="0"/>
          </a:p>
          <a:p>
            <a:pPr marL="0" lvl="0" indent="0" algn="just" rtl="0">
              <a:lnSpc>
                <a:spcPct val="103333"/>
              </a:lnSpc>
              <a:spcBef>
                <a:spcPts val="0"/>
              </a:spcBef>
              <a:spcAft>
                <a:spcPts val="0"/>
              </a:spcAft>
              <a:buClr>
                <a:srgbClr val="1E75B0"/>
              </a:buClr>
              <a:buSzPts val="2400"/>
              <a:buNone/>
            </a:pPr>
            <a:r>
              <a:rPr lang="en-GB" b="1" dirty="0" err="1">
                <a:solidFill>
                  <a:srgbClr val="1E75B0"/>
                </a:solidFill>
              </a:rPr>
              <a:t>Pläne</a:t>
            </a:r>
            <a:r>
              <a:rPr lang="en-GB" b="1" dirty="0">
                <a:solidFill>
                  <a:srgbClr val="1E75B0"/>
                </a:solidFill>
              </a:rPr>
              <a:t> für die Zukunft</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Zweite Kleidertauschaktion mit einem Experten für nachhaltige Mode.</a:t>
            </a:r>
          </a:p>
          <a:p>
            <a:pPr marL="342900" lvl="0" indent="-342900" algn="just" rtl="0">
              <a:lnSpc>
                <a:spcPct val="103333"/>
              </a:lnSpc>
              <a:spcBef>
                <a:spcPts val="0"/>
              </a:spcBef>
              <a:spcAft>
                <a:spcPts val="0"/>
              </a:spcAft>
              <a:buClr>
                <a:srgbClr val="595959"/>
              </a:buClr>
              <a:buSzPts val="2400"/>
              <a:buFont typeface="Arial"/>
              <a:buChar char="•"/>
            </a:pPr>
            <a:r>
              <a:rPr lang="de-DE" dirty="0"/>
              <a:t>Teilnahme an Ad Net Zero, um den CO2-Fußabdruck von Marketingaktivitäten zu verringern.</a:t>
            </a:r>
          </a:p>
          <a:p>
            <a:pPr marL="342900" lvl="0" indent="-342900" algn="just" rtl="0">
              <a:lnSpc>
                <a:spcPct val="103333"/>
              </a:lnSpc>
              <a:spcBef>
                <a:spcPts val="0"/>
              </a:spcBef>
              <a:spcAft>
                <a:spcPts val="0"/>
              </a:spcAft>
              <a:buClr>
                <a:srgbClr val="595959"/>
              </a:buClr>
              <a:buSzPts val="2400"/>
              <a:buFont typeface="Arial"/>
              <a:buChar char="•"/>
            </a:pPr>
            <a:r>
              <a:rPr lang="de-DE" dirty="0"/>
              <a:t>Fortgesetzte Konzentration auf ökologische und soziale Themen.</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5"/>
          <p:cNvSpPr txBox="1">
            <a:spLocks noGrp="1"/>
          </p:cNvSpPr>
          <p:nvPr>
            <p:ph type="body" idx="1"/>
          </p:nvPr>
        </p:nvSpPr>
        <p:spPr>
          <a:xfrm>
            <a:off x="284760" y="112741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de-DE" spc="-100" dirty="0"/>
              <a:t>Auf dieser Reise lernte Bauer Media wertvolle Lektionen über die Förderung eines nachhaltigen Arbeitsplatzes. Zu den wichtigsten Erkenntnissen gehören die Bedeutung engagierter Teams, die Unterstützung durch die Führung und die regelmäßige Kommunikation. Wichtige Erkenntnisse:</a:t>
            </a:r>
            <a:endParaRPr spc="-100" dirty="0"/>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Engagiertes Nachhaltigkeitsteam mit wechselnder Führung.</a:t>
            </a:r>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Starke Unterstützung von oben nach unten.</a:t>
            </a:r>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Regelmäßige Kommunikation und Mitarbeiterbefragungen.</a:t>
            </a:r>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Anerkennung der Bemühungen der Mitarbeiter.</a:t>
            </a:r>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Bildung von verschiedenen Partnerschaften</a:t>
            </a:r>
            <a:r>
              <a:rPr lang="en-GB" spc="-100" dirty="0"/>
              <a:t>.</a:t>
            </a:r>
            <a:endParaRPr spc="-100" dirty="0"/>
          </a:p>
        </p:txBody>
      </p:sp>
      <p:sp>
        <p:nvSpPr>
          <p:cNvPr id="652" name="Google Shape;652;p55"/>
          <p:cNvSpPr txBox="1">
            <a:spLocks noGrp="1"/>
          </p:cNvSpPr>
          <p:nvPr>
            <p:ph type="body" idx="2"/>
          </p:nvPr>
        </p:nvSpPr>
        <p:spPr>
          <a:xfrm>
            <a:off x="284760" y="13475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Lessons Learned und Aufruf zum Handeln</a:t>
            </a:r>
            <a:endParaRPr dirty="0"/>
          </a:p>
        </p:txBody>
      </p:sp>
      <p:pic>
        <p:nvPicPr>
          <p:cNvPr id="653" name="Google Shape;653;p55"/>
          <p:cNvPicPr preferRelativeResize="0">
            <a:picLocks noGrp="1"/>
          </p:cNvPicPr>
          <p:nvPr>
            <p:ph type="pic" idx="3"/>
          </p:nvPr>
        </p:nvPicPr>
        <p:blipFill rotWithShape="1">
          <a:blip r:embed="rId3">
            <a:alphaModFix/>
          </a:blip>
          <a:srcRect t="3533" b="3531"/>
          <a:stretch/>
        </p:blipFill>
        <p:spPr>
          <a:xfrm>
            <a:off x="6083676" y="0"/>
            <a:ext cx="5361066" cy="6858000"/>
          </a:xfrm>
          <a:prstGeom prst="rect">
            <a:avLst/>
          </a:prstGeom>
          <a:solidFill>
            <a:srgbClr val="D8D8D8"/>
          </a:solidFill>
          <a:ln>
            <a:noFill/>
          </a:ln>
        </p:spPr>
      </p:pic>
      <p:sp>
        <p:nvSpPr>
          <p:cNvPr id="654" name="Google Shape;654;p55"/>
          <p:cNvSpPr/>
          <p:nvPr/>
        </p:nvSpPr>
        <p:spPr>
          <a:xfrm>
            <a:off x="5720080" y="3616960"/>
            <a:ext cx="3535680" cy="2866972"/>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55"/>
          <p:cNvSpPr txBox="1"/>
          <p:nvPr/>
        </p:nvSpPr>
        <p:spPr>
          <a:xfrm>
            <a:off x="5974079" y="3616960"/>
            <a:ext cx="2976880" cy="2553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de-DE" sz="2400" b="1" i="0" u="none" strike="noStrike" cap="none" dirty="0">
                <a:solidFill>
                  <a:schemeClr val="lt1"/>
                </a:solidFill>
                <a:latin typeface="Calibri"/>
                <a:ea typeface="Calibri"/>
                <a:cs typeface="Calibri"/>
                <a:sym typeface="Calibri"/>
              </a:rPr>
              <a:t>„Wir glauben, dass Unternehmen durch Zusammenarbeit die Wirkung ihrer Nachhaltigkeitsbemühungen verstärken können“, so Zara Flynn.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de-DE" dirty="0"/>
              <a:t>Das belgische Unternehmen Unique wollte an der De Warmste Week teilnehmen, einer jährlichen Spendenaktion für gute Zwecke. Zu diesem Zweck entwickelte das Unternehmen einen innovativen Ansatz, um seine Mitarbeiter für Nachhaltigkeit und Spendenaktionen zu gewinnen.</a:t>
            </a:r>
            <a:endParaRPr dirty="0"/>
          </a:p>
        </p:txBody>
      </p:sp>
      <p:sp>
        <p:nvSpPr>
          <p:cNvPr id="661" name="Google Shape;661;p56"/>
          <p:cNvSpPr txBox="1">
            <a:spLocks noGrp="1"/>
          </p:cNvSpPr>
          <p:nvPr>
            <p:ph type="body" idx="2"/>
          </p:nvPr>
        </p:nvSpPr>
        <p:spPr>
          <a:xfrm>
            <a:off x="384688" y="569619"/>
            <a:ext cx="3666201"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Wie man Mitarbeiter in die Nachhaltigkeit einbindet - eine Fallstudie von Unique</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7"/>
          <p:cNvSpPr txBox="1">
            <a:spLocks noGrp="1"/>
          </p:cNvSpPr>
          <p:nvPr>
            <p:ph type="body" idx="1"/>
          </p:nvPr>
        </p:nvSpPr>
        <p:spPr>
          <a:xfrm>
            <a:off x="868952" y="4516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Das </a:t>
            </a:r>
            <a:r>
              <a:rPr lang="en-GB" dirty="0" err="1"/>
              <a:t>Konzept</a:t>
            </a:r>
            <a:endParaRPr dirty="0"/>
          </a:p>
        </p:txBody>
      </p:sp>
      <p:pic>
        <p:nvPicPr>
          <p:cNvPr id="668" name="Google Shape;668;p57"/>
          <p:cNvPicPr preferRelativeResize="0">
            <a:picLocks noGrp="1"/>
          </p:cNvPicPr>
          <p:nvPr>
            <p:ph type="pic" idx="2"/>
          </p:nvPr>
        </p:nvPicPr>
        <p:blipFill rotWithShape="1">
          <a:blip r:embed="rId3">
            <a:alphaModFix/>
          </a:blip>
          <a:srcRect t="11866" b="11865"/>
          <a:stretch/>
        </p:blipFill>
        <p:spPr>
          <a:xfrm>
            <a:off x="635271" y="2095585"/>
            <a:ext cx="5130800" cy="3913188"/>
          </a:xfrm>
          <a:prstGeom prst="rect">
            <a:avLst/>
          </a:prstGeom>
          <a:solidFill>
            <a:srgbClr val="D8D8D8"/>
          </a:solidFill>
          <a:ln>
            <a:noFill/>
          </a:ln>
        </p:spPr>
      </p:pic>
      <p:sp>
        <p:nvSpPr>
          <p:cNvPr id="669" name="Google Shape;669;p57"/>
          <p:cNvSpPr txBox="1">
            <a:spLocks noGrp="1"/>
          </p:cNvSpPr>
          <p:nvPr>
            <p:ph type="body" idx="3"/>
          </p:nvPr>
        </p:nvSpPr>
        <p:spPr>
          <a:xfrm>
            <a:off x="6799411" y="-84841"/>
            <a:ext cx="5392589" cy="591249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z="2300" spc="-130" dirty="0"/>
              <a:t>Die Idee von Unique bestand darin, die Mitarbeiter einzubeziehen, indem sie ihre Talente versteigern lassen konnten. Dies schuf ein unterhaltsames und wettbewerbsorientiertes Umfeld, in dem die Mitarbeiter gegenseitig auf ihre Talente bieten konnten, wobei der gesamte Erlös an die De-Warmste-Woche ging.</a:t>
            </a:r>
            <a:endParaRPr sz="2300" spc="-130" dirty="0"/>
          </a:p>
          <a:p>
            <a:pPr marL="342900" lvl="0" indent="-190500" algn="just" rtl="0">
              <a:lnSpc>
                <a:spcPct val="103333"/>
              </a:lnSpc>
              <a:spcBef>
                <a:spcPts val="0"/>
              </a:spcBef>
              <a:spcAft>
                <a:spcPts val="0"/>
              </a:spcAft>
              <a:buClr>
                <a:srgbClr val="595959"/>
              </a:buClr>
              <a:buSzPts val="2400"/>
              <a:buFont typeface="Arial"/>
              <a:buNone/>
            </a:pPr>
            <a:endParaRPr sz="2300" spc="-130" dirty="0"/>
          </a:p>
          <a:p>
            <a:pPr marL="0" lvl="0" indent="0" algn="just" rtl="0">
              <a:lnSpc>
                <a:spcPct val="103333"/>
              </a:lnSpc>
              <a:spcBef>
                <a:spcPts val="0"/>
              </a:spcBef>
              <a:spcAft>
                <a:spcPts val="0"/>
              </a:spcAft>
              <a:buClr>
                <a:srgbClr val="595959"/>
              </a:buClr>
              <a:buSzPts val="2400"/>
              <a:buNone/>
            </a:pPr>
            <a:r>
              <a:rPr lang="en-GB" sz="2300" spc="-130" dirty="0" err="1"/>
              <a:t>Wichtige</a:t>
            </a:r>
            <a:r>
              <a:rPr lang="en-GB" sz="2300" spc="-130" dirty="0"/>
              <a:t> </a:t>
            </a:r>
            <a:r>
              <a:rPr lang="en-GB" sz="2300" spc="-130" dirty="0" err="1"/>
              <a:t>Punkte</a:t>
            </a:r>
            <a:r>
              <a:rPr lang="en-GB" sz="2300" spc="-130" dirty="0"/>
              <a:t>:</a:t>
            </a:r>
            <a:endParaRPr sz="2300" spc="-130" dirty="0"/>
          </a:p>
          <a:p>
            <a:pPr marL="342900" lvl="0" indent="-342900" algn="just" rtl="0">
              <a:lnSpc>
                <a:spcPct val="103333"/>
              </a:lnSpc>
              <a:spcBef>
                <a:spcPts val="0"/>
              </a:spcBef>
              <a:spcAft>
                <a:spcPts val="0"/>
              </a:spcAft>
              <a:buClr>
                <a:srgbClr val="595959"/>
              </a:buClr>
              <a:buSzPts val="2400"/>
              <a:buFont typeface="Arial"/>
              <a:buChar char="•"/>
            </a:pPr>
            <a:r>
              <a:rPr lang="de-DE" sz="2300" spc="-130" dirty="0"/>
              <a:t>Die Mitarbeiter schlagen ihre Talente vor und versteigern sie.</a:t>
            </a:r>
          </a:p>
          <a:p>
            <a:pPr marL="342900" lvl="0" indent="-342900" algn="just" rtl="0">
              <a:lnSpc>
                <a:spcPct val="103333"/>
              </a:lnSpc>
              <a:spcBef>
                <a:spcPts val="0"/>
              </a:spcBef>
              <a:spcAft>
                <a:spcPts val="0"/>
              </a:spcAft>
              <a:buClr>
                <a:srgbClr val="595959"/>
              </a:buClr>
              <a:buSzPts val="2400"/>
              <a:buFont typeface="Arial"/>
              <a:buChar char="•"/>
            </a:pPr>
            <a:r>
              <a:rPr lang="de-DE" sz="2300" spc="-130" dirty="0"/>
              <a:t>Andere bieten auf die Talente, die ihnen gefallen, was einen Wettbewerb auslöst.</a:t>
            </a:r>
          </a:p>
          <a:p>
            <a:pPr marL="342900" lvl="0" indent="-342900" algn="just" rtl="0">
              <a:lnSpc>
                <a:spcPct val="103333"/>
              </a:lnSpc>
              <a:spcBef>
                <a:spcPts val="0"/>
              </a:spcBef>
              <a:spcAft>
                <a:spcPts val="0"/>
              </a:spcAft>
              <a:buClr>
                <a:srgbClr val="595959"/>
              </a:buClr>
              <a:buSzPts val="2400"/>
              <a:buFont typeface="Arial"/>
              <a:buChar char="•"/>
            </a:pPr>
            <a:r>
              <a:rPr lang="de-DE" sz="2300" spc="-130" dirty="0"/>
              <a:t>Der gesamte Erlös kommt der De Warmste Week zugute.</a:t>
            </a:r>
            <a:endParaRPr sz="2300" spc="-130" dirty="0"/>
          </a:p>
          <a:p>
            <a:pPr marL="0" lvl="0" indent="0" algn="just" rtl="0">
              <a:lnSpc>
                <a:spcPct val="103333"/>
              </a:lnSpc>
              <a:spcBef>
                <a:spcPts val="0"/>
              </a:spcBef>
              <a:spcAft>
                <a:spcPts val="0"/>
              </a:spcAft>
              <a:buClr>
                <a:srgbClr val="595959"/>
              </a:buClr>
              <a:buSzPts val="2400"/>
              <a:buNone/>
            </a:pPr>
            <a:r>
              <a:rPr lang="de-DE" sz="2300" i="1" spc="-130" dirty="0"/>
              <a:t>„Unser Ziel war es, Nachhaltigkeit zu einem Thema zu machen, das allen Beteiligten Spaß macht und sie anspricht“, so der Community Manager von Unique.</a:t>
            </a:r>
            <a:endParaRPr sz="2300" spc="-13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8"/>
          <p:cNvSpPr txBox="1">
            <a:spLocks noGrp="1"/>
          </p:cNvSpPr>
          <p:nvPr>
            <p:ph type="body" idx="1"/>
          </p:nvPr>
        </p:nvSpPr>
        <p:spPr>
          <a:xfrm>
            <a:off x="224381" y="547539"/>
            <a:ext cx="5716200" cy="576292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de-DE" spc="-130" dirty="0"/>
              <a:t>Unique nutzte Ambassify, um die Kampagne in mehreren Schritten einzuführen und so für Klarheit und maximale Beteiligung zu sorgen. </a:t>
            </a:r>
            <a:endParaRPr spc="-130" dirty="0"/>
          </a:p>
          <a:p>
            <a:pPr marL="0" lvl="0" indent="0" algn="just" rtl="0">
              <a:lnSpc>
                <a:spcPct val="90000"/>
              </a:lnSpc>
              <a:spcBef>
                <a:spcPts val="1000"/>
              </a:spcBef>
              <a:spcAft>
                <a:spcPts val="0"/>
              </a:spcAft>
              <a:buClr>
                <a:srgbClr val="EB7339"/>
              </a:buClr>
              <a:buSzPts val="2400"/>
              <a:buNone/>
            </a:pPr>
            <a:r>
              <a:rPr lang="en-GB" b="1" spc="-130" dirty="0">
                <a:solidFill>
                  <a:srgbClr val="FFFF00"/>
                </a:solidFill>
              </a:rPr>
              <a:t>Schritt 1: </a:t>
            </a:r>
            <a:r>
              <a:rPr lang="en-GB" b="1" spc="-130" dirty="0" err="1">
                <a:solidFill>
                  <a:srgbClr val="FFFF00"/>
                </a:solidFill>
              </a:rPr>
              <a:t>Erste</a:t>
            </a:r>
            <a:r>
              <a:rPr lang="en-GB" b="1" spc="-130" dirty="0">
                <a:solidFill>
                  <a:srgbClr val="FFFF00"/>
                </a:solidFill>
              </a:rPr>
              <a:t> </a:t>
            </a:r>
            <a:r>
              <a:rPr lang="en-GB" b="1" spc="-130" dirty="0" err="1">
                <a:solidFill>
                  <a:srgbClr val="FFFF00"/>
                </a:solidFill>
              </a:rPr>
              <a:t>Kampagne</a:t>
            </a:r>
            <a:r>
              <a:rPr lang="en-GB" b="1" spc="-130" dirty="0">
                <a:solidFill>
                  <a:srgbClr val="FFFF00"/>
                </a:solidFill>
              </a:rPr>
              <a:t> </a:t>
            </a:r>
            <a:r>
              <a:rPr lang="de-DE" spc="-130" dirty="0"/>
              <a:t>Erstellung einer Formularkampagne zur Erläuterung der Initiative. Ermutigung der Mitarbeiter zur Teilnahme, indem sie ihre Talente einreichen. </a:t>
            </a:r>
            <a:endParaRPr lang="en-US" spc="-130" dirty="0"/>
          </a:p>
          <a:p>
            <a:pPr marL="0" lvl="0" indent="0" algn="just" rtl="0">
              <a:lnSpc>
                <a:spcPct val="90000"/>
              </a:lnSpc>
              <a:spcBef>
                <a:spcPts val="1000"/>
              </a:spcBef>
              <a:spcAft>
                <a:spcPts val="0"/>
              </a:spcAft>
              <a:buClr>
                <a:srgbClr val="EB7339"/>
              </a:buClr>
              <a:buSzPts val="2400"/>
              <a:buNone/>
            </a:pPr>
            <a:r>
              <a:rPr lang="en-US" b="1" spc="-130" dirty="0">
                <a:solidFill>
                  <a:srgbClr val="FFFF00"/>
                </a:solidFill>
              </a:rPr>
              <a:t>Schritt 2: </a:t>
            </a:r>
            <a:r>
              <a:rPr lang="en-US" b="1" spc="-130" dirty="0" err="1">
                <a:solidFill>
                  <a:srgbClr val="FFFF00"/>
                </a:solidFill>
              </a:rPr>
              <a:t>Beförderung</a:t>
            </a:r>
            <a:r>
              <a:rPr lang="en-US" b="1" spc="-130" dirty="0">
                <a:solidFill>
                  <a:srgbClr val="FFFF00"/>
                </a:solidFill>
              </a:rPr>
              <a:t> </a:t>
            </a:r>
            <a:r>
              <a:rPr lang="de-DE" spc="-130" dirty="0"/>
              <a:t>Werbung für die Kampagne, um die Aufmerksamkeit auf sich zu ziehen und mehr Einsendungen zu erhalten. Hervorhebung von Beispielen für bereits eingereichte Talente. </a:t>
            </a:r>
            <a:endParaRPr lang="en-US" spc="-130" dirty="0"/>
          </a:p>
          <a:p>
            <a:pPr marL="0" lvl="0" indent="0" algn="just" rtl="0">
              <a:lnSpc>
                <a:spcPct val="90000"/>
              </a:lnSpc>
              <a:spcBef>
                <a:spcPts val="1000"/>
              </a:spcBef>
              <a:spcAft>
                <a:spcPts val="0"/>
              </a:spcAft>
              <a:buClr>
                <a:srgbClr val="EB7339"/>
              </a:buClr>
              <a:buSzPts val="2400"/>
              <a:buNone/>
            </a:pPr>
            <a:r>
              <a:rPr lang="en-GB" b="1" spc="-130" dirty="0">
                <a:solidFill>
                  <a:srgbClr val="FFFF00"/>
                </a:solidFill>
              </a:rPr>
              <a:t>Schritt 3: </a:t>
            </a:r>
            <a:r>
              <a:rPr lang="en-GB" b="1" spc="-130" dirty="0" err="1">
                <a:solidFill>
                  <a:srgbClr val="FFFF00"/>
                </a:solidFill>
              </a:rPr>
              <a:t>Beteiligungsrichtlinien</a:t>
            </a:r>
            <a:r>
              <a:rPr lang="en-GB" b="1" spc="-130" dirty="0">
                <a:solidFill>
                  <a:srgbClr val="FFFF00"/>
                </a:solidFill>
              </a:rPr>
              <a:t> </a:t>
            </a:r>
            <a:r>
              <a:rPr lang="de-DE" spc="-130" dirty="0"/>
              <a:t>Erklärt, wie das Ausschreibungsverfahren funktioniert. Ein klarer, ansprechender Ton mit visuellen Elementen und Emojis. Die Mitarbeiter bestätigten ihr Verständnis durch Anklicken der Schaltfläche „Ich habe verstanden“.</a:t>
            </a:r>
            <a:endParaRPr spc="-130" dirty="0"/>
          </a:p>
        </p:txBody>
      </p:sp>
      <p:sp>
        <p:nvSpPr>
          <p:cNvPr id="675" name="Google Shape;675;p58"/>
          <p:cNvSpPr txBox="1">
            <a:spLocks noGrp="1"/>
          </p:cNvSpPr>
          <p:nvPr>
            <p:ph type="body" idx="2"/>
          </p:nvPr>
        </p:nvSpPr>
        <p:spPr>
          <a:xfrm>
            <a:off x="340749" y="0"/>
            <a:ext cx="5483464" cy="7006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Schritte</a:t>
            </a:r>
            <a:r>
              <a:rPr lang="en-GB" dirty="0"/>
              <a:t> </a:t>
            </a:r>
            <a:r>
              <a:rPr lang="en-GB" dirty="0" err="1"/>
              <a:t>zum</a:t>
            </a:r>
            <a:r>
              <a:rPr lang="en-GB" dirty="0"/>
              <a:t> Engagement</a:t>
            </a:r>
            <a:endParaRPr dirty="0"/>
          </a:p>
        </p:txBody>
      </p:sp>
      <p:pic>
        <p:nvPicPr>
          <p:cNvPr id="676" name="Google Shape;676;p58"/>
          <p:cNvPicPr preferRelativeResize="0">
            <a:picLocks noGrp="1"/>
          </p:cNvPicPr>
          <p:nvPr>
            <p:ph type="pic" idx="3"/>
          </p:nvPr>
        </p:nvPicPr>
        <p:blipFill rotWithShape="1">
          <a:blip r:embed="rId3">
            <a:alphaModFix/>
          </a:blip>
          <a:srcRect t="7278" b="7278"/>
          <a:stretch/>
        </p:blipFill>
        <p:spPr>
          <a:xfrm>
            <a:off x="6083676" y="0"/>
            <a:ext cx="5361066" cy="6858000"/>
          </a:xfrm>
          <a:prstGeom prst="rect">
            <a:avLst/>
          </a:prstGeom>
          <a:solidFill>
            <a:srgbClr val="D8D8D8"/>
          </a:solid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59"/>
          <p:cNvSpPr txBox="1">
            <a:spLocks noGrp="1"/>
          </p:cNvSpPr>
          <p:nvPr>
            <p:ph type="body" idx="1"/>
          </p:nvPr>
        </p:nvSpPr>
        <p:spPr>
          <a:xfrm>
            <a:off x="332676" y="285339"/>
            <a:ext cx="656774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Ergebnisse</a:t>
            </a:r>
            <a:r>
              <a:rPr lang="en-GB" dirty="0"/>
              <a:t> und </a:t>
            </a:r>
            <a:r>
              <a:rPr lang="en-GB" dirty="0" err="1"/>
              <a:t>Auswirkungen</a:t>
            </a:r>
            <a:endParaRPr dirty="0"/>
          </a:p>
        </p:txBody>
      </p:sp>
      <p:pic>
        <p:nvPicPr>
          <p:cNvPr id="682" name="Google Shape;682;p59"/>
          <p:cNvPicPr preferRelativeResize="0">
            <a:picLocks noGrp="1"/>
          </p:cNvPicPr>
          <p:nvPr>
            <p:ph type="pic" idx="2"/>
          </p:nvPr>
        </p:nvPicPr>
        <p:blipFill rotWithShape="1">
          <a:blip r:embed="rId3">
            <a:alphaModFix/>
          </a:blip>
          <a:srcRect l="34146" r="34146"/>
          <a:stretch/>
        </p:blipFill>
        <p:spPr>
          <a:xfrm>
            <a:off x="7735037" y="1373925"/>
            <a:ext cx="2444127" cy="4336988"/>
          </a:xfrm>
          <a:prstGeom prst="rect">
            <a:avLst/>
          </a:prstGeom>
          <a:solidFill>
            <a:srgbClr val="D8D8D8"/>
          </a:solidFill>
          <a:ln>
            <a:noFill/>
          </a:ln>
        </p:spPr>
      </p:pic>
      <p:sp>
        <p:nvSpPr>
          <p:cNvPr id="683" name="Google Shape;683;p59"/>
          <p:cNvSpPr txBox="1">
            <a:spLocks noGrp="1"/>
          </p:cNvSpPr>
          <p:nvPr>
            <p:ph type="body" idx="3"/>
          </p:nvPr>
        </p:nvSpPr>
        <p:spPr>
          <a:xfrm>
            <a:off x="406177" y="781665"/>
            <a:ext cx="6788927" cy="5143842"/>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pc="-100" dirty="0"/>
              <a:t>Die Initiative führte dazu, dass eine Vielzahl von Talenten versteigert wurde, von lustigen Aktivitäten bis hin zu einzigartigen Fähigkeiten. Mitarbeiter aus verschiedenen Abteilungen und Regionen nahmen teil, stärkten den Zusammenhalt im Team und brachten verborgene Talente ans Licht.</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en-GB" b="1" spc="-100" dirty="0" err="1"/>
              <a:t>Wichtige</a:t>
            </a:r>
            <a:r>
              <a:rPr lang="en-GB" b="1" spc="-100" dirty="0"/>
              <a:t> </a:t>
            </a:r>
            <a:r>
              <a:rPr lang="en-GB" b="1" spc="-100" dirty="0" err="1"/>
              <a:t>Punkte</a:t>
            </a:r>
            <a:r>
              <a:rPr lang="en-GB" b="1" spc="-100" dirty="0"/>
              <a:t>:</a:t>
            </a:r>
            <a:endParaRPr spc="-100" dirty="0"/>
          </a:p>
          <a:p>
            <a:pPr marL="342900" lvl="0" indent="-342900" algn="just" rtl="0">
              <a:lnSpc>
                <a:spcPct val="103333"/>
              </a:lnSpc>
              <a:spcBef>
                <a:spcPts val="0"/>
              </a:spcBef>
              <a:spcAft>
                <a:spcPts val="0"/>
              </a:spcAft>
              <a:buClr>
                <a:srgbClr val="595959"/>
              </a:buClr>
              <a:buSzPts val="2400"/>
              <a:buFont typeface="Arial"/>
              <a:buChar char="•"/>
            </a:pPr>
            <a:r>
              <a:rPr lang="de-DE" spc="-100" dirty="0"/>
              <a:t>Hohes Engagement im gesamten Unternehmen.</a:t>
            </a:r>
          </a:p>
          <a:p>
            <a:pPr marL="342900" lvl="0" indent="-342900" algn="just" rtl="0">
              <a:lnSpc>
                <a:spcPct val="103333"/>
              </a:lnSpc>
              <a:spcBef>
                <a:spcPts val="0"/>
              </a:spcBef>
              <a:spcAft>
                <a:spcPts val="0"/>
              </a:spcAft>
              <a:buClr>
                <a:srgbClr val="595959"/>
              </a:buClr>
              <a:buSzPts val="2400"/>
              <a:buFont typeface="Arial"/>
              <a:buChar char="•"/>
            </a:pPr>
            <a:r>
              <a:rPr lang="de-DE" spc="-100" dirty="0"/>
              <a:t>Erstellung einer eigenen Registerkarte für die De-Warmste-Woche.</a:t>
            </a:r>
          </a:p>
          <a:p>
            <a:pPr marL="342900" lvl="0" indent="-342900" algn="just" rtl="0">
              <a:lnSpc>
                <a:spcPct val="103333"/>
              </a:lnSpc>
              <a:spcBef>
                <a:spcPts val="0"/>
              </a:spcBef>
              <a:spcAft>
                <a:spcPts val="0"/>
              </a:spcAft>
              <a:buClr>
                <a:srgbClr val="595959"/>
              </a:buClr>
              <a:buSzPts val="2400"/>
              <a:buFont typeface="Arial"/>
              <a:buChar char="•"/>
            </a:pPr>
            <a:r>
              <a:rPr lang="de-DE" spc="-100" dirty="0"/>
              <a:t>Separate Version für französischsprachige Mitarbeiter unter „Viva for Life“.</a:t>
            </a:r>
            <a:endParaRPr spc="-100" dirty="0"/>
          </a:p>
          <a:p>
            <a:pPr marL="0" lvl="0" indent="0" algn="just" rtl="0">
              <a:lnSpc>
                <a:spcPct val="103333"/>
              </a:lnSpc>
              <a:spcBef>
                <a:spcPts val="0"/>
              </a:spcBef>
              <a:spcAft>
                <a:spcPts val="0"/>
              </a:spcAft>
              <a:buClr>
                <a:srgbClr val="595959"/>
              </a:buClr>
              <a:buSzPts val="2400"/>
              <a:buNone/>
            </a:pPr>
            <a:r>
              <a:rPr lang="en-GB" b="1" i="1" spc="-100" dirty="0" err="1"/>
              <a:t>Beispiel</a:t>
            </a:r>
            <a:r>
              <a:rPr lang="en-GB" b="1" i="1" spc="-100" dirty="0"/>
              <a:t>: </a:t>
            </a:r>
            <a:r>
              <a:rPr lang="de-DE" i="1" spc="-100" dirty="0"/>
              <a:t>Ein beliebtes Talent war eine garantierte Spaßnacht mit Kollegen in Leuven, für die begeistert geboten wurde.</a:t>
            </a:r>
            <a:endParaRPr spc="-1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Vorteile und Lehren aus den Erfahrungen</a:t>
            </a:r>
            <a:endParaRPr dirty="0"/>
          </a:p>
        </p:txBody>
      </p:sp>
      <p:sp>
        <p:nvSpPr>
          <p:cNvPr id="689" name="Google Shape;689;p60"/>
          <p:cNvSpPr txBox="1">
            <a:spLocks noGrp="1"/>
          </p:cNvSpPr>
          <p:nvPr>
            <p:ph type="body" idx="2"/>
          </p:nvPr>
        </p:nvSpPr>
        <p:spPr>
          <a:xfrm>
            <a:off x="904856" y="1398100"/>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Die Kampagne von Unique unterstützte nicht nur die De-Warmste-Woche, sondern hatte auch mehrere interne Vorteile. Sie bezog nicht teilnehmende Mitarbeiter in die Botschaftergemeinschaft ein und förderte den Geist der Zusammenarbeit.</a:t>
            </a:r>
            <a:endParaRPr dirty="0"/>
          </a:p>
          <a:p>
            <a:pPr marL="0" lvl="0" indent="0" algn="just" rtl="0">
              <a:lnSpc>
                <a:spcPct val="103333"/>
              </a:lnSpc>
              <a:spcBef>
                <a:spcPts val="0"/>
              </a:spcBef>
              <a:spcAft>
                <a:spcPts val="0"/>
              </a:spcAft>
              <a:buClr>
                <a:srgbClr val="595959"/>
              </a:buClr>
              <a:buSzPts val="2400"/>
              <a:buNone/>
            </a:pPr>
            <a:endParaRPr lang="en-IN" dirty="0"/>
          </a:p>
          <a:p>
            <a:pPr marL="0" lvl="0" indent="0" algn="just" rtl="0">
              <a:lnSpc>
                <a:spcPct val="103333"/>
              </a:lnSpc>
              <a:spcBef>
                <a:spcPts val="0"/>
              </a:spcBef>
              <a:spcAft>
                <a:spcPts val="0"/>
              </a:spcAft>
              <a:buClr>
                <a:srgbClr val="595959"/>
              </a:buClr>
              <a:buSzPts val="2400"/>
              <a:buNone/>
            </a:pPr>
            <a:r>
              <a:rPr lang="en-GB" dirty="0" err="1"/>
              <a:t>Wichtige</a:t>
            </a:r>
            <a:r>
              <a:rPr lang="en-GB" dirty="0"/>
              <a:t> </a:t>
            </a:r>
            <a:r>
              <a:rPr lang="en-GB" dirty="0" err="1"/>
              <a:t>Erkenntnisse</a:t>
            </a:r>
            <a:r>
              <a:rPr lang="en-GB" dirty="0"/>
              <a:t>:</a:t>
            </a:r>
            <a:endParaRPr dirty="0"/>
          </a:p>
          <a:p>
            <a:pPr marL="457200" lvl="0" indent="-457200" algn="just" rtl="0">
              <a:lnSpc>
                <a:spcPct val="103333"/>
              </a:lnSpc>
              <a:spcBef>
                <a:spcPts val="0"/>
              </a:spcBef>
              <a:spcAft>
                <a:spcPts val="0"/>
              </a:spcAft>
              <a:buClr>
                <a:srgbClr val="595959"/>
              </a:buClr>
              <a:buSzPts val="2400"/>
              <a:buFont typeface="Calibri"/>
              <a:buAutoNum type="arabicPeriod"/>
            </a:pPr>
            <a:r>
              <a:rPr lang="de-DE" dirty="0"/>
              <a:t>Ein engagiertes Team mit wechselnder Führung.</a:t>
            </a:r>
          </a:p>
          <a:p>
            <a:pPr marL="457200" lvl="0" indent="-457200" algn="just" rtl="0">
              <a:lnSpc>
                <a:spcPct val="103333"/>
              </a:lnSpc>
              <a:spcBef>
                <a:spcPts val="0"/>
              </a:spcBef>
              <a:spcAft>
                <a:spcPts val="0"/>
              </a:spcAft>
              <a:buClr>
                <a:srgbClr val="595959"/>
              </a:buClr>
              <a:buSzPts val="2400"/>
              <a:buFont typeface="Calibri"/>
              <a:buAutoNum type="arabicPeriod"/>
            </a:pPr>
            <a:r>
              <a:rPr lang="de-DE" dirty="0"/>
              <a:t>Starke Unterstützung durch das Topmanagement.</a:t>
            </a:r>
          </a:p>
          <a:p>
            <a:pPr marL="457200" lvl="0" indent="-457200" algn="just" rtl="0">
              <a:lnSpc>
                <a:spcPct val="103333"/>
              </a:lnSpc>
              <a:spcBef>
                <a:spcPts val="0"/>
              </a:spcBef>
              <a:spcAft>
                <a:spcPts val="0"/>
              </a:spcAft>
              <a:buClr>
                <a:srgbClr val="595959"/>
              </a:buClr>
              <a:buSzPts val="2400"/>
              <a:buFont typeface="Calibri"/>
              <a:buAutoNum type="arabicPeriod"/>
            </a:pPr>
            <a:r>
              <a:rPr lang="de-DE" dirty="0"/>
              <a:t>Regelmäßige Kommunikation und Mitarbeiterbefragungen.</a:t>
            </a:r>
          </a:p>
          <a:p>
            <a:pPr marL="457200" lvl="0" indent="-457200" algn="just" rtl="0">
              <a:lnSpc>
                <a:spcPct val="103333"/>
              </a:lnSpc>
              <a:spcBef>
                <a:spcPts val="0"/>
              </a:spcBef>
              <a:spcAft>
                <a:spcPts val="0"/>
              </a:spcAft>
              <a:buClr>
                <a:srgbClr val="595959"/>
              </a:buClr>
              <a:buSzPts val="2400"/>
              <a:buFont typeface="Calibri"/>
              <a:buAutoNum type="arabicPeriod"/>
            </a:pPr>
            <a:r>
              <a:rPr lang="de-DE" dirty="0"/>
              <a:t>Anerkennung der Bemühungen der Mitarbeiter.</a:t>
            </a:r>
          </a:p>
          <a:p>
            <a:pPr marL="457200" lvl="0" indent="-457200" algn="just" rtl="0">
              <a:lnSpc>
                <a:spcPct val="103333"/>
              </a:lnSpc>
              <a:spcBef>
                <a:spcPts val="0"/>
              </a:spcBef>
              <a:spcAft>
                <a:spcPts val="0"/>
              </a:spcAft>
              <a:buClr>
                <a:srgbClr val="595959"/>
              </a:buClr>
              <a:buSzPts val="2400"/>
              <a:buFont typeface="Calibri"/>
              <a:buAutoNum type="arabicPeriod"/>
            </a:pPr>
            <a:r>
              <a:rPr lang="de-DE" dirty="0"/>
              <a:t>Vielfältige Partnerschaften fördern das Engagement.</a:t>
            </a:r>
            <a:endParaRPr dirty="0"/>
          </a:p>
          <a:p>
            <a:pPr marL="457200" lvl="0" indent="-304800" algn="just" rtl="0">
              <a:lnSpc>
                <a:spcPct val="103333"/>
              </a:lnSpc>
              <a:spcBef>
                <a:spcPts val="0"/>
              </a:spcBef>
              <a:spcAft>
                <a:spcPts val="0"/>
              </a:spcAft>
              <a:buClr>
                <a:srgbClr val="595959"/>
              </a:buClr>
              <a:buSzPts val="2400"/>
              <a:buFont typeface="Calibri"/>
              <a:buNone/>
            </a:pPr>
            <a:r>
              <a:rPr lang="de-DE" i="1" dirty="0"/>
              <a:t>„Diese Initiative unterstützte nicht nur eine gute Sache, sondern brachte auch unser Team näher zusammen“ - ein Teilnehmer.</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p62"/>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696" name="Google Shape;696;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697" name="Google Shape;697;p6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98" name="Google Shape;698;p62"/>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BEWERTUNG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7"/>
          <p:cNvSpPr txBox="1">
            <a:spLocks noGrp="1"/>
          </p:cNvSpPr>
          <p:nvPr>
            <p:ph type="body" idx="1"/>
          </p:nvPr>
        </p:nvSpPr>
        <p:spPr>
          <a:xfrm>
            <a:off x="6752262" y="477786"/>
            <a:ext cx="4990998"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r>
              <a:rPr lang="en-GB" dirty="0"/>
              <a:t>ZIELE</a:t>
            </a:r>
            <a:endParaRPr dirty="0"/>
          </a:p>
          <a:p>
            <a:pPr marL="0" lvl="0" indent="0" algn="l" rtl="0">
              <a:lnSpc>
                <a:spcPct val="90000"/>
              </a:lnSpc>
              <a:spcBef>
                <a:spcPts val="1000"/>
              </a:spcBef>
              <a:spcAft>
                <a:spcPts val="0"/>
              </a:spcAft>
              <a:buClr>
                <a:srgbClr val="73B64B"/>
              </a:buClr>
              <a:buSzPts val="3600"/>
              <a:buNone/>
            </a:pPr>
            <a:endParaRPr dirty="0"/>
          </a:p>
        </p:txBody>
      </p:sp>
      <p:sp>
        <p:nvSpPr>
          <p:cNvPr id="278" name="Google Shape;278;p7"/>
          <p:cNvSpPr txBox="1">
            <a:spLocks noGrp="1"/>
          </p:cNvSpPr>
          <p:nvPr>
            <p:ph type="body" idx="3"/>
          </p:nvPr>
        </p:nvSpPr>
        <p:spPr>
          <a:xfrm>
            <a:off x="6161482" y="1149888"/>
            <a:ext cx="5694900" cy="4734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dirty="0" err="1"/>
              <a:t>Sensibilisierung</a:t>
            </a:r>
            <a:r>
              <a:rPr lang="en-GB" b="1" dirty="0"/>
              <a:t>: </a:t>
            </a:r>
            <a:r>
              <a:rPr lang="de-DE" dirty="0"/>
              <a:t>Sorgen Sie dafür, dass alle Mitarbeiter die Bedeutung der Nachhaltigkeit verstehen und wissen, wie sie sich auf das Unternehmen und die Allgemeinheit auswirkt.</a:t>
            </a:r>
            <a:endParaRPr dirty="0"/>
          </a:p>
          <a:p>
            <a:pPr marL="342900" lvl="0" indent="-342900" algn="just" rtl="0">
              <a:lnSpc>
                <a:spcPct val="103333"/>
              </a:lnSpc>
              <a:spcBef>
                <a:spcPts val="0"/>
              </a:spcBef>
              <a:spcAft>
                <a:spcPts val="0"/>
              </a:spcAft>
              <a:buClr>
                <a:srgbClr val="595959"/>
              </a:buClr>
              <a:buSzPts val="2400"/>
              <a:buFont typeface="Arial"/>
              <a:buChar char="•"/>
            </a:pPr>
            <a:r>
              <a:rPr lang="en-GB" b="1" dirty="0" err="1"/>
              <a:t>Aktive</a:t>
            </a:r>
            <a:r>
              <a:rPr lang="en-GB" b="1" dirty="0"/>
              <a:t> </a:t>
            </a:r>
            <a:r>
              <a:rPr lang="en-GB" b="1" dirty="0" err="1"/>
              <a:t>Beteiligung</a:t>
            </a:r>
            <a:r>
              <a:rPr lang="en-GB" b="1" dirty="0"/>
              <a:t> </a:t>
            </a:r>
            <a:r>
              <a:rPr lang="en-GB" b="1" dirty="0" err="1"/>
              <a:t>fördern</a:t>
            </a:r>
            <a:r>
              <a:rPr lang="en-GB" b="1" dirty="0"/>
              <a:t>: </a:t>
            </a:r>
            <a:r>
              <a:rPr lang="de-DE" dirty="0"/>
              <a:t>Ermutigen Sie Ihre Mitarbeiter, sich für Nachhaltigkeitsinitiativen zu engagieren und Ideen für nachhaltige Praktiken einzubringen.</a:t>
            </a:r>
            <a:endParaRPr dirty="0"/>
          </a:p>
          <a:p>
            <a:pPr marL="342900" lvl="0" indent="-342900" algn="just" rtl="0">
              <a:lnSpc>
                <a:spcPct val="103333"/>
              </a:lnSpc>
              <a:spcBef>
                <a:spcPts val="0"/>
              </a:spcBef>
              <a:spcAft>
                <a:spcPts val="0"/>
              </a:spcAft>
              <a:buClr>
                <a:srgbClr val="595959"/>
              </a:buClr>
              <a:buSzPts val="2400"/>
              <a:buFont typeface="Arial"/>
              <a:buChar char="•"/>
            </a:pPr>
            <a:r>
              <a:rPr lang="en-GB" b="1" dirty="0" err="1"/>
              <a:t>Förderung</a:t>
            </a:r>
            <a:r>
              <a:rPr lang="en-GB" b="1" dirty="0"/>
              <a:t> von Innovation: </a:t>
            </a:r>
            <a:r>
              <a:rPr lang="de-DE" dirty="0"/>
              <a:t>Nutzen Sie die unterschiedlichen Perspektiven der Mitarbeiter, um innovative Lösungen für die Herausforderungen der Nachhaltigkeit zu entwickeln.</a:t>
            </a:r>
            <a:endParaRPr dirty="0"/>
          </a:p>
        </p:txBody>
      </p:sp>
      <p:pic>
        <p:nvPicPr>
          <p:cNvPr id="279" name="Google Shape;279;p7"/>
          <p:cNvPicPr preferRelativeResize="0">
            <a:picLocks noGrp="1"/>
          </p:cNvPicPr>
          <p:nvPr>
            <p:ph type="pic" idx="2"/>
          </p:nvPr>
        </p:nvPicPr>
        <p:blipFill rotWithShape="1">
          <a:blip r:embed="rId3">
            <a:alphaModFix/>
          </a:blip>
          <a:srcRect l="6289" r="6287"/>
          <a:stretch/>
        </p:blipFill>
        <p:spPr>
          <a:xfrm>
            <a:off x="635271" y="2095585"/>
            <a:ext cx="5130800" cy="3913188"/>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Multiple-Choice-</a:t>
            </a:r>
            <a:r>
              <a:rPr lang="en-GB" dirty="0" err="1"/>
              <a:t>Fragen</a:t>
            </a:r>
            <a:endParaRPr lang="en-GB" dirty="0"/>
          </a:p>
          <a:p>
            <a:pPr marL="0" lvl="0" indent="0" algn="l" rtl="0">
              <a:lnSpc>
                <a:spcPct val="90000"/>
              </a:lnSpc>
              <a:spcBef>
                <a:spcPts val="0"/>
              </a:spcBef>
              <a:spcAft>
                <a:spcPts val="0"/>
              </a:spcAft>
              <a:buClr>
                <a:schemeClr val="lt1"/>
              </a:buClr>
              <a:buSzPts val="3600"/>
              <a:buNone/>
            </a:pPr>
            <a:endParaRPr dirty="0"/>
          </a:p>
        </p:txBody>
      </p:sp>
      <p:sp>
        <p:nvSpPr>
          <p:cNvPr id="704" name="Google Shape;704;p78"/>
          <p:cNvSpPr txBox="1">
            <a:spLocks noGrp="1"/>
          </p:cNvSpPr>
          <p:nvPr>
            <p:ph type="body" idx="2"/>
          </p:nvPr>
        </p:nvSpPr>
        <p:spPr>
          <a:xfrm>
            <a:off x="856391"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Was ist ein Hauptnutzen von Mitarbeiterengagement im Bereich Nachhaltigkeit?</a:t>
            </a:r>
            <a:endParaRPr dirty="0">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Höhere Produktpreise</a:t>
            </a: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Gesteigerte Mitarbeiterfluktuation</a:t>
            </a: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Verbessertes Markenimage</a:t>
            </a: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Geringere Arbeitsbelastung für das Management</a:t>
            </a:r>
            <a:endParaRPr dirty="0">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Multiple-Choice-</a:t>
            </a:r>
            <a:r>
              <a:rPr lang="en-GB" dirty="0" err="1"/>
              <a:t>Fragen</a:t>
            </a:r>
            <a:endParaRPr lang="en-GB" dirty="0"/>
          </a:p>
          <a:p>
            <a:pPr marL="0" lvl="0" indent="0" algn="l" rtl="0">
              <a:lnSpc>
                <a:spcPct val="90000"/>
              </a:lnSpc>
              <a:spcBef>
                <a:spcPts val="0"/>
              </a:spcBef>
              <a:spcAft>
                <a:spcPts val="0"/>
              </a:spcAft>
              <a:buClr>
                <a:schemeClr val="lt1"/>
              </a:buClr>
              <a:buSzPts val="3600"/>
              <a:buNone/>
            </a:pPr>
            <a:endParaRPr dirty="0"/>
          </a:p>
        </p:txBody>
      </p:sp>
      <p:sp>
        <p:nvSpPr>
          <p:cNvPr id="710" name="Google Shape;710;p102"/>
          <p:cNvSpPr txBox="1">
            <a:spLocks noGrp="1"/>
          </p:cNvSpPr>
          <p:nvPr>
            <p:ph type="body" idx="2"/>
          </p:nvPr>
        </p:nvSpPr>
        <p:spPr>
          <a:xfrm>
            <a:off x="706893" y="189183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Was ist eine Schlüsselrolle der Interessenvertretung bei der unternehmerischen Nachhaltigkeit?</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Steigerung der Unternehmensgewinne ohne Rücksicht auf die Umweltauswirkungen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Unterstützung von Strategien und Praktiken für ein verantwortungsvolleres Unternehmen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Abschaffung aller Mitarbeiterschulungsprogramme</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Förderung von ausschließlich unternehmensinternen Vorteilen ohne externen Einfluss</a:t>
            </a:r>
            <a:endParaRPr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Multiple-Choice-</a:t>
            </a:r>
            <a:r>
              <a:rPr lang="en-GB" dirty="0" err="1"/>
              <a:t>Fragen</a:t>
            </a:r>
            <a:endParaRPr lang="en-GB" dirty="0"/>
          </a:p>
          <a:p>
            <a:pPr marL="0" lvl="0" indent="0" algn="l" rtl="0">
              <a:lnSpc>
                <a:spcPct val="90000"/>
              </a:lnSpc>
              <a:spcBef>
                <a:spcPts val="0"/>
              </a:spcBef>
              <a:spcAft>
                <a:spcPts val="0"/>
              </a:spcAft>
              <a:buClr>
                <a:schemeClr val="lt1"/>
              </a:buClr>
              <a:buSzPts val="3600"/>
              <a:buNone/>
            </a:pPr>
            <a:endParaRPr dirty="0"/>
          </a:p>
        </p:txBody>
      </p:sp>
      <p:sp>
        <p:nvSpPr>
          <p:cNvPr id="716" name="Google Shape;716;p10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de-DE" b="1" dirty="0">
                <a:solidFill>
                  <a:srgbClr val="000000"/>
                </a:solidFill>
              </a:rPr>
              <a:t>Welche der folgenden Methoden ist eine wirksame Methode, um Mitarbeiter in Sachen Nachhaltigkeit weiterzubilden?</a:t>
            </a:r>
            <a:endParaRPr dirty="0">
              <a:solidFill>
                <a:srgbClr val="000000"/>
              </a:solidFill>
            </a:endParaRP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Verringerung der Anzahl der Schulungssitzungen</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Online-Kurse und interne Schulungsprogramme</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Beschränkung des Zugangs der Mitarbeiter zu Informationen über Nachhaltigkeit</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Konzentration auf rein theoretisches Wissen</a:t>
            </a:r>
            <a:endParaRPr dirty="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0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Multiple-Choice-</a:t>
            </a:r>
            <a:r>
              <a:rPr lang="en-GB" dirty="0" err="1"/>
              <a:t>Fragen</a:t>
            </a:r>
            <a:endParaRPr lang="en-GB" dirty="0"/>
          </a:p>
          <a:p>
            <a:pPr marL="0" lvl="0" indent="0" algn="l" rtl="0">
              <a:lnSpc>
                <a:spcPct val="90000"/>
              </a:lnSpc>
              <a:spcBef>
                <a:spcPts val="0"/>
              </a:spcBef>
              <a:spcAft>
                <a:spcPts val="0"/>
              </a:spcAft>
              <a:buClr>
                <a:schemeClr val="lt1"/>
              </a:buClr>
              <a:buSzPts val="3600"/>
              <a:buNone/>
            </a:pPr>
            <a:endParaRPr dirty="0"/>
          </a:p>
        </p:txBody>
      </p:sp>
      <p:sp>
        <p:nvSpPr>
          <p:cNvPr id="722" name="Google Shape;722;p104"/>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Wie können Kleinstunternehmen die Schaffung grüner Arbeitsplätze fördern?</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Indem sie Umweltvorschriften ignorieren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Durch die Diversifizierung in umweltfreundliche Produkte und Dienstleistungen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Indem sie die Zahl der Beschäftigten reduzieren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Indem sie sich nur auf kurzfristige Gewinne konzentrieren </a:t>
            </a:r>
            <a:r>
              <a:rPr lang="en-GB" dirty="0">
                <a:solidFill>
                  <a:srgbClr val="000000"/>
                </a:solidFill>
              </a:rPr>
              <a:t>By ignoring environmental regulations</a:t>
            </a:r>
            <a:endParaRPr dirty="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0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Multiple-Choice-</a:t>
            </a:r>
            <a:r>
              <a:rPr lang="en-GB" dirty="0" err="1"/>
              <a:t>Fragen</a:t>
            </a:r>
            <a:endParaRPr dirty="0"/>
          </a:p>
        </p:txBody>
      </p:sp>
      <p:sp>
        <p:nvSpPr>
          <p:cNvPr id="728" name="Google Shape;728;p105"/>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Warum ist die Gleichstellung der Geschlechter für die Bemühungen um Nachhaltigkeit wichtig?</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GB" dirty="0">
                <a:solidFill>
                  <a:srgbClr val="000000"/>
                </a:solidFill>
              </a:rPr>
              <a:t>A) </a:t>
            </a:r>
            <a:r>
              <a:rPr lang="de-DE" dirty="0">
                <a:solidFill>
                  <a:srgbClr val="000000"/>
                </a:solidFill>
              </a:rPr>
              <a:t>Sie verringert den Bedarf an Nachhaltigkeitsinitiativen</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GB" dirty="0">
                <a:solidFill>
                  <a:srgbClr val="000000"/>
                </a:solidFill>
              </a:rPr>
              <a:t>B) </a:t>
            </a:r>
            <a:r>
              <a:rPr lang="de-DE" dirty="0">
                <a:solidFill>
                  <a:srgbClr val="000000"/>
                </a:solidFill>
              </a:rPr>
              <a:t>Sie führt zu innovativeren Lösungen und integrativen Maßnahmen</a:t>
            </a:r>
          </a:p>
          <a:p>
            <a:pPr marL="228600" lvl="0" indent="-228600" algn="l" rtl="0">
              <a:lnSpc>
                <a:spcPct val="150000"/>
              </a:lnSpc>
              <a:spcBef>
                <a:spcPts val="0"/>
              </a:spcBef>
              <a:spcAft>
                <a:spcPts val="0"/>
              </a:spcAft>
              <a:buClr>
                <a:srgbClr val="595959"/>
              </a:buClr>
              <a:buSzPts val="2400"/>
              <a:buNone/>
            </a:pPr>
            <a:r>
              <a:rPr lang="de-DE" dirty="0">
                <a:solidFill>
                  <a:srgbClr val="000000"/>
                </a:solidFill>
              </a:rPr>
              <a:t>C) Sie erhöht die Arbeitsbelastung der Beschäftigten</a:t>
            </a:r>
          </a:p>
          <a:p>
            <a:pPr marL="228600" lvl="0" indent="-228600" algn="l" rtl="0">
              <a:lnSpc>
                <a:spcPct val="150000"/>
              </a:lnSpc>
              <a:spcBef>
                <a:spcPts val="0"/>
              </a:spcBef>
              <a:spcAft>
                <a:spcPts val="0"/>
              </a:spcAft>
              <a:buClr>
                <a:srgbClr val="595959"/>
              </a:buClr>
              <a:buSzPts val="2400"/>
              <a:buNone/>
            </a:pPr>
            <a:r>
              <a:rPr lang="de-DE" dirty="0">
                <a:solidFill>
                  <a:srgbClr val="000000"/>
                </a:solidFill>
              </a:rPr>
              <a:t>D) Sie senkt die Gesamtproduktivität des Unternehmens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0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Antwortschlüssel</a:t>
            </a:r>
            <a:endParaRPr dirty="0"/>
          </a:p>
        </p:txBody>
      </p:sp>
      <p:sp>
        <p:nvSpPr>
          <p:cNvPr id="734" name="Google Shape;734;p106"/>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GB">
                <a:solidFill>
                  <a:srgbClr val="000000"/>
                </a:solidFill>
              </a:rPr>
              <a:t>Q1: C</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Q4: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Q5: B</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69"/>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752" name="Google Shape;752;p6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53" name="Google Shape;753;p69"/>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4" name="Google Shape;754;p69"/>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SCHLÜSSELBEGRIFFE UND DEFINITIONEN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1"/>
          <p:cNvSpPr txBox="1">
            <a:spLocks noGrp="1"/>
          </p:cNvSpPr>
          <p:nvPr>
            <p:ph type="body" idx="1"/>
          </p:nvPr>
        </p:nvSpPr>
        <p:spPr>
          <a:xfrm>
            <a:off x="438912" y="64648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Glossar</a:t>
            </a:r>
            <a:endParaRPr dirty="0"/>
          </a:p>
        </p:txBody>
      </p:sp>
      <p:sp>
        <p:nvSpPr>
          <p:cNvPr id="760" name="Google Shape;760;p71"/>
          <p:cNvSpPr txBox="1">
            <a:spLocks noGrp="1"/>
          </p:cNvSpPr>
          <p:nvPr>
            <p:ph type="body" idx="2"/>
          </p:nvPr>
        </p:nvSpPr>
        <p:spPr>
          <a:xfrm>
            <a:off x="533683" y="1157905"/>
            <a:ext cx="10689736"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Engagement der Mitarbeiter für Nachhaltigkeit: Die Beteiligung, das Engagement und die Motivation der Mitarbeiter, sich an den Nachhaltigkeitszielen des Unternehmens zu beteiligen.</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de-DE" dirty="0"/>
              <a:t>Befürwortung: Aktive Unterstützung von Strategien und Praktiken, die die ökologische und soziale Verantwortung innerhalb und außerhalb des Unternehmens fördern.</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de-DE" dirty="0"/>
              <a:t>Fortbildung: Kontinuierliches Lernen und die Entwicklung von Fähigkeiten, um mit den sich entwickelnden Umweltstandards und -praktiken Schritt zu halten.</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de-DE" dirty="0"/>
              <a:t>Grüne Arbeitsplätze: Positionen, die wesentlich zur Erhaltung oder Wiederherstellung der Umweltqualität beitragen, z. B. in den Bereichen nachhaltige Landwirtschaft, Produktion, Forschung und Entwicklung.</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72"/>
          <p:cNvSpPr txBox="1">
            <a:spLocks noGrp="1"/>
          </p:cNvSpPr>
          <p:nvPr>
            <p:ph type="body" idx="1"/>
          </p:nvPr>
        </p:nvSpPr>
        <p:spPr>
          <a:xfrm>
            <a:off x="465944" y="64401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Glossar</a:t>
            </a:r>
            <a:endParaRPr dirty="0"/>
          </a:p>
        </p:txBody>
      </p:sp>
      <p:sp>
        <p:nvSpPr>
          <p:cNvPr id="766" name="Google Shape;766;p72"/>
          <p:cNvSpPr txBox="1">
            <a:spLocks noGrp="1"/>
          </p:cNvSpPr>
          <p:nvPr>
            <p:ph type="body" idx="2"/>
          </p:nvPr>
        </p:nvSpPr>
        <p:spPr>
          <a:xfrm>
            <a:off x="551288" y="142010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pc="-100" dirty="0"/>
              <a:t>EU Green Deal: Eine Reihe von politischen Initiativen der Europäischen Kommission mit dem übergeordneten Ziel, Europa bis 2050 klimaneutral zu machen.</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Verordnung über die Offenlegung nachhaltiger Finanzen (SFDR): EU-Verordnung zur Förderung der Transparenz bei der Einbeziehung von Nachhaltigkeitsaspekten in finanzielle Entscheidungen.</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EU-Taxonomie: Ein Klassifizierungssystem, das eine Liste ökologisch nachhaltiger Wirtschaftstätigkeiten erstellt.</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Personal Compact: Die Abstimmung der formalen, psychologischen und sozialen Dimensionen der Mitarbeiterwerte mit den Unternehmenswerten, um Nachhaltigkeit erfolgreich in ein Unternehmen zu integrieren.</a:t>
            </a:r>
            <a:endParaRPr spc="-1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3"/>
          <p:cNvSpPr txBox="1">
            <a:spLocks noGrp="1"/>
          </p:cNvSpPr>
          <p:nvPr>
            <p:ph type="body" idx="1"/>
          </p:nvPr>
        </p:nvSpPr>
        <p:spPr>
          <a:xfrm>
            <a:off x="429368" y="546478"/>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Glossar</a:t>
            </a:r>
            <a:endParaRPr dirty="0"/>
          </a:p>
        </p:txBody>
      </p:sp>
      <p:sp>
        <p:nvSpPr>
          <p:cNvPr id="772" name="Google Shape;772;p73"/>
          <p:cNvSpPr txBox="1">
            <a:spLocks noGrp="1"/>
          </p:cNvSpPr>
          <p:nvPr>
            <p:ph type="body" idx="2"/>
          </p:nvPr>
        </p:nvSpPr>
        <p:spPr>
          <a:xfrm>
            <a:off x="495356" y="1094230"/>
            <a:ext cx="10052954" cy="5217292"/>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pc="-100" dirty="0"/>
              <a:t>Kleinstunternehmen: Ein kleines Unternehmen, in dem in der Regel weniger als 10 Personen beschäftigt sind.</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Gleichberechtigung der Geschlechter: Gleicher Zugang zu Ressourcen und Chancen unabhängig vom Geschlecht, einschließlich wirtschaftlicher Beteiligung und Entscheidungsfindung.</a:t>
            </a:r>
            <a:endParaRPr spc="-100" dirty="0"/>
          </a:p>
          <a:p>
            <a:pPr marL="0" lvl="0" indent="0" algn="just" rtl="0">
              <a:lnSpc>
                <a:spcPct val="103333"/>
              </a:lnSpc>
              <a:spcBef>
                <a:spcPts val="0"/>
              </a:spcBef>
              <a:spcAft>
                <a:spcPts val="0"/>
              </a:spcAft>
              <a:buClr>
                <a:srgbClr val="595959"/>
              </a:buClr>
              <a:buSzPts val="2400"/>
              <a:buNone/>
            </a:pPr>
            <a:endParaRPr lang="en-IN" spc="-100" dirty="0"/>
          </a:p>
          <a:p>
            <a:pPr marL="0" lvl="0" indent="0" algn="just" rtl="0">
              <a:lnSpc>
                <a:spcPct val="103333"/>
              </a:lnSpc>
              <a:spcBef>
                <a:spcPts val="0"/>
              </a:spcBef>
              <a:spcAft>
                <a:spcPts val="0"/>
              </a:spcAft>
              <a:buClr>
                <a:srgbClr val="595959"/>
              </a:buClr>
              <a:buSzPts val="2400"/>
              <a:buNone/>
            </a:pPr>
            <a:r>
              <a:rPr lang="en-IN" spc="-100" dirty="0" err="1"/>
              <a:t>Sozialer</a:t>
            </a:r>
            <a:r>
              <a:rPr lang="en-IN" spc="-100" dirty="0"/>
              <a:t> Schutz: </a:t>
            </a:r>
            <a:r>
              <a:rPr lang="en-IN" spc="-100" dirty="0" err="1"/>
              <a:t>Maßnahmen</a:t>
            </a:r>
            <a:r>
              <a:rPr lang="en-IN" spc="-100" dirty="0"/>
              <a:t> </a:t>
            </a:r>
            <a:r>
              <a:rPr lang="en-IN" spc="-100" dirty="0" err="1"/>
              <a:t>wie</a:t>
            </a:r>
            <a:r>
              <a:rPr lang="en-IN" spc="-100" dirty="0"/>
              <a:t> </a:t>
            </a:r>
            <a:r>
              <a:rPr lang="en-IN" spc="-100" dirty="0" err="1"/>
              <a:t>Gesundheitsfürsorge</a:t>
            </a:r>
            <a:r>
              <a:rPr lang="en-IN" spc="-100" dirty="0"/>
              <a:t>, </a:t>
            </a:r>
            <a:r>
              <a:rPr lang="en-IN" spc="-100" dirty="0" err="1"/>
              <a:t>Arbeitslosenunterstützung</a:t>
            </a:r>
            <a:r>
              <a:rPr lang="en-IN" spc="-100" dirty="0"/>
              <a:t> und </a:t>
            </a:r>
            <a:r>
              <a:rPr lang="en-IN" spc="-100" dirty="0" err="1"/>
              <a:t>Renten</a:t>
            </a:r>
            <a:r>
              <a:rPr lang="en-IN" spc="-100" dirty="0"/>
              <a:t>, die </a:t>
            </a:r>
            <a:r>
              <a:rPr lang="en-IN" spc="-100" dirty="0" err="1"/>
              <a:t>sicherstellen</a:t>
            </a:r>
            <a:r>
              <a:rPr lang="en-IN" spc="-100" dirty="0"/>
              <a:t>, </a:t>
            </a:r>
            <a:r>
              <a:rPr lang="en-IN" spc="-100" dirty="0" err="1"/>
              <a:t>dass</a:t>
            </a:r>
            <a:r>
              <a:rPr lang="en-IN" spc="-100" dirty="0"/>
              <a:t> die </a:t>
            </a:r>
            <a:r>
              <a:rPr lang="en-IN" spc="-100" dirty="0" err="1"/>
              <a:t>Grundbedürfnisse</a:t>
            </a:r>
            <a:r>
              <a:rPr lang="en-IN" spc="-100" dirty="0"/>
              <a:t> der Menschen </a:t>
            </a:r>
            <a:r>
              <a:rPr lang="en-IN" spc="-100" dirty="0" err="1"/>
              <a:t>erfüllt</a:t>
            </a:r>
            <a:r>
              <a:rPr lang="en-IN" spc="-100" dirty="0"/>
              <a:t> </a:t>
            </a:r>
            <a:r>
              <a:rPr lang="en-IN" spc="-100" dirty="0" err="1"/>
              <a:t>werden</a:t>
            </a:r>
            <a:r>
              <a:rPr lang="en-IN" spc="-100" dirty="0"/>
              <a:t> und </a:t>
            </a:r>
            <a:r>
              <a:rPr lang="en-IN" spc="-100" dirty="0" err="1"/>
              <a:t>sie</a:t>
            </a:r>
            <a:r>
              <a:rPr lang="en-IN" spc="-100" dirty="0"/>
              <a:t> an </a:t>
            </a:r>
            <a:r>
              <a:rPr lang="en-IN" spc="-100" dirty="0" err="1"/>
              <a:t>einer</a:t>
            </a:r>
            <a:r>
              <a:rPr lang="en-IN" spc="-100" dirty="0"/>
              <a:t> </a:t>
            </a:r>
            <a:r>
              <a:rPr lang="en-IN" spc="-100" dirty="0" err="1"/>
              <a:t>nachhaltigen</a:t>
            </a:r>
            <a:r>
              <a:rPr lang="en-IN" spc="-100" dirty="0"/>
              <a:t> </a:t>
            </a:r>
            <a:r>
              <a:rPr lang="en-IN" spc="-100" dirty="0" err="1"/>
              <a:t>Entwicklung</a:t>
            </a:r>
            <a:r>
              <a:rPr lang="en-IN" spc="-100" dirty="0"/>
              <a:t> </a:t>
            </a:r>
            <a:r>
              <a:rPr lang="en-IN" spc="-100" dirty="0" err="1"/>
              <a:t>teilhaben</a:t>
            </a:r>
            <a:r>
              <a:rPr lang="en-IN" spc="-100" dirty="0"/>
              <a:t> </a:t>
            </a:r>
            <a:r>
              <a:rPr lang="en-IN" spc="-100" dirty="0" err="1"/>
              <a:t>können</a:t>
            </a:r>
            <a:r>
              <a:rPr lang="en-IN" spc="-100" dirty="0"/>
              <a:t>.</a:t>
            </a:r>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Vision der Nachhaltigkeit: Ein überzeugender, erreichbarer Zukunftszustand, der Unternehmensziele mit ökologischen und gesellschaftlichen Belangen in Einklang bringt und als Fahrplan für Maßnahmen dient.</a:t>
            </a:r>
            <a:endParaRPr spc="-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98"/>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dirty="0"/>
              <a:t>ZIELE</a:t>
            </a:r>
            <a:endParaRPr dirty="0"/>
          </a:p>
          <a:p>
            <a:pPr marL="457200" marR="0" lvl="0" indent="-228600" algn="l" rtl="0">
              <a:lnSpc>
                <a:spcPct val="90000"/>
              </a:lnSpc>
              <a:spcBef>
                <a:spcPts val="1000"/>
              </a:spcBef>
              <a:spcAft>
                <a:spcPts val="0"/>
              </a:spcAft>
              <a:buClr>
                <a:srgbClr val="73B64B"/>
              </a:buClr>
              <a:buSzPts val="3600"/>
              <a:buFont typeface="Arial"/>
              <a:buNone/>
            </a:pPr>
            <a:endParaRPr dirty="0"/>
          </a:p>
        </p:txBody>
      </p:sp>
      <p:sp>
        <p:nvSpPr>
          <p:cNvPr id="285" name="Google Shape;285;p98"/>
          <p:cNvSpPr txBox="1">
            <a:spLocks noGrp="1"/>
          </p:cNvSpPr>
          <p:nvPr>
            <p:ph type="body" idx="3"/>
          </p:nvPr>
        </p:nvSpPr>
        <p:spPr>
          <a:xfrm>
            <a:off x="6578872" y="1377531"/>
            <a:ext cx="4990998"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dirty="0" err="1"/>
              <a:t>Verbesserung</a:t>
            </a:r>
            <a:r>
              <a:rPr lang="en-GB" b="1" dirty="0"/>
              <a:t> der </a:t>
            </a:r>
            <a:r>
              <a:rPr lang="en-GB" b="1" dirty="0" err="1"/>
              <a:t>Fähigkeiten</a:t>
            </a:r>
            <a:r>
              <a:rPr lang="en-GB" b="1" dirty="0"/>
              <a:t>: </a:t>
            </a:r>
            <a:r>
              <a:rPr lang="de-DE" dirty="0"/>
              <a:t>Bereitstellung von Schulungen und Ressourcen, um die Mitarbeiter mit den notwendigen Fähigkeiten auszustatten, um nachhaltige Praktiken effektiv umzusetzen.</a:t>
            </a:r>
            <a:endParaRPr dirty="0"/>
          </a:p>
          <a:p>
            <a:pPr marL="342900" lvl="0" indent="-342900" algn="just" rtl="0">
              <a:lnSpc>
                <a:spcPct val="103333"/>
              </a:lnSpc>
              <a:spcBef>
                <a:spcPts val="0"/>
              </a:spcBef>
              <a:spcAft>
                <a:spcPts val="0"/>
              </a:spcAft>
              <a:buClr>
                <a:srgbClr val="595959"/>
              </a:buClr>
              <a:buSzPts val="2400"/>
              <a:buFont typeface="Arial"/>
              <a:buChar char="•"/>
            </a:pPr>
            <a:r>
              <a:rPr lang="de-DE" b="1" dirty="0"/>
              <a:t>Unternehmenswerte und persönliche Werte in Einklang bringen</a:t>
            </a:r>
            <a:r>
              <a:rPr lang="en-GB" b="1" dirty="0"/>
              <a:t>: </a:t>
            </a:r>
            <a:r>
              <a:rPr lang="de-DE" dirty="0"/>
              <a:t>Stellen Sie sicher, dass die Nachhaltigkeitsziele des Unternehmens mit den persönlichen Werten und Verpflichtungen der Mitarbeiter übereinstimmen.</a:t>
            </a:r>
            <a:endParaRPr dirty="0"/>
          </a:p>
        </p:txBody>
      </p:sp>
      <p:pic>
        <p:nvPicPr>
          <p:cNvPr id="286" name="Google Shape;286;p98"/>
          <p:cNvPicPr preferRelativeResize="0">
            <a:picLocks noGrp="1"/>
          </p:cNvPicPr>
          <p:nvPr>
            <p:ph type="pic" idx="2"/>
          </p:nvPr>
        </p:nvPicPr>
        <p:blipFill rotWithShape="1">
          <a:blip r:embed="rId3">
            <a:alphaModFix/>
          </a:blip>
          <a:srcRect t="21399" b="21398"/>
          <a:stretch/>
        </p:blipFill>
        <p:spPr>
          <a:xfrm>
            <a:off x="635271" y="2095585"/>
            <a:ext cx="5130800" cy="3913188"/>
          </a:xfrm>
          <a:prstGeom prst="rect">
            <a:avLst/>
          </a:prstGeom>
          <a:solidFill>
            <a:srgbClr val="D8D8D8"/>
          </a:solid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9"/>
          <p:cNvSpPr txBox="1">
            <a:spLocks noGrp="1"/>
          </p:cNvSpPr>
          <p:nvPr>
            <p:ph type="body" idx="1"/>
          </p:nvPr>
        </p:nvSpPr>
        <p:spPr>
          <a:xfrm>
            <a:off x="222104" y="70497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GB" dirty="0" err="1"/>
              <a:t>Glossar</a:t>
            </a:r>
            <a:endParaRPr dirty="0"/>
          </a:p>
        </p:txBody>
      </p:sp>
      <p:sp>
        <p:nvSpPr>
          <p:cNvPr id="778" name="Google Shape;778;p99"/>
          <p:cNvSpPr txBox="1">
            <a:spLocks noGrp="1"/>
          </p:cNvSpPr>
          <p:nvPr>
            <p:ph type="body" idx="2"/>
          </p:nvPr>
        </p:nvSpPr>
        <p:spPr>
          <a:xfrm>
            <a:off x="736750" y="1646650"/>
            <a:ext cx="10309200" cy="42504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de-DE" dirty="0"/>
              <a:t>Kreislaufwirtschaft: Ein Wirtschaftssystem, das darauf abzielt, Abfall und die kontinuierliche Nutzung von Ressourcen durch die Prinzipien der Wiederverwendung, Reparatur, Aufarbeitung und des Recyclings zu vermeiden.</a:t>
            </a:r>
            <a:endParaRPr dirty="0"/>
          </a:p>
          <a:p>
            <a:pPr marL="0" marR="0" lvl="0" indent="0" algn="just" rtl="0">
              <a:lnSpc>
                <a:spcPct val="103333"/>
              </a:lnSpc>
              <a:spcBef>
                <a:spcPts val="0"/>
              </a:spcBef>
              <a:spcAft>
                <a:spcPts val="0"/>
              </a:spcAft>
              <a:buClr>
                <a:srgbClr val="595959"/>
              </a:buClr>
              <a:buSzPts val="2400"/>
              <a:buFont typeface="Arial"/>
              <a:buNone/>
            </a:pPr>
            <a:endParaRPr lang="en-IN" dirty="0"/>
          </a:p>
          <a:p>
            <a:pPr marL="0" marR="0" lvl="0" indent="0" algn="just" rtl="0">
              <a:lnSpc>
                <a:spcPct val="103333"/>
              </a:lnSpc>
              <a:spcBef>
                <a:spcPts val="0"/>
              </a:spcBef>
              <a:spcAft>
                <a:spcPts val="0"/>
              </a:spcAft>
              <a:buClr>
                <a:srgbClr val="595959"/>
              </a:buClr>
              <a:buSzPts val="2400"/>
              <a:buFont typeface="Arial"/>
              <a:buNone/>
            </a:pPr>
            <a:r>
              <a:rPr lang="en-IN" dirty="0" err="1"/>
              <a:t>Interaktives</a:t>
            </a:r>
            <a:r>
              <a:rPr lang="en-IN" dirty="0"/>
              <a:t> Brainstorming: Eine </a:t>
            </a:r>
            <a:r>
              <a:rPr lang="en-IN" dirty="0" err="1"/>
              <a:t>gemeinschaftliche</a:t>
            </a:r>
            <a:r>
              <a:rPr lang="en-IN" dirty="0"/>
              <a:t> Technik, die </a:t>
            </a:r>
            <a:r>
              <a:rPr lang="en-IN" dirty="0" err="1"/>
              <a:t>dazu</a:t>
            </a:r>
            <a:r>
              <a:rPr lang="en-IN" dirty="0"/>
              <a:t> </a:t>
            </a:r>
            <a:r>
              <a:rPr lang="en-IN" dirty="0" err="1"/>
              <a:t>dient</a:t>
            </a:r>
            <a:r>
              <a:rPr lang="en-IN" dirty="0"/>
              <a:t>, </a:t>
            </a:r>
            <a:r>
              <a:rPr lang="en-IN" dirty="0" err="1"/>
              <a:t>innerhalb</a:t>
            </a:r>
            <a:r>
              <a:rPr lang="en-IN" dirty="0"/>
              <a:t> </a:t>
            </a:r>
            <a:r>
              <a:rPr lang="en-IN" dirty="0" err="1"/>
              <a:t>eines</a:t>
            </a:r>
            <a:r>
              <a:rPr lang="en-IN" dirty="0"/>
              <a:t> </a:t>
            </a:r>
            <a:r>
              <a:rPr lang="en-IN" dirty="0" err="1"/>
              <a:t>bestimmten</a:t>
            </a:r>
            <a:r>
              <a:rPr lang="en-IN" dirty="0"/>
              <a:t> </a:t>
            </a:r>
            <a:r>
              <a:rPr lang="en-IN" dirty="0" err="1"/>
              <a:t>Zeitrahmens</a:t>
            </a:r>
            <a:r>
              <a:rPr lang="en-IN" dirty="0"/>
              <a:t> </a:t>
            </a:r>
            <a:r>
              <a:rPr lang="en-IN" dirty="0" err="1"/>
              <a:t>eine</a:t>
            </a:r>
            <a:r>
              <a:rPr lang="en-IN" dirty="0"/>
              <a:t> </a:t>
            </a:r>
            <a:r>
              <a:rPr lang="en-IN" dirty="0" err="1"/>
              <a:t>große</a:t>
            </a:r>
            <a:r>
              <a:rPr lang="en-IN" dirty="0"/>
              <a:t> </a:t>
            </a:r>
            <a:r>
              <a:rPr lang="en-IN" dirty="0" err="1"/>
              <a:t>Anzahl</a:t>
            </a:r>
            <a:r>
              <a:rPr lang="en-IN" dirty="0"/>
              <a:t> von Ideen </a:t>
            </a:r>
            <a:r>
              <a:rPr lang="en-IN" dirty="0" err="1"/>
              <a:t>zur</a:t>
            </a:r>
            <a:r>
              <a:rPr lang="en-IN" dirty="0"/>
              <a:t> </a:t>
            </a:r>
            <a:r>
              <a:rPr lang="en-IN" dirty="0" err="1"/>
              <a:t>Bewältigung</a:t>
            </a:r>
            <a:r>
              <a:rPr lang="en-IN" dirty="0"/>
              <a:t> </a:t>
            </a:r>
            <a:r>
              <a:rPr lang="en-IN" dirty="0" err="1"/>
              <a:t>spezifischer</a:t>
            </a:r>
            <a:r>
              <a:rPr lang="en-IN" dirty="0"/>
              <a:t> </a:t>
            </a:r>
            <a:r>
              <a:rPr lang="en-IN" dirty="0" err="1"/>
              <a:t>Nachhaltigkeitsprobleme</a:t>
            </a:r>
            <a:r>
              <a:rPr lang="en-IN" dirty="0"/>
              <a:t> </a:t>
            </a:r>
            <a:r>
              <a:rPr lang="en-IN" dirty="0" err="1"/>
              <a:t>zu</a:t>
            </a:r>
            <a:r>
              <a:rPr lang="en-IN" dirty="0"/>
              <a:t> </a:t>
            </a:r>
            <a:r>
              <a:rPr lang="en-IN" dirty="0" err="1"/>
              <a:t>entwickeln</a:t>
            </a:r>
            <a:r>
              <a:rPr lang="en-IN" dirty="0"/>
              <a:t>.</a:t>
            </a:r>
          </a:p>
          <a:p>
            <a:pPr marL="457200" marR="0" lvl="0" indent="-228600" algn="just" rtl="0">
              <a:lnSpc>
                <a:spcPct val="103333"/>
              </a:lnSpc>
              <a:spcBef>
                <a:spcPts val="0"/>
              </a:spcBef>
              <a:spcAft>
                <a:spcPts val="0"/>
              </a:spcAft>
              <a:buClr>
                <a:srgbClr val="595959"/>
              </a:buClr>
              <a:buSzPts val="2400"/>
              <a:buFont typeface="Arial"/>
              <a:buNone/>
            </a:pPr>
            <a:endParaRPr dirty="0"/>
          </a:p>
          <a:p>
            <a:pPr marL="0" marR="0" lvl="0" indent="0" algn="just" rtl="0">
              <a:lnSpc>
                <a:spcPct val="103333"/>
              </a:lnSpc>
              <a:spcBef>
                <a:spcPts val="0"/>
              </a:spcBef>
              <a:spcAft>
                <a:spcPts val="0"/>
              </a:spcAft>
              <a:buClr>
                <a:srgbClr val="595959"/>
              </a:buClr>
              <a:buSzPts val="2400"/>
              <a:buFont typeface="Arial"/>
              <a:buNone/>
            </a:pPr>
            <a:r>
              <a:rPr lang="de-DE" dirty="0"/>
              <a:t>Null-Abfall-Produktionsmodell: Ein System, bei dem alle Materialien wiederverwendet, recycelt oder kompostiert werden, so dass keine Abfälle auf Mülldeponien oder in Verbrennungsanlagen landen.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LERNRESULTATE</a:t>
            </a:r>
            <a:endParaRPr dirty="0"/>
          </a:p>
        </p:txBody>
      </p:sp>
      <p:sp>
        <p:nvSpPr>
          <p:cNvPr id="292" name="Google Shape;292;p8"/>
          <p:cNvSpPr txBox="1">
            <a:spLocks noGrp="1"/>
          </p:cNvSpPr>
          <p:nvPr>
            <p:ph type="body" idx="2"/>
          </p:nvPr>
        </p:nvSpPr>
        <p:spPr>
          <a:xfrm>
            <a:off x="904856" y="1464088"/>
            <a:ext cx="10052954" cy="425033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1E75B0"/>
              </a:buClr>
              <a:buSzPts val="2400"/>
              <a:buFont typeface="Calibri"/>
              <a:buAutoNum type="arabicPeriod"/>
            </a:pPr>
            <a:r>
              <a:rPr lang="de-DE" b="1" spc="-80" dirty="0">
                <a:solidFill>
                  <a:srgbClr val="1E75B0"/>
                </a:solidFill>
              </a:rPr>
              <a:t>Definieren Sie das Mitarbeiterengagement im Bereich Nachhaltigkeit: </a:t>
            </a:r>
            <a:r>
              <a:rPr lang="de-DE" spc="-80" dirty="0"/>
              <a:t>Verstehen des Konzepts und der Bedeutung des Mitarbeiterengagements für die Nachhaltigkeit.</a:t>
            </a:r>
            <a:endParaRPr spc="-80" dirty="0"/>
          </a:p>
          <a:p>
            <a:pPr marL="457200" lvl="0" indent="-457200" algn="just" rtl="0">
              <a:lnSpc>
                <a:spcPct val="103333"/>
              </a:lnSpc>
              <a:spcBef>
                <a:spcPts val="0"/>
              </a:spcBef>
              <a:spcAft>
                <a:spcPts val="0"/>
              </a:spcAft>
              <a:buClr>
                <a:srgbClr val="1E75B0"/>
              </a:buClr>
              <a:buSzPts val="2400"/>
              <a:buFont typeface="Calibri"/>
              <a:buAutoNum type="arabicPeriod"/>
            </a:pPr>
            <a:r>
              <a:rPr lang="en-GB" b="1" spc="-80" dirty="0">
                <a:solidFill>
                  <a:srgbClr val="1E75B0"/>
                </a:solidFill>
              </a:rPr>
              <a:t>Engagement-</a:t>
            </a:r>
            <a:r>
              <a:rPr lang="en-GB" b="1" spc="-80" dirty="0" err="1">
                <a:solidFill>
                  <a:srgbClr val="1E75B0"/>
                </a:solidFill>
              </a:rPr>
              <a:t>Strategien</a:t>
            </a:r>
            <a:r>
              <a:rPr lang="en-GB" b="1" spc="-80" dirty="0">
                <a:solidFill>
                  <a:srgbClr val="1E75B0"/>
                </a:solidFill>
              </a:rPr>
              <a:t> </a:t>
            </a:r>
            <a:r>
              <a:rPr lang="en-GB" b="1" spc="-80" dirty="0" err="1">
                <a:solidFill>
                  <a:srgbClr val="1E75B0"/>
                </a:solidFill>
              </a:rPr>
              <a:t>identifizieren</a:t>
            </a:r>
            <a:r>
              <a:rPr lang="en-GB" b="1" spc="-80" dirty="0">
                <a:solidFill>
                  <a:srgbClr val="1E75B0"/>
                </a:solidFill>
              </a:rPr>
              <a:t>: </a:t>
            </a:r>
            <a:r>
              <a:rPr lang="de-DE" spc="-80" dirty="0"/>
              <a:t>Erkennen Sie effektive Strategien, um Mitarbeiter in Nachhaltigkeitsinitiativen einzubinden.</a:t>
            </a:r>
            <a:endParaRPr spc="-80" dirty="0"/>
          </a:p>
          <a:p>
            <a:pPr marL="457200" lvl="0" indent="-457200" algn="just" rtl="0">
              <a:lnSpc>
                <a:spcPct val="103333"/>
              </a:lnSpc>
              <a:spcBef>
                <a:spcPts val="0"/>
              </a:spcBef>
              <a:spcAft>
                <a:spcPts val="0"/>
              </a:spcAft>
              <a:buClr>
                <a:srgbClr val="1E75B0"/>
              </a:buClr>
              <a:buSzPts val="2400"/>
              <a:buFont typeface="Calibri"/>
              <a:buAutoNum type="arabicPeriod"/>
            </a:pPr>
            <a:r>
              <a:rPr lang="en-GB" b="1" spc="-80" dirty="0">
                <a:solidFill>
                  <a:srgbClr val="1E75B0"/>
                </a:solidFill>
              </a:rPr>
              <a:t>Den </a:t>
            </a:r>
            <a:r>
              <a:rPr lang="en-GB" b="1" spc="-80" dirty="0" err="1">
                <a:solidFill>
                  <a:srgbClr val="1E75B0"/>
                </a:solidFill>
              </a:rPr>
              <a:t>Nutzen</a:t>
            </a:r>
            <a:r>
              <a:rPr lang="en-GB" b="1" spc="-80" dirty="0">
                <a:solidFill>
                  <a:srgbClr val="1E75B0"/>
                </a:solidFill>
              </a:rPr>
              <a:t> </a:t>
            </a:r>
            <a:r>
              <a:rPr lang="en-GB" b="1" spc="-80" dirty="0" err="1">
                <a:solidFill>
                  <a:srgbClr val="1E75B0"/>
                </a:solidFill>
              </a:rPr>
              <a:t>bewerten</a:t>
            </a:r>
            <a:r>
              <a:rPr lang="en-GB" b="1" spc="-80" dirty="0">
                <a:solidFill>
                  <a:srgbClr val="1E75B0"/>
                </a:solidFill>
              </a:rPr>
              <a:t>: </a:t>
            </a:r>
            <a:r>
              <a:rPr lang="de-DE" spc="-80" dirty="0"/>
              <a:t>Bewerten Sie die Vorteile des Mitarbeiterengagements im Bereich der Nachhaltigkeit, einschließlich verbesserter Innovation, Moral und Markenreputation.</a:t>
            </a:r>
            <a:endParaRPr spc="-80" dirty="0"/>
          </a:p>
          <a:p>
            <a:pPr marL="457200" lvl="0" indent="-457200" algn="just" rtl="0">
              <a:lnSpc>
                <a:spcPct val="103333"/>
              </a:lnSpc>
              <a:spcBef>
                <a:spcPts val="0"/>
              </a:spcBef>
              <a:spcAft>
                <a:spcPts val="0"/>
              </a:spcAft>
              <a:buClr>
                <a:srgbClr val="1E75B0"/>
              </a:buClr>
              <a:buSzPts val="2400"/>
              <a:buFont typeface="Calibri"/>
              <a:buAutoNum type="arabicPeriod"/>
            </a:pPr>
            <a:r>
              <a:rPr lang="en-GB" b="1" spc="-80" dirty="0" err="1">
                <a:solidFill>
                  <a:srgbClr val="1E75B0"/>
                </a:solidFill>
              </a:rPr>
              <a:t>Beste</a:t>
            </a:r>
            <a:r>
              <a:rPr lang="en-GB" b="1" spc="-80" dirty="0">
                <a:solidFill>
                  <a:srgbClr val="1E75B0"/>
                </a:solidFill>
              </a:rPr>
              <a:t> </a:t>
            </a:r>
            <a:r>
              <a:rPr lang="en-GB" b="1" spc="-80" dirty="0" err="1">
                <a:solidFill>
                  <a:srgbClr val="1E75B0"/>
                </a:solidFill>
              </a:rPr>
              <a:t>Praktiken</a:t>
            </a:r>
            <a:r>
              <a:rPr lang="en-GB" b="1" spc="-80" dirty="0">
                <a:solidFill>
                  <a:srgbClr val="1E75B0"/>
                </a:solidFill>
              </a:rPr>
              <a:t> </a:t>
            </a:r>
            <a:r>
              <a:rPr lang="en-GB" b="1" spc="-80" dirty="0" err="1">
                <a:solidFill>
                  <a:srgbClr val="1E75B0"/>
                </a:solidFill>
              </a:rPr>
              <a:t>umsetzen</a:t>
            </a:r>
            <a:r>
              <a:rPr lang="en-GB" b="1" spc="-80" dirty="0">
                <a:solidFill>
                  <a:srgbClr val="1E75B0"/>
                </a:solidFill>
              </a:rPr>
              <a:t>: </a:t>
            </a:r>
            <a:r>
              <a:rPr lang="de-DE" spc="-80" dirty="0"/>
              <a:t>Wenden Sie Best Practices für die Integration von Nachhaltigkeit in den täglichen Geschäftsbetrieb und die Rolle der Mitarbeiter an.</a:t>
            </a:r>
            <a:endParaRPr spc="-80" dirty="0"/>
          </a:p>
          <a:p>
            <a:pPr marL="457200" lvl="0" indent="-457200" algn="just" rtl="0">
              <a:lnSpc>
                <a:spcPct val="103333"/>
              </a:lnSpc>
              <a:spcBef>
                <a:spcPts val="0"/>
              </a:spcBef>
              <a:spcAft>
                <a:spcPts val="0"/>
              </a:spcAft>
              <a:buClr>
                <a:srgbClr val="1E75B0"/>
              </a:buClr>
              <a:buSzPts val="2400"/>
              <a:buFont typeface="Calibri"/>
              <a:buAutoNum type="arabicPeriod"/>
            </a:pPr>
            <a:r>
              <a:rPr lang="de-DE" b="1" spc="-80" dirty="0">
                <a:solidFill>
                  <a:srgbClr val="1E75B0"/>
                </a:solidFill>
              </a:rPr>
              <a:t>Entwickeln Sie eine nachhaltige Vision</a:t>
            </a:r>
            <a:r>
              <a:rPr lang="en-GB" b="1" spc="-80" dirty="0">
                <a:solidFill>
                  <a:srgbClr val="1E75B0"/>
                </a:solidFill>
              </a:rPr>
              <a:t>: </a:t>
            </a:r>
            <a:r>
              <a:rPr lang="de-DE" spc="-80" dirty="0"/>
              <a:t>Entwickeln und kommunizieren Sie eine überzeugende Nachhaltigkeitsvision, die sowohl mit den Unternehmenswerten als auch mit den persönlichen Werten übereinstimmt.</a:t>
            </a:r>
            <a:endParaRPr spc="-8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0"/>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306" name="Google Shape;306;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7" name="Google Shape;307;p10"/>
          <p:cNvSpPr/>
          <p:nvPr/>
        </p:nvSpPr>
        <p:spPr>
          <a:xfrm>
            <a:off x="5118982" y="4461934"/>
            <a:ext cx="6212056"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8" name="Google Shape;308;p10"/>
          <p:cNvSpPr txBox="1"/>
          <p:nvPr/>
        </p:nvSpPr>
        <p:spPr>
          <a:xfrm>
            <a:off x="5118982" y="4458773"/>
            <a:ext cx="658029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de-DE" sz="3600" b="1" i="0" u="none" strike="noStrike" cap="none" dirty="0">
                <a:solidFill>
                  <a:srgbClr val="73B64B"/>
                </a:solidFill>
                <a:latin typeface="Calibri"/>
                <a:ea typeface="Calibri"/>
                <a:cs typeface="Calibri"/>
                <a:sym typeface="Calibri"/>
              </a:rPr>
              <a:t>EINBINDUNG DER MITARBEITER IN DIE NACHHALTIGKEIT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5853</Words>
  <Application>Microsoft Office PowerPoint</Application>
  <PresentationFormat>Widescreen</PresentationFormat>
  <Paragraphs>478</Paragraphs>
  <Slides>70</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Montserrat Light</vt:lpstr>
      <vt:lpstr>Calibri</vt:lpstr>
      <vt:lpstr>Arial</vt:lpstr>
      <vt:lpstr>Arial</vt:lpstr>
      <vt:lpstr>Montserrat</vt:lpstr>
      <vt:lpstr>Figtree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Dechamma Muddappa</cp:lastModifiedBy>
  <cp:revision>5</cp:revision>
  <dcterms:created xsi:type="dcterms:W3CDTF">2020-10-14T13:32:04Z</dcterms:created>
  <dcterms:modified xsi:type="dcterms:W3CDTF">2024-11-25T17:52:39Z</dcterms:modified>
</cp:coreProperties>
</file>