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9" r:id="rId42"/>
    <p:sldId id="300" r:id="rId43"/>
    <p:sldId id="301" r:id="rId44"/>
    <p:sldId id="302" r:id="rId45"/>
  </p:sldIdLst>
  <p:sldSz cx="12192000" cy="6858000"/>
  <p:notesSz cx="6858000" cy="9144000"/>
  <p:embeddedFontLst>
    <p:embeddedFont>
      <p:font typeface="Montserrat" panose="00000500000000000000" pitchFamily="2" charset="0"/>
      <p:regular r:id="rId47"/>
      <p:bold r:id="rId48"/>
      <p:italic r:id="rId49"/>
      <p:boldItalic r:id="rId50"/>
    </p:embeddedFont>
    <p:embeddedFont>
      <p:font typeface="Montserrat Light" panose="000004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huM9TB5hSpWmoZY4TO2b50SPyN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6530F5-00E2-4103-8566-85E41A93328E}">
  <a:tblStyle styleId="{BA6530F5-00E2-4103-8566-85E41A93328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l-P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f056c7f01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2f056c7f01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2f056c7f01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8" name="Google Shape;44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f056c7f01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2f056c7f01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g2f056c7f01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f056c7f01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2f056c7f018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g2f056c7f018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l-PL"/>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9" name="Google Shape;48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1" name="Google Shape;55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4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4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4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44"/>
          <p:cNvGrpSpPr/>
          <p:nvPr/>
        </p:nvGrpSpPr>
        <p:grpSpPr>
          <a:xfrm>
            <a:off x="-695010" y="4529052"/>
            <a:ext cx="2530502" cy="2045219"/>
            <a:chOff x="5816064" y="9435173"/>
            <a:chExt cx="798029" cy="644988"/>
          </a:xfrm>
        </p:grpSpPr>
        <p:sp>
          <p:nvSpPr>
            <p:cNvPr id="17" name="Google Shape;17;p4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4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4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4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4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4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4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4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4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4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4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4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4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4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4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4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4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4"/>
        <p:cNvGrpSpPr/>
        <p:nvPr/>
      </p:nvGrpSpPr>
      <p:grpSpPr>
        <a:xfrm>
          <a:off x="0" y="0"/>
          <a:ext cx="0" cy="0"/>
          <a:chOff x="0" y="0"/>
          <a:chExt cx="0" cy="0"/>
        </a:xfrm>
      </p:grpSpPr>
      <p:sp>
        <p:nvSpPr>
          <p:cNvPr id="135" name="Google Shape;135;p54"/>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54"/>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7" name="Google Shape;137;p5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5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54"/>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40" name="Google Shape;140;p54"/>
          <p:cNvGrpSpPr/>
          <p:nvPr/>
        </p:nvGrpSpPr>
        <p:grpSpPr>
          <a:xfrm>
            <a:off x="-848733" y="3847224"/>
            <a:ext cx="3746119" cy="3027714"/>
            <a:chOff x="5816064" y="9435173"/>
            <a:chExt cx="798029" cy="644988"/>
          </a:xfrm>
        </p:grpSpPr>
        <p:sp>
          <p:nvSpPr>
            <p:cNvPr id="141" name="Google Shape;141;p5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5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5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5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5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5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5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5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5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5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5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5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6" name="Google Shape;156;p5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88"/>
        <p:cNvGrpSpPr/>
        <p:nvPr/>
      </p:nvGrpSpPr>
      <p:grpSpPr>
        <a:xfrm>
          <a:off x="0" y="0"/>
          <a:ext cx="0" cy="0"/>
          <a:chOff x="0" y="0"/>
          <a:chExt cx="0" cy="0"/>
        </a:xfrm>
      </p:grpSpPr>
      <p:sp>
        <p:nvSpPr>
          <p:cNvPr id="189" name="Google Shape;189;p58"/>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58"/>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pl-PL"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191" name="Google Shape;191;p58"/>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pl-PL"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pl-PL"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192" name="Google Shape;192;p58"/>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pl-PL"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pl-PL" sz="2400" b="1" i="0" u="none" strike="noStrike" cap="none">
                <a:solidFill>
                  <a:schemeClr val="lt1"/>
                </a:solidFill>
                <a:latin typeface="Calibri"/>
                <a:ea typeface="Calibri"/>
                <a:cs typeface="Calibri"/>
                <a:sym typeface="Calibri"/>
              </a:rPr>
              <a:t>Start on Sustainability </a:t>
            </a:r>
            <a:r>
              <a:rPr lang="pl-PL"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pl-PL"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193" name="Google Shape;193;p58"/>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194" name="Google Shape;194;p58"/>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195" name="Google Shape;195;p5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pl-PL" sz="2400" b="0" i="0" u="none" strike="noStrike" cap="none">
                <a:solidFill>
                  <a:schemeClr val="lt1"/>
                </a:solidFill>
                <a:latin typeface="Calibri"/>
                <a:ea typeface="Calibri"/>
                <a:cs typeface="Calibri"/>
                <a:sym typeface="Calibri"/>
              </a:rPr>
              <a:t>*** </a:t>
            </a:r>
            <a:r>
              <a:rPr lang="pl-PL" sz="2400" b="1" i="0" u="none" strike="noStrike" cap="none">
                <a:solidFill>
                  <a:schemeClr val="lt1"/>
                </a:solidFill>
                <a:latin typeface="Calibri"/>
                <a:ea typeface="Calibri"/>
                <a:cs typeface="Calibri"/>
                <a:sym typeface="Calibri"/>
              </a:rPr>
              <a:t>PLEASE DELETE THIS INSTRUCTION SLIDE BEFORE PRESENTING FINAL PRESENTATION </a:t>
            </a:r>
            <a:r>
              <a:rPr lang="pl-PL"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196" name="Google Shape;196;p58"/>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97"/>
        <p:cNvGrpSpPr/>
        <p:nvPr/>
      </p:nvGrpSpPr>
      <p:grpSpPr>
        <a:xfrm>
          <a:off x="0" y="0"/>
          <a:ext cx="0" cy="0"/>
          <a:chOff x="0" y="0"/>
          <a:chExt cx="0" cy="0"/>
        </a:xfrm>
      </p:grpSpPr>
      <p:sp>
        <p:nvSpPr>
          <p:cNvPr id="198" name="Google Shape;198;p59"/>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59"/>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0" name="Google Shape;200;p59"/>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59"/>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202"/>
        <p:cNvGrpSpPr/>
        <p:nvPr/>
      </p:nvGrpSpPr>
      <p:grpSpPr>
        <a:xfrm>
          <a:off x="0" y="0"/>
          <a:ext cx="0" cy="0"/>
          <a:chOff x="0" y="0"/>
          <a:chExt cx="0" cy="0"/>
        </a:xfrm>
      </p:grpSpPr>
      <p:sp>
        <p:nvSpPr>
          <p:cNvPr id="203" name="Google Shape;203;p60"/>
          <p:cNvSpPr>
            <a:spLocks noGrp="1"/>
          </p:cNvSpPr>
          <p:nvPr>
            <p:ph type="pic" idx="2"/>
          </p:nvPr>
        </p:nvSpPr>
        <p:spPr>
          <a:xfrm>
            <a:off x="0" y="-12469"/>
            <a:ext cx="12192000" cy="6870469"/>
          </a:xfrm>
          <a:prstGeom prst="rect">
            <a:avLst/>
          </a:prstGeom>
          <a:solidFill>
            <a:srgbClr val="BFBFBF"/>
          </a:solidFill>
          <a:ln>
            <a:noFill/>
          </a:ln>
        </p:spPr>
      </p:sp>
      <p:sp>
        <p:nvSpPr>
          <p:cNvPr id="204" name="Google Shape;204;p60"/>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5" name="Google Shape;205;p60"/>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95959"/>
              </a:buClr>
              <a:buSzPts val="3000"/>
              <a:buFont typeface="Arial"/>
              <a:buNone/>
              <a:defRPr sz="30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4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4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pl-PL"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4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4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4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4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4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4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4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4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4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4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4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4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4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4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4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4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pl-PL"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4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46"/>
          <p:cNvGrpSpPr/>
          <p:nvPr/>
        </p:nvGrpSpPr>
        <p:grpSpPr>
          <a:xfrm>
            <a:off x="-692770" y="4423334"/>
            <a:ext cx="3029570" cy="2448579"/>
            <a:chOff x="5816064" y="9435173"/>
            <a:chExt cx="798029" cy="644988"/>
          </a:xfrm>
        </p:grpSpPr>
        <p:sp>
          <p:nvSpPr>
            <p:cNvPr id="61" name="Google Shape;61;p4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4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4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4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4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4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4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4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4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4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4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4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4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4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4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4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4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4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4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47"/>
          <p:cNvGrpSpPr/>
          <p:nvPr/>
        </p:nvGrpSpPr>
        <p:grpSpPr>
          <a:xfrm>
            <a:off x="6966447" y="3406884"/>
            <a:ext cx="3616885" cy="2923263"/>
            <a:chOff x="5816064" y="9435173"/>
            <a:chExt cx="798029" cy="644988"/>
          </a:xfrm>
        </p:grpSpPr>
        <p:sp>
          <p:nvSpPr>
            <p:cNvPr id="82" name="Google Shape;82;p4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4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4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4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4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4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4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4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4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4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4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4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4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4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4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4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4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4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4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4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4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4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4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48"/>
          <p:cNvSpPr>
            <a:spLocks noGrp="1"/>
          </p:cNvSpPr>
          <p:nvPr>
            <p:ph type="pic" idx="8"/>
          </p:nvPr>
        </p:nvSpPr>
        <p:spPr>
          <a:xfrm>
            <a:off x="-48344" y="0"/>
            <a:ext cx="3570477" cy="6858000"/>
          </a:xfrm>
          <a:prstGeom prst="rect">
            <a:avLst/>
          </a:prstGeom>
          <a:solidFill>
            <a:srgbClr val="D8D8D8"/>
          </a:solidFill>
          <a:ln>
            <a:noFill/>
          </a:ln>
        </p:spPr>
      </p:sp>
      <p:sp>
        <p:nvSpPr>
          <p:cNvPr id="109" name="Google Shape;109;p4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4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5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5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5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15" name="Google Shape;115;p5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5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5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18"/>
        <p:cNvGrpSpPr/>
        <p:nvPr/>
      </p:nvGrpSpPr>
      <p:grpSpPr>
        <a:xfrm>
          <a:off x="0" y="0"/>
          <a:ext cx="0" cy="0"/>
          <a:chOff x="0" y="0"/>
          <a:chExt cx="0" cy="0"/>
        </a:xfrm>
      </p:grpSpPr>
      <p:sp>
        <p:nvSpPr>
          <p:cNvPr id="119" name="Google Shape;119;p51"/>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51"/>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51"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0581" y="354148"/>
            <a:ext cx="4094254" cy="6404164"/>
          </a:xfrm>
          <a:prstGeom prst="rect">
            <a:avLst/>
          </a:prstGeom>
          <a:noFill/>
          <a:ln>
            <a:noFill/>
          </a:ln>
        </p:spPr>
      </p:pic>
      <p:sp>
        <p:nvSpPr>
          <p:cNvPr id="122" name="Google Shape;122;p51"/>
          <p:cNvSpPr>
            <a:spLocks noGrp="1"/>
          </p:cNvSpPr>
          <p:nvPr>
            <p:ph type="pic" idx="2"/>
          </p:nvPr>
        </p:nvSpPr>
        <p:spPr>
          <a:xfrm>
            <a:off x="7735037" y="1373925"/>
            <a:ext cx="2444127" cy="4336988"/>
          </a:xfrm>
          <a:prstGeom prst="rect">
            <a:avLst/>
          </a:prstGeom>
          <a:solidFill>
            <a:srgbClr val="D8D8D8"/>
          </a:solidFill>
          <a:ln>
            <a:noFill/>
          </a:ln>
        </p:spPr>
      </p:sp>
      <p:sp>
        <p:nvSpPr>
          <p:cNvPr id="123" name="Google Shape;123;p51"/>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51"/>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5"/>
        <p:cNvGrpSpPr/>
        <p:nvPr/>
      </p:nvGrpSpPr>
      <p:grpSpPr>
        <a:xfrm>
          <a:off x="0" y="0"/>
          <a:ext cx="0" cy="0"/>
          <a:chOff x="0" y="0"/>
          <a:chExt cx="0" cy="0"/>
        </a:xfrm>
      </p:grpSpPr>
      <p:sp>
        <p:nvSpPr>
          <p:cNvPr id="126" name="Google Shape;126;p5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5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5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9"/>
        <p:cNvGrpSpPr/>
        <p:nvPr/>
      </p:nvGrpSpPr>
      <p:grpSpPr>
        <a:xfrm>
          <a:off x="0" y="0"/>
          <a:ext cx="0" cy="0"/>
          <a:chOff x="0" y="0"/>
          <a:chExt cx="0" cy="0"/>
        </a:xfrm>
      </p:grpSpPr>
      <p:sp>
        <p:nvSpPr>
          <p:cNvPr id="130" name="Google Shape;130;p53"/>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53"/>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 name="Google Shape;132;p53"/>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53"/>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pl-PL"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43"/>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2"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212" name="Google Shape;212;p1"/>
          <p:cNvSpPr txBox="1"/>
          <p:nvPr/>
        </p:nvSpPr>
        <p:spPr>
          <a:xfrm>
            <a:off x="226433" y="523776"/>
            <a:ext cx="6476700" cy="24438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pl-PL" sz="4800" b="1" i="0" u="none" strike="noStrike" cap="none">
                <a:solidFill>
                  <a:srgbClr val="000000"/>
                </a:solidFill>
                <a:latin typeface="Calibri"/>
                <a:ea typeface="Calibri"/>
                <a:cs typeface="Calibri"/>
                <a:sym typeface="Calibri"/>
              </a:rPr>
              <a:t>Start in die Nachhaltigkeit Starter Kit</a:t>
            </a:r>
            <a:endParaRPr sz="1400" b="0" i="0" u="none" strike="noStrike" cap="none">
              <a:solidFill>
                <a:srgbClr val="000000"/>
              </a:solidFill>
              <a:latin typeface="Arial"/>
              <a:ea typeface="Arial"/>
              <a:cs typeface="Arial"/>
              <a:sym typeface="Arial"/>
            </a:endParaRPr>
          </a:p>
        </p:txBody>
      </p:sp>
      <p:sp>
        <p:nvSpPr>
          <p:cNvPr id="213" name="Google Shape;213;p1"/>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pl-PL" sz="4800" b="1" i="0" u="none" strike="noStrike" cap="none">
                <a:solidFill>
                  <a:schemeClr val="lt1"/>
                </a:solidFill>
                <a:latin typeface="Calibri"/>
                <a:ea typeface="Calibri"/>
                <a:cs typeface="Calibri"/>
                <a:sym typeface="Calibri"/>
              </a:rPr>
              <a:t>2.  NACHHALTIGKEITSDENKEN</a:t>
            </a:r>
            <a:endParaRPr sz="1400" b="0" i="0" u="none" strike="noStrike" cap="none">
              <a:solidFill>
                <a:srgbClr val="000000"/>
              </a:solidFill>
              <a:latin typeface="Arial"/>
              <a:ea typeface="Arial"/>
              <a:cs typeface="Arial"/>
              <a:sym typeface="Arial"/>
            </a:endParaRPr>
          </a:p>
        </p:txBody>
      </p:sp>
      <p:sp>
        <p:nvSpPr>
          <p:cNvPr id="214" name="Google Shape;214;p1"/>
          <p:cNvSpPr txBox="1"/>
          <p:nvPr/>
        </p:nvSpPr>
        <p:spPr>
          <a:xfrm>
            <a:off x="4844404" y="5641745"/>
            <a:ext cx="4702718" cy="1098722"/>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rgbClr val="FFFFFF"/>
              </a:buClr>
              <a:buSzPts val="4800"/>
              <a:buFont typeface="Calibri"/>
              <a:buNone/>
            </a:pPr>
            <a:r>
              <a:rPr lang="pl-PL" sz="1000" b="1" i="0" u="none" strike="noStrike" cap="none" dirty="0">
                <a:solidFill>
                  <a:srgbClr val="26324B"/>
                </a:solidFill>
                <a:latin typeface="Arial"/>
                <a:ea typeface="Arial"/>
                <a:cs typeface="Arial"/>
                <a:sym typeface="Arial"/>
              </a:rPr>
              <a:t>Haftungsausschluss: </a:t>
            </a:r>
            <a:r>
              <a:rPr lang="pl-PL" sz="1000" b="0" i="0" u="none" strike="noStrike" cap="none" dirty="0">
                <a:solidFill>
                  <a:srgbClr val="26324B"/>
                </a:solidFill>
                <a:latin typeface="Arial"/>
                <a:ea typeface="Arial"/>
                <a:cs typeface="Arial"/>
                <a:sym typeface="Arial"/>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1000" b="1" i="0" u="none" strike="noStrike" cap="none" dirty="0">
              <a:solidFill>
                <a:srgbClr val="01010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8A0B1B07-4661-1D5F-092D-F07AC83EDC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9114" y="5866417"/>
            <a:ext cx="1064955" cy="372602"/>
          </a:xfrm>
          <a:prstGeom prst="rect">
            <a:avLst/>
          </a:prstGeom>
        </p:spPr>
      </p:pic>
      <p:sp>
        <p:nvSpPr>
          <p:cNvPr id="3" name="TextBox 2">
            <a:extLst>
              <a:ext uri="{FF2B5EF4-FFF2-40B4-BE49-F238E27FC236}">
                <a16:creationId xmlns:a16="http://schemas.microsoft.com/office/drawing/2014/main" id="{10AEC069-97FA-0115-F04B-9A56EEF31043}"/>
              </a:ext>
            </a:extLst>
          </p:cNvPr>
          <p:cNvSpPr txBox="1"/>
          <p:nvPr/>
        </p:nvSpPr>
        <p:spPr>
          <a:xfrm>
            <a:off x="1877785" y="5772107"/>
            <a:ext cx="1921329" cy="553998"/>
          </a:xfrm>
          <a:prstGeom prst="rect">
            <a:avLst/>
          </a:prstGeom>
          <a:noFill/>
        </p:spPr>
        <p:txBody>
          <a:bodyPr wrap="square">
            <a:spAutoFit/>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0"/>
          <p:cNvSpPr txBox="1">
            <a:spLocks noGrp="1"/>
          </p:cNvSpPr>
          <p:nvPr>
            <p:ph type="body" idx="1"/>
          </p:nvPr>
        </p:nvSpPr>
        <p:spPr>
          <a:xfrm>
            <a:off x="6578872" y="85344"/>
            <a:ext cx="4990998" cy="15011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73B64B"/>
              </a:buClr>
              <a:buSzPts val="3600"/>
              <a:buNone/>
            </a:pPr>
            <a:endParaRPr/>
          </a:p>
          <a:p>
            <a:pPr marL="0" lvl="0" indent="0" algn="ctr" rtl="0">
              <a:lnSpc>
                <a:spcPct val="90000"/>
              </a:lnSpc>
              <a:spcBef>
                <a:spcPts val="0"/>
              </a:spcBef>
              <a:spcAft>
                <a:spcPts val="0"/>
              </a:spcAft>
              <a:buClr>
                <a:srgbClr val="73B64B"/>
              </a:buClr>
              <a:buSzPts val="3600"/>
              <a:buNone/>
            </a:pPr>
            <a:r>
              <a:rPr lang="pl-PL"/>
              <a:t>ZIELE</a:t>
            </a:r>
            <a:endParaRPr/>
          </a:p>
          <a:p>
            <a:pPr marL="0" lvl="0" indent="0" algn="l" rtl="0">
              <a:lnSpc>
                <a:spcPct val="90000"/>
              </a:lnSpc>
              <a:spcBef>
                <a:spcPts val="1000"/>
              </a:spcBef>
              <a:spcAft>
                <a:spcPts val="0"/>
              </a:spcAft>
              <a:buClr>
                <a:srgbClr val="73B64B"/>
              </a:buClr>
              <a:buSzPts val="3600"/>
              <a:buNone/>
            </a:pPr>
            <a:endParaRPr/>
          </a:p>
        </p:txBody>
      </p:sp>
      <p:sp>
        <p:nvSpPr>
          <p:cNvPr id="305" name="Google Shape;305;p10"/>
          <p:cNvSpPr txBox="1">
            <a:spLocks noGrp="1"/>
          </p:cNvSpPr>
          <p:nvPr>
            <p:ph type="body" idx="3"/>
          </p:nvPr>
        </p:nvSpPr>
        <p:spPr>
          <a:xfrm>
            <a:off x="6437575" y="1943000"/>
            <a:ext cx="5408400" cy="4563900"/>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Clr>
                <a:srgbClr val="595959"/>
              </a:buClr>
              <a:buSzPts val="2000"/>
              <a:buNone/>
            </a:pPr>
            <a:r>
              <a:rPr lang="pl-PL">
                <a:solidFill>
                  <a:srgbClr val="000000"/>
                </a:solidFill>
              </a:rPr>
              <a:t>Die Ziele des Nachhaltigkeitsdenkens umfassen eine Reihe von Aufgaben und langfristigen Bestrebungen, um ein Gleichgewicht zwischen den Bedürfnissen des Menschen und dem Schutz der Umwelt zu erreichen. Die wichtigsten Ziele dieses Konzepts werden im Folgenden dargelegt.</a:t>
            </a:r>
            <a:endParaRPr>
              <a:solidFill>
                <a:srgbClr val="000000"/>
              </a:solidFill>
            </a:endParaRPr>
          </a:p>
          <a:p>
            <a:pPr marL="0" lvl="0" indent="0" algn="l" rtl="0">
              <a:lnSpc>
                <a:spcPct val="103333"/>
              </a:lnSpc>
              <a:spcBef>
                <a:spcPts val="0"/>
              </a:spcBef>
              <a:spcAft>
                <a:spcPts val="0"/>
              </a:spcAft>
              <a:buClr>
                <a:srgbClr val="595959"/>
              </a:buClr>
              <a:buSzPts val="2400"/>
              <a:buNone/>
            </a:pPr>
            <a:endParaRPr/>
          </a:p>
        </p:txBody>
      </p:sp>
      <p:sp>
        <p:nvSpPr>
          <p:cNvPr id="306" name="Google Shape;306;p10"/>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D0D0D"/>
              </a:buClr>
              <a:buSzPts val="2000"/>
              <a:buFont typeface="Arial"/>
              <a:buNone/>
            </a:pPr>
            <a:r>
              <a:rPr lang="pl-PL" sz="2000" b="1" i="0" u="none" strike="noStrike" cap="none">
                <a:solidFill>
                  <a:srgbClr val="0D0D0D"/>
                </a:solidFill>
                <a:highlight>
                  <a:srgbClr val="FFFFFF"/>
                </a:highlight>
                <a:latin typeface="Arial"/>
                <a:ea typeface="Arial"/>
                <a:cs typeface="Arial"/>
                <a:sym typeface="Arial"/>
              </a:rPr>
              <a:t>SUSTAINABILITY THINKING</a:t>
            </a:r>
            <a:endParaRPr sz="3200" b="0" i="0" u="none" strike="noStrike" cap="none">
              <a:solidFill>
                <a:srgbClr val="FF0000"/>
              </a:solidFill>
              <a:latin typeface="Calibri"/>
              <a:ea typeface="Calibri"/>
              <a:cs typeface="Calibri"/>
              <a:sym typeface="Calibri"/>
            </a:endParaRPr>
          </a:p>
        </p:txBody>
      </p:sp>
      <p:pic>
        <p:nvPicPr>
          <p:cNvPr id="307" name="Google Shape;307;p1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f056c7f018_0_0"/>
          <p:cNvSpPr txBox="1">
            <a:spLocks noGrp="1"/>
          </p:cNvSpPr>
          <p:nvPr>
            <p:ph type="body" idx="2"/>
          </p:nvPr>
        </p:nvSpPr>
        <p:spPr>
          <a:xfrm>
            <a:off x="904850" y="844578"/>
            <a:ext cx="10053000" cy="5394900"/>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Clr>
                <a:srgbClr val="595959"/>
              </a:buClr>
              <a:buSzPts val="2000"/>
              <a:buFont typeface="Arial"/>
              <a:buNone/>
            </a:pPr>
            <a:r>
              <a:rPr lang="pl-PL">
                <a:solidFill>
                  <a:srgbClr val="000000"/>
                </a:solidFill>
              </a:rPr>
              <a:t>Alle diese Ziele sind eng miteinander verknüpft und unterstützen sich gegenseitig. Die Verwirklichung einer nachhaltigen Entwicklung erfordert einen ganzheitlichen Ansatz, der die Wechselwirkungen zwischen Umwelt, Gesellschaft und Wirtschaft berücksichtigt. Durch die Umsetzung des Nachhaltigkeitsgedankens streben wir eine bessere Zukunft für heutige und künftige Generationen an und gewährleisten ein Gleichgewicht zwischen wirtschaftlichem Fortschritt und Umweltschutz.</a:t>
            </a:r>
            <a:endParaRPr>
              <a:solidFill>
                <a:srgbClr val="000000"/>
              </a:solidFill>
            </a:endParaRPr>
          </a:p>
          <a:p>
            <a:pPr marL="0" lvl="0" indent="0" algn="l" rtl="0">
              <a:lnSpc>
                <a:spcPct val="103333"/>
              </a:lnSpc>
              <a:spcBef>
                <a:spcPts val="0"/>
              </a:spcBef>
              <a:spcAft>
                <a:spcPts val="0"/>
              </a:spcAft>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1"/>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Nachhaltigkeitsdenken, lohnt sich das?</a:t>
            </a:r>
            <a:endParaRPr/>
          </a:p>
        </p:txBody>
      </p:sp>
      <p:sp>
        <p:nvSpPr>
          <p:cNvPr id="319" name="Google Shape;319;p11"/>
          <p:cNvSpPr txBox="1">
            <a:spLocks noGrp="1"/>
          </p:cNvSpPr>
          <p:nvPr>
            <p:ph type="body" idx="2"/>
          </p:nvPr>
        </p:nvSpPr>
        <p:spPr>
          <a:xfrm>
            <a:off x="904856" y="1442011"/>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33637"/>
              </a:buClr>
              <a:buSzPts val="2400"/>
              <a:buNone/>
            </a:pPr>
            <a:r>
              <a:rPr lang="pl-PL">
                <a:solidFill>
                  <a:srgbClr val="000000"/>
                </a:solidFill>
              </a:rPr>
              <a:t>Durch die Umsetzung des Nachhaltigkeitsgedankens können Unternehmen nicht nur die negativen Auswirkungen auf die Umwelt minimieren, sondern auch Vorteile in Form eines besseren Markenimages, einer höheren betrieblichen Effizienz und des Zugangs zu neuen Märkten und Kunden erzielen. Die Informationen in diesem Leitfaden sollen wertvolle Einblicke und Anleitungen bieten.</a:t>
            </a:r>
            <a:endParaRPr>
              <a:solidFill>
                <a:srgbClr val="000000"/>
              </a:solidFill>
            </a:endParaRPr>
          </a:p>
          <a:p>
            <a:pPr marL="228600" lvl="0" indent="-228600" algn="just" rtl="0">
              <a:lnSpc>
                <a:spcPct val="103333"/>
              </a:lnSpc>
              <a:spcBef>
                <a:spcPts val="0"/>
              </a:spcBef>
              <a:spcAft>
                <a:spcPts val="0"/>
              </a:spcAft>
              <a:buClr>
                <a:srgbClr val="595959"/>
              </a:buClr>
              <a:buSzPts val="2400"/>
              <a:buNone/>
            </a:pPr>
            <a:endParaRPr>
              <a:solidFill>
                <a:srgbClr val="000000"/>
              </a:solidFill>
            </a:endParaRPr>
          </a:p>
          <a:p>
            <a:pPr marL="0" lvl="0" indent="0" algn="just" rtl="0">
              <a:lnSpc>
                <a:spcPct val="103333"/>
              </a:lnSpc>
              <a:spcBef>
                <a:spcPts val="0"/>
              </a:spcBef>
              <a:spcAft>
                <a:spcPts val="0"/>
              </a:spcAft>
              <a:buClr>
                <a:srgbClr val="0D0D0D"/>
              </a:buClr>
              <a:buSzPts val="2400"/>
              <a:buNone/>
            </a:pPr>
            <a:r>
              <a:rPr lang="pl-PL" b="0" i="0">
                <a:solidFill>
                  <a:srgbClr val="000000"/>
                </a:solidFill>
                <a:highlight>
                  <a:srgbClr val="FFFFFF"/>
                </a:highlight>
              </a:rPr>
              <a:t>Durch die Integration des Nachhaltigkeitsgedankens in den Geschäftsbetrieb können Unternehmen ihre Wettbewerbsfähigkeit, ihren Ruf und ihre Widerstandsfähigkeit in einer sich rasch verändernden globalen Landschaft verbessern. Dieser Ansatz kommt nicht nur der Umwelt und der Gesellschaft zugute, sondern führt langfristig auch zu effizienteren und rentableren Unternehmen.</a:t>
            </a:r>
            <a:endParaRPr>
              <a:solidFill>
                <a:srgbClr val="000000"/>
              </a:solidFill>
            </a:endParaRPr>
          </a:p>
          <a:p>
            <a:pPr marL="228600" lvl="0" indent="-228600" algn="just" rtl="0">
              <a:lnSpc>
                <a:spcPct val="103333"/>
              </a:lnSpc>
              <a:spcBef>
                <a:spcPts val="0"/>
              </a:spcBef>
              <a:spcAft>
                <a:spcPts val="0"/>
              </a:spcAft>
              <a:buClr>
                <a:srgbClr val="595959"/>
              </a:buClr>
              <a:buSzPts val="2400"/>
              <a:buNone/>
            </a:pPr>
            <a:endParaRPr>
              <a:solidFill>
                <a:srgbClr val="03363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6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326" name="Google Shape;326;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02</a:t>
            </a:r>
            <a:endParaRPr/>
          </a:p>
        </p:txBody>
      </p:sp>
      <p:sp>
        <p:nvSpPr>
          <p:cNvPr id="327" name="Google Shape;327;p6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28" name="Google Shape;328;p65"/>
          <p:cNvSpPr txBox="1"/>
          <p:nvPr/>
        </p:nvSpPr>
        <p:spPr>
          <a:xfrm>
            <a:off x="5789145" y="4567212"/>
            <a:ext cx="4933927"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NACHHALTIGE GESCHÄFTSAKTIVITÄTEN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3"/>
          <p:cNvSpPr txBox="1">
            <a:spLocks noGrp="1"/>
          </p:cNvSpPr>
          <p:nvPr>
            <p:ph type="body" idx="1"/>
          </p:nvPr>
        </p:nvSpPr>
        <p:spPr>
          <a:xfrm>
            <a:off x="4912293" y="464127"/>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b="1"/>
              <a:t>Schutz der Umwelt</a:t>
            </a:r>
            <a:endParaRPr/>
          </a:p>
        </p:txBody>
      </p:sp>
      <p:sp>
        <p:nvSpPr>
          <p:cNvPr id="334" name="Google Shape;334;p13"/>
          <p:cNvSpPr txBox="1">
            <a:spLocks noGrp="1"/>
          </p:cNvSpPr>
          <p:nvPr>
            <p:ph type="body" idx="3"/>
          </p:nvPr>
        </p:nvSpPr>
        <p:spPr>
          <a:xfrm>
            <a:off x="3880331" y="231620"/>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01</a:t>
            </a:r>
            <a:endParaRPr/>
          </a:p>
        </p:txBody>
      </p:sp>
      <p:sp>
        <p:nvSpPr>
          <p:cNvPr id="335" name="Google Shape;335;p13"/>
          <p:cNvSpPr txBox="1">
            <a:spLocks noGrp="1"/>
          </p:cNvSpPr>
          <p:nvPr>
            <p:ph type="body" idx="4"/>
          </p:nvPr>
        </p:nvSpPr>
        <p:spPr>
          <a:xfrm>
            <a:off x="4912292" y="140906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b="1"/>
              <a:t>Bildung und öffentliches Bewusstsein</a:t>
            </a:r>
            <a:endParaRPr/>
          </a:p>
        </p:txBody>
      </p:sp>
      <p:sp>
        <p:nvSpPr>
          <p:cNvPr id="336" name="Google Shape;336;p13"/>
          <p:cNvSpPr txBox="1">
            <a:spLocks noGrp="1"/>
          </p:cNvSpPr>
          <p:nvPr>
            <p:ph type="body" idx="6"/>
          </p:nvPr>
        </p:nvSpPr>
        <p:spPr>
          <a:xfrm>
            <a:off x="4927790" y="2237135"/>
            <a:ext cx="6562800" cy="33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b="1"/>
              <a:t>Förderung von Innovation und technologischer Entwicklung</a:t>
            </a:r>
            <a:endParaRPr/>
          </a:p>
        </p:txBody>
      </p:sp>
      <p:sp>
        <p:nvSpPr>
          <p:cNvPr id="337" name="Google Shape;337;p13"/>
          <p:cNvSpPr txBox="1">
            <a:spLocks noGrp="1"/>
          </p:cNvSpPr>
          <p:nvPr>
            <p:ph type="body" idx="9"/>
          </p:nvPr>
        </p:nvSpPr>
        <p:spPr>
          <a:xfrm>
            <a:off x="3918849" y="119774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02</a:t>
            </a:r>
            <a:endParaRPr/>
          </a:p>
        </p:txBody>
      </p:sp>
      <p:sp>
        <p:nvSpPr>
          <p:cNvPr id="338" name="Google Shape;338;p13"/>
          <p:cNvSpPr txBox="1">
            <a:spLocks noGrp="1"/>
          </p:cNvSpPr>
          <p:nvPr>
            <p:ph type="body" idx="13"/>
          </p:nvPr>
        </p:nvSpPr>
        <p:spPr>
          <a:xfrm>
            <a:off x="3918849" y="2124961"/>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03</a:t>
            </a:r>
            <a:endParaRPr/>
          </a:p>
        </p:txBody>
      </p:sp>
      <p:sp>
        <p:nvSpPr>
          <p:cNvPr id="339" name="Google Shape;339;p13"/>
          <p:cNvSpPr/>
          <p:nvPr/>
        </p:nvSpPr>
        <p:spPr>
          <a:xfrm>
            <a:off x="3880331" y="114801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0" name="Google Shape;340;p13"/>
          <p:cNvSpPr/>
          <p:nvPr/>
        </p:nvSpPr>
        <p:spPr>
          <a:xfrm>
            <a:off x="3880331" y="218304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1" name="Google Shape;341;p13"/>
          <p:cNvSpPr/>
          <p:nvPr/>
        </p:nvSpPr>
        <p:spPr>
          <a:xfrm>
            <a:off x="3880331" y="3065205"/>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2" name="Google Shape;342;p13"/>
          <p:cNvSpPr txBox="1"/>
          <p:nvPr/>
        </p:nvSpPr>
        <p:spPr>
          <a:xfrm>
            <a:off x="4912293" y="3265106"/>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a:solidFill>
                  <a:srgbClr val="73B64B"/>
                </a:solidFill>
                <a:latin typeface="Calibri"/>
                <a:ea typeface="Calibri"/>
                <a:cs typeface="Calibri"/>
                <a:sym typeface="Calibri"/>
              </a:rPr>
              <a:t>Berücksichtigung der sozialen Aspekte</a:t>
            </a:r>
            <a:endParaRPr sz="1400" b="0" i="0" u="none" strike="noStrike" cap="none">
              <a:solidFill>
                <a:srgbClr val="000000"/>
              </a:solidFill>
              <a:latin typeface="Arial"/>
              <a:ea typeface="Arial"/>
              <a:cs typeface="Arial"/>
              <a:sym typeface="Arial"/>
            </a:endParaRPr>
          </a:p>
        </p:txBody>
      </p:sp>
      <p:sp>
        <p:nvSpPr>
          <p:cNvPr id="343" name="Google Shape;343;p13"/>
          <p:cNvSpPr txBox="1"/>
          <p:nvPr/>
        </p:nvSpPr>
        <p:spPr>
          <a:xfrm>
            <a:off x="3880331" y="3032599"/>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pl-PL"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44" name="Google Shape;344;p13"/>
          <p:cNvSpPr txBox="1"/>
          <p:nvPr/>
        </p:nvSpPr>
        <p:spPr>
          <a:xfrm>
            <a:off x="4912292" y="4210039"/>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a:solidFill>
                  <a:srgbClr val="73B64B"/>
                </a:solidFill>
                <a:latin typeface="Calibri"/>
                <a:ea typeface="Calibri"/>
                <a:cs typeface="Calibri"/>
                <a:sym typeface="Calibri"/>
              </a:rPr>
              <a:t>Nachhaltige Nutzung der Ressourcen</a:t>
            </a:r>
            <a:endParaRPr sz="2400" b="1" i="0" u="none" strike="noStrike" cap="none">
              <a:solidFill>
                <a:srgbClr val="73B64B"/>
              </a:solidFill>
              <a:latin typeface="Calibri"/>
              <a:ea typeface="Calibri"/>
              <a:cs typeface="Calibri"/>
              <a:sym typeface="Calibri"/>
            </a:endParaRPr>
          </a:p>
        </p:txBody>
      </p:sp>
      <p:sp>
        <p:nvSpPr>
          <p:cNvPr id="345" name="Google Shape;345;p13"/>
          <p:cNvSpPr txBox="1"/>
          <p:nvPr/>
        </p:nvSpPr>
        <p:spPr>
          <a:xfrm>
            <a:off x="4927790" y="5148801"/>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pl-PL" sz="2400" b="1" i="0" u="none" strike="noStrike" cap="none">
                <a:solidFill>
                  <a:srgbClr val="73B64B"/>
                </a:solidFill>
                <a:latin typeface="Calibri"/>
                <a:ea typeface="Calibri"/>
                <a:cs typeface="Calibri"/>
                <a:sym typeface="Calibri"/>
              </a:rPr>
              <a:t>Sicherung der langfristigen wirtschaftlichen Stabilität</a:t>
            </a:r>
            <a:endParaRPr sz="2400" b="1" i="0" u="none" strike="noStrike" cap="none">
              <a:solidFill>
                <a:srgbClr val="73B64B"/>
              </a:solidFill>
              <a:latin typeface="Calibri"/>
              <a:ea typeface="Calibri"/>
              <a:cs typeface="Calibri"/>
              <a:sym typeface="Calibri"/>
            </a:endParaRPr>
          </a:p>
        </p:txBody>
      </p:sp>
      <p:sp>
        <p:nvSpPr>
          <p:cNvPr id="346" name="Google Shape;346;p13"/>
          <p:cNvSpPr txBox="1"/>
          <p:nvPr/>
        </p:nvSpPr>
        <p:spPr>
          <a:xfrm>
            <a:off x="3918849" y="399872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pl-PL"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47" name="Google Shape;347;p13"/>
          <p:cNvSpPr txBox="1"/>
          <p:nvPr/>
        </p:nvSpPr>
        <p:spPr>
          <a:xfrm>
            <a:off x="3918849" y="4925940"/>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pl-PL" sz="4400" b="1" i="0" u="none" strike="noStrike" cap="none">
                <a:solidFill>
                  <a:schemeClr val="lt1"/>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
        <p:nvSpPr>
          <p:cNvPr id="348" name="Google Shape;348;p13"/>
          <p:cNvSpPr/>
          <p:nvPr/>
        </p:nvSpPr>
        <p:spPr>
          <a:xfrm>
            <a:off x="3880331" y="394899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49" name="Google Shape;349;p13"/>
          <p:cNvSpPr/>
          <p:nvPr/>
        </p:nvSpPr>
        <p:spPr>
          <a:xfrm>
            <a:off x="3880331" y="498402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50" name="Google Shape;350;p13"/>
          <p:cNvSpPr/>
          <p:nvPr/>
        </p:nvSpPr>
        <p:spPr>
          <a:xfrm>
            <a:off x="3880331" y="586618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51" name="Google Shape;351;p13"/>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4"/>
          <p:cNvSpPr txBox="1">
            <a:spLocks noGrp="1"/>
          </p:cNvSpPr>
          <p:nvPr>
            <p:ph type="body" idx="1"/>
          </p:nvPr>
        </p:nvSpPr>
        <p:spPr>
          <a:xfrm>
            <a:off x="904856" y="826894"/>
            <a:ext cx="1056324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VON DEN UNTERNEHMEN ZU VERFOLGENDE ZIELE</a:t>
            </a:r>
            <a:endParaRPr/>
          </a:p>
        </p:txBody>
      </p:sp>
      <p:sp>
        <p:nvSpPr>
          <p:cNvPr id="357" name="Google Shape;357;p14"/>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457200" lvl="0" indent="-457200" algn="l" rtl="0">
              <a:lnSpc>
                <a:spcPct val="103333"/>
              </a:lnSpc>
              <a:spcBef>
                <a:spcPts val="0"/>
              </a:spcBef>
              <a:spcAft>
                <a:spcPts val="0"/>
              </a:spcAft>
              <a:buClr>
                <a:srgbClr val="0D0D0D"/>
              </a:buClr>
              <a:buSzPts val="2400"/>
              <a:buAutoNum type="arabicPeriod"/>
            </a:pPr>
            <a:r>
              <a:rPr lang="pl-PL" b="1" i="0">
                <a:solidFill>
                  <a:srgbClr val="0D0D0D"/>
                </a:solidFill>
                <a:highlight>
                  <a:srgbClr val="FFFFFF"/>
                </a:highlight>
                <a:latin typeface="Arial"/>
                <a:ea typeface="Arial"/>
                <a:cs typeface="Arial"/>
                <a:sym typeface="Arial"/>
              </a:rPr>
              <a:t>Schutz der Umwelt</a:t>
            </a:r>
            <a:endParaRPr/>
          </a:p>
          <a:p>
            <a:pPr marL="0" lvl="0" indent="0" algn="l" rtl="0">
              <a:lnSpc>
                <a:spcPct val="103333"/>
              </a:lnSpc>
              <a:spcBef>
                <a:spcPts val="0"/>
              </a:spcBef>
              <a:spcAft>
                <a:spcPts val="0"/>
              </a:spcAft>
              <a:buClr>
                <a:srgbClr val="595959"/>
              </a:buClr>
              <a:buSzPts val="2400"/>
              <a:buNone/>
            </a:pPr>
            <a:endParaRPr>
              <a:solidFill>
                <a:srgbClr val="000000"/>
              </a:solidFill>
              <a:highlight>
                <a:srgbClr val="FFFFFF"/>
              </a:highlight>
              <a:latin typeface="Arial"/>
              <a:ea typeface="Arial"/>
              <a:cs typeface="Arial"/>
              <a:sym typeface="Arial"/>
            </a:endParaRPr>
          </a:p>
          <a:p>
            <a:pPr marL="0" lvl="0" indent="0" algn="just" rtl="0">
              <a:lnSpc>
                <a:spcPct val="103333"/>
              </a:lnSpc>
              <a:spcBef>
                <a:spcPts val="0"/>
              </a:spcBef>
              <a:spcAft>
                <a:spcPts val="0"/>
              </a:spcAft>
              <a:buClr>
                <a:srgbClr val="000000"/>
              </a:buClr>
              <a:buSzPts val="2400"/>
              <a:buNone/>
            </a:pPr>
            <a:r>
              <a:rPr lang="pl-PL">
                <a:solidFill>
                  <a:srgbClr val="000000"/>
                </a:solidFill>
              </a:rPr>
              <a:t>Eines der Hauptziele des Nachhaltigkeitsgedankens besteht darin, die negativen Auswirkungen menschlicher Aktivitäten auf die Ökosysteme zu minimieren. Dazu gehören die Verringerung der Treibhausgasemissionen, der Schutz der biologischen Vielfalt, die Verhinderung der Bodenverschlechterung und der Schutz der Wasserressourcen. Indem die Ökosysteme in einem guten Zustand gehalten werden, legt das Nachhaltigkeitsdenken den Schwerpunkt auf die langfristige Fähigkeit der Erde, Leben zu erhalten.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5"/>
          <p:cNvSpPr txBox="1">
            <a:spLocks noGrp="1"/>
          </p:cNvSpPr>
          <p:nvPr>
            <p:ph type="body" idx="2"/>
          </p:nvPr>
        </p:nvSpPr>
        <p:spPr>
          <a:xfrm>
            <a:off x="895430" y="601449"/>
            <a:ext cx="10052954" cy="5505949"/>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000000"/>
              </a:buClr>
              <a:buSzPts val="2400"/>
              <a:buNone/>
            </a:pPr>
            <a:r>
              <a:rPr lang="pl-PL" b="1">
                <a:solidFill>
                  <a:srgbClr val="000000"/>
                </a:solidFill>
              </a:rPr>
              <a:t>2. Bildung und öffentliches Bewusstsein</a:t>
            </a:r>
            <a:endParaRPr>
              <a:solidFill>
                <a:srgbClr val="000000"/>
              </a:solidFill>
            </a:endParaRPr>
          </a:p>
          <a:p>
            <a:pPr marL="0" lvl="0" indent="0" algn="just" rtl="0">
              <a:lnSpc>
                <a:spcPct val="103333"/>
              </a:lnSpc>
              <a:spcBef>
                <a:spcPts val="0"/>
              </a:spcBef>
              <a:spcAft>
                <a:spcPts val="0"/>
              </a:spcAft>
              <a:buClr>
                <a:srgbClr val="000000"/>
              </a:buClr>
              <a:buSzPts val="2400"/>
              <a:buNone/>
            </a:pPr>
            <a:endParaRPr>
              <a:solidFill>
                <a:srgbClr val="000000"/>
              </a:solidFill>
              <a:highlight>
                <a:srgbClr val="FFFFFF"/>
              </a:highlight>
            </a:endParaRPr>
          </a:p>
          <a:p>
            <a:pPr marL="0" lvl="0" indent="0" algn="just" rtl="0">
              <a:lnSpc>
                <a:spcPct val="103333"/>
              </a:lnSpc>
              <a:spcBef>
                <a:spcPts val="0"/>
              </a:spcBef>
              <a:spcAft>
                <a:spcPts val="0"/>
              </a:spcAft>
              <a:buClr>
                <a:srgbClr val="000000"/>
              </a:buClr>
              <a:buSzPts val="2400"/>
              <a:buNone/>
            </a:pPr>
            <a:r>
              <a:rPr lang="pl-PL" b="0" i="0">
                <a:solidFill>
                  <a:srgbClr val="000000"/>
                </a:solidFill>
                <a:highlight>
                  <a:srgbClr val="FFFFFF"/>
                </a:highlight>
              </a:rPr>
              <a:t>Im Rahmen des Nachhaltigkeitsgedankens ist es wichtig, die Gesellschaft für die nachhaltige Entwicklung zu sensibilisieren und die Bildung in diesem Bereich zu fördern. Die Verbesserung der Kenntnisse und Fähigkeiten der Gesellschaft kann dazu beitragen, dass nachhaltige Praktiken auf breiter Basis angenommen werden.</a:t>
            </a:r>
            <a:endParaRPr b="1" i="0">
              <a:solidFill>
                <a:srgbClr val="000000"/>
              </a:solidFill>
              <a:highlight>
                <a:srgbClr val="FFFFFF"/>
              </a:highlight>
            </a:endParaRPr>
          </a:p>
          <a:p>
            <a:pPr marL="228600" lvl="0" indent="-228600" algn="l" rtl="0">
              <a:lnSpc>
                <a:spcPct val="103333"/>
              </a:lnSpc>
              <a:spcBef>
                <a:spcPts val="0"/>
              </a:spcBef>
              <a:spcAft>
                <a:spcPts val="0"/>
              </a:spcAft>
              <a:buClr>
                <a:srgbClr val="595959"/>
              </a:buClr>
              <a:buSzPts val="2400"/>
              <a:buNone/>
            </a:pPr>
            <a:endParaRPr b="1">
              <a:solidFill>
                <a:srgbClr val="000000"/>
              </a:solidFill>
              <a:highlight>
                <a:srgbClr val="FFFFFF"/>
              </a:highlight>
            </a:endParaRPr>
          </a:p>
          <a:p>
            <a:pPr marL="228600" lvl="0" indent="-228600" algn="l" rtl="0">
              <a:lnSpc>
                <a:spcPct val="103333"/>
              </a:lnSpc>
              <a:spcBef>
                <a:spcPts val="0"/>
              </a:spcBef>
              <a:spcAft>
                <a:spcPts val="0"/>
              </a:spcAft>
              <a:buClr>
                <a:srgbClr val="595959"/>
              </a:buClr>
              <a:buSzPts val="2400"/>
              <a:buNone/>
            </a:pPr>
            <a:endParaRPr b="1" i="0">
              <a:solidFill>
                <a:srgbClr val="000000"/>
              </a:solidFill>
              <a:highlight>
                <a:srgbClr val="FFFFFF"/>
              </a:highlight>
            </a:endParaRPr>
          </a:p>
          <a:p>
            <a:pPr marL="228600" lvl="0" indent="-228600" algn="l" rtl="0">
              <a:lnSpc>
                <a:spcPct val="103333"/>
              </a:lnSpc>
              <a:spcBef>
                <a:spcPts val="0"/>
              </a:spcBef>
              <a:spcAft>
                <a:spcPts val="0"/>
              </a:spcAft>
              <a:buClr>
                <a:srgbClr val="000000"/>
              </a:buClr>
              <a:buSzPts val="2400"/>
              <a:buNone/>
            </a:pPr>
            <a:r>
              <a:rPr lang="pl-PL" b="1" i="0">
                <a:solidFill>
                  <a:srgbClr val="000000"/>
                </a:solidFill>
                <a:highlight>
                  <a:srgbClr val="FFFFFF"/>
                </a:highlight>
              </a:rPr>
              <a:t>3. </a:t>
            </a:r>
            <a:r>
              <a:rPr lang="pl-PL" b="1">
                <a:solidFill>
                  <a:srgbClr val="000000"/>
                </a:solidFill>
              </a:rPr>
              <a:t>Förderung von Innovation und technologischer Entwicklung</a:t>
            </a:r>
            <a:endParaRPr>
              <a:solidFill>
                <a:srgbClr val="000000"/>
              </a:solidFill>
            </a:endParaRPr>
          </a:p>
          <a:p>
            <a:pPr marL="228600" lvl="0" indent="-228600" algn="l" rtl="0">
              <a:lnSpc>
                <a:spcPct val="103333"/>
              </a:lnSpc>
              <a:spcBef>
                <a:spcPts val="0"/>
              </a:spcBef>
              <a:spcAft>
                <a:spcPts val="0"/>
              </a:spcAft>
              <a:buClr>
                <a:srgbClr val="595959"/>
              </a:buClr>
              <a:buSzPts val="2400"/>
              <a:buNone/>
            </a:pPr>
            <a:endParaRPr>
              <a:solidFill>
                <a:srgbClr val="000000"/>
              </a:solidFill>
              <a:highlight>
                <a:srgbClr val="FFFFFF"/>
              </a:highlight>
            </a:endParaRPr>
          </a:p>
          <a:p>
            <a:pPr marL="0" lvl="0" indent="0" algn="just" rtl="0">
              <a:lnSpc>
                <a:spcPct val="103333"/>
              </a:lnSpc>
              <a:spcBef>
                <a:spcPts val="0"/>
              </a:spcBef>
              <a:spcAft>
                <a:spcPts val="0"/>
              </a:spcAft>
              <a:buClr>
                <a:srgbClr val="000000"/>
              </a:buClr>
              <a:buSzPts val="2400"/>
              <a:buNone/>
            </a:pPr>
            <a:r>
              <a:rPr lang="pl-PL" b="0" i="0">
                <a:solidFill>
                  <a:srgbClr val="000000"/>
                </a:solidFill>
                <a:highlight>
                  <a:srgbClr val="FFFFFF"/>
                </a:highlight>
              </a:rPr>
              <a:t>Ziel des Nachhaltigkeitsgedankens ist es, Innovation und technologische Entwicklung zu fördern, um effizientere und ökologischere Lösungen zu schaffen. Die Einführung neuer Technologien kann dazu beitragen, die Ziele der nachhaltigen Entwicklung in verschiedenen Bereichen wie Energie, Verkehr und Landwirtschaft zu erreichen.</a:t>
            </a:r>
            <a:endParaRPr>
              <a:solidFill>
                <a:srgbClr val="0D0D0D"/>
              </a:solidFill>
              <a:highlight>
                <a:srgbClr val="FFFFFF"/>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6"/>
          <p:cNvSpPr txBox="1">
            <a:spLocks noGrp="1"/>
          </p:cNvSpPr>
          <p:nvPr>
            <p:ph type="body" idx="2"/>
          </p:nvPr>
        </p:nvSpPr>
        <p:spPr>
          <a:xfrm>
            <a:off x="904856" y="723650"/>
            <a:ext cx="10052954" cy="5410699"/>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000000"/>
              </a:buClr>
              <a:buSzPts val="2400"/>
              <a:buNone/>
            </a:pPr>
            <a:r>
              <a:rPr lang="pl-PL" b="1">
                <a:solidFill>
                  <a:srgbClr val="000000"/>
                </a:solidFill>
              </a:rPr>
              <a:t>4. Berücksichtigung von sozialen Aspekten</a:t>
            </a:r>
            <a:endParaRPr/>
          </a:p>
          <a:p>
            <a:pPr marL="228600" lvl="0" indent="-228600" algn="l" rtl="0">
              <a:lnSpc>
                <a:spcPct val="103333"/>
              </a:lnSpc>
              <a:spcBef>
                <a:spcPts val="0"/>
              </a:spcBef>
              <a:spcAft>
                <a:spcPts val="0"/>
              </a:spcAft>
              <a:buClr>
                <a:srgbClr val="595959"/>
              </a:buClr>
              <a:buSzPts val="2400"/>
              <a:buNone/>
            </a:pPr>
            <a:endParaRPr>
              <a:solidFill>
                <a:srgbClr val="000000"/>
              </a:solidFill>
            </a:endParaRPr>
          </a:p>
          <a:p>
            <a:pPr marL="0" lvl="0" indent="0" algn="just" rtl="0">
              <a:lnSpc>
                <a:spcPct val="103333"/>
              </a:lnSpc>
              <a:spcBef>
                <a:spcPts val="0"/>
              </a:spcBef>
              <a:spcAft>
                <a:spcPts val="0"/>
              </a:spcAft>
              <a:buClr>
                <a:srgbClr val="000000"/>
              </a:buClr>
              <a:buSzPts val="2400"/>
              <a:buNone/>
            </a:pPr>
            <a:r>
              <a:rPr lang="pl-PL">
                <a:solidFill>
                  <a:srgbClr val="000000"/>
                </a:solidFill>
              </a:rPr>
              <a:t>Im Mittelpunkt des Nachhaltigkeitsdenkens steht auch die Verbesserung der Lebensqualität der lokalen und globalen Gemeinschaften. Dabei werden Fragen der sozialen Gerechtigkeit, des gleichberechtigten Zugangs zu Ressourcen und der Gewährleistung angemessener Arbeits- und Lebensbedingungen für die Menschen berücksichtigt.</a:t>
            </a:r>
            <a:endParaRPr>
              <a:solidFill>
                <a:srgbClr val="000000"/>
              </a:solidFill>
            </a:endParaRPr>
          </a:p>
          <a:p>
            <a:pPr marL="228600" lvl="0" indent="-228600" algn="just" rtl="0">
              <a:lnSpc>
                <a:spcPct val="103333"/>
              </a:lnSpc>
              <a:spcBef>
                <a:spcPts val="0"/>
              </a:spcBef>
              <a:spcAft>
                <a:spcPts val="0"/>
              </a:spcAft>
              <a:buClr>
                <a:srgbClr val="595959"/>
              </a:buClr>
              <a:buSzPts val="2400"/>
              <a:buNone/>
            </a:pPr>
            <a:endParaRPr>
              <a:solidFill>
                <a:srgbClr val="000000"/>
              </a:solidFill>
            </a:endParaRPr>
          </a:p>
          <a:p>
            <a:pPr marL="228600" lvl="0" indent="-228600" algn="l" rtl="0">
              <a:lnSpc>
                <a:spcPct val="103333"/>
              </a:lnSpc>
              <a:spcBef>
                <a:spcPts val="0"/>
              </a:spcBef>
              <a:spcAft>
                <a:spcPts val="0"/>
              </a:spcAft>
              <a:buClr>
                <a:srgbClr val="000000"/>
              </a:buClr>
              <a:buSzPts val="2400"/>
              <a:buNone/>
            </a:pPr>
            <a:r>
              <a:rPr lang="pl-PL" b="1">
                <a:solidFill>
                  <a:srgbClr val="000000"/>
                </a:solidFill>
              </a:rPr>
              <a:t>5. Nachhaltige Nutzung der Ressourcen</a:t>
            </a:r>
            <a:endParaRPr/>
          </a:p>
          <a:p>
            <a:pPr marL="228600" lvl="0" indent="-228600" algn="l" rtl="0">
              <a:lnSpc>
                <a:spcPct val="103333"/>
              </a:lnSpc>
              <a:spcBef>
                <a:spcPts val="0"/>
              </a:spcBef>
              <a:spcAft>
                <a:spcPts val="0"/>
              </a:spcAft>
              <a:buClr>
                <a:srgbClr val="595959"/>
              </a:buClr>
              <a:buSzPts val="2400"/>
              <a:buNone/>
            </a:pPr>
            <a:endParaRPr>
              <a:solidFill>
                <a:srgbClr val="000000"/>
              </a:solidFill>
            </a:endParaRPr>
          </a:p>
          <a:p>
            <a:pPr marL="0" lvl="0" indent="0" algn="just" rtl="0">
              <a:lnSpc>
                <a:spcPct val="103333"/>
              </a:lnSpc>
              <a:spcBef>
                <a:spcPts val="0"/>
              </a:spcBef>
              <a:spcAft>
                <a:spcPts val="0"/>
              </a:spcAft>
              <a:buClr>
                <a:srgbClr val="000000"/>
              </a:buClr>
              <a:buSzPts val="2400"/>
              <a:buNone/>
            </a:pPr>
            <a:r>
              <a:rPr lang="pl-PL">
                <a:solidFill>
                  <a:srgbClr val="000000"/>
                </a:solidFill>
              </a:rPr>
              <a:t>Das Konzept der nachhaltigen Entwicklung beinhaltet eine rationelle und effiziente Bewirtschaftung natürlicher Ressourcen wie Energie, Wasser, Bodenschätze und biologisch abbaubare Materialien. Ziel ist es, sicherzustellen, dass die Nutzung dieser Ressourcen ihre natürliche Regenerationsfähigkeit nicht übersteigt.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7"/>
          <p:cNvSpPr txBox="1">
            <a:spLocks noGrp="1"/>
          </p:cNvSpPr>
          <p:nvPr>
            <p:ph type="body" idx="3"/>
          </p:nvPr>
        </p:nvSpPr>
        <p:spPr>
          <a:xfrm>
            <a:off x="607553" y="1130808"/>
            <a:ext cx="5881763" cy="410293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033637"/>
              </a:buClr>
              <a:buSzPts val="2400"/>
              <a:buNone/>
            </a:pPr>
            <a:r>
              <a:rPr lang="pl-PL" b="1">
                <a:solidFill>
                  <a:srgbClr val="000000"/>
                </a:solidFill>
                <a:latin typeface="Calibri"/>
                <a:ea typeface="Calibri"/>
                <a:cs typeface="Calibri"/>
                <a:sym typeface="Calibri"/>
              </a:rPr>
              <a:t>6. Sicherung der langfristigen wirtschaftlichen Stabilität:</a:t>
            </a:r>
            <a:endParaRPr>
              <a:solidFill>
                <a:srgbClr val="000000"/>
              </a:solidFill>
            </a:endParaRPr>
          </a:p>
          <a:p>
            <a:pPr marL="228600" lvl="0" indent="-228600" algn="l" rtl="0">
              <a:lnSpc>
                <a:spcPct val="103333"/>
              </a:lnSpc>
              <a:spcBef>
                <a:spcPts val="0"/>
              </a:spcBef>
              <a:spcAft>
                <a:spcPts val="0"/>
              </a:spcAft>
              <a:buClr>
                <a:srgbClr val="595959"/>
              </a:buClr>
              <a:buSzPts val="2400"/>
              <a:buNone/>
            </a:pPr>
            <a:endParaRPr>
              <a:solidFill>
                <a:srgbClr val="000000"/>
              </a:solidFill>
              <a:latin typeface="Calibri"/>
              <a:ea typeface="Calibri"/>
              <a:cs typeface="Calibri"/>
              <a:sym typeface="Calibri"/>
            </a:endParaRPr>
          </a:p>
          <a:p>
            <a:pPr marL="0" lvl="0" indent="0" algn="just" rtl="0">
              <a:lnSpc>
                <a:spcPct val="103333"/>
              </a:lnSpc>
              <a:spcBef>
                <a:spcPts val="0"/>
              </a:spcBef>
              <a:spcAft>
                <a:spcPts val="0"/>
              </a:spcAft>
              <a:buClr>
                <a:srgbClr val="033637"/>
              </a:buClr>
              <a:buSzPts val="2400"/>
              <a:buNone/>
            </a:pPr>
            <a:r>
              <a:rPr lang="pl-PL">
                <a:solidFill>
                  <a:srgbClr val="000000"/>
                </a:solidFill>
                <a:latin typeface="Calibri"/>
                <a:ea typeface="Calibri"/>
                <a:cs typeface="Calibri"/>
                <a:sym typeface="Calibri"/>
              </a:rPr>
              <a:t>Nachhaltige Entwicklung zielt darauf ab, die wirtschaftliche Effizienz zu fördern und dabei die langfristige wirtschaftliche Stabilität zu berücksichtigen. Dazu gehört eine wirtschaftliche Entwicklung, die keine irreversiblen Schäden an der Umwelt verursacht und nicht zu einer übermäßigen Ausbeutung der Ressourcen führt.</a:t>
            </a:r>
            <a:endParaRPr>
              <a:solidFill>
                <a:srgbClr val="000000"/>
              </a:solidFill>
            </a:endParaRPr>
          </a:p>
        </p:txBody>
      </p:sp>
      <p:pic>
        <p:nvPicPr>
          <p:cNvPr id="374" name="Google Shape;374;p17"/>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7735037" y="1386117"/>
            <a:ext cx="2444127" cy="4336988"/>
          </a:xfrm>
          <a:prstGeom prst="rect">
            <a:avLst/>
          </a:prstGeom>
          <a:solidFill>
            <a:srgbClr val="D8D8D8"/>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sz="3600"/>
              <a:t>Nachhaltiges Wirtschaften</a:t>
            </a:r>
            <a:endParaRPr/>
          </a:p>
          <a:p>
            <a:pPr marL="0" lvl="0" indent="0" algn="l" rtl="0">
              <a:lnSpc>
                <a:spcPct val="90000"/>
              </a:lnSpc>
              <a:spcBef>
                <a:spcPts val="1000"/>
              </a:spcBef>
              <a:spcAft>
                <a:spcPts val="0"/>
              </a:spcAft>
              <a:buClr>
                <a:schemeClr val="lt1"/>
              </a:buClr>
              <a:buSzPts val="3600"/>
              <a:buNone/>
            </a:pPr>
            <a:endParaRPr/>
          </a:p>
        </p:txBody>
      </p:sp>
      <p:sp>
        <p:nvSpPr>
          <p:cNvPr id="380" name="Google Shape;380;p1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228600" lvl="0" indent="-228600" algn="ctr" rtl="0">
              <a:lnSpc>
                <a:spcPct val="103333"/>
              </a:lnSpc>
              <a:spcBef>
                <a:spcPts val="0"/>
              </a:spcBef>
              <a:spcAft>
                <a:spcPts val="0"/>
              </a:spcAft>
              <a:buClr>
                <a:srgbClr val="73B64B"/>
              </a:buClr>
              <a:buSzPts val="2400"/>
              <a:buNone/>
            </a:pPr>
            <a:r>
              <a:rPr lang="pl-PL" b="1" i="0">
                <a:solidFill>
                  <a:srgbClr val="73B64B"/>
                </a:solidFill>
                <a:highlight>
                  <a:srgbClr val="FFFFFF"/>
                </a:highlight>
              </a:rPr>
              <a:t>Alle diese Ziele sind eng miteinander verknüpft und unterstützen sich gegenseitig. Die Verwirklichung der Nachhaltigkeit erfordert einen ganzheitlichen Ansatz, der die Wechselwirkungen zwischen Umwelt, Gesellschaft und Wirtschaft berücksichtigt. Durch die Umsetzung des Nachhaltigkeitsgedankens wollen wir eine bessere Zukunft für heutige und künftige Generationen schaffen und ein Gleichgewicht zwischen wirtschaftlichem Fortschritt und Umweltschutz gewährleisten.</a:t>
            </a:r>
            <a:endParaRPr b="1">
              <a:solidFill>
                <a:srgbClr val="73B64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
          <p:cNvSpPr txBox="1">
            <a:spLocks noGrp="1"/>
          </p:cNvSpPr>
          <p:nvPr>
            <p:ph type="body" idx="2"/>
          </p:nvPr>
        </p:nvSpPr>
        <p:spPr>
          <a:xfrm>
            <a:off x="5370616" y="78860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a:t>Einführung in das Modul</a:t>
            </a:r>
            <a:endParaRPr/>
          </a:p>
        </p:txBody>
      </p:sp>
      <p:sp>
        <p:nvSpPr>
          <p:cNvPr id="236" name="Google Shape;236;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a:t>Nachhaltiges Wirtschaften</a:t>
            </a:r>
            <a:endParaRPr/>
          </a:p>
        </p:txBody>
      </p:sp>
      <p:sp>
        <p:nvSpPr>
          <p:cNvPr id="237" name="Google Shape;237;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a:t>Fallstudien</a:t>
            </a:r>
            <a:endParaRPr/>
          </a:p>
        </p:txBody>
      </p:sp>
      <p:sp>
        <p:nvSpPr>
          <p:cNvPr id="238" name="Google Shape;238;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a:t>Bewertung</a:t>
            </a:r>
            <a:endParaRPr/>
          </a:p>
        </p:txBody>
      </p:sp>
      <p:sp>
        <p:nvSpPr>
          <p:cNvPr id="239" name="Google Shape;239;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pl-PL" sz="2400"/>
              <a:t>Wichtige Begriffe und Definitionen</a:t>
            </a:r>
            <a:endParaRPr/>
          </a:p>
        </p:txBody>
      </p:sp>
      <p:sp>
        <p:nvSpPr>
          <p:cNvPr id="240" name="Google Shape;240;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INHALTSVERZEICHNIS</a:t>
            </a:r>
            <a:endParaRPr/>
          </a:p>
        </p:txBody>
      </p:sp>
      <p:sp>
        <p:nvSpPr>
          <p:cNvPr id="241" name="Google Shape;241;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01</a:t>
            </a:r>
            <a:endParaRPr/>
          </a:p>
        </p:txBody>
      </p:sp>
      <p:sp>
        <p:nvSpPr>
          <p:cNvPr id="242" name="Google Shape;242;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02</a:t>
            </a:r>
            <a:endParaRPr/>
          </a:p>
        </p:txBody>
      </p:sp>
      <p:sp>
        <p:nvSpPr>
          <p:cNvPr id="243" name="Google Shape;243;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03</a:t>
            </a:r>
            <a:endParaRPr/>
          </a:p>
        </p:txBody>
      </p:sp>
      <p:sp>
        <p:nvSpPr>
          <p:cNvPr id="244" name="Google Shape;244;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04</a:t>
            </a:r>
            <a:endParaRPr/>
          </a:p>
        </p:txBody>
      </p:sp>
      <p:sp>
        <p:nvSpPr>
          <p:cNvPr id="245" name="Google Shape;245;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pl-PL" sz="3000"/>
              <a:t>05</a:t>
            </a:r>
            <a:endParaRPr/>
          </a:p>
        </p:txBody>
      </p:sp>
      <p:sp>
        <p:nvSpPr>
          <p:cNvPr id="246" name="Google Shape;246;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pl-PL" sz="2400" b="0" i="0" u="none" strike="noStrike" cap="none">
                <a:solidFill>
                  <a:srgbClr val="595959"/>
                </a:solidFill>
                <a:latin typeface="Calibri"/>
                <a:ea typeface="Calibri"/>
                <a:cs typeface="Calibri"/>
                <a:sym typeface="Calibri"/>
              </a:rPr>
              <a:t>Referenzen</a:t>
            </a:r>
            <a:endParaRPr sz="1400" b="0" i="0" u="none" strike="noStrike" cap="none">
              <a:solidFill>
                <a:srgbClr val="000000"/>
              </a:solidFill>
              <a:latin typeface="Arial"/>
              <a:ea typeface="Arial"/>
              <a:cs typeface="Arial"/>
              <a:sym typeface="Arial"/>
            </a:endParaRPr>
          </a:p>
        </p:txBody>
      </p:sp>
      <p:sp>
        <p:nvSpPr>
          <p:cNvPr id="247" name="Google Shape;247;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pl-PL"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9"/>
          <p:cNvSpPr txBox="1">
            <a:spLocks noGrp="1"/>
          </p:cNvSpPr>
          <p:nvPr>
            <p:ph type="body" idx="1"/>
          </p:nvPr>
        </p:nvSpPr>
        <p:spPr>
          <a:xfrm>
            <a:off x="685781" y="618625"/>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GESCHÄFTSSTRATEGIEN UND PRAKTIKEN, die es wert sind, befolgt zu werden</a:t>
            </a:r>
            <a:endParaRPr/>
          </a:p>
        </p:txBody>
      </p:sp>
      <p:sp>
        <p:nvSpPr>
          <p:cNvPr id="386" name="Google Shape;386;p19"/>
          <p:cNvSpPr txBox="1">
            <a:spLocks noGrp="1"/>
          </p:cNvSpPr>
          <p:nvPr>
            <p:ph type="body" idx="2"/>
          </p:nvPr>
        </p:nvSpPr>
        <p:spPr>
          <a:xfrm>
            <a:off x="685781" y="2039458"/>
            <a:ext cx="10479218" cy="4313038"/>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sz="2300" b="1">
                <a:solidFill>
                  <a:srgbClr val="73B64B"/>
                </a:solidFill>
              </a:rPr>
              <a:t>Künftige Unternehmensleiter müssen Nachhaltigkeitsstrategien nicht nur aus der Sicht des Kunden, des Produkts oder des Wettbewerbs, sondern auch aus der Perspektive der Auswirkungen ihres eigenen Unternehmens auf die Gesellschaft und die Umwelt durchdenken.</a:t>
            </a:r>
            <a:endParaRPr sz="2300" b="1">
              <a:solidFill>
                <a:srgbClr val="73B64B"/>
              </a:solidFill>
            </a:endParaRPr>
          </a:p>
          <a:p>
            <a:pPr marL="228600" lvl="0" indent="-228600" algn="l" rtl="0">
              <a:lnSpc>
                <a:spcPct val="103333"/>
              </a:lnSpc>
              <a:spcBef>
                <a:spcPts val="0"/>
              </a:spcBef>
              <a:spcAft>
                <a:spcPts val="0"/>
              </a:spcAft>
              <a:buClr>
                <a:srgbClr val="595959"/>
              </a:buClr>
              <a:buSzPts val="2400"/>
              <a:buNone/>
            </a:pPr>
            <a:endParaRPr sz="2300">
              <a:solidFill>
                <a:srgbClr val="033637"/>
              </a:solidFill>
            </a:endParaRPr>
          </a:p>
          <a:p>
            <a:pPr marL="0" lvl="0" indent="0" algn="just" rtl="0">
              <a:lnSpc>
                <a:spcPct val="103333"/>
              </a:lnSpc>
              <a:spcBef>
                <a:spcPts val="0"/>
              </a:spcBef>
              <a:spcAft>
                <a:spcPts val="0"/>
              </a:spcAft>
              <a:buClr>
                <a:srgbClr val="033637"/>
              </a:buClr>
              <a:buSzPts val="2400"/>
              <a:buNone/>
            </a:pPr>
            <a:r>
              <a:rPr lang="pl-PL" sz="2300">
                <a:solidFill>
                  <a:srgbClr val="033637"/>
                </a:solidFill>
              </a:rPr>
              <a:t>Die Ausweitung des Nachhaltigkeitsgedankens im Kontext nachhaltiger Geschäftsabläufe beinhaltet die Integration von Nachhaltigkeitsprinzipien in zentrale Geschäftsstrategien und -praktiken. Hier sind einige Schlüsselaspekte:</a:t>
            </a:r>
            <a:endParaRPr sz="2300">
              <a:solidFill>
                <a:srgbClr val="033637"/>
              </a:solidFill>
            </a:endParaRPr>
          </a:p>
          <a:p>
            <a:pPr marL="228600" lvl="0" indent="-228600" algn="just" rtl="0">
              <a:lnSpc>
                <a:spcPct val="103333"/>
              </a:lnSpc>
              <a:spcBef>
                <a:spcPts val="0"/>
              </a:spcBef>
              <a:spcAft>
                <a:spcPts val="0"/>
              </a:spcAft>
              <a:buClr>
                <a:srgbClr val="595959"/>
              </a:buClr>
              <a:buSzPts val="2400"/>
              <a:buNone/>
            </a:pPr>
            <a:endParaRPr sz="2300">
              <a:solidFill>
                <a:srgbClr val="033637"/>
              </a:solidFill>
            </a:endParaRPr>
          </a:p>
          <a:p>
            <a:pPr marL="342900" lvl="0" indent="-342900" algn="just" rtl="0">
              <a:lnSpc>
                <a:spcPct val="103333"/>
              </a:lnSpc>
              <a:spcBef>
                <a:spcPts val="0"/>
              </a:spcBef>
              <a:spcAft>
                <a:spcPts val="0"/>
              </a:spcAft>
              <a:buClr>
                <a:srgbClr val="033637"/>
              </a:buClr>
              <a:buSzPts val="2400"/>
              <a:buFont typeface="Noto Sans Symbols"/>
              <a:buChar char="⮚"/>
            </a:pPr>
            <a:r>
              <a:rPr lang="pl-PL" sz="2300">
                <a:solidFill>
                  <a:srgbClr val="033637"/>
                </a:solidFill>
              </a:rPr>
              <a:t>Nachhaltiges Wirtschaften beinhaltet einen dreifachen finanziellen Rahmen, der drei Schlüsseldimensionen anspricht: wirtschaftlichen Wohlstand, Umweltverantwortung und soziale Gerechtigkeit. Bei diesem Ansatz bewerten die Unternehmen ihre Leistung nicht nur anhand der finanziellen Erträge, sondern auch anhand ihrer Auswirkungen auf die Menschen und den Planeten.</a:t>
            </a:r>
            <a:endParaRPr sz="23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txBox="1">
            <a:spLocks noGrp="1"/>
          </p:cNvSpPr>
          <p:nvPr>
            <p:ph type="body" idx="1"/>
          </p:nvPr>
        </p:nvSpPr>
        <p:spPr>
          <a:xfrm>
            <a:off x="904856" y="618626"/>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BEWÄHRTE PRAKTIKEN UND STRATEGIEN IN DER WIRTSCHAFT ZU BERÜCKSICHTIGEN</a:t>
            </a:r>
            <a:endParaRPr/>
          </a:p>
          <a:p>
            <a:pPr marL="0" lvl="0" indent="0" algn="l" rtl="0">
              <a:lnSpc>
                <a:spcPct val="90000"/>
              </a:lnSpc>
              <a:spcBef>
                <a:spcPts val="1000"/>
              </a:spcBef>
              <a:spcAft>
                <a:spcPts val="0"/>
              </a:spcAft>
              <a:buClr>
                <a:schemeClr val="lt1"/>
              </a:buClr>
              <a:buSzPts val="3600"/>
              <a:buNone/>
            </a:pPr>
            <a:endParaRPr/>
          </a:p>
        </p:txBody>
      </p:sp>
      <p:sp>
        <p:nvSpPr>
          <p:cNvPr id="392" name="Google Shape;392;p20"/>
          <p:cNvSpPr txBox="1">
            <a:spLocks noGrp="1"/>
          </p:cNvSpPr>
          <p:nvPr>
            <p:ph type="body" idx="2"/>
          </p:nvPr>
        </p:nvSpPr>
        <p:spPr>
          <a:xfrm>
            <a:off x="904856" y="2127507"/>
            <a:ext cx="10479218" cy="3781929"/>
          </a:xfrm>
          <a:prstGeom prst="rect">
            <a:avLst/>
          </a:prstGeom>
          <a:noFill/>
          <a:ln>
            <a:noFill/>
          </a:ln>
        </p:spPr>
        <p:txBody>
          <a:bodyPr spcFirstLastPara="1" wrap="square" lIns="91425" tIns="45700" rIns="91425" bIns="45700" anchor="t" anchorCtr="0">
            <a:noAutofit/>
          </a:bodyPr>
          <a:lstStyle/>
          <a:p>
            <a:pPr marL="342900" lvl="0" indent="-342900" algn="just" rtl="0">
              <a:lnSpc>
                <a:spcPct val="103333"/>
              </a:lnSpc>
              <a:spcBef>
                <a:spcPts val="0"/>
              </a:spcBef>
              <a:spcAft>
                <a:spcPts val="0"/>
              </a:spcAft>
              <a:buClr>
                <a:srgbClr val="033637"/>
              </a:buClr>
              <a:buSzPts val="2400"/>
              <a:buFont typeface="Noto Sans Symbols"/>
              <a:buChar char="⮚"/>
            </a:pPr>
            <a:r>
              <a:rPr lang="pl-PL">
                <a:solidFill>
                  <a:srgbClr val="033637"/>
                </a:solidFill>
              </a:rPr>
              <a:t>Das Nachhaltigkeitsdenken in der Wirtschaft legt den Schwerpunkt auf Ressourceneffizienz und fördert ein Modell der Kreislaufwirtschaft. Dazu gehören die Minimierung von Abfällen, die Maximierung der Ressourcennutzung und die Anwendung von Praktiken wie Recycling, Wiederverwendung und die Reduzierung des Ressourcenverbrauchs während des gesamten Produktlebenszyklus.</a:t>
            </a:r>
            <a:endParaRPr>
              <a:solidFill>
                <a:srgbClr val="033637"/>
              </a:solidFill>
            </a:endParaRPr>
          </a:p>
          <a:p>
            <a:pPr marL="342900" lvl="0" indent="-190500" algn="just" rtl="0">
              <a:lnSpc>
                <a:spcPct val="103333"/>
              </a:lnSpc>
              <a:spcBef>
                <a:spcPts val="0"/>
              </a:spcBef>
              <a:spcAft>
                <a:spcPts val="0"/>
              </a:spcAft>
              <a:buClr>
                <a:srgbClr val="595959"/>
              </a:buClr>
              <a:buSzPts val="2400"/>
              <a:buFont typeface="Noto Sans Symbols"/>
              <a:buNone/>
            </a:pPr>
            <a:endParaRPr>
              <a:solidFill>
                <a:srgbClr val="033637"/>
              </a:solidFill>
            </a:endParaRPr>
          </a:p>
          <a:p>
            <a:pPr marL="342900" lvl="0" indent="-342900" algn="just" rtl="0">
              <a:lnSpc>
                <a:spcPct val="103333"/>
              </a:lnSpc>
              <a:spcBef>
                <a:spcPts val="0"/>
              </a:spcBef>
              <a:spcAft>
                <a:spcPts val="0"/>
              </a:spcAft>
              <a:buClr>
                <a:srgbClr val="033637"/>
              </a:buClr>
              <a:buSzPts val="2400"/>
              <a:buFont typeface="Noto Sans Symbols"/>
              <a:buChar char="⮚"/>
            </a:pPr>
            <a:r>
              <a:rPr lang="pl-PL" b="0" i="0">
                <a:solidFill>
                  <a:srgbClr val="033637"/>
                </a:solidFill>
                <a:highlight>
                  <a:srgbClr val="FFFFFF"/>
                </a:highlight>
              </a:rPr>
              <a:t>Unternehmen, die sich dem Nachhaltigkeitsgedanken verschrieben haben, arbeiten aktiv daran, ihren ökologischen Fußabdruck zu verringern. Dazu gehören der Einsatz energieeffizienter Technologien, die Verringerung der Treibhausgasemissionen, der sparsame Umgang mit Wasser und die Minimierung von Umweltverschmutzung und Abfallaufkommen.</a:t>
            </a:r>
            <a:endParaRPr>
              <a:solidFill>
                <a:srgbClr val="03363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1"/>
          <p:cNvSpPr txBox="1">
            <a:spLocks noGrp="1"/>
          </p:cNvSpPr>
          <p:nvPr>
            <p:ph type="body" idx="1"/>
          </p:nvPr>
        </p:nvSpPr>
        <p:spPr>
          <a:xfrm>
            <a:off x="701136" y="2344759"/>
            <a:ext cx="4747557" cy="3666574"/>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0"/>
              </a:spcBef>
              <a:spcAft>
                <a:spcPts val="0"/>
              </a:spcAft>
              <a:buClr>
                <a:schemeClr val="lt1"/>
              </a:buClr>
              <a:buSzPts val="2400"/>
              <a:buAutoNum type="arabicPeriod"/>
            </a:pPr>
            <a:r>
              <a:rPr lang="pl-PL"/>
              <a:t>Verständnis für das Thema bei Managern und Eigentümern</a:t>
            </a:r>
            <a:endParaRPr/>
          </a:p>
          <a:p>
            <a:pPr marL="457200" lvl="0" indent="-457200" algn="just" rtl="0">
              <a:lnSpc>
                <a:spcPct val="90000"/>
              </a:lnSpc>
              <a:spcBef>
                <a:spcPts val="0"/>
              </a:spcBef>
              <a:spcAft>
                <a:spcPts val="0"/>
              </a:spcAft>
              <a:buClr>
                <a:schemeClr val="lt1"/>
              </a:buClr>
              <a:buSzPts val="2400"/>
              <a:buAutoNum type="arabicPeriod"/>
            </a:pPr>
            <a:r>
              <a:rPr lang="pl-PL"/>
              <a:t>Folgenabschätzung und Situationsanalyse</a:t>
            </a:r>
            <a:endParaRPr/>
          </a:p>
          <a:p>
            <a:pPr marL="457200" lvl="0" indent="-457200" algn="just" rtl="0">
              <a:lnSpc>
                <a:spcPct val="90000"/>
              </a:lnSpc>
              <a:spcBef>
                <a:spcPts val="0"/>
              </a:spcBef>
              <a:spcAft>
                <a:spcPts val="0"/>
              </a:spcAft>
              <a:buClr>
                <a:schemeClr val="lt1"/>
              </a:buClr>
              <a:buSzPts val="2400"/>
              <a:buAutoNum type="arabicPeriod"/>
            </a:pPr>
            <a:r>
              <a:rPr lang="pl-PL"/>
              <a:t>Planung und Strategie</a:t>
            </a:r>
            <a:endParaRPr/>
          </a:p>
          <a:p>
            <a:pPr marL="457200" lvl="0" indent="-457200" algn="just" rtl="0">
              <a:lnSpc>
                <a:spcPct val="90000"/>
              </a:lnSpc>
              <a:spcBef>
                <a:spcPts val="0"/>
              </a:spcBef>
              <a:spcAft>
                <a:spcPts val="0"/>
              </a:spcAft>
              <a:buClr>
                <a:schemeClr val="lt1"/>
              </a:buClr>
              <a:buSzPts val="2400"/>
              <a:buAutoNum type="arabicPeriod"/>
            </a:pPr>
            <a:r>
              <a:rPr lang="pl-PL"/>
              <a:t>Umsetzung und Aktion</a:t>
            </a:r>
            <a:endParaRPr/>
          </a:p>
          <a:p>
            <a:pPr marL="457200" lvl="0" indent="-457200" algn="just" rtl="0">
              <a:lnSpc>
                <a:spcPct val="90000"/>
              </a:lnSpc>
              <a:spcBef>
                <a:spcPts val="0"/>
              </a:spcBef>
              <a:spcAft>
                <a:spcPts val="0"/>
              </a:spcAft>
              <a:buClr>
                <a:schemeClr val="lt1"/>
              </a:buClr>
              <a:buSzPts val="2400"/>
              <a:buAutoNum type="arabicPeriod"/>
            </a:pPr>
            <a:r>
              <a:rPr lang="pl-PL"/>
              <a:t>Kommunikation und Berichterstattung</a:t>
            </a:r>
            <a:endParaRPr/>
          </a:p>
          <a:p>
            <a:pPr marL="457200" lvl="0" indent="-457200" algn="just" rtl="0">
              <a:lnSpc>
                <a:spcPct val="90000"/>
              </a:lnSpc>
              <a:spcBef>
                <a:spcPts val="0"/>
              </a:spcBef>
              <a:spcAft>
                <a:spcPts val="0"/>
              </a:spcAft>
              <a:buClr>
                <a:schemeClr val="lt1"/>
              </a:buClr>
              <a:buSzPts val="2400"/>
              <a:buAutoNum type="arabicPeriod"/>
            </a:pPr>
            <a:r>
              <a:rPr lang="pl-PL"/>
              <a:t>Kontinuierliche Verbesserung</a:t>
            </a:r>
            <a:endParaRPr/>
          </a:p>
        </p:txBody>
      </p:sp>
      <p:sp>
        <p:nvSpPr>
          <p:cNvPr id="398" name="Google Shape;398;p21"/>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400"/>
              <a:buNone/>
            </a:pPr>
            <a:r>
              <a:rPr lang="pl-PL" sz="2400"/>
              <a:t>SCHRITT-FÜR-SCHRITT-LEITFADEN FÜR DIE INTEGRATION DES NACHHALTIGKEITSGEDANKENS IN DIE UNTERNEHMENSTÄTIGKEIT  </a:t>
            </a:r>
            <a:endParaRPr sz="2400"/>
          </a:p>
        </p:txBody>
      </p:sp>
      <p:pic>
        <p:nvPicPr>
          <p:cNvPr id="399" name="Google Shape;399;p21"/>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083676" y="0"/>
            <a:ext cx="5361066" cy="6858000"/>
          </a:xfrm>
          <a:prstGeom prst="rect">
            <a:avLst/>
          </a:prstGeom>
          <a:solidFill>
            <a:srgbClr val="D8D8D8"/>
          </a:solid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2"/>
          <p:cNvSpPr txBox="1">
            <a:spLocks noGrp="1"/>
          </p:cNvSpPr>
          <p:nvPr>
            <p:ph type="body" idx="1"/>
          </p:nvPr>
        </p:nvSpPr>
        <p:spPr>
          <a:xfrm>
            <a:off x="904856" y="548005"/>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Wie soll man anfangen?</a:t>
            </a:r>
            <a:endParaRPr/>
          </a:p>
          <a:p>
            <a:pPr marL="0" lvl="0" indent="0" algn="l" rtl="0">
              <a:lnSpc>
                <a:spcPct val="90000"/>
              </a:lnSpc>
              <a:spcBef>
                <a:spcPts val="1000"/>
              </a:spcBef>
              <a:spcAft>
                <a:spcPts val="0"/>
              </a:spcAft>
              <a:buClr>
                <a:srgbClr val="73B64B"/>
              </a:buClr>
              <a:buSzPts val="3600"/>
              <a:buNone/>
            </a:pPr>
            <a:endParaRPr/>
          </a:p>
        </p:txBody>
      </p:sp>
      <p:sp>
        <p:nvSpPr>
          <p:cNvPr id="405" name="Google Shape;405;p22"/>
          <p:cNvSpPr txBox="1">
            <a:spLocks noGrp="1"/>
          </p:cNvSpPr>
          <p:nvPr>
            <p:ph type="body" idx="2"/>
          </p:nvPr>
        </p:nvSpPr>
        <p:spPr>
          <a:xfrm>
            <a:off x="904856" y="1351659"/>
            <a:ext cx="10052954" cy="4154681"/>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b="1" i="0">
                <a:solidFill>
                  <a:srgbClr val="0D0D0D"/>
                </a:solidFill>
                <a:highlight>
                  <a:srgbClr val="FFFFFF"/>
                </a:highlight>
              </a:rPr>
              <a:t>Die Einführung des Nachhaltigkeitsgedankens in einem Unternehmen ist ein mehrstufiger Prozess, der die Beteiligung der gesamten Organisation erfordert.</a:t>
            </a:r>
            <a:endParaRPr b="1" i="0">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endParaRPr>
              <a:solidFill>
                <a:srgbClr val="0D0D0D"/>
              </a:solidFill>
              <a:highlight>
                <a:srgbClr val="FFFFFF"/>
              </a:highlight>
            </a:endParaRPr>
          </a:p>
          <a:p>
            <a:pPr marL="342900" lvl="0" indent="-342900" algn="just" rtl="0">
              <a:lnSpc>
                <a:spcPct val="103333"/>
              </a:lnSpc>
              <a:spcBef>
                <a:spcPts val="0"/>
              </a:spcBef>
              <a:spcAft>
                <a:spcPts val="0"/>
              </a:spcAft>
              <a:buClr>
                <a:srgbClr val="0D0D0D"/>
              </a:buClr>
              <a:buSzPts val="2400"/>
              <a:buFont typeface="Noto Sans Symbols"/>
              <a:buChar char="⮚"/>
            </a:pPr>
            <a:r>
              <a:rPr lang="pl-PL" b="0" i="0">
                <a:solidFill>
                  <a:srgbClr val="0D0D0D"/>
                </a:solidFill>
                <a:highlight>
                  <a:srgbClr val="FFFFFF"/>
                </a:highlight>
              </a:rPr>
              <a:t>Führen Sie eine Diskussion über die Nachhaltigkeitsziele und legen Sie fest, welche Werte und Ziele Sie mit dem Nachhaltigkeitsgedanken erreichen wollen.</a:t>
            </a:r>
            <a:endParaRPr b="0" i="0">
              <a:solidFill>
                <a:srgbClr val="0D0D0D"/>
              </a:solidFill>
              <a:highlight>
                <a:srgbClr val="FFFFFF"/>
              </a:highlight>
            </a:endParaRPr>
          </a:p>
          <a:p>
            <a:pPr marL="342900" lvl="0" indent="-342900" algn="just" rtl="0">
              <a:lnSpc>
                <a:spcPct val="103333"/>
              </a:lnSpc>
              <a:spcBef>
                <a:spcPts val="0"/>
              </a:spcBef>
              <a:spcAft>
                <a:spcPts val="0"/>
              </a:spcAft>
              <a:buClr>
                <a:srgbClr val="0D0D0D"/>
              </a:buClr>
              <a:buSzPts val="2400"/>
              <a:buFont typeface="Noto Sans Symbols"/>
              <a:buChar char="⮚"/>
            </a:pPr>
            <a:r>
              <a:rPr lang="pl-PL" b="0" i="0">
                <a:solidFill>
                  <a:srgbClr val="0D0D0D"/>
                </a:solidFill>
                <a:highlight>
                  <a:srgbClr val="FFFFFF"/>
                </a:highlight>
              </a:rPr>
              <a:t>Führen Sie eine Analyse der Auswirkungen Ihres Unternehmens auf Umwelt, Gesellschaft und Wirtschaft durch. Ermitteln Sie Bereiche, in denen Verbesserungen möglich sind.</a:t>
            </a:r>
            <a:endParaRPr b="0" i="0">
              <a:solidFill>
                <a:srgbClr val="0D0D0D"/>
              </a:solidFill>
              <a:highlight>
                <a:srgbClr val="FFFFFF"/>
              </a:highlight>
            </a:endParaRPr>
          </a:p>
          <a:p>
            <a:pPr marL="342900" lvl="0" indent="-342900" algn="just" rtl="0">
              <a:lnSpc>
                <a:spcPct val="103333"/>
              </a:lnSpc>
              <a:spcBef>
                <a:spcPts val="0"/>
              </a:spcBef>
              <a:spcAft>
                <a:spcPts val="0"/>
              </a:spcAft>
              <a:buClr>
                <a:srgbClr val="0D0D0D"/>
              </a:buClr>
              <a:buSzPts val="2400"/>
              <a:buFont typeface="Noto Sans Symbols"/>
              <a:buChar char="⮚"/>
            </a:pPr>
            <a:r>
              <a:rPr lang="pl-PL" b="0" i="0">
                <a:solidFill>
                  <a:srgbClr val="0D0D0D"/>
                </a:solidFill>
                <a:highlight>
                  <a:srgbClr val="FFFFFF"/>
                </a:highlight>
              </a:rPr>
              <a:t>Erstellen Sie einen Bericht oder eine Bewertung des aktuellen Zustands.</a:t>
            </a:r>
            <a:endParaRPr b="0" i="0">
              <a:solidFill>
                <a:srgbClr val="0D0D0D"/>
              </a:solidFill>
              <a:highlight>
                <a:srgbClr val="FFFFFF"/>
              </a:highlight>
            </a:endParaRPr>
          </a:p>
          <a:p>
            <a:pPr marL="342900" lvl="0" indent="-342900" algn="just" rtl="0">
              <a:lnSpc>
                <a:spcPct val="103333"/>
              </a:lnSpc>
              <a:spcBef>
                <a:spcPts val="0"/>
              </a:spcBef>
              <a:spcAft>
                <a:spcPts val="0"/>
              </a:spcAft>
              <a:buClr>
                <a:srgbClr val="0D0D0D"/>
              </a:buClr>
              <a:buSzPts val="2400"/>
              <a:buFont typeface="Noto Sans Symbols"/>
              <a:buChar char="⮚"/>
            </a:pPr>
            <a:r>
              <a:rPr lang="pl-PL">
                <a:solidFill>
                  <a:srgbClr val="0D0D0D"/>
                </a:solidFill>
                <a:highlight>
                  <a:srgbClr val="FFFFFF"/>
                </a:highlight>
              </a:rPr>
              <a:t>Setzen Sie sich konkrete Nachhaltigkeitsziele, die Sie erreichen wollen, z. B. die Reduzierung der CO2-Emissionen um 20 % in 5 Jahren.</a:t>
            </a:r>
            <a:endParaRPr>
              <a:solidFill>
                <a:srgbClr val="0D0D0D"/>
              </a:solidFill>
              <a:highlight>
                <a:srgbClr val="FFFFFF"/>
              </a:highlight>
            </a:endParaRPr>
          </a:p>
          <a:p>
            <a:pPr marL="342900" lvl="0" indent="-342900" algn="just" rtl="0">
              <a:lnSpc>
                <a:spcPct val="103333"/>
              </a:lnSpc>
              <a:spcBef>
                <a:spcPts val="0"/>
              </a:spcBef>
              <a:spcAft>
                <a:spcPts val="0"/>
              </a:spcAft>
              <a:buClr>
                <a:srgbClr val="0D0D0D"/>
              </a:buClr>
              <a:buSzPts val="2400"/>
              <a:buFont typeface="Noto Sans Symbols"/>
              <a:buChar char="⮚"/>
            </a:pPr>
            <a:r>
              <a:rPr lang="pl-PL" b="0" i="0">
                <a:solidFill>
                  <a:srgbClr val="0D0D0D"/>
                </a:solidFill>
                <a:highlight>
                  <a:srgbClr val="FFFFFF"/>
                </a:highlight>
              </a:rPr>
              <a:t>Ermutigen Sie Ihre Mitarbeiter zur Teilnahme und Mitarbeit an Nachhaltigkeitsinitiativen, z. B. durch Schulungen und Anreizprogramme.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3"/>
          <p:cNvSpPr txBox="1">
            <a:spLocks noGrp="1"/>
          </p:cNvSpPr>
          <p:nvPr>
            <p:ph type="body" idx="1"/>
          </p:nvPr>
        </p:nvSpPr>
        <p:spPr>
          <a:xfrm>
            <a:off x="904856" y="420663"/>
            <a:ext cx="10052954" cy="10119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VERMARKTUNG</a:t>
            </a:r>
            <a:endParaRPr/>
          </a:p>
        </p:txBody>
      </p:sp>
      <p:sp>
        <p:nvSpPr>
          <p:cNvPr id="411" name="Google Shape;411;p23"/>
          <p:cNvSpPr txBox="1">
            <a:spLocks noGrp="1"/>
          </p:cNvSpPr>
          <p:nvPr>
            <p:ph type="body" idx="2"/>
          </p:nvPr>
        </p:nvSpPr>
        <p:spPr>
          <a:xfrm>
            <a:off x="838868" y="826118"/>
            <a:ext cx="10052954" cy="496211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b="1" i="0">
                <a:solidFill>
                  <a:srgbClr val="0D0D0D"/>
                </a:solidFill>
                <a:highlight>
                  <a:srgbClr val="FFFFFF"/>
                </a:highlight>
              </a:rPr>
              <a:t>Marketing ist ein wichtiger Bestandteil des Nachhaltigkeitsgedankens. Der wirksame Einsatz von Marketingstrategien kann bei der Förderung nachhaltiger Praktiken bei Kunden, Gemeinden und anderen Interessengruppen einen erheblichen Unterschied bewirken.</a:t>
            </a:r>
            <a:endParaRPr b="1" i="0">
              <a:solidFill>
                <a:srgbClr val="0D0D0D"/>
              </a:solidFill>
              <a:highlight>
                <a:srgbClr val="FFFFFF"/>
              </a:highlight>
            </a:endParaRPr>
          </a:p>
          <a:p>
            <a:pPr marL="228600" lvl="0" indent="-228600" algn="just" rtl="0">
              <a:lnSpc>
                <a:spcPct val="103333"/>
              </a:lnSpc>
              <a:spcBef>
                <a:spcPts val="0"/>
              </a:spcBef>
              <a:spcAft>
                <a:spcPts val="0"/>
              </a:spcAft>
              <a:buClr>
                <a:srgbClr val="595959"/>
              </a:buClr>
              <a:buSzPts val="2400"/>
              <a:buNone/>
            </a:pPr>
            <a:endParaRPr b="1">
              <a:solidFill>
                <a:srgbClr val="0D0D0D"/>
              </a:solidFill>
              <a:highlight>
                <a:srgbClr val="FFFFFF"/>
              </a:highlight>
            </a:endParaRPr>
          </a:p>
          <a:p>
            <a:pPr marL="342900" lvl="0" indent="-342900" algn="just" rtl="0">
              <a:lnSpc>
                <a:spcPct val="103333"/>
              </a:lnSpc>
              <a:spcBef>
                <a:spcPts val="0"/>
              </a:spcBef>
              <a:spcAft>
                <a:spcPts val="0"/>
              </a:spcAft>
              <a:buClr>
                <a:srgbClr val="73B64B"/>
              </a:buClr>
              <a:buSzPts val="2400"/>
              <a:buFont typeface="Noto Sans Symbols"/>
              <a:buChar char="⮚"/>
            </a:pPr>
            <a:r>
              <a:rPr lang="pl-PL">
                <a:solidFill>
                  <a:srgbClr val="73B64B"/>
                </a:solidFill>
              </a:rPr>
              <a:t>Unternehmen, die sich aktiv für Nachhaltigkeit einsetzen, können das Marketing nutzen, um ein positives Markenimage aufzubauen, das auf den Werten der sozialen und ökologischen Verantwortung beruht. Dies wiederum kann Kunden anziehen, die nachhaltige und verantwortungsvolle Marken bevorzugen.</a:t>
            </a:r>
            <a:endParaRPr>
              <a:solidFill>
                <a:srgbClr val="73B64B"/>
              </a:solidFill>
            </a:endParaRPr>
          </a:p>
          <a:p>
            <a:pPr marL="0" lvl="0" indent="0" algn="just" rtl="0">
              <a:lnSpc>
                <a:spcPct val="103333"/>
              </a:lnSpc>
              <a:spcBef>
                <a:spcPts val="0"/>
              </a:spcBef>
              <a:spcAft>
                <a:spcPts val="0"/>
              </a:spcAft>
              <a:buClr>
                <a:srgbClr val="595959"/>
              </a:buClr>
              <a:buSzPts val="2400"/>
              <a:buNone/>
            </a:pPr>
            <a:endParaRPr>
              <a:solidFill>
                <a:srgbClr val="73B64B"/>
              </a:solidFill>
            </a:endParaRPr>
          </a:p>
          <a:p>
            <a:pPr marL="342900" lvl="0" indent="-342900" algn="just" rtl="0">
              <a:lnSpc>
                <a:spcPct val="103333"/>
              </a:lnSpc>
              <a:spcBef>
                <a:spcPts val="0"/>
              </a:spcBef>
              <a:spcAft>
                <a:spcPts val="0"/>
              </a:spcAft>
              <a:buClr>
                <a:srgbClr val="73B64B"/>
              </a:buClr>
              <a:buSzPts val="2400"/>
              <a:buFont typeface="Noto Sans Symbols"/>
              <a:buChar char="⮚"/>
            </a:pPr>
            <a:r>
              <a:rPr lang="pl-PL">
                <a:solidFill>
                  <a:srgbClr val="73B64B"/>
                </a:solidFill>
              </a:rPr>
              <a:t>Durch geeignete Marketingbotschaften können Unternehmen die Verbraucherpräferenzen beeinflussen und die Wahl nachhaltigerer Produkte und Dienstleistungen fördern. Marketing kann ein Instrument sein, um die Vorteile der Verwendung umweltfreundlicher Produkte bei den Kunden hervorzuheben und gleichzeitig Initiativen lokaler Gemeinschaften zu unterstützen.</a:t>
            </a:r>
            <a:endParaRPr>
              <a:solidFill>
                <a:srgbClr val="73B64B"/>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6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418" name="Google Shape;418;p66"/>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03</a:t>
            </a:r>
            <a:endParaRPr/>
          </a:p>
        </p:txBody>
      </p:sp>
      <p:sp>
        <p:nvSpPr>
          <p:cNvPr id="419" name="Google Shape;419;p66"/>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20" name="Google Shape;420;p66"/>
          <p:cNvSpPr txBox="1"/>
          <p:nvPr/>
        </p:nvSpPr>
        <p:spPr>
          <a:xfrm>
            <a:off x="6025679" y="4642627"/>
            <a:ext cx="4630545"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Fallstudie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Fallstudie 1: EHL Hotelfachschule</a:t>
            </a:r>
            <a:endParaRPr/>
          </a:p>
        </p:txBody>
      </p:sp>
      <p:sp>
        <p:nvSpPr>
          <p:cNvPr id="426" name="Google Shape;426;p2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01</a:t>
            </a:r>
            <a:endParaRPr/>
          </a:p>
        </p:txBody>
      </p:sp>
      <p:sp>
        <p:nvSpPr>
          <p:cNvPr id="427" name="Google Shape;427;p2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Fallstudie 2: Zymetria</a:t>
            </a:r>
            <a:endParaRPr/>
          </a:p>
        </p:txBody>
      </p:sp>
      <p:sp>
        <p:nvSpPr>
          <p:cNvPr id="428" name="Google Shape;428;p2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Fallstudie 3: Siemens</a:t>
            </a:r>
            <a:endParaRPr/>
          </a:p>
        </p:txBody>
      </p:sp>
      <p:sp>
        <p:nvSpPr>
          <p:cNvPr id="429" name="Google Shape;429;p2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02</a:t>
            </a:r>
            <a:endParaRPr/>
          </a:p>
        </p:txBody>
      </p:sp>
      <p:sp>
        <p:nvSpPr>
          <p:cNvPr id="430" name="Google Shape;430;p2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pl-PL"/>
              <a:t>03</a:t>
            </a:r>
            <a:endParaRPr/>
          </a:p>
        </p:txBody>
      </p:sp>
      <p:sp>
        <p:nvSpPr>
          <p:cNvPr id="431" name="Google Shape;431;p2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32" name="Google Shape;432;p2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433" name="Google Shape;433;p25"/>
          <p:cNvPicPr preferRelativeResize="0">
            <a:picLocks noGrp="1"/>
          </p:cNvPicPr>
          <p:nvPr>
            <p:ph type="pic" idx="8"/>
          </p:nvPr>
        </p:nvPicPr>
        <p:blipFill rotWithShape="1">
          <a:blip r:embed="rId3" cstate="screen">
            <a:alphaModFix amt="85000"/>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b="0" i="0">
                <a:solidFill>
                  <a:srgbClr val="0D0D0D"/>
                </a:solidFill>
                <a:highlight>
                  <a:srgbClr val="FFFFFF"/>
                </a:highlight>
              </a:rPr>
              <a:t>Die Hotelfachschule Lausanne (EHL) hat einen Ansatz umgesetzt, der auf dem Konzept „</a:t>
            </a:r>
            <a:r>
              <a:rPr lang="pl-PL" b="1" i="0">
                <a:solidFill>
                  <a:srgbClr val="73B64B"/>
                </a:solidFill>
                <a:highlight>
                  <a:srgbClr val="FFFFFF"/>
                </a:highlight>
              </a:rPr>
              <a:t> people, planet and profit </a:t>
            </a:r>
            <a:r>
              <a:rPr lang="pl-PL" b="0" i="0">
                <a:solidFill>
                  <a:srgbClr val="0D0D0D"/>
                </a:solidFill>
                <a:highlight>
                  <a:srgbClr val="FFFFFF"/>
                </a:highlight>
              </a:rPr>
              <a:t>“ basiert, einem Konzept, das ihrer Nachhaltigkeitsstrategie zugrunde liegt. </a:t>
            </a:r>
            <a:endParaRPr b="0" i="0">
              <a:solidFill>
                <a:srgbClr val="0D0D0D"/>
              </a:solidFill>
              <a:highlight>
                <a:srgbClr val="FFFFFF"/>
              </a:highlight>
            </a:endParaRPr>
          </a:p>
          <a:p>
            <a:pPr marL="228600" lvl="0" indent="-228600" algn="just" rtl="0">
              <a:lnSpc>
                <a:spcPct val="103333"/>
              </a:lnSpc>
              <a:spcBef>
                <a:spcPts val="0"/>
              </a:spcBef>
              <a:spcAft>
                <a:spcPts val="0"/>
              </a:spcAft>
              <a:buClr>
                <a:srgbClr val="595959"/>
              </a:buClr>
              <a:buSzPts val="2400"/>
              <a:buNone/>
            </a:pPr>
            <a:endParaRPr>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pl-PL" b="0" i="0">
                <a:solidFill>
                  <a:srgbClr val="0D0D0D"/>
                </a:solidFill>
                <a:highlight>
                  <a:srgbClr val="FFFFFF"/>
                </a:highlight>
              </a:rPr>
              <a:t>Die EHL konzentriert sich auf die Integration von Nachhaltigkeit in ihre Lehrpläne. Sie führt obligatorische Kurse zur unternehmerischen Nachhaltigkeit ein, um künftige Führungskräfte im Gastgewerbe über verantwortungsvolles Ressourcenmanagement und die Minimierung von Umweltauswirkungen zu unterrichten.</a:t>
            </a:r>
            <a:endParaRPr/>
          </a:p>
        </p:txBody>
      </p:sp>
      <p:sp>
        <p:nvSpPr>
          <p:cNvPr id="439" name="Google Shape;439;p26"/>
          <p:cNvSpPr txBox="1">
            <a:spLocks noGrp="1"/>
          </p:cNvSpPr>
          <p:nvPr>
            <p:ph type="body" idx="2"/>
          </p:nvPr>
        </p:nvSpPr>
        <p:spPr>
          <a:xfrm>
            <a:off x="394520" y="441800"/>
            <a:ext cx="3784189" cy="17311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EHL - Hotelfachschule für Gastgewerbe und Hotelmanagement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7"/>
          <p:cNvSpPr txBox="1">
            <a:spLocks noGrp="1"/>
          </p:cNvSpPr>
          <p:nvPr>
            <p:ph type="body" idx="1"/>
          </p:nvPr>
        </p:nvSpPr>
        <p:spPr>
          <a:xfrm>
            <a:off x="4658758" y="689242"/>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b="0" i="0">
                <a:solidFill>
                  <a:srgbClr val="0D0D0D"/>
                </a:solidFill>
                <a:highlight>
                  <a:srgbClr val="FFFFFF"/>
                </a:highlight>
              </a:rPr>
              <a:t>Im Rahmen seiner Nachhaltigkeitsbemühungen entwickelt EHL Klimapläne, um seine Umweltauswirkungen zu verringern. Zu den langfristigen Umweltzielen gehören die weitere Reduzierung des Energieverbrauchs, die Verringerung der Abfallproduktion und die effiziente Bewirtschaftung der Wasserressourcen. </a:t>
            </a:r>
            <a:endParaRPr/>
          </a:p>
          <a:p>
            <a:pPr marL="228600" lvl="0" indent="-228600" algn="just" rtl="0">
              <a:lnSpc>
                <a:spcPct val="103333"/>
              </a:lnSpc>
              <a:spcBef>
                <a:spcPts val="0"/>
              </a:spcBef>
              <a:spcAft>
                <a:spcPts val="0"/>
              </a:spcAft>
              <a:buClr>
                <a:srgbClr val="595959"/>
              </a:buClr>
              <a:buSzPts val="2400"/>
              <a:buNone/>
            </a:pPr>
            <a:endParaRPr>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pl-PL" b="0" i="0">
                <a:solidFill>
                  <a:srgbClr val="0D0D0D"/>
                </a:solidFill>
                <a:highlight>
                  <a:srgbClr val="FFFFFF"/>
                </a:highlight>
              </a:rPr>
              <a:t> EHL engagiert sich in den örtlichen Gemeinden, indem es sein Wissen und seine Fähigkeiten zur Verfügung stellt. Das Unternehmen organisiert Meisterkurse in lokalen Restaurants, die die berufliche Wiedereingliederung fördern und lokale Initiativen unterstützen.</a:t>
            </a:r>
            <a:endParaRPr/>
          </a:p>
        </p:txBody>
      </p:sp>
      <p:sp>
        <p:nvSpPr>
          <p:cNvPr id="445" name="Google Shape;445;p27"/>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EHL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8"/>
          <p:cNvSpPr txBox="1">
            <a:spLocks noGrp="1"/>
          </p:cNvSpPr>
          <p:nvPr>
            <p:ph type="body" idx="1"/>
          </p:nvPr>
        </p:nvSpPr>
        <p:spPr>
          <a:xfrm>
            <a:off x="4825907" y="653144"/>
            <a:ext cx="6341766" cy="5340178"/>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None/>
            </a:pPr>
            <a:r>
              <a:rPr lang="pl-PL" b="0" i="0" u="none" strike="noStrike">
                <a:solidFill>
                  <a:srgbClr val="010101"/>
                </a:solidFill>
                <a:highlight>
                  <a:srgbClr val="FFFFFF"/>
                </a:highlight>
              </a:rPr>
              <a:t>Zymetria ist ein innovatives Forschungs- und Analyseunternehmen, das Fachwissen in den Bereichen Marketingforschung, Datenwissenschaft und Technologie vereint. Das Unternehmen hat das SUSTA-Paket entwickelt, das Wissen und Werkzeuge für die Prüfung, den Aufbau nachhaltiger Strategien, die Entwicklung von Ideen für diese Strategien, ihre Umsetzung und schließlich die Messung ihrer Wirksamkeit bereitstellt.</a:t>
            </a:r>
            <a:endParaRPr sz="1800">
              <a:solidFill>
                <a:srgbClr val="73B64B"/>
              </a:solidFill>
            </a:endParaRPr>
          </a:p>
        </p:txBody>
      </p:sp>
      <p:sp>
        <p:nvSpPr>
          <p:cNvPr id="451" name="Google Shape;451;p2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ZYMETRIA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6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254" name="Google Shape;254;p6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01</a:t>
            </a:r>
            <a:endParaRPr/>
          </a:p>
        </p:txBody>
      </p:sp>
      <p:sp>
        <p:nvSpPr>
          <p:cNvPr id="255" name="Google Shape;255;p62"/>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6" name="Google Shape;256;p62"/>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EINFÜHRUNG IN DAS MODUL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2f056c7f018_0_6"/>
          <p:cNvSpPr txBox="1">
            <a:spLocks noGrp="1"/>
          </p:cNvSpPr>
          <p:nvPr>
            <p:ph type="body" idx="1"/>
          </p:nvPr>
        </p:nvSpPr>
        <p:spPr>
          <a:xfrm>
            <a:off x="4698088" y="433604"/>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Font typeface="Arial"/>
              <a:buNone/>
            </a:pPr>
            <a:r>
              <a:rPr lang="pl-PL">
                <a:solidFill>
                  <a:srgbClr val="010101"/>
                </a:solidFill>
                <a:highlight>
                  <a:schemeClr val="lt1"/>
                </a:highlight>
              </a:rPr>
              <a:t>Zymetria wurde vor 10 Jahren von den geschäftsführenden Gesellschaftern Barbara Krug und Edyta Czarnota gegründet und hat sich aktiv an der Unterstützung der Markenentwicklung, der Erforschung neuer Produkte und der Geschäftsoptimierung durch Forschungsbemühungen beteiligt. Jetzt erweitern sie ihr Fachwissen um nachhaltige Praktiken in der Wirtschaft und helfen ihren Kunden, in einer sich schnell entwickelnden Landschaft Vorteile zu erlangen.</a:t>
            </a:r>
            <a:endParaRPr/>
          </a:p>
        </p:txBody>
      </p:sp>
      <p:sp>
        <p:nvSpPr>
          <p:cNvPr id="458" name="Google Shape;458;g2f056c7f018_0_6"/>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pl-PL"/>
              <a:t>ZYMETRIA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ZYMETRIA</a:t>
            </a:r>
            <a:endParaRPr/>
          </a:p>
        </p:txBody>
      </p:sp>
      <p:sp>
        <p:nvSpPr>
          <p:cNvPr id="464" name="Google Shape;464;p29"/>
          <p:cNvSpPr txBox="1">
            <a:spLocks noGrp="1"/>
          </p:cNvSpPr>
          <p:nvPr>
            <p:ph type="body" idx="1"/>
          </p:nvPr>
        </p:nvSpPr>
        <p:spPr>
          <a:xfrm>
            <a:off x="4825907" y="406400"/>
            <a:ext cx="6341766" cy="558692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595959"/>
              </a:buClr>
              <a:buSzPts val="2400"/>
              <a:buNone/>
            </a:pPr>
            <a:r>
              <a:rPr lang="pl-PL">
                <a:solidFill>
                  <a:srgbClr val="010101"/>
                </a:solidFill>
              </a:rPr>
              <a:t>Katarzyna Król, die im Namen von Zymetria spricht, hebt deren Engagement für Nachhaltigkeit hervor, das bei ihnen selbst beginnt. Das Unternehmen ist die erste und einzige Forschungsagentur in Polen, die ihren Kohlenstoff-Fußabdruck für 2022 gemäß dem GHG-Protokoll und den ISO-14064-1-Normen (für die Bereiche 1, 2 und 3) berechnet und auf der Grundlage dieser Bewertungen Reduktionsziele festgelegt hat.</a:t>
            </a:r>
            <a:endParaRPr sz="2000">
              <a:solidFill>
                <a:srgbClr val="73B64B"/>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2f056c7f018_0_12"/>
          <p:cNvSpPr txBox="1">
            <a:spLocks noGrp="1"/>
          </p:cNvSpPr>
          <p:nvPr>
            <p:ph type="body" idx="2"/>
          </p:nvPr>
        </p:nvSpPr>
        <p:spPr>
          <a:xfrm>
            <a:off x="600999" y="835090"/>
            <a:ext cx="31257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Arial"/>
              <a:buNone/>
            </a:pPr>
            <a:r>
              <a:rPr lang="pl-PL"/>
              <a:t>ZYMETRIA</a:t>
            </a:r>
            <a:endParaRPr/>
          </a:p>
        </p:txBody>
      </p:sp>
      <p:sp>
        <p:nvSpPr>
          <p:cNvPr id="471" name="Google Shape;471;g2f056c7f018_0_12"/>
          <p:cNvSpPr txBox="1">
            <a:spLocks noGrp="1"/>
          </p:cNvSpPr>
          <p:nvPr>
            <p:ph type="body" idx="1"/>
          </p:nvPr>
        </p:nvSpPr>
        <p:spPr>
          <a:xfrm>
            <a:off x="4727584" y="357717"/>
            <a:ext cx="6341700" cy="5166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73B64B"/>
              </a:buClr>
              <a:buSzPts val="2000"/>
              <a:buFont typeface="Arial"/>
              <a:buNone/>
            </a:pPr>
            <a:r>
              <a:rPr lang="pl-PL">
                <a:solidFill>
                  <a:srgbClr val="010101"/>
                </a:solidFill>
              </a:rPr>
              <a:t>Der Ansatz von Zymetria besteht nicht nur darin, praktische Empfehlungen auf der Grundlage von Expertenwissen und optimierten Forschungsprozessen zu geben, sondern auch eine proaktive Haltung gegenüber der Nachhaltigkeit einzunehmen, indem sie intern Initiativen umsetzen und diese Praktiken auf ihre Kunden ausweiten. Die umfassenden Dienstleistungen von Zymetria zielen darauf ab, Unternehmen in die Lage zu versetzen, sich in einer Zeit zurechtzufinden, in der Nachhaltigkeit für den Erfolg immer wichtiger wird.</a:t>
            </a:r>
            <a:endParaRPr>
              <a:solidFill>
                <a:srgbClr val="01010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a:t>„Die Prinzipien der Nachhaltigkeit sind ein integraler Bestandteil des Geschäfts von Siemens - sie sind in unserer DNA verankert. Wir integrieren sie in alle unsere Aktivitäten, in jeder Phase. Wir geben unseren Kunden und Stakeholdern die Instrumente an die Hand, um nachhaltig zu wachsen und die Branchen, in denen sie tätig sind, zu verändern.“</a:t>
            </a:r>
            <a:endParaRPr/>
          </a:p>
        </p:txBody>
      </p:sp>
      <p:sp>
        <p:nvSpPr>
          <p:cNvPr id="477" name="Google Shape;477;p3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SIEMENS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3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238772" y="2626822"/>
            <a:ext cx="7708195" cy="3396829"/>
          </a:xfrm>
          <a:prstGeom prst="rect">
            <a:avLst/>
          </a:prstGeom>
          <a:solidFill>
            <a:srgbClr val="BFBFBF"/>
          </a:solidFill>
          <a:ln>
            <a:noFill/>
          </a:ln>
        </p:spPr>
      </p:pic>
      <p:sp>
        <p:nvSpPr>
          <p:cNvPr id="484" name="Google Shape;484;p3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04</a:t>
            </a:r>
            <a:endParaRPr/>
          </a:p>
        </p:txBody>
      </p:sp>
      <p:sp>
        <p:nvSpPr>
          <p:cNvPr id="485" name="Google Shape;485;p3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486" name="Google Shape;486;p32"/>
          <p:cNvSpPr txBox="1"/>
          <p:nvPr/>
        </p:nvSpPr>
        <p:spPr>
          <a:xfrm>
            <a:off x="5906320" y="4514232"/>
            <a:ext cx="56087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BEWERTUNG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pl-PL" b="1">
                <a:solidFill>
                  <a:srgbClr val="000000"/>
                </a:solidFill>
              </a:rPr>
              <a:t>Was sind die wichtigsten Ziele der „Nachhaltigkeit“ in der Wirtschaft?</a:t>
            </a:r>
            <a:endParaRPr b="1">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Wirtschaftlich</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 Ökologisch</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Soziales</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Alle von ihnen</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Keines von ihnen</a:t>
            </a:r>
            <a:endParaRPr>
              <a:solidFill>
                <a:srgbClr val="000000"/>
              </a:solidFill>
            </a:endParaRPr>
          </a:p>
        </p:txBody>
      </p:sp>
      <p:sp>
        <p:nvSpPr>
          <p:cNvPr id="492" name="Google Shape;492;p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Q1</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2"/>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pl-PL" b="1">
                <a:solidFill>
                  <a:srgbClr val="000000"/>
                </a:solidFill>
              </a:rPr>
              <a:t>In welchem Jahr haben die Vereinten Nationen zum ersten Mal nachhaltige Entwicklung definiert?</a:t>
            </a:r>
            <a:endParaRPr b="1">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1948</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1987</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2000</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2016</a:t>
            </a:r>
            <a:endParaRPr>
              <a:solidFill>
                <a:srgbClr val="000000"/>
              </a:solidFill>
            </a:endParaRPr>
          </a:p>
        </p:txBody>
      </p:sp>
      <p:sp>
        <p:nvSpPr>
          <p:cNvPr id="498" name="Google Shape;498;p1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00"/>
              </a:spcBef>
              <a:spcAft>
                <a:spcPts val="0"/>
              </a:spcAft>
              <a:buClr>
                <a:srgbClr val="1E75B0"/>
              </a:buClr>
              <a:buSzPts val="1200"/>
              <a:buNone/>
            </a:pPr>
            <a:r>
              <a:rPr lang="pl-PL" sz="2400" b="1">
                <a:solidFill>
                  <a:srgbClr val="000000"/>
                </a:solidFill>
                <a:highlight>
                  <a:srgbClr val="FFFFFF"/>
                </a:highlight>
              </a:rPr>
              <a:t>Die Umsetzung des Nachhaltigkeitsgedankens in einem Unternehmen ist:</a:t>
            </a:r>
            <a:endParaRPr b="1">
              <a:solidFill>
                <a:srgbClr val="000000"/>
              </a:solidFill>
              <a:highlight>
                <a:srgbClr val="FFFFFF"/>
              </a:highlight>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Einstufiger Prozess</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Mehrstufiger Prozess</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Eine Ad-hoc-Aktivität</a:t>
            </a:r>
            <a:endParaRPr>
              <a:solidFill>
                <a:srgbClr val="000000"/>
              </a:solidFill>
            </a:endParaRPr>
          </a:p>
        </p:txBody>
      </p:sp>
      <p:sp>
        <p:nvSpPr>
          <p:cNvPr id="504" name="Google Shape;504;p2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1E75B0"/>
              </a:buClr>
              <a:buSzPts val="1200"/>
              <a:buNone/>
            </a:pPr>
            <a:r>
              <a:rPr lang="pl-PL" sz="2400" b="1">
                <a:solidFill>
                  <a:srgbClr val="000000"/>
                </a:solidFill>
              </a:rPr>
              <a:t>Bitte erläutern Sie das Akronym für ESG</a:t>
            </a:r>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Umweltförderndes Ziel</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Umwelt, Soziales, Governance</a:t>
            </a:r>
            <a:endParaRPr>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pl-PL">
                <a:solidFill>
                  <a:srgbClr val="000000"/>
                </a:solidFill>
              </a:rPr>
              <a:t>Energie Nachhaltigkeitsziele</a:t>
            </a:r>
            <a:endParaRPr>
              <a:solidFill>
                <a:srgbClr val="000000"/>
              </a:solidFill>
            </a:endParaRPr>
          </a:p>
        </p:txBody>
      </p:sp>
      <p:sp>
        <p:nvSpPr>
          <p:cNvPr id="510" name="Google Shape;510;p3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pl-PL"/>
              <a:t>Q4</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Antwortschlüssel</a:t>
            </a:r>
            <a:endParaRPr/>
          </a:p>
        </p:txBody>
      </p:sp>
      <p:sp>
        <p:nvSpPr>
          <p:cNvPr id="516" name="Google Shape;516;p56"/>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a:solidFill>
                  <a:srgbClr val="000000"/>
                </a:solidFill>
              </a:rPr>
              <a:t>Q1: D</a:t>
            </a:r>
            <a:endParaRPr/>
          </a:p>
          <a:p>
            <a:pPr marL="228600" lvl="0" indent="-228600" algn="just" rtl="0">
              <a:lnSpc>
                <a:spcPct val="150000"/>
              </a:lnSpc>
              <a:spcBef>
                <a:spcPts val="0"/>
              </a:spcBef>
              <a:spcAft>
                <a:spcPts val="0"/>
              </a:spcAft>
              <a:buClr>
                <a:srgbClr val="595959"/>
              </a:buClr>
              <a:buSzPts val="2400"/>
              <a:buNone/>
            </a:pPr>
            <a:r>
              <a:rPr lang="pl-PL">
                <a:solidFill>
                  <a:srgbClr val="000000"/>
                </a:solidFill>
              </a:rPr>
              <a:t>Q2: B </a:t>
            </a:r>
            <a:endParaRPr/>
          </a:p>
          <a:p>
            <a:pPr marL="228600" lvl="0" indent="-228600" algn="just" rtl="0">
              <a:lnSpc>
                <a:spcPct val="150000"/>
              </a:lnSpc>
              <a:spcBef>
                <a:spcPts val="0"/>
              </a:spcBef>
              <a:spcAft>
                <a:spcPts val="0"/>
              </a:spcAft>
              <a:buClr>
                <a:srgbClr val="595959"/>
              </a:buClr>
              <a:buSzPts val="2400"/>
              <a:buNone/>
            </a:pPr>
            <a:r>
              <a:rPr lang="pl-PL">
                <a:solidFill>
                  <a:srgbClr val="000000"/>
                </a:solidFill>
              </a:rPr>
              <a:t>Q3: B</a:t>
            </a:r>
            <a:endParaRPr/>
          </a:p>
          <a:p>
            <a:pPr marL="228600" lvl="0" indent="-228600" algn="just" rtl="0">
              <a:lnSpc>
                <a:spcPct val="150000"/>
              </a:lnSpc>
              <a:spcBef>
                <a:spcPts val="0"/>
              </a:spcBef>
              <a:spcAft>
                <a:spcPts val="0"/>
              </a:spcAft>
              <a:buClr>
                <a:srgbClr val="595959"/>
              </a:buClr>
              <a:buSzPts val="2400"/>
              <a:buNone/>
            </a:pPr>
            <a:r>
              <a:rPr lang="pl-PL">
                <a:solidFill>
                  <a:srgbClr val="000000"/>
                </a:solidFill>
              </a:rPr>
              <a:t>Q4: B</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ÜBERBLICK ÜBER DAS THEMA</a:t>
            </a:r>
            <a:endParaRPr/>
          </a:p>
        </p:txBody>
      </p:sp>
      <p:sp>
        <p:nvSpPr>
          <p:cNvPr id="262" name="Google Shape;262;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pl-PL" sz="3600"/>
              <a:t>01</a:t>
            </a:r>
            <a:endParaRPr/>
          </a:p>
        </p:txBody>
      </p:sp>
      <p:sp>
        <p:nvSpPr>
          <p:cNvPr id="263" name="Google Shape;263;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ZIELE</a:t>
            </a:r>
            <a:endParaRPr/>
          </a:p>
          <a:p>
            <a:pPr marL="0" lvl="0" indent="0" algn="l" rtl="0">
              <a:lnSpc>
                <a:spcPct val="100000"/>
              </a:lnSpc>
              <a:spcBef>
                <a:spcPts val="0"/>
              </a:spcBef>
              <a:spcAft>
                <a:spcPts val="0"/>
              </a:spcAft>
              <a:buClr>
                <a:srgbClr val="73B64B"/>
              </a:buClr>
              <a:buSzPts val="2400"/>
              <a:buNone/>
            </a:pPr>
            <a:endParaRPr/>
          </a:p>
        </p:txBody>
      </p:sp>
      <p:sp>
        <p:nvSpPr>
          <p:cNvPr id="264" name="Google Shape;264;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pl-PL"/>
              <a:t>LERNRESULTATE</a:t>
            </a:r>
            <a:endParaRPr/>
          </a:p>
          <a:p>
            <a:pPr marL="0" lvl="0" indent="0" algn="l" rtl="0">
              <a:lnSpc>
                <a:spcPct val="100000"/>
              </a:lnSpc>
              <a:spcBef>
                <a:spcPts val="0"/>
              </a:spcBef>
              <a:spcAft>
                <a:spcPts val="0"/>
              </a:spcAft>
              <a:buClr>
                <a:srgbClr val="73B64B"/>
              </a:buClr>
              <a:buSzPts val="2400"/>
              <a:buNone/>
            </a:pPr>
            <a:endParaRPr/>
          </a:p>
        </p:txBody>
      </p:sp>
      <p:sp>
        <p:nvSpPr>
          <p:cNvPr id="265" name="Google Shape;265;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pl-PL" sz="3600"/>
              <a:t>02</a:t>
            </a:r>
            <a:endParaRPr/>
          </a:p>
        </p:txBody>
      </p:sp>
      <p:sp>
        <p:nvSpPr>
          <p:cNvPr id="266" name="Google Shape;266;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pl-PL" sz="3600"/>
              <a:t>03</a:t>
            </a:r>
            <a:endParaRPr/>
          </a:p>
        </p:txBody>
      </p:sp>
      <p:sp>
        <p:nvSpPr>
          <p:cNvPr id="267" name="Google Shape;267;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8" name="Google Shape;268;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69" name="Google Shape;269;p5"/>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3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0"/>
          <a:stretch/>
        </p:blipFill>
        <p:spPr>
          <a:xfrm>
            <a:off x="238772" y="2626822"/>
            <a:ext cx="7708195" cy="3396829"/>
          </a:xfrm>
          <a:prstGeom prst="rect">
            <a:avLst/>
          </a:prstGeom>
          <a:solidFill>
            <a:srgbClr val="BFBFBF"/>
          </a:solidFill>
          <a:ln>
            <a:noFill/>
          </a:ln>
        </p:spPr>
      </p:pic>
      <p:sp>
        <p:nvSpPr>
          <p:cNvPr id="534" name="Google Shape;534;p3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pl-PL"/>
              <a:t>05</a:t>
            </a:r>
            <a:endParaRPr/>
          </a:p>
        </p:txBody>
      </p:sp>
      <p:sp>
        <p:nvSpPr>
          <p:cNvPr id="535" name="Google Shape;535;p35"/>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36" name="Google Shape;536;p35"/>
          <p:cNvSpPr txBox="1"/>
          <p:nvPr/>
        </p:nvSpPr>
        <p:spPr>
          <a:xfrm>
            <a:off x="6025679" y="4642627"/>
            <a:ext cx="463054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pl-PL" sz="3600" b="1" i="0" u="none" strike="noStrike" cap="none">
                <a:solidFill>
                  <a:srgbClr val="73B64B"/>
                </a:solidFill>
                <a:latin typeface="Calibri"/>
                <a:ea typeface="Calibri"/>
                <a:cs typeface="Calibri"/>
                <a:sym typeface="Calibri"/>
              </a:rPr>
              <a:t>SCHLÜSSELBEGRIFFE UND DEFINITIONEN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6"/>
          <p:cNvSpPr txBox="1">
            <a:spLocks noGrp="1"/>
          </p:cNvSpPr>
          <p:nvPr>
            <p:ph type="body" idx="1"/>
          </p:nvPr>
        </p:nvSpPr>
        <p:spPr>
          <a:xfrm>
            <a:off x="4656065" y="530290"/>
            <a:ext cx="6341766" cy="5166427"/>
          </a:xfrm>
          <a:prstGeom prst="rect">
            <a:avLst/>
          </a:prstGeom>
          <a:noFill/>
          <a:ln>
            <a:noFill/>
          </a:ln>
        </p:spPr>
        <p:txBody>
          <a:bodyPr spcFirstLastPara="1" wrap="square" lIns="91425" tIns="45700" rIns="91425" bIns="45700" anchor="t" anchorCtr="0">
            <a:noAutofit/>
          </a:bodyPr>
          <a:lstStyle/>
          <a:p>
            <a:pPr marL="457200" lvl="0" indent="-457200" algn="l" rtl="0">
              <a:lnSpc>
                <a:spcPct val="103333"/>
              </a:lnSpc>
              <a:spcBef>
                <a:spcPts val="0"/>
              </a:spcBef>
              <a:spcAft>
                <a:spcPts val="0"/>
              </a:spcAft>
              <a:buClr>
                <a:srgbClr val="0D0D0D"/>
              </a:buClr>
              <a:buSzPts val="2400"/>
              <a:buAutoNum type="arabicPeriod"/>
            </a:pPr>
            <a:r>
              <a:rPr lang="pl-PL" i="0">
                <a:solidFill>
                  <a:srgbClr val="0D0D0D"/>
                </a:solidFill>
                <a:highlight>
                  <a:srgbClr val="FFFFFF"/>
                </a:highlight>
              </a:rPr>
              <a:t>Nachhaltige Entwicklung</a:t>
            </a:r>
            <a:endParaRPr/>
          </a:p>
          <a:p>
            <a:pPr marL="457200" lvl="0" indent="-457200" algn="l" rtl="0">
              <a:lnSpc>
                <a:spcPct val="103333"/>
              </a:lnSpc>
              <a:spcBef>
                <a:spcPts val="0"/>
              </a:spcBef>
              <a:spcAft>
                <a:spcPts val="0"/>
              </a:spcAft>
              <a:buClr>
                <a:srgbClr val="0D0D0D"/>
              </a:buClr>
              <a:buSzPts val="2400"/>
              <a:buAutoNum type="arabicPeriod"/>
            </a:pPr>
            <a:r>
              <a:rPr lang="pl-PL" i="0">
                <a:solidFill>
                  <a:srgbClr val="0D0D0D"/>
                </a:solidFill>
                <a:highlight>
                  <a:srgbClr val="FFFFFF"/>
                </a:highlight>
              </a:rPr>
              <a:t>Grüne Technologien</a:t>
            </a:r>
            <a:endParaRPr/>
          </a:p>
          <a:p>
            <a:pPr marL="457200" lvl="0" indent="-457200" algn="l" rtl="0">
              <a:lnSpc>
                <a:spcPct val="103333"/>
              </a:lnSpc>
              <a:spcBef>
                <a:spcPts val="0"/>
              </a:spcBef>
              <a:spcAft>
                <a:spcPts val="0"/>
              </a:spcAft>
              <a:buClr>
                <a:srgbClr val="0D0D0D"/>
              </a:buClr>
              <a:buSzPts val="2400"/>
              <a:buAutoNum type="arabicPeriod"/>
            </a:pPr>
            <a:r>
              <a:rPr lang="pl-PL" i="0">
                <a:solidFill>
                  <a:srgbClr val="0D0D0D"/>
                </a:solidFill>
                <a:highlight>
                  <a:srgbClr val="FFFFFF"/>
                </a:highlight>
              </a:rPr>
              <a:t>Treibhausgasemissionen</a:t>
            </a:r>
            <a:endParaRPr/>
          </a:p>
          <a:p>
            <a:pPr marL="457200" lvl="0" indent="-457200" algn="l" rtl="0">
              <a:lnSpc>
                <a:spcPct val="103333"/>
              </a:lnSpc>
              <a:spcBef>
                <a:spcPts val="0"/>
              </a:spcBef>
              <a:spcAft>
                <a:spcPts val="0"/>
              </a:spcAft>
              <a:buClr>
                <a:srgbClr val="0D0D0D"/>
              </a:buClr>
              <a:buSzPts val="2400"/>
              <a:buAutoNum type="arabicPeriod"/>
            </a:pPr>
            <a:r>
              <a:rPr lang="pl-PL" i="0">
                <a:solidFill>
                  <a:srgbClr val="0D0D0D"/>
                </a:solidFill>
                <a:highlight>
                  <a:srgbClr val="FFFFFF"/>
                </a:highlight>
              </a:rPr>
              <a:t>Soziale Verantwortung der Unternehmen (CSR)</a:t>
            </a:r>
            <a:endParaRPr/>
          </a:p>
          <a:p>
            <a:pPr marL="457200" lvl="0" indent="-457200" algn="l" rtl="0">
              <a:lnSpc>
                <a:spcPct val="103333"/>
              </a:lnSpc>
              <a:spcBef>
                <a:spcPts val="0"/>
              </a:spcBef>
              <a:spcAft>
                <a:spcPts val="0"/>
              </a:spcAft>
              <a:buClr>
                <a:srgbClr val="0D0D0D"/>
              </a:buClr>
              <a:buSzPts val="2400"/>
              <a:buAutoNum type="arabicPeriod"/>
            </a:pPr>
            <a:r>
              <a:rPr lang="pl-PL" i="0">
                <a:solidFill>
                  <a:srgbClr val="0D0D0D"/>
                </a:solidFill>
                <a:highlight>
                  <a:srgbClr val="FFFFFF"/>
                </a:highlight>
              </a:rPr>
              <a:t>Biologische Vielfalt</a:t>
            </a:r>
            <a:endParaRPr/>
          </a:p>
          <a:p>
            <a:pPr marL="457200" lvl="0" indent="-457200" algn="l" rtl="0">
              <a:lnSpc>
                <a:spcPct val="103333"/>
              </a:lnSpc>
              <a:spcBef>
                <a:spcPts val="0"/>
              </a:spcBef>
              <a:spcAft>
                <a:spcPts val="0"/>
              </a:spcAft>
              <a:buClr>
                <a:srgbClr val="0D0D0D"/>
              </a:buClr>
              <a:buSzPts val="2400"/>
              <a:buAutoNum type="arabicPeriod"/>
            </a:pPr>
            <a:r>
              <a:rPr lang="pl-PL" i="0">
                <a:solidFill>
                  <a:srgbClr val="0D0D0D"/>
                </a:solidFill>
                <a:highlight>
                  <a:srgbClr val="FFFFFF"/>
                </a:highlight>
              </a:rPr>
              <a:t>Null Abfall</a:t>
            </a:r>
            <a:endParaRPr/>
          </a:p>
          <a:p>
            <a:pPr marL="457200" lvl="0" indent="-457200" algn="l" rtl="0">
              <a:lnSpc>
                <a:spcPct val="103333"/>
              </a:lnSpc>
              <a:spcBef>
                <a:spcPts val="0"/>
              </a:spcBef>
              <a:spcAft>
                <a:spcPts val="0"/>
              </a:spcAft>
              <a:buClr>
                <a:srgbClr val="0D0D0D"/>
              </a:buClr>
              <a:buSzPts val="2400"/>
              <a:buAutoNum type="arabicPeriod"/>
            </a:pPr>
            <a:r>
              <a:rPr lang="pl-PL" i="0">
                <a:solidFill>
                  <a:srgbClr val="0D0D0D"/>
                </a:solidFill>
                <a:highlight>
                  <a:srgbClr val="FFFFFF"/>
                </a:highlight>
              </a:rPr>
              <a:t>Erneuerbare und nicht-erneuerbare Ressourcen</a:t>
            </a:r>
            <a:endParaRPr/>
          </a:p>
          <a:p>
            <a:pPr marL="457200" lvl="0" indent="-457200" algn="l" rtl="0">
              <a:lnSpc>
                <a:spcPct val="103333"/>
              </a:lnSpc>
              <a:spcBef>
                <a:spcPts val="0"/>
              </a:spcBef>
              <a:spcAft>
                <a:spcPts val="0"/>
              </a:spcAft>
              <a:buClr>
                <a:srgbClr val="0D0D0D"/>
              </a:buClr>
              <a:buSzPts val="2400"/>
              <a:buAutoNum type="arabicPeriod"/>
            </a:pPr>
            <a:r>
              <a:rPr lang="pl-PL" i="0">
                <a:solidFill>
                  <a:srgbClr val="0D0D0D"/>
                </a:solidFill>
                <a:highlight>
                  <a:srgbClr val="FFFFFF"/>
                </a:highlight>
              </a:rPr>
              <a:t>Verantwortungsbewusster Konsum</a:t>
            </a:r>
            <a:endParaRPr/>
          </a:p>
          <a:p>
            <a:pPr marL="457200" lvl="0" indent="-457200" algn="l" rtl="0">
              <a:lnSpc>
                <a:spcPct val="103333"/>
              </a:lnSpc>
              <a:spcBef>
                <a:spcPts val="0"/>
              </a:spcBef>
              <a:spcAft>
                <a:spcPts val="0"/>
              </a:spcAft>
              <a:buClr>
                <a:srgbClr val="0D0D0D"/>
              </a:buClr>
              <a:buSzPts val="2400"/>
              <a:buAutoNum type="arabicPeriod"/>
            </a:pPr>
            <a:r>
              <a:rPr lang="pl-PL" i="0">
                <a:solidFill>
                  <a:srgbClr val="0D0D0D"/>
                </a:solidFill>
                <a:highlight>
                  <a:srgbClr val="FFFFFF"/>
                </a:highlight>
              </a:rPr>
              <a:t>Kreislaufwirtschaft</a:t>
            </a:r>
            <a:endParaRPr/>
          </a:p>
          <a:p>
            <a:pPr marL="457200" lvl="0" indent="-457200" algn="l" rtl="0">
              <a:lnSpc>
                <a:spcPct val="103333"/>
              </a:lnSpc>
              <a:spcBef>
                <a:spcPts val="0"/>
              </a:spcBef>
              <a:spcAft>
                <a:spcPts val="0"/>
              </a:spcAft>
              <a:buClr>
                <a:srgbClr val="0D0D0D"/>
              </a:buClr>
              <a:buSzPts val="2400"/>
              <a:buAutoNum type="arabicPeriod"/>
            </a:pPr>
            <a:r>
              <a:rPr lang="pl-PL" i="0">
                <a:solidFill>
                  <a:srgbClr val="0D0D0D"/>
                </a:solidFill>
                <a:highlight>
                  <a:srgbClr val="FFFFFF"/>
                </a:highlight>
              </a:rPr>
              <a:t>Berichterstattung zur Nachhaltigkeit</a:t>
            </a:r>
            <a:endParaRPr/>
          </a:p>
          <a:p>
            <a:pPr marL="457200" lvl="0" indent="-457200" algn="l" rtl="0">
              <a:lnSpc>
                <a:spcPct val="103333"/>
              </a:lnSpc>
              <a:spcBef>
                <a:spcPts val="0"/>
              </a:spcBef>
              <a:spcAft>
                <a:spcPts val="0"/>
              </a:spcAft>
              <a:buClr>
                <a:srgbClr val="0D0D0D"/>
              </a:buClr>
              <a:buSzPts val="2400"/>
              <a:buAutoNum type="arabicPeriod"/>
            </a:pPr>
            <a:r>
              <a:rPr lang="pl-PL" i="0">
                <a:solidFill>
                  <a:srgbClr val="0D0D0D"/>
                </a:solidFill>
                <a:highlight>
                  <a:srgbClr val="FFFFFF"/>
                </a:highlight>
              </a:rPr>
              <a:t>Erneuerbare Energie</a:t>
            </a:r>
            <a:endParaRPr i="0">
              <a:solidFill>
                <a:srgbClr val="0D0D0D"/>
              </a:solidFill>
              <a:highlight>
                <a:srgbClr val="FFFFFF"/>
              </a:highlight>
            </a:endParaRPr>
          </a:p>
        </p:txBody>
      </p:sp>
      <p:sp>
        <p:nvSpPr>
          <p:cNvPr id="542" name="Google Shape;542;p36"/>
          <p:cNvSpPr txBox="1">
            <a:spLocks noGrp="1"/>
          </p:cNvSpPr>
          <p:nvPr>
            <p:ph type="body" idx="2"/>
          </p:nvPr>
        </p:nvSpPr>
        <p:spPr>
          <a:xfrm>
            <a:off x="571501" y="353309"/>
            <a:ext cx="3125818" cy="17745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pl-PL" sz="2400"/>
              <a:t>Die Kenntnis dieser Schlüsselkonzepte und Definitionen ermöglicht es Ihnen, Nachhaltigkeit besser zu verstehen und sich dafür einzusetzen, sei es auf individueller, organisatorischer oder gesellschaftlicher Ebene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txBox="1">
            <a:spLocks noGrp="1"/>
          </p:cNvSpPr>
          <p:nvPr>
            <p:ph type="body" idx="1"/>
          </p:nvPr>
        </p:nvSpPr>
        <p:spPr>
          <a:xfrm>
            <a:off x="4688255" y="885236"/>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pl-PL">
                <a:solidFill>
                  <a:srgbClr val="000000"/>
                </a:solidFill>
              </a:rPr>
              <a:t>Nachhaltigkeitsberichterstattung, auch Nachhaltigkeitsberichterstattung oder ESG-Berichterstattung (Environmental, Social, Governance) genannt, bezieht sich auf die Praxis der öffentlichen Berichterstattung über die Leistung einer Organisation in Bezug auf ökologische, soziale und Governance-Aspekte. Sie ist ein Schlüsselelement einer Nachhaltigkeitsstrategie, die es Unternehmen, Finanzinstituten, Investoren und anderen Interessengruppen ermöglicht, die Nachhaltigkeitsleistung zu überwachen, zu bewerten und zu vergleichen.</a:t>
            </a:r>
            <a:endParaRPr/>
          </a:p>
        </p:txBody>
      </p:sp>
      <p:sp>
        <p:nvSpPr>
          <p:cNvPr id="548" name="Google Shape;548;p37"/>
          <p:cNvSpPr txBox="1">
            <a:spLocks noGrp="1"/>
          </p:cNvSpPr>
          <p:nvPr>
            <p:ph type="body" idx="2"/>
          </p:nvPr>
        </p:nvSpPr>
        <p:spPr>
          <a:xfrm>
            <a:off x="453514" y="885236"/>
            <a:ext cx="3597375"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Berichterstattung zur Nachhaltigkeit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00000"/>
              </a:buClr>
              <a:buSzPts val="2400"/>
              <a:buNone/>
            </a:pPr>
            <a:r>
              <a:rPr lang="pl-PL">
                <a:solidFill>
                  <a:srgbClr val="000000"/>
                </a:solidFill>
              </a:rPr>
              <a:t>Die soziale Verantwortung der Unternehmen (CSR), auf Polnisch Corporate Social Responsibility, ist ein Konzept, das sich auf die verantwortungsvolle Ausübung der Geschäftstätigkeit durch Unternehmen bezieht. Dabei handelt es sich um einen Ansatz, bei dem die Unternehmen die Auswirkungen ihrer Tätigkeit auf die Gesellschaft, die natürliche Umwelt und die Interessen aller Beteiligten (Stakeholder) und nicht nur die Gewinne berücksichtigen.</a:t>
            </a:r>
            <a:endParaRPr>
              <a:solidFill>
                <a:srgbClr val="000000"/>
              </a:solidFill>
            </a:endParaRPr>
          </a:p>
        </p:txBody>
      </p:sp>
      <p:sp>
        <p:nvSpPr>
          <p:cNvPr id="554" name="Google Shape;554;p38"/>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CSR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9"/>
          <p:cNvSpPr txBox="1">
            <a:spLocks noGrp="1"/>
          </p:cNvSpPr>
          <p:nvPr>
            <p:ph type="body" idx="1"/>
          </p:nvPr>
        </p:nvSpPr>
        <p:spPr>
          <a:xfrm>
            <a:off x="4738225" y="375957"/>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00000"/>
              </a:buClr>
              <a:buSzPts val="2400"/>
              <a:buNone/>
            </a:pPr>
            <a:r>
              <a:rPr lang="pl-PL">
                <a:solidFill>
                  <a:srgbClr val="000000"/>
                </a:solidFill>
              </a:rPr>
              <a:t>Treibhausgasemissionen entstehen, wenn Gase in die Luft freigesetzt werden und die Erde erwärmen. Diese Gase halten die Wärme der Sonne in unserer Atmosphäre zurück, wodurch sich der Planet insgesamt erwärmt. Die wichtigsten Treibhausgase, die uns Sorgen bereiten, sind Kohlendioxid (CO2), Methan (CH4), Distickstoffoxid (N2O), bestimmte vom Menschen verursachte Gase und Wasserdampf.</a:t>
            </a:r>
            <a:endParaRPr>
              <a:solidFill>
                <a:srgbClr val="000000"/>
              </a:solidFill>
            </a:endParaRPr>
          </a:p>
        </p:txBody>
      </p:sp>
      <p:sp>
        <p:nvSpPr>
          <p:cNvPr id="560" name="Google Shape;560;p3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pl-PL"/>
              <a:t>Treibhausgasemissionen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OVERVIEW - Nachhaltigkeitsdenken</a:t>
            </a:r>
            <a:endParaRPr/>
          </a:p>
        </p:txBody>
      </p:sp>
      <p:sp>
        <p:nvSpPr>
          <p:cNvPr id="275" name="Google Shape;275;p6"/>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pl-PL" b="1" i="0">
                <a:solidFill>
                  <a:srgbClr val="0D0D0D"/>
                </a:solidFill>
                <a:highlight>
                  <a:srgbClr val="FFFFFF"/>
                </a:highlight>
                <a:latin typeface="Calibri"/>
                <a:ea typeface="Calibri"/>
                <a:cs typeface="Calibri"/>
                <a:sym typeface="Calibri"/>
              </a:rPr>
              <a:t>1. Was ist „Nachhaltigkeitsdenken“?</a:t>
            </a:r>
            <a:endParaRPr/>
          </a:p>
          <a:p>
            <a:pPr marL="0" lvl="0" indent="0" algn="just" rtl="0">
              <a:lnSpc>
                <a:spcPct val="103333"/>
              </a:lnSpc>
              <a:spcBef>
                <a:spcPts val="0"/>
              </a:spcBef>
              <a:spcAft>
                <a:spcPts val="0"/>
              </a:spcAft>
              <a:buClr>
                <a:srgbClr val="0D0D0D"/>
              </a:buClr>
              <a:buSzPts val="2400"/>
              <a:buNone/>
            </a:pPr>
            <a:r>
              <a:rPr lang="pl-PL" b="0" i="0">
                <a:solidFill>
                  <a:srgbClr val="0D0D0D"/>
                </a:solidFill>
                <a:highlight>
                  <a:srgbClr val="FFFFFF"/>
                </a:highlight>
                <a:latin typeface="Calibri"/>
                <a:ea typeface="Calibri"/>
                <a:cs typeface="Calibri"/>
                <a:sym typeface="Calibri"/>
              </a:rPr>
              <a:t>Nachhaltiges Denken bedeutet einen Ansatz, der auf dem Verständnis und der Berücksichtigung ökologischer, sozialer und wirtschaftlicher Nachhaltigkeit bei allen Handlungen und Entscheidungen beruht.</a:t>
            </a:r>
            <a:endParaRPr b="0" i="0">
              <a:solidFill>
                <a:srgbClr val="0D0D0D"/>
              </a:solidFill>
              <a:highlight>
                <a:srgbClr val="FFFFFF"/>
              </a:highlight>
              <a:latin typeface="Calibri"/>
              <a:ea typeface="Calibri"/>
              <a:cs typeface="Calibri"/>
              <a:sym typeface="Calibri"/>
            </a:endParaRPr>
          </a:p>
          <a:p>
            <a:pPr marL="228600" lvl="0" indent="-228600" algn="just" rtl="0">
              <a:lnSpc>
                <a:spcPct val="103333"/>
              </a:lnSpc>
              <a:spcBef>
                <a:spcPts val="0"/>
              </a:spcBef>
              <a:spcAft>
                <a:spcPts val="0"/>
              </a:spcAft>
              <a:buClr>
                <a:srgbClr val="595959"/>
              </a:buClr>
              <a:buSzPts val="2400"/>
              <a:buNone/>
            </a:pPr>
            <a:endParaRPr>
              <a:solidFill>
                <a:srgbClr val="0D0D0D"/>
              </a:solidFill>
              <a:highlight>
                <a:srgbClr val="FFFFFF"/>
              </a:highlight>
            </a:endParaRPr>
          </a:p>
          <a:p>
            <a:pPr marL="228600" lvl="0" indent="-228600" algn="just" rtl="0">
              <a:lnSpc>
                <a:spcPct val="103333"/>
              </a:lnSpc>
              <a:spcBef>
                <a:spcPts val="0"/>
              </a:spcBef>
              <a:spcAft>
                <a:spcPts val="0"/>
              </a:spcAft>
              <a:buClr>
                <a:srgbClr val="595959"/>
              </a:buClr>
              <a:buSzPts val="2400"/>
              <a:buNone/>
            </a:pPr>
            <a:endParaRPr>
              <a:solidFill>
                <a:srgbClr val="0D0D0D"/>
              </a:solidFill>
              <a:highlight>
                <a:srgbClr val="FFFFFF"/>
              </a:highlight>
            </a:endParaRPr>
          </a:p>
          <a:p>
            <a:pPr marL="228600" lvl="0" indent="-228600" algn="just" rtl="0">
              <a:lnSpc>
                <a:spcPct val="103333"/>
              </a:lnSpc>
              <a:spcBef>
                <a:spcPts val="0"/>
              </a:spcBef>
              <a:spcAft>
                <a:spcPts val="0"/>
              </a:spcAft>
              <a:buClr>
                <a:srgbClr val="0D0D0D"/>
              </a:buClr>
              <a:buSzPts val="2400"/>
              <a:buNone/>
            </a:pPr>
            <a:r>
              <a:rPr lang="pl-PL" b="1">
                <a:solidFill>
                  <a:srgbClr val="0D0D0D"/>
                </a:solidFill>
                <a:highlight>
                  <a:srgbClr val="FFFFFF"/>
                </a:highlight>
                <a:latin typeface="Calibri"/>
                <a:ea typeface="Calibri"/>
                <a:cs typeface="Calibri"/>
                <a:sym typeface="Calibri"/>
              </a:rPr>
              <a:t>2. Zielsetzung</a:t>
            </a:r>
            <a:endParaRPr b="1">
              <a:solidFill>
                <a:srgbClr val="0D0D0D"/>
              </a:solidFill>
              <a:highlight>
                <a:srgbClr val="FFFFFF"/>
              </a:highlight>
              <a:latin typeface="Calibri"/>
              <a:ea typeface="Calibri"/>
              <a:cs typeface="Calibri"/>
              <a:sym typeface="Calibri"/>
            </a:endParaRPr>
          </a:p>
          <a:p>
            <a:pPr marL="0" lvl="0" indent="0" algn="just" rtl="0">
              <a:lnSpc>
                <a:spcPct val="103333"/>
              </a:lnSpc>
              <a:spcBef>
                <a:spcPts val="0"/>
              </a:spcBef>
              <a:spcAft>
                <a:spcPts val="0"/>
              </a:spcAft>
              <a:buClr>
                <a:srgbClr val="0D0D0D"/>
              </a:buClr>
              <a:buSzPts val="2400"/>
              <a:buNone/>
            </a:pPr>
            <a:r>
              <a:rPr lang="pl-PL" b="0" i="0">
                <a:solidFill>
                  <a:srgbClr val="0D0D0D"/>
                </a:solidFill>
                <a:highlight>
                  <a:srgbClr val="FFFFFF"/>
                </a:highlight>
                <a:latin typeface="Calibri"/>
                <a:ea typeface="Calibri"/>
                <a:cs typeface="Calibri"/>
                <a:sym typeface="Calibri"/>
              </a:rPr>
              <a:t>Nachhaltigkeitsdenken oder nachhaltiges Denken bezieht sich auf die Fähigkeit, ökologische, soziale und wirtschaftliche Nachhaltigkeit bei allen Handlungen und Entscheidungen zu berücksichtigen.</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7"/>
          <p:cNvSpPr txBox="1">
            <a:spLocks noGrp="1"/>
          </p:cNvSpPr>
          <p:nvPr>
            <p:ph type="body" idx="1"/>
          </p:nvPr>
        </p:nvSpPr>
        <p:spPr>
          <a:xfrm>
            <a:off x="904856" y="685800"/>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Definition von „Nachhaltigkeit“ in der Wirtschaft</a:t>
            </a:r>
            <a:endParaRPr/>
          </a:p>
          <a:p>
            <a:pPr marL="0" lvl="0" indent="0" algn="l" rtl="0">
              <a:lnSpc>
                <a:spcPct val="90000"/>
              </a:lnSpc>
              <a:spcBef>
                <a:spcPts val="1000"/>
              </a:spcBef>
              <a:spcAft>
                <a:spcPts val="0"/>
              </a:spcAft>
              <a:buClr>
                <a:srgbClr val="73B64B"/>
              </a:buClr>
              <a:buSzPts val="3600"/>
              <a:buNone/>
            </a:pPr>
            <a:endParaRPr/>
          </a:p>
        </p:txBody>
      </p:sp>
      <p:sp>
        <p:nvSpPr>
          <p:cNvPr id="281" name="Google Shape;281;p7"/>
          <p:cNvSpPr txBox="1">
            <a:spLocks noGrp="1"/>
          </p:cNvSpPr>
          <p:nvPr>
            <p:ph type="body" idx="2"/>
          </p:nvPr>
        </p:nvSpPr>
        <p:spPr>
          <a:xfrm>
            <a:off x="904856" y="1159516"/>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0D0D0D"/>
              </a:buClr>
              <a:buSzPts val="2400"/>
              <a:buNone/>
            </a:pPr>
            <a:r>
              <a:rPr lang="pl-PL" sz="2350" b="0" i="0">
                <a:solidFill>
                  <a:srgbClr val="0D0D0D"/>
                </a:solidFill>
                <a:highlight>
                  <a:srgbClr val="FFFFFF"/>
                </a:highlight>
              </a:rPr>
              <a:t>Die Unternehmen suchen nach wie vor nach ihrer eigenen Definition von „Nachhaltigkeit“ und nach operativen Leitlinien, die bei der Umsetzung helfen sollen. Die Auslegung des Begriffs „Nachhaltigkeit“ in der Wirtschaft legt nahe, dass es einen möglichen „dritten Weg“ gibt, einen Weg des Gleichgewichts. Es wird betont, dass drei Ziele miteinander in Einklang gebracht werden müssen, damit eine nachhaltige Entwicklung erreicht werden kann: </a:t>
            </a:r>
            <a:endParaRPr sz="2350" b="0" i="0">
              <a:solidFill>
                <a:srgbClr val="0D0D0D"/>
              </a:solidFill>
              <a:highlight>
                <a:srgbClr val="FFFFFF"/>
              </a:highlight>
            </a:endParaRPr>
          </a:p>
          <a:p>
            <a:pPr marL="228600" lvl="0" indent="-228600" algn="just" rtl="0">
              <a:lnSpc>
                <a:spcPct val="103333"/>
              </a:lnSpc>
              <a:spcBef>
                <a:spcPts val="0"/>
              </a:spcBef>
              <a:spcAft>
                <a:spcPts val="0"/>
              </a:spcAft>
              <a:buClr>
                <a:srgbClr val="595959"/>
              </a:buClr>
              <a:buSzPts val="2400"/>
              <a:buNone/>
            </a:pPr>
            <a:endParaRPr sz="2350" b="0" i="0">
              <a:solidFill>
                <a:srgbClr val="0D0D0D"/>
              </a:solidFill>
              <a:highlight>
                <a:srgbClr val="FFFFFF"/>
              </a:highlight>
            </a:endParaRPr>
          </a:p>
          <a:p>
            <a:pPr marL="342900" lvl="0" indent="-342900" algn="just" rtl="0">
              <a:lnSpc>
                <a:spcPct val="103333"/>
              </a:lnSpc>
              <a:spcBef>
                <a:spcPts val="0"/>
              </a:spcBef>
              <a:spcAft>
                <a:spcPts val="0"/>
              </a:spcAft>
              <a:buClr>
                <a:srgbClr val="73B64B"/>
              </a:buClr>
              <a:buSzPts val="2400"/>
              <a:buFont typeface="Arial"/>
              <a:buChar char="•"/>
            </a:pPr>
            <a:r>
              <a:rPr lang="pl-PL" sz="2350" b="0" i="0">
                <a:solidFill>
                  <a:srgbClr val="73B64B"/>
                </a:solidFill>
                <a:highlight>
                  <a:srgbClr val="FFFFFF"/>
                </a:highlight>
              </a:rPr>
              <a:t>Wirtschaftlich (materiell), </a:t>
            </a:r>
            <a:endParaRPr sz="2350" b="0" i="0">
              <a:solidFill>
                <a:srgbClr val="73B64B"/>
              </a:solidFill>
              <a:highlight>
                <a:srgbClr val="FFFFFF"/>
              </a:highlight>
            </a:endParaRPr>
          </a:p>
          <a:p>
            <a:pPr marL="342900" lvl="0" indent="-342900" algn="just" rtl="0">
              <a:lnSpc>
                <a:spcPct val="103333"/>
              </a:lnSpc>
              <a:spcBef>
                <a:spcPts val="0"/>
              </a:spcBef>
              <a:spcAft>
                <a:spcPts val="0"/>
              </a:spcAft>
              <a:buClr>
                <a:srgbClr val="73B64B"/>
              </a:buClr>
              <a:buSzPts val="2400"/>
              <a:buFont typeface="Arial"/>
              <a:buChar char="•"/>
            </a:pPr>
            <a:r>
              <a:rPr lang="pl-PL" sz="2350" b="0" i="0">
                <a:solidFill>
                  <a:srgbClr val="73B64B"/>
                </a:solidFill>
                <a:highlight>
                  <a:srgbClr val="FFFFFF"/>
                </a:highlight>
              </a:rPr>
              <a:t>Umwelt (natürlich), </a:t>
            </a:r>
            <a:endParaRPr sz="2350" b="0" i="0">
              <a:solidFill>
                <a:srgbClr val="73B64B"/>
              </a:solidFill>
              <a:highlight>
                <a:srgbClr val="FFFFFF"/>
              </a:highlight>
            </a:endParaRPr>
          </a:p>
          <a:p>
            <a:pPr marL="342900" lvl="0" indent="-342900" algn="just" rtl="0">
              <a:lnSpc>
                <a:spcPct val="103333"/>
              </a:lnSpc>
              <a:spcBef>
                <a:spcPts val="0"/>
              </a:spcBef>
              <a:spcAft>
                <a:spcPts val="0"/>
              </a:spcAft>
              <a:buClr>
                <a:srgbClr val="73B64B"/>
              </a:buClr>
              <a:buSzPts val="2400"/>
              <a:buFont typeface="Arial"/>
              <a:buChar char="•"/>
            </a:pPr>
            <a:r>
              <a:rPr lang="pl-PL" sz="2350" b="0" i="0">
                <a:solidFill>
                  <a:srgbClr val="73B64B"/>
                </a:solidFill>
                <a:highlight>
                  <a:srgbClr val="FFFFFF"/>
                </a:highlight>
              </a:rPr>
              <a:t>und Soziales (Mensch). </a:t>
            </a:r>
            <a:endParaRPr sz="2350" b="0" i="0">
              <a:solidFill>
                <a:srgbClr val="73B64B"/>
              </a:solidFill>
              <a:highlight>
                <a:srgbClr val="FFFFFF"/>
              </a:highlight>
            </a:endParaRPr>
          </a:p>
          <a:p>
            <a:pPr marL="342900" lvl="0" indent="-190500" algn="just" rtl="0">
              <a:lnSpc>
                <a:spcPct val="103333"/>
              </a:lnSpc>
              <a:spcBef>
                <a:spcPts val="0"/>
              </a:spcBef>
              <a:spcAft>
                <a:spcPts val="0"/>
              </a:spcAft>
              <a:buClr>
                <a:srgbClr val="595959"/>
              </a:buClr>
              <a:buSzPts val="2400"/>
              <a:buFont typeface="Arial"/>
              <a:buNone/>
            </a:pPr>
            <a:endParaRPr sz="2350">
              <a:solidFill>
                <a:srgbClr val="0D0D0D"/>
              </a:solidFill>
              <a:highlight>
                <a:srgbClr val="FFFFFF"/>
              </a:highlight>
            </a:endParaRPr>
          </a:p>
          <a:p>
            <a:pPr marL="0" lvl="0" indent="0" algn="just" rtl="0">
              <a:lnSpc>
                <a:spcPct val="103333"/>
              </a:lnSpc>
              <a:spcBef>
                <a:spcPts val="0"/>
              </a:spcBef>
              <a:spcAft>
                <a:spcPts val="0"/>
              </a:spcAft>
              <a:buClr>
                <a:srgbClr val="0D0D0D"/>
              </a:buClr>
              <a:buSzPts val="2400"/>
              <a:buNone/>
            </a:pPr>
            <a:r>
              <a:rPr lang="pl-PL" sz="2350" b="0" i="0">
                <a:solidFill>
                  <a:srgbClr val="0D0D0D"/>
                </a:solidFill>
                <a:highlight>
                  <a:srgbClr val="FFFFFF"/>
                </a:highlight>
              </a:rPr>
              <a:t>Besondere Aufmerksamkeit wird der Notwendigkeit gewidmet, das Gleichgewicht, die Harmonie und die richtigen Proportionen zwischen diesen drei Kapitalarten zu wahren. Nur durch diese Harmonie kann die Nachhaltigkeit der Entwicklung gewährleistet werden.</a:t>
            </a:r>
            <a:endParaRPr sz="2350"/>
          </a:p>
        </p:txBody>
      </p:sp>
      <p:sp>
        <p:nvSpPr>
          <p:cNvPr id="282" name="Google Shape;282;p7"/>
          <p:cNvSpPr/>
          <p:nvPr/>
        </p:nvSpPr>
        <p:spPr>
          <a:xfrm>
            <a:off x="0" y="0"/>
            <a:ext cx="428625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br>
              <a:rPr lang="pl-PL" sz="1800" b="0" i="0" u="none" strike="noStrike" cap="none">
                <a:solidFill>
                  <a:srgbClr val="000000"/>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8"/>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pl-PL"/>
              <a:t>Definition von „Nachhaltigkeit“ in der Wirtschaft</a:t>
            </a:r>
            <a:endParaRPr/>
          </a:p>
          <a:p>
            <a:pPr marL="0" lvl="0" indent="0" algn="l" rtl="0">
              <a:lnSpc>
                <a:spcPct val="90000"/>
              </a:lnSpc>
              <a:spcBef>
                <a:spcPts val="1000"/>
              </a:spcBef>
              <a:spcAft>
                <a:spcPts val="0"/>
              </a:spcAft>
              <a:buClr>
                <a:srgbClr val="73B64B"/>
              </a:buClr>
              <a:buSzPts val="3600"/>
              <a:buNone/>
            </a:pPr>
            <a:endParaRPr/>
          </a:p>
        </p:txBody>
      </p:sp>
      <p:sp>
        <p:nvSpPr>
          <p:cNvPr id="288" name="Google Shape;288;p8"/>
          <p:cNvSpPr txBox="1">
            <a:spLocks noGrp="1"/>
          </p:cNvSpPr>
          <p:nvPr>
            <p:ph type="body" idx="2"/>
          </p:nvPr>
        </p:nvSpPr>
        <p:spPr>
          <a:xfrm>
            <a:off x="904856" y="1498845"/>
            <a:ext cx="10052954" cy="4250335"/>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pl-PL" b="1">
                <a:solidFill>
                  <a:srgbClr val="000000"/>
                </a:solidFill>
              </a:rPr>
              <a:t>	Das gemeinsame Merkmal aller „Nachhaltigkeit“ in der Wirtschaft ist die Aufmerksamkeit für:</a:t>
            </a:r>
            <a:endParaRPr b="1">
              <a:solidFill>
                <a:srgbClr val="000000"/>
              </a:solidFill>
            </a:endParaRPr>
          </a:p>
          <a:p>
            <a:pPr marL="228600" lvl="0" indent="-228600" algn="just" rtl="0">
              <a:lnSpc>
                <a:spcPct val="103333"/>
              </a:lnSpc>
              <a:spcBef>
                <a:spcPts val="0"/>
              </a:spcBef>
              <a:spcAft>
                <a:spcPts val="0"/>
              </a:spcAft>
              <a:buClr>
                <a:srgbClr val="595959"/>
              </a:buClr>
              <a:buSzPts val="2400"/>
              <a:buNone/>
            </a:pPr>
            <a:endParaRPr>
              <a:solidFill>
                <a:srgbClr val="000000"/>
              </a:solidFill>
            </a:endParaRPr>
          </a:p>
          <a:p>
            <a:pPr marL="342900" lvl="0" indent="-342900" algn="just" rtl="0">
              <a:lnSpc>
                <a:spcPct val="103333"/>
              </a:lnSpc>
              <a:spcBef>
                <a:spcPts val="0"/>
              </a:spcBef>
              <a:spcAft>
                <a:spcPts val="0"/>
              </a:spcAft>
              <a:buClr>
                <a:srgbClr val="595959"/>
              </a:buClr>
              <a:buSzPts val="2400"/>
              <a:buFont typeface="Noto Sans Symbols"/>
              <a:buChar char="⮚"/>
            </a:pPr>
            <a:r>
              <a:rPr lang="pl-PL">
                <a:solidFill>
                  <a:srgbClr val="000000"/>
                </a:solidFill>
              </a:rPr>
              <a:t>die Nachhaltigkeit der Entwicklung der Organisation auf lange Sicht,</a:t>
            </a:r>
            <a:endParaRPr>
              <a:solidFill>
                <a:srgbClr val="000000"/>
              </a:solidFill>
            </a:endParaRPr>
          </a:p>
          <a:p>
            <a:pPr marL="0" lvl="0" indent="0" algn="just" rtl="0">
              <a:lnSpc>
                <a:spcPct val="103333"/>
              </a:lnSpc>
              <a:spcBef>
                <a:spcPts val="0"/>
              </a:spcBef>
              <a:spcAft>
                <a:spcPts val="0"/>
              </a:spcAft>
              <a:buClr>
                <a:srgbClr val="595959"/>
              </a:buClr>
              <a:buSzPts val="2400"/>
              <a:buNone/>
            </a:pPr>
            <a:endParaRPr>
              <a:solidFill>
                <a:srgbClr val="000000"/>
              </a:solidFill>
            </a:endParaRPr>
          </a:p>
          <a:p>
            <a:pPr marL="342900" lvl="0" indent="-342900" algn="just" rtl="0">
              <a:lnSpc>
                <a:spcPct val="103333"/>
              </a:lnSpc>
              <a:spcBef>
                <a:spcPts val="0"/>
              </a:spcBef>
              <a:spcAft>
                <a:spcPts val="0"/>
              </a:spcAft>
              <a:buClr>
                <a:srgbClr val="595959"/>
              </a:buClr>
              <a:buSzPts val="2400"/>
              <a:buFont typeface="Noto Sans Symbols"/>
              <a:buChar char="⮚"/>
            </a:pPr>
            <a:r>
              <a:rPr lang="pl-PL">
                <a:solidFill>
                  <a:srgbClr val="000000"/>
                </a:solidFill>
              </a:rPr>
              <a:t>die Notwendigkeit, ein vernünftiges Gleichgewicht zwischen den heutigen Bestrebungen und den künftigen Möglichkeiten herzustellen</a:t>
            </a:r>
            <a:endParaRPr>
              <a:solidFill>
                <a:srgbClr val="000000"/>
              </a:solidFill>
            </a:endParaRPr>
          </a:p>
          <a:p>
            <a:pPr marL="0" lvl="0" indent="0" algn="just" rtl="0">
              <a:lnSpc>
                <a:spcPct val="103333"/>
              </a:lnSpc>
              <a:spcBef>
                <a:spcPts val="0"/>
              </a:spcBef>
              <a:spcAft>
                <a:spcPts val="0"/>
              </a:spcAft>
              <a:buClr>
                <a:srgbClr val="595959"/>
              </a:buClr>
              <a:buSzPts val="2400"/>
              <a:buNone/>
            </a:pPr>
            <a:endParaRPr>
              <a:solidFill>
                <a:srgbClr val="000000"/>
              </a:solidFill>
            </a:endParaRPr>
          </a:p>
          <a:p>
            <a:pPr marL="342900" lvl="0" indent="-342900" algn="just" rtl="0">
              <a:lnSpc>
                <a:spcPct val="103333"/>
              </a:lnSpc>
              <a:spcBef>
                <a:spcPts val="0"/>
              </a:spcBef>
              <a:spcAft>
                <a:spcPts val="0"/>
              </a:spcAft>
              <a:buClr>
                <a:srgbClr val="595959"/>
              </a:buClr>
              <a:buSzPts val="2400"/>
              <a:buFont typeface="Noto Sans Symbols"/>
              <a:buChar char="⮚"/>
            </a:pPr>
            <a:r>
              <a:rPr lang="pl-PL">
                <a:solidFill>
                  <a:srgbClr val="000000"/>
                </a:solidFill>
              </a:rPr>
              <a:t>die Tatsache, dass es zur Erreichung der oben genannten Ziele notwendig ist, ein Gleichgewicht zwischen den Bedürfnissen der verschiedenen Interessengruppen zu finden und wirtschaftliche, soziale und ökologische Ziele in Einklang zu bringen, sowie Kreativität, Flexibilität und Lernfähigkeit, um das eigene Umfeld besser zu verstehen und zu gestalten</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9"/>
          <p:cNvSpPr txBox="1">
            <a:spLocks noGrp="1"/>
          </p:cNvSpPr>
          <p:nvPr>
            <p:ph type="body" idx="2"/>
          </p:nvPr>
        </p:nvSpPr>
        <p:spPr>
          <a:xfrm>
            <a:off x="926623" y="1048669"/>
            <a:ext cx="10067700" cy="5922300"/>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pl-PL"/>
              <a:t>	</a:t>
            </a:r>
            <a:r>
              <a:rPr lang="pl-PL">
                <a:solidFill>
                  <a:srgbClr val="000000"/>
                </a:solidFill>
              </a:rPr>
              <a:t>1987 definierte die Brundtland-Kommission der Vereinten Nationen die nachhaltige Entwicklung als „die Befriedigung der Bedürfnisse der heutigen Generation, ohne die Fähigkeit künftiger Generationen zu gefährden, ihre eigenen Bedürfnisse zu befriedigen“. 37 Jahre später hat die Menschheit nicht genug getan, um dieses Ziel zu erreichen. Heute ist die Klimakrise zu einem Notfall geworden, die globale Energiekrise hat unsere anhaltende Abhängigkeit von Ressourcen, die den Planeten zerstören, deutlich gemacht, und die jüngeren Generationen sind zu Recht empört über die Schäden und die Instabilität, die sie von ihren Vorgängern geerbt haben.</a:t>
            </a:r>
            <a:endParaRPr>
              <a:solidFill>
                <a:srgbClr val="000000"/>
              </a:solidFill>
            </a:endParaRPr>
          </a:p>
          <a:p>
            <a:pPr marL="228600" lvl="0" indent="-228600" algn="just" rtl="0">
              <a:lnSpc>
                <a:spcPct val="150000"/>
              </a:lnSpc>
              <a:spcBef>
                <a:spcPts val="0"/>
              </a:spcBef>
              <a:spcAft>
                <a:spcPts val="0"/>
              </a:spcAft>
              <a:buClr>
                <a:srgbClr val="595959"/>
              </a:buClr>
              <a:buSzPts val="2400"/>
              <a:buNone/>
            </a:pPr>
            <a:endParaRPr>
              <a:solidFill>
                <a:srgbClr val="000000"/>
              </a:solidFill>
            </a:endParaRPr>
          </a:p>
          <a:p>
            <a:pPr marL="228600" lvl="0" indent="-228600" algn="just" rtl="0">
              <a:lnSpc>
                <a:spcPct val="150000"/>
              </a:lnSpc>
              <a:spcBef>
                <a:spcPts val="0"/>
              </a:spcBef>
              <a:spcAft>
                <a:spcPts val="0"/>
              </a:spcAft>
              <a:buClr>
                <a:srgbClr val="000000"/>
              </a:buClr>
              <a:buSzPts val="2000"/>
              <a:buNone/>
            </a:pPr>
            <a:r>
              <a:rPr lang="pl-PL">
                <a:solidFill>
                  <a:srgbClr val="000000"/>
                </a:solidFill>
              </a:rPr>
              <a:t>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63"/>
          <p:cNvSpPr txBox="1">
            <a:spLocks noGrp="1"/>
          </p:cNvSpPr>
          <p:nvPr>
            <p:ph type="body" idx="2"/>
          </p:nvPr>
        </p:nvSpPr>
        <p:spPr>
          <a:xfrm>
            <a:off x="918924" y="1116842"/>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pl-PL">
                <a:solidFill>
                  <a:srgbClr val="000000"/>
                </a:solidFill>
              </a:rPr>
              <a:t>Einem UN-Bericht aus dem Jahr 2019 zufolge glauben zwar 92 % der CEOs, dass Nachhaltigkeit wichtig ist, aber nur 48 % finden Wege, um Nachhaltigkeitsmaßnahmen umzusetzen. Dies wird durch eine Studie von Deloitte aus dem Jahr 2022 bestätigt, die eine Kluft zwischen Ambitionen und Maßnahmen in Bezug auf nachhaltige Entwicklungspraktiken in Unternehmen aufzeigt. Obwohl sich beispielsweise ein Drittel der größten börsennotierten Unternehmen Europas verpflichtet hat, bis 2050 Netto-Null-Emissionen zu erreichen, sind nur 9 % auf dem Weg dorthin.</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2602</Words>
  <Application>Microsoft Office PowerPoint</Application>
  <PresentationFormat>Widescreen</PresentationFormat>
  <Paragraphs>219</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Calibri</vt:lpstr>
      <vt:lpstr>Arial</vt:lpstr>
      <vt:lpstr>Aptos</vt:lpstr>
      <vt:lpstr>Montserrat</vt:lpstr>
      <vt:lpstr>Montserrat Light</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2</cp:revision>
  <dcterms:created xsi:type="dcterms:W3CDTF">2020-10-14T13:32:04Z</dcterms:created>
  <dcterms:modified xsi:type="dcterms:W3CDTF">2025-11-17T09:54:16Z</dcterms:modified>
</cp:coreProperties>
</file>