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1"/>
  </p:notesMasterIdLst>
  <p:sldIdLst>
    <p:sldId id="256" r:id="rId2"/>
    <p:sldId id="260"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Lst>
  <p:sldSz cx="12192000" cy="6858000"/>
  <p:notesSz cx="6858000" cy="9144000"/>
  <p:embeddedFontLst>
    <p:embeddedFont>
      <p:font typeface="Montserrat" panose="00000500000000000000" pitchFamily="2" charset="0"/>
      <p:regular r:id="rId72"/>
      <p:bold r:id="rId73"/>
      <p:italic r:id="rId74"/>
      <p:boldItalic r:id="rId75"/>
    </p:embeddedFont>
    <p:embeddedFont>
      <p:font typeface="Montserrat Light" panose="00000400000000000000" pitchFamily="2" charset="0"/>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3" roundtripDataSignature="AMtx7mj2Gm889LrH4hG2c4cR9Dfs9JNi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10694D-C12B-4603-8756-A1A2DAE3F658}" v="4" dt="2025-11-17T09:52:26.882"/>
  </p1510:revLst>
</p1510:revInfo>
</file>

<file path=ppt/tableStyles.xml><?xml version="1.0" encoding="utf-8"?>
<a:tblStyleLst xmlns:a="http://schemas.openxmlformats.org/drawingml/2006/main" def="{51917863-6571-49AB-A12F-83F1F9359838}">
  <a:tblStyle styleId="{51917863-6571-49AB-A12F-83F1F935983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4660"/>
  </p:normalViewPr>
  <p:slideViewPr>
    <p:cSldViewPr snapToGrid="0">
      <p:cViewPr varScale="1">
        <p:scale>
          <a:sx n="62" d="100"/>
          <a:sy n="62" d="100"/>
        </p:scale>
        <p:origin x="732"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 Target="slides/slide4.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93" Type="http://customschemas.google.com/relationships/presentationmetadata" Target="metadata"/><Relationship Id="rId98"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V Vadivan" userId="7c1f3fdc556de7c5" providerId="LiveId" clId="{8D0BCD1F-A3D6-4EA0-BA6B-124C712E6D9B}"/>
    <pc:docChg chg="undo custSel modSld">
      <pc:chgData name="GV Vadivan" userId="7c1f3fdc556de7c5" providerId="LiveId" clId="{8D0BCD1F-A3D6-4EA0-BA6B-124C712E6D9B}" dt="2025-11-17T09:53:34.157" v="673" actId="207"/>
      <pc:docMkLst>
        <pc:docMk/>
      </pc:docMkLst>
      <pc:sldChg chg="addSp delSp modSp mod">
        <pc:chgData name="GV Vadivan" userId="7c1f3fdc556de7c5" providerId="LiveId" clId="{8D0BCD1F-A3D6-4EA0-BA6B-124C712E6D9B}" dt="2025-11-17T09:40:18.618" v="1" actId="478"/>
        <pc:sldMkLst>
          <pc:docMk/>
          <pc:sldMk cId="0" sldId="259"/>
        </pc:sldMkLst>
        <pc:spChg chg="add del mod">
          <ac:chgData name="GV Vadivan" userId="7c1f3fdc556de7c5" providerId="LiveId" clId="{8D0BCD1F-A3D6-4EA0-BA6B-124C712E6D9B}" dt="2025-11-17T09:40:18.618" v="1" actId="478"/>
          <ac:spMkLst>
            <pc:docMk/>
            <pc:sldMk cId="0" sldId="259"/>
            <ac:spMk id="3" creationId="{2272E7B9-512C-6B3D-4D8B-66546064BD12}"/>
          </ac:spMkLst>
        </pc:spChg>
        <pc:picChg chg="del">
          <ac:chgData name="GV Vadivan" userId="7c1f3fdc556de7c5" providerId="LiveId" clId="{8D0BCD1F-A3D6-4EA0-BA6B-124C712E6D9B}" dt="2025-11-17T09:40:17.267" v="0" actId="478"/>
          <ac:picMkLst>
            <pc:docMk/>
            <pc:sldMk cId="0" sldId="259"/>
            <ac:picMk id="236" creationId="{00000000-0000-0000-0000-000000000000}"/>
          </ac:picMkLst>
        </pc:picChg>
      </pc:sldChg>
      <pc:sldChg chg="addSp delSp modSp mod">
        <pc:chgData name="GV Vadivan" userId="7c1f3fdc556de7c5" providerId="LiveId" clId="{8D0BCD1F-A3D6-4EA0-BA6B-124C712E6D9B}" dt="2025-11-17T09:40:24.073" v="3" actId="478"/>
        <pc:sldMkLst>
          <pc:docMk/>
          <pc:sldMk cId="0" sldId="267"/>
        </pc:sldMkLst>
        <pc:spChg chg="add del mod">
          <ac:chgData name="GV Vadivan" userId="7c1f3fdc556de7c5" providerId="LiveId" clId="{8D0BCD1F-A3D6-4EA0-BA6B-124C712E6D9B}" dt="2025-11-17T09:40:24.073" v="3" actId="478"/>
          <ac:spMkLst>
            <pc:docMk/>
            <pc:sldMk cId="0" sldId="267"/>
            <ac:spMk id="3" creationId="{75A302C9-4B1E-D52C-A43A-7B1DE05E510B}"/>
          </ac:spMkLst>
        </pc:spChg>
        <pc:picChg chg="del">
          <ac:chgData name="GV Vadivan" userId="7c1f3fdc556de7c5" providerId="LiveId" clId="{8D0BCD1F-A3D6-4EA0-BA6B-124C712E6D9B}" dt="2025-11-17T09:40:23.380" v="2" actId="478"/>
          <ac:picMkLst>
            <pc:docMk/>
            <pc:sldMk cId="0" sldId="267"/>
            <ac:picMk id="306" creationId="{00000000-0000-0000-0000-000000000000}"/>
          </ac:picMkLst>
        </pc:picChg>
      </pc:sldChg>
      <pc:sldChg chg="addSp delSp modSp mod">
        <pc:chgData name="GV Vadivan" userId="7c1f3fdc556de7c5" providerId="LiveId" clId="{8D0BCD1F-A3D6-4EA0-BA6B-124C712E6D9B}" dt="2025-11-17T09:40:26.327" v="5" actId="478"/>
        <pc:sldMkLst>
          <pc:docMk/>
          <pc:sldMk cId="0" sldId="269"/>
        </pc:sldMkLst>
        <pc:spChg chg="add del mod">
          <ac:chgData name="GV Vadivan" userId="7c1f3fdc556de7c5" providerId="LiveId" clId="{8D0BCD1F-A3D6-4EA0-BA6B-124C712E6D9B}" dt="2025-11-17T09:40:26.327" v="5" actId="478"/>
          <ac:spMkLst>
            <pc:docMk/>
            <pc:sldMk cId="0" sldId="269"/>
            <ac:spMk id="3" creationId="{BF4FCFF1-3A56-74EA-CB0A-0D5674CF99D7}"/>
          </ac:spMkLst>
        </pc:spChg>
        <pc:picChg chg="del">
          <ac:chgData name="GV Vadivan" userId="7c1f3fdc556de7c5" providerId="LiveId" clId="{8D0BCD1F-A3D6-4EA0-BA6B-124C712E6D9B}" dt="2025-11-17T09:40:25.611" v="4" actId="478"/>
          <ac:picMkLst>
            <pc:docMk/>
            <pc:sldMk cId="0" sldId="269"/>
            <ac:picMk id="333" creationId="{00000000-0000-0000-0000-000000000000}"/>
          </ac:picMkLst>
        </pc:picChg>
      </pc:sldChg>
      <pc:sldChg chg="delSp modSp mod modClrScheme chgLayout">
        <pc:chgData name="GV Vadivan" userId="7c1f3fdc556de7c5" providerId="LiveId" clId="{8D0BCD1F-A3D6-4EA0-BA6B-124C712E6D9B}" dt="2025-11-17T09:44:38.753" v="225" actId="207"/>
        <pc:sldMkLst>
          <pc:docMk/>
          <pc:sldMk cId="0" sldId="270"/>
        </pc:sldMkLst>
        <pc:spChg chg="mod ord">
          <ac:chgData name="GV Vadivan" userId="7c1f3fdc556de7c5" providerId="LiveId" clId="{8D0BCD1F-A3D6-4EA0-BA6B-124C712E6D9B}" dt="2025-11-17T09:44:38.753" v="225" actId="207"/>
          <ac:spMkLst>
            <pc:docMk/>
            <pc:sldMk cId="0" sldId="270"/>
            <ac:spMk id="341" creationId="{00000000-0000-0000-0000-000000000000}"/>
          </ac:spMkLst>
        </pc:spChg>
        <pc:spChg chg="mod ord">
          <ac:chgData name="GV Vadivan" userId="7c1f3fdc556de7c5" providerId="LiveId" clId="{8D0BCD1F-A3D6-4EA0-BA6B-124C712E6D9B}" dt="2025-11-17T09:42:50.637" v="99" actId="1035"/>
          <ac:spMkLst>
            <pc:docMk/>
            <pc:sldMk cId="0" sldId="270"/>
            <ac:spMk id="342" creationId="{00000000-0000-0000-0000-000000000000}"/>
          </ac:spMkLst>
        </pc:spChg>
        <pc:picChg chg="del mod ord">
          <ac:chgData name="GV Vadivan" userId="7c1f3fdc556de7c5" providerId="LiveId" clId="{8D0BCD1F-A3D6-4EA0-BA6B-124C712E6D9B}" dt="2025-11-17T09:42:05.406" v="23" actId="478"/>
          <ac:picMkLst>
            <pc:docMk/>
            <pc:sldMk cId="0" sldId="270"/>
            <ac:picMk id="343" creationId="{00000000-0000-0000-0000-000000000000}"/>
          </ac:picMkLst>
        </pc:picChg>
      </pc:sldChg>
      <pc:sldChg chg="addSp delSp modSp mod modClrScheme chgLayout">
        <pc:chgData name="GV Vadivan" userId="7c1f3fdc556de7c5" providerId="LiveId" clId="{8D0BCD1F-A3D6-4EA0-BA6B-124C712E6D9B}" dt="2025-11-17T09:44:45.435" v="227" actId="207"/>
        <pc:sldMkLst>
          <pc:docMk/>
          <pc:sldMk cId="0" sldId="271"/>
        </pc:sldMkLst>
        <pc:spChg chg="add del mod">
          <ac:chgData name="GV Vadivan" userId="7c1f3fdc556de7c5" providerId="LiveId" clId="{8D0BCD1F-A3D6-4EA0-BA6B-124C712E6D9B}" dt="2025-11-17T09:43:23.781" v="161" actId="478"/>
          <ac:spMkLst>
            <pc:docMk/>
            <pc:sldMk cId="0" sldId="271"/>
            <ac:spMk id="3" creationId="{E9659F71-E0FE-494E-F01A-1F949165760D}"/>
          </ac:spMkLst>
        </pc:spChg>
        <pc:spChg chg="mod ord">
          <ac:chgData name="GV Vadivan" userId="7c1f3fdc556de7c5" providerId="LiveId" clId="{8D0BCD1F-A3D6-4EA0-BA6B-124C712E6D9B}" dt="2025-11-17T09:44:45.435" v="227" actId="207"/>
          <ac:spMkLst>
            <pc:docMk/>
            <pc:sldMk cId="0" sldId="271"/>
            <ac:spMk id="348" creationId="{00000000-0000-0000-0000-000000000000}"/>
          </ac:spMkLst>
        </pc:spChg>
        <pc:spChg chg="mod ord">
          <ac:chgData name="GV Vadivan" userId="7c1f3fdc556de7c5" providerId="LiveId" clId="{8D0BCD1F-A3D6-4EA0-BA6B-124C712E6D9B}" dt="2025-11-17T09:44:27.774" v="224" actId="14100"/>
          <ac:spMkLst>
            <pc:docMk/>
            <pc:sldMk cId="0" sldId="271"/>
            <ac:spMk id="350" creationId="{00000000-0000-0000-0000-000000000000}"/>
          </ac:spMkLst>
        </pc:spChg>
        <pc:picChg chg="del">
          <ac:chgData name="GV Vadivan" userId="7c1f3fdc556de7c5" providerId="LiveId" clId="{8D0BCD1F-A3D6-4EA0-BA6B-124C712E6D9B}" dt="2025-11-17T09:43:22.116" v="160" actId="478"/>
          <ac:picMkLst>
            <pc:docMk/>
            <pc:sldMk cId="0" sldId="271"/>
            <ac:picMk id="349" creationId="{00000000-0000-0000-0000-000000000000}"/>
          </ac:picMkLst>
        </pc:picChg>
      </pc:sldChg>
      <pc:sldChg chg="addSp delSp modSp mod modClrScheme chgLayout">
        <pc:chgData name="GV Vadivan" userId="7c1f3fdc556de7c5" providerId="LiveId" clId="{8D0BCD1F-A3D6-4EA0-BA6B-124C712E6D9B}" dt="2025-11-17T09:45:45.495" v="333" actId="207"/>
        <pc:sldMkLst>
          <pc:docMk/>
          <pc:sldMk cId="0" sldId="272"/>
        </pc:sldMkLst>
        <pc:spChg chg="add del mod">
          <ac:chgData name="GV Vadivan" userId="7c1f3fdc556de7c5" providerId="LiveId" clId="{8D0BCD1F-A3D6-4EA0-BA6B-124C712E6D9B}" dt="2025-11-17T09:40:39.450" v="9" actId="478"/>
          <ac:spMkLst>
            <pc:docMk/>
            <pc:sldMk cId="0" sldId="272"/>
            <ac:spMk id="3" creationId="{DD631053-CE0C-D48C-B061-FDCB833B8A75}"/>
          </ac:spMkLst>
        </pc:spChg>
        <pc:spChg chg="mod ord">
          <ac:chgData name="GV Vadivan" userId="7c1f3fdc556de7c5" providerId="LiveId" clId="{8D0BCD1F-A3D6-4EA0-BA6B-124C712E6D9B}" dt="2025-11-17T09:45:45.495" v="333" actId="207"/>
          <ac:spMkLst>
            <pc:docMk/>
            <pc:sldMk cId="0" sldId="272"/>
            <ac:spMk id="355" creationId="{00000000-0000-0000-0000-000000000000}"/>
          </ac:spMkLst>
        </pc:spChg>
        <pc:spChg chg="mod ord">
          <ac:chgData name="GV Vadivan" userId="7c1f3fdc556de7c5" providerId="LiveId" clId="{8D0BCD1F-A3D6-4EA0-BA6B-124C712E6D9B}" dt="2025-11-17T09:45:42.669" v="332" actId="207"/>
          <ac:spMkLst>
            <pc:docMk/>
            <pc:sldMk cId="0" sldId="272"/>
            <ac:spMk id="356" creationId="{00000000-0000-0000-0000-000000000000}"/>
          </ac:spMkLst>
        </pc:spChg>
        <pc:picChg chg="add del mod ord">
          <ac:chgData name="GV Vadivan" userId="7c1f3fdc556de7c5" providerId="LiveId" clId="{8D0BCD1F-A3D6-4EA0-BA6B-124C712E6D9B}" dt="2025-11-17T09:44:54.296" v="229" actId="478"/>
          <ac:picMkLst>
            <pc:docMk/>
            <pc:sldMk cId="0" sldId="272"/>
            <ac:picMk id="357" creationId="{00000000-0000-0000-0000-000000000000}"/>
          </ac:picMkLst>
        </pc:picChg>
      </pc:sldChg>
      <pc:sldChg chg="addSp delSp modSp mod">
        <pc:chgData name="GV Vadivan" userId="7c1f3fdc556de7c5" providerId="LiveId" clId="{8D0BCD1F-A3D6-4EA0-BA6B-124C712E6D9B}" dt="2025-11-17T09:40:44.829" v="11" actId="478"/>
        <pc:sldMkLst>
          <pc:docMk/>
          <pc:sldMk cId="0" sldId="276"/>
        </pc:sldMkLst>
        <pc:spChg chg="add del mod">
          <ac:chgData name="GV Vadivan" userId="7c1f3fdc556de7c5" providerId="LiveId" clId="{8D0BCD1F-A3D6-4EA0-BA6B-124C712E6D9B}" dt="2025-11-17T09:40:44.829" v="11" actId="478"/>
          <ac:spMkLst>
            <pc:docMk/>
            <pc:sldMk cId="0" sldId="276"/>
            <ac:spMk id="3" creationId="{292ADB04-F3FC-216B-5B69-BF060ED61A89}"/>
          </ac:spMkLst>
        </pc:spChg>
        <pc:picChg chg="del">
          <ac:chgData name="GV Vadivan" userId="7c1f3fdc556de7c5" providerId="LiveId" clId="{8D0BCD1F-A3D6-4EA0-BA6B-124C712E6D9B}" dt="2025-11-17T09:40:43.779" v="10" actId="478"/>
          <ac:picMkLst>
            <pc:docMk/>
            <pc:sldMk cId="0" sldId="276"/>
            <ac:picMk id="382" creationId="{00000000-0000-0000-0000-000000000000}"/>
          </ac:picMkLst>
        </pc:picChg>
      </pc:sldChg>
      <pc:sldChg chg="delSp modSp mod modClrScheme chgLayout">
        <pc:chgData name="GV Vadivan" userId="7c1f3fdc556de7c5" providerId="LiveId" clId="{8D0BCD1F-A3D6-4EA0-BA6B-124C712E6D9B}" dt="2025-11-17T09:47:10.665" v="402" actId="1035"/>
        <pc:sldMkLst>
          <pc:docMk/>
          <pc:sldMk cId="0" sldId="279"/>
        </pc:sldMkLst>
        <pc:spChg chg="mod ord">
          <ac:chgData name="GV Vadivan" userId="7c1f3fdc556de7c5" providerId="LiveId" clId="{8D0BCD1F-A3D6-4EA0-BA6B-124C712E6D9B}" dt="2025-11-17T09:47:10.665" v="402" actId="1035"/>
          <ac:spMkLst>
            <pc:docMk/>
            <pc:sldMk cId="0" sldId="279"/>
            <ac:spMk id="403" creationId="{00000000-0000-0000-0000-000000000000}"/>
          </ac:spMkLst>
        </pc:spChg>
        <pc:spChg chg="mod ord">
          <ac:chgData name="GV Vadivan" userId="7c1f3fdc556de7c5" providerId="LiveId" clId="{8D0BCD1F-A3D6-4EA0-BA6B-124C712E6D9B}" dt="2025-11-17T09:46:58.509" v="379" actId="1035"/>
          <ac:spMkLst>
            <pc:docMk/>
            <pc:sldMk cId="0" sldId="279"/>
            <ac:spMk id="404" creationId="{00000000-0000-0000-0000-000000000000}"/>
          </ac:spMkLst>
        </pc:spChg>
        <pc:picChg chg="del mod ord">
          <ac:chgData name="GV Vadivan" userId="7c1f3fdc556de7c5" providerId="LiveId" clId="{8D0BCD1F-A3D6-4EA0-BA6B-124C712E6D9B}" dt="2025-11-17T09:46:29.922" v="337" actId="478"/>
          <ac:picMkLst>
            <pc:docMk/>
            <pc:sldMk cId="0" sldId="279"/>
            <ac:picMk id="405" creationId="{00000000-0000-0000-0000-000000000000}"/>
          </ac:picMkLst>
        </pc:picChg>
      </pc:sldChg>
      <pc:sldChg chg="delSp modSp mod modClrScheme chgLayout">
        <pc:chgData name="GV Vadivan" userId="7c1f3fdc556de7c5" providerId="LiveId" clId="{8D0BCD1F-A3D6-4EA0-BA6B-124C712E6D9B}" dt="2025-11-17T09:47:49.971" v="430" actId="14100"/>
        <pc:sldMkLst>
          <pc:docMk/>
          <pc:sldMk cId="0" sldId="280"/>
        </pc:sldMkLst>
        <pc:spChg chg="mod ord">
          <ac:chgData name="GV Vadivan" userId="7c1f3fdc556de7c5" providerId="LiveId" clId="{8D0BCD1F-A3D6-4EA0-BA6B-124C712E6D9B}" dt="2025-11-17T09:47:33.632" v="425" actId="1036"/>
          <ac:spMkLst>
            <pc:docMk/>
            <pc:sldMk cId="0" sldId="280"/>
            <ac:spMk id="410" creationId="{00000000-0000-0000-0000-000000000000}"/>
          </ac:spMkLst>
        </pc:spChg>
        <pc:spChg chg="mod ord">
          <ac:chgData name="GV Vadivan" userId="7c1f3fdc556de7c5" providerId="LiveId" clId="{8D0BCD1F-A3D6-4EA0-BA6B-124C712E6D9B}" dt="2025-11-17T09:47:49.971" v="430" actId="14100"/>
          <ac:spMkLst>
            <pc:docMk/>
            <pc:sldMk cId="0" sldId="280"/>
            <ac:spMk id="411" creationId="{00000000-0000-0000-0000-000000000000}"/>
          </ac:spMkLst>
        </pc:spChg>
        <pc:picChg chg="del mod ord">
          <ac:chgData name="GV Vadivan" userId="7c1f3fdc556de7c5" providerId="LiveId" clId="{8D0BCD1F-A3D6-4EA0-BA6B-124C712E6D9B}" dt="2025-11-17T09:47:15.168" v="404" actId="478"/>
          <ac:picMkLst>
            <pc:docMk/>
            <pc:sldMk cId="0" sldId="280"/>
            <ac:picMk id="412" creationId="{00000000-0000-0000-0000-000000000000}"/>
          </ac:picMkLst>
        </pc:picChg>
      </pc:sldChg>
      <pc:sldChg chg="addSp delSp modSp mod">
        <pc:chgData name="GV Vadivan" userId="7c1f3fdc556de7c5" providerId="LiveId" clId="{8D0BCD1F-A3D6-4EA0-BA6B-124C712E6D9B}" dt="2025-11-17T09:40:51.606" v="13" actId="478"/>
        <pc:sldMkLst>
          <pc:docMk/>
          <pc:sldMk cId="0" sldId="285"/>
        </pc:sldMkLst>
        <pc:spChg chg="add del mod">
          <ac:chgData name="GV Vadivan" userId="7c1f3fdc556de7c5" providerId="LiveId" clId="{8D0BCD1F-A3D6-4EA0-BA6B-124C712E6D9B}" dt="2025-11-17T09:40:51.606" v="13" actId="478"/>
          <ac:spMkLst>
            <pc:docMk/>
            <pc:sldMk cId="0" sldId="285"/>
            <ac:spMk id="3" creationId="{F8B74962-9A07-65D2-A662-8A9C54AC93A6}"/>
          </ac:spMkLst>
        </pc:spChg>
        <pc:picChg chg="del">
          <ac:chgData name="GV Vadivan" userId="7c1f3fdc556de7c5" providerId="LiveId" clId="{8D0BCD1F-A3D6-4EA0-BA6B-124C712E6D9B}" dt="2025-11-17T09:40:50.962" v="12" actId="478"/>
          <ac:picMkLst>
            <pc:docMk/>
            <pc:sldMk cId="0" sldId="285"/>
            <ac:picMk id="441" creationId="{00000000-0000-0000-0000-000000000000}"/>
          </ac:picMkLst>
        </pc:picChg>
      </pc:sldChg>
      <pc:sldChg chg="delSp modSp mod modClrScheme chgLayout">
        <pc:chgData name="GV Vadivan" userId="7c1f3fdc556de7c5" providerId="LiveId" clId="{8D0BCD1F-A3D6-4EA0-BA6B-124C712E6D9B}" dt="2025-11-17T09:48:42.253" v="471" actId="1076"/>
        <pc:sldMkLst>
          <pc:docMk/>
          <pc:sldMk cId="0" sldId="286"/>
        </pc:sldMkLst>
        <pc:spChg chg="mod ord">
          <ac:chgData name="GV Vadivan" userId="7c1f3fdc556de7c5" providerId="LiveId" clId="{8D0BCD1F-A3D6-4EA0-BA6B-124C712E6D9B}" dt="2025-11-17T09:48:42.253" v="471" actId="1076"/>
          <ac:spMkLst>
            <pc:docMk/>
            <pc:sldMk cId="0" sldId="286"/>
            <ac:spMk id="448" creationId="{00000000-0000-0000-0000-000000000000}"/>
          </ac:spMkLst>
        </pc:spChg>
        <pc:spChg chg="mod ord">
          <ac:chgData name="GV Vadivan" userId="7c1f3fdc556de7c5" providerId="LiveId" clId="{8D0BCD1F-A3D6-4EA0-BA6B-124C712E6D9B}" dt="2025-11-17T09:48:33.015" v="469" actId="1035"/>
          <ac:spMkLst>
            <pc:docMk/>
            <pc:sldMk cId="0" sldId="286"/>
            <ac:spMk id="449" creationId="{00000000-0000-0000-0000-000000000000}"/>
          </ac:spMkLst>
        </pc:spChg>
        <pc:picChg chg="del mod ord">
          <ac:chgData name="GV Vadivan" userId="7c1f3fdc556de7c5" providerId="LiveId" clId="{8D0BCD1F-A3D6-4EA0-BA6B-124C712E6D9B}" dt="2025-11-17T09:48:07.333" v="432" actId="478"/>
          <ac:picMkLst>
            <pc:docMk/>
            <pc:sldMk cId="0" sldId="286"/>
            <ac:picMk id="450" creationId="{00000000-0000-0000-0000-000000000000}"/>
          </ac:picMkLst>
        </pc:picChg>
      </pc:sldChg>
      <pc:sldChg chg="addSp delSp modSp mod modClrScheme chgLayout">
        <pc:chgData name="GV Vadivan" userId="7c1f3fdc556de7c5" providerId="LiveId" clId="{8D0BCD1F-A3D6-4EA0-BA6B-124C712E6D9B}" dt="2025-11-17T09:49:24.945" v="530" actId="1036"/>
        <pc:sldMkLst>
          <pc:docMk/>
          <pc:sldMk cId="0" sldId="287"/>
        </pc:sldMkLst>
        <pc:spChg chg="add del mod">
          <ac:chgData name="GV Vadivan" userId="7c1f3fdc556de7c5" providerId="LiveId" clId="{8D0BCD1F-A3D6-4EA0-BA6B-124C712E6D9B}" dt="2025-11-17T09:48:47.019" v="473" actId="478"/>
          <ac:spMkLst>
            <pc:docMk/>
            <pc:sldMk cId="0" sldId="287"/>
            <ac:spMk id="3" creationId="{4B65199F-C2B1-3C38-0182-A730D056963A}"/>
          </ac:spMkLst>
        </pc:spChg>
        <pc:spChg chg="mod ord">
          <ac:chgData name="GV Vadivan" userId="7c1f3fdc556de7c5" providerId="LiveId" clId="{8D0BCD1F-A3D6-4EA0-BA6B-124C712E6D9B}" dt="2025-11-17T09:49:24.945" v="530" actId="1036"/>
          <ac:spMkLst>
            <pc:docMk/>
            <pc:sldMk cId="0" sldId="287"/>
            <ac:spMk id="455" creationId="{00000000-0000-0000-0000-000000000000}"/>
          </ac:spMkLst>
        </pc:spChg>
        <pc:spChg chg="mod ord">
          <ac:chgData name="GV Vadivan" userId="7c1f3fdc556de7c5" providerId="LiveId" clId="{8D0BCD1F-A3D6-4EA0-BA6B-124C712E6D9B}" dt="2025-11-17T09:49:18.980" v="508" actId="1035"/>
          <ac:spMkLst>
            <pc:docMk/>
            <pc:sldMk cId="0" sldId="287"/>
            <ac:spMk id="456" creationId="{00000000-0000-0000-0000-000000000000}"/>
          </ac:spMkLst>
        </pc:spChg>
        <pc:picChg chg="del">
          <ac:chgData name="GV Vadivan" userId="7c1f3fdc556de7c5" providerId="LiveId" clId="{8D0BCD1F-A3D6-4EA0-BA6B-124C712E6D9B}" dt="2025-11-17T09:48:46.130" v="472" actId="478"/>
          <ac:picMkLst>
            <pc:docMk/>
            <pc:sldMk cId="0" sldId="287"/>
            <ac:picMk id="457" creationId="{00000000-0000-0000-0000-000000000000}"/>
          </ac:picMkLst>
        </pc:picChg>
      </pc:sldChg>
      <pc:sldChg chg="delSp modSp mod modClrScheme chgLayout">
        <pc:chgData name="GV Vadivan" userId="7c1f3fdc556de7c5" providerId="LiveId" clId="{8D0BCD1F-A3D6-4EA0-BA6B-124C712E6D9B}" dt="2025-11-17T09:49:58.550" v="601" actId="207"/>
        <pc:sldMkLst>
          <pc:docMk/>
          <pc:sldMk cId="0" sldId="288"/>
        </pc:sldMkLst>
        <pc:spChg chg="mod ord">
          <ac:chgData name="GV Vadivan" userId="7c1f3fdc556de7c5" providerId="LiveId" clId="{8D0BCD1F-A3D6-4EA0-BA6B-124C712E6D9B}" dt="2025-11-17T09:49:44.037" v="566" actId="1036"/>
          <ac:spMkLst>
            <pc:docMk/>
            <pc:sldMk cId="0" sldId="288"/>
            <ac:spMk id="462" creationId="{00000000-0000-0000-0000-000000000000}"/>
          </ac:spMkLst>
        </pc:spChg>
        <pc:spChg chg="mod ord">
          <ac:chgData name="GV Vadivan" userId="7c1f3fdc556de7c5" providerId="LiveId" clId="{8D0BCD1F-A3D6-4EA0-BA6B-124C712E6D9B}" dt="2025-11-17T09:49:58.550" v="601" actId="207"/>
          <ac:spMkLst>
            <pc:docMk/>
            <pc:sldMk cId="0" sldId="288"/>
            <ac:spMk id="464" creationId="{00000000-0000-0000-0000-000000000000}"/>
          </ac:spMkLst>
        </pc:spChg>
        <pc:picChg chg="del mod ord">
          <ac:chgData name="GV Vadivan" userId="7c1f3fdc556de7c5" providerId="LiveId" clId="{8D0BCD1F-A3D6-4EA0-BA6B-124C712E6D9B}" dt="2025-11-17T09:49:30.453" v="532" actId="478"/>
          <ac:picMkLst>
            <pc:docMk/>
            <pc:sldMk cId="0" sldId="288"/>
            <ac:picMk id="463" creationId="{00000000-0000-0000-0000-000000000000}"/>
          </ac:picMkLst>
        </pc:picChg>
      </pc:sldChg>
      <pc:sldChg chg="addSp delSp modSp mod">
        <pc:chgData name="GV Vadivan" userId="7c1f3fdc556de7c5" providerId="LiveId" clId="{8D0BCD1F-A3D6-4EA0-BA6B-124C712E6D9B}" dt="2025-11-17T09:50:25.525" v="603" actId="478"/>
        <pc:sldMkLst>
          <pc:docMk/>
          <pc:sldMk cId="0" sldId="289"/>
        </pc:sldMkLst>
        <pc:spChg chg="add del mod">
          <ac:chgData name="GV Vadivan" userId="7c1f3fdc556de7c5" providerId="LiveId" clId="{8D0BCD1F-A3D6-4EA0-BA6B-124C712E6D9B}" dt="2025-11-17T09:50:25.525" v="603" actId="478"/>
          <ac:spMkLst>
            <pc:docMk/>
            <pc:sldMk cId="0" sldId="289"/>
            <ac:spMk id="3" creationId="{581843B2-6280-1DDE-CD79-D80401F8F517}"/>
          </ac:spMkLst>
        </pc:spChg>
        <pc:picChg chg="del">
          <ac:chgData name="GV Vadivan" userId="7c1f3fdc556de7c5" providerId="LiveId" clId="{8D0BCD1F-A3D6-4EA0-BA6B-124C712E6D9B}" dt="2025-11-17T09:50:24.051" v="602" actId="478"/>
          <ac:picMkLst>
            <pc:docMk/>
            <pc:sldMk cId="0" sldId="289"/>
            <ac:picMk id="471" creationId="{00000000-0000-0000-0000-000000000000}"/>
          </ac:picMkLst>
        </pc:picChg>
      </pc:sldChg>
      <pc:sldChg chg="addSp delSp modSp mod">
        <pc:chgData name="GV Vadivan" userId="7c1f3fdc556de7c5" providerId="LiveId" clId="{8D0BCD1F-A3D6-4EA0-BA6B-124C712E6D9B}" dt="2025-11-17T09:51:00.203" v="613" actId="207"/>
        <pc:sldMkLst>
          <pc:docMk/>
          <pc:sldMk cId="0" sldId="290"/>
        </pc:sldMkLst>
        <pc:spChg chg="add del mod">
          <ac:chgData name="GV Vadivan" userId="7c1f3fdc556de7c5" providerId="LiveId" clId="{8D0BCD1F-A3D6-4EA0-BA6B-124C712E6D9B}" dt="2025-11-17T09:50:28.489" v="605" actId="478"/>
          <ac:spMkLst>
            <pc:docMk/>
            <pc:sldMk cId="0" sldId="290"/>
            <ac:spMk id="3" creationId="{3DF4C33E-ABB4-138D-6910-A4C20F8C050B}"/>
          </ac:spMkLst>
        </pc:spChg>
        <pc:spChg chg="mod">
          <ac:chgData name="GV Vadivan" userId="7c1f3fdc556de7c5" providerId="LiveId" clId="{8D0BCD1F-A3D6-4EA0-BA6B-124C712E6D9B}" dt="2025-11-17T09:51:00.203" v="613" actId="207"/>
          <ac:spMkLst>
            <pc:docMk/>
            <pc:sldMk cId="0" sldId="290"/>
            <ac:spMk id="476" creationId="{00000000-0000-0000-0000-000000000000}"/>
          </ac:spMkLst>
        </pc:spChg>
        <pc:picChg chg="del">
          <ac:chgData name="GV Vadivan" userId="7c1f3fdc556de7c5" providerId="LiveId" clId="{8D0BCD1F-A3D6-4EA0-BA6B-124C712E6D9B}" dt="2025-11-17T09:50:28.011" v="604" actId="478"/>
          <ac:picMkLst>
            <pc:docMk/>
            <pc:sldMk cId="0" sldId="290"/>
            <ac:picMk id="478" creationId="{00000000-0000-0000-0000-000000000000}"/>
          </ac:picMkLst>
        </pc:picChg>
      </pc:sldChg>
      <pc:sldChg chg="addSp delSp modSp mod">
        <pc:chgData name="GV Vadivan" userId="7c1f3fdc556de7c5" providerId="LiveId" clId="{8D0BCD1F-A3D6-4EA0-BA6B-124C712E6D9B}" dt="2025-11-17T09:51:15.314" v="616" actId="207"/>
        <pc:sldMkLst>
          <pc:docMk/>
          <pc:sldMk cId="0" sldId="291"/>
        </pc:sldMkLst>
        <pc:spChg chg="add del mod">
          <ac:chgData name="GV Vadivan" userId="7c1f3fdc556de7c5" providerId="LiveId" clId="{8D0BCD1F-A3D6-4EA0-BA6B-124C712E6D9B}" dt="2025-11-17T09:50:33.453" v="607" actId="478"/>
          <ac:spMkLst>
            <pc:docMk/>
            <pc:sldMk cId="0" sldId="291"/>
            <ac:spMk id="3" creationId="{770E01B8-ADFE-1688-7630-7B22C893C4E0}"/>
          </ac:spMkLst>
        </pc:spChg>
        <pc:spChg chg="mod">
          <ac:chgData name="GV Vadivan" userId="7c1f3fdc556de7c5" providerId="LiveId" clId="{8D0BCD1F-A3D6-4EA0-BA6B-124C712E6D9B}" dt="2025-11-17T09:51:15.314" v="616" actId="207"/>
          <ac:spMkLst>
            <pc:docMk/>
            <pc:sldMk cId="0" sldId="291"/>
            <ac:spMk id="483" creationId="{00000000-0000-0000-0000-000000000000}"/>
          </ac:spMkLst>
        </pc:spChg>
        <pc:picChg chg="del">
          <ac:chgData name="GV Vadivan" userId="7c1f3fdc556de7c5" providerId="LiveId" clId="{8D0BCD1F-A3D6-4EA0-BA6B-124C712E6D9B}" dt="2025-11-17T09:50:32.577" v="606" actId="478"/>
          <ac:picMkLst>
            <pc:docMk/>
            <pc:sldMk cId="0" sldId="291"/>
            <ac:picMk id="485" creationId="{00000000-0000-0000-0000-000000000000}"/>
          </ac:picMkLst>
        </pc:picChg>
      </pc:sldChg>
      <pc:sldChg chg="addSp delSp modSp mod">
        <pc:chgData name="GV Vadivan" userId="7c1f3fdc556de7c5" providerId="LiveId" clId="{8D0BCD1F-A3D6-4EA0-BA6B-124C712E6D9B}" dt="2025-11-17T09:51:46.483" v="623" actId="122"/>
        <pc:sldMkLst>
          <pc:docMk/>
          <pc:sldMk cId="0" sldId="292"/>
        </pc:sldMkLst>
        <pc:spChg chg="add mod">
          <ac:chgData name="GV Vadivan" userId="7c1f3fdc556de7c5" providerId="LiveId" clId="{8D0BCD1F-A3D6-4EA0-BA6B-124C712E6D9B}" dt="2025-11-17T09:51:46.483" v="623" actId="122"/>
          <ac:spMkLst>
            <pc:docMk/>
            <pc:sldMk cId="0" sldId="292"/>
            <ac:spMk id="2" creationId="{5619068D-B7C8-9757-7161-E32B82422B40}"/>
          </ac:spMkLst>
        </pc:spChg>
        <pc:spChg chg="mod">
          <ac:chgData name="GV Vadivan" userId="7c1f3fdc556de7c5" providerId="LiveId" clId="{8D0BCD1F-A3D6-4EA0-BA6B-124C712E6D9B}" dt="2025-11-17T09:51:36.794" v="620" actId="21"/>
          <ac:spMkLst>
            <pc:docMk/>
            <pc:sldMk cId="0" sldId="292"/>
            <ac:spMk id="490" creationId="{00000000-0000-0000-0000-000000000000}"/>
          </ac:spMkLst>
        </pc:spChg>
        <pc:spChg chg="del">
          <ac:chgData name="GV Vadivan" userId="7c1f3fdc556de7c5" providerId="LiveId" clId="{8D0BCD1F-A3D6-4EA0-BA6B-124C712E6D9B}" dt="2025-11-17T09:50:35.966" v="609" actId="478"/>
          <ac:spMkLst>
            <pc:docMk/>
            <pc:sldMk cId="0" sldId="292"/>
            <ac:spMk id="491" creationId="{00000000-0000-0000-0000-000000000000}"/>
          </ac:spMkLst>
        </pc:spChg>
        <pc:picChg chg="del">
          <ac:chgData name="GV Vadivan" userId="7c1f3fdc556de7c5" providerId="LiveId" clId="{8D0BCD1F-A3D6-4EA0-BA6B-124C712E6D9B}" dt="2025-11-17T09:50:35.263" v="608" actId="478"/>
          <ac:picMkLst>
            <pc:docMk/>
            <pc:sldMk cId="0" sldId="292"/>
            <ac:picMk id="492" creationId="{00000000-0000-0000-0000-000000000000}"/>
          </ac:picMkLst>
        </pc:picChg>
      </pc:sldChg>
      <pc:sldChg chg="addSp delSp modSp mod">
        <pc:chgData name="GV Vadivan" userId="7c1f3fdc556de7c5" providerId="LiveId" clId="{8D0BCD1F-A3D6-4EA0-BA6B-124C712E6D9B}" dt="2025-11-17T09:52:07.036" v="628" actId="20577"/>
        <pc:sldMkLst>
          <pc:docMk/>
          <pc:sldMk cId="0" sldId="293"/>
        </pc:sldMkLst>
        <pc:spChg chg="add del mod">
          <ac:chgData name="GV Vadivan" userId="7c1f3fdc556de7c5" providerId="LiveId" clId="{8D0BCD1F-A3D6-4EA0-BA6B-124C712E6D9B}" dt="2025-11-17T09:50:41.101" v="611" actId="478"/>
          <ac:spMkLst>
            <pc:docMk/>
            <pc:sldMk cId="0" sldId="293"/>
            <ac:spMk id="3" creationId="{40226760-7F06-7D4B-F5FB-6E88FF2654AF}"/>
          </ac:spMkLst>
        </pc:spChg>
        <pc:spChg chg="mod">
          <ac:chgData name="GV Vadivan" userId="7c1f3fdc556de7c5" providerId="LiveId" clId="{8D0BCD1F-A3D6-4EA0-BA6B-124C712E6D9B}" dt="2025-11-17T09:51:54.994" v="625" actId="207"/>
          <ac:spMkLst>
            <pc:docMk/>
            <pc:sldMk cId="0" sldId="293"/>
            <ac:spMk id="497" creationId="{00000000-0000-0000-0000-000000000000}"/>
          </ac:spMkLst>
        </pc:spChg>
        <pc:spChg chg="mod">
          <ac:chgData name="GV Vadivan" userId="7c1f3fdc556de7c5" providerId="LiveId" clId="{8D0BCD1F-A3D6-4EA0-BA6B-124C712E6D9B}" dt="2025-11-17T09:52:07.036" v="628" actId="20577"/>
          <ac:spMkLst>
            <pc:docMk/>
            <pc:sldMk cId="0" sldId="293"/>
            <ac:spMk id="498" creationId="{00000000-0000-0000-0000-000000000000}"/>
          </ac:spMkLst>
        </pc:spChg>
        <pc:picChg chg="del">
          <ac:chgData name="GV Vadivan" userId="7c1f3fdc556de7c5" providerId="LiveId" clId="{8D0BCD1F-A3D6-4EA0-BA6B-124C712E6D9B}" dt="2025-11-17T09:50:40.048" v="610" actId="478"/>
          <ac:picMkLst>
            <pc:docMk/>
            <pc:sldMk cId="0" sldId="293"/>
            <ac:picMk id="499" creationId="{00000000-0000-0000-0000-000000000000}"/>
          </ac:picMkLst>
        </pc:picChg>
      </pc:sldChg>
      <pc:sldChg chg="addSp delSp modSp mod">
        <pc:chgData name="GV Vadivan" userId="7c1f3fdc556de7c5" providerId="LiveId" clId="{8D0BCD1F-A3D6-4EA0-BA6B-124C712E6D9B}" dt="2025-11-17T09:52:32.779" v="636" actId="122"/>
        <pc:sldMkLst>
          <pc:docMk/>
          <pc:sldMk cId="0" sldId="294"/>
        </pc:sldMkLst>
        <pc:spChg chg="add del mod">
          <ac:chgData name="GV Vadivan" userId="7c1f3fdc556de7c5" providerId="LiveId" clId="{8D0BCD1F-A3D6-4EA0-BA6B-124C712E6D9B}" dt="2025-11-17T09:52:00.363" v="627" actId="478"/>
          <ac:spMkLst>
            <pc:docMk/>
            <pc:sldMk cId="0" sldId="294"/>
            <ac:spMk id="3" creationId="{A71D8B01-B3E2-F4BC-98F0-1AA27382E0B9}"/>
          </ac:spMkLst>
        </pc:spChg>
        <pc:spChg chg="add mod">
          <ac:chgData name="GV Vadivan" userId="7c1f3fdc556de7c5" providerId="LiveId" clId="{8D0BCD1F-A3D6-4EA0-BA6B-124C712E6D9B}" dt="2025-11-17T09:52:32.779" v="636" actId="122"/>
          <ac:spMkLst>
            <pc:docMk/>
            <pc:sldMk cId="0" sldId="294"/>
            <ac:spMk id="4" creationId="{2A4D8B96-7B6B-6B15-0AB7-BBC21C793ED1}"/>
          </ac:spMkLst>
        </pc:spChg>
        <pc:spChg chg="mod">
          <ac:chgData name="GV Vadivan" userId="7c1f3fdc556de7c5" providerId="LiveId" clId="{8D0BCD1F-A3D6-4EA0-BA6B-124C712E6D9B}" dt="2025-11-17T09:52:24.487" v="632" actId="21"/>
          <ac:spMkLst>
            <pc:docMk/>
            <pc:sldMk cId="0" sldId="294"/>
            <ac:spMk id="504" creationId="{00000000-0000-0000-0000-000000000000}"/>
          </ac:spMkLst>
        </pc:spChg>
        <pc:picChg chg="del">
          <ac:chgData name="GV Vadivan" userId="7c1f3fdc556de7c5" providerId="LiveId" clId="{8D0BCD1F-A3D6-4EA0-BA6B-124C712E6D9B}" dt="2025-11-17T09:51:58.741" v="626" actId="478"/>
          <ac:picMkLst>
            <pc:docMk/>
            <pc:sldMk cId="0" sldId="294"/>
            <ac:picMk id="505" creationId="{00000000-0000-0000-0000-000000000000}"/>
          </ac:picMkLst>
        </pc:picChg>
      </pc:sldChg>
      <pc:sldChg chg="addSp delSp modSp mod">
        <pc:chgData name="GV Vadivan" userId="7c1f3fdc556de7c5" providerId="LiveId" clId="{8D0BCD1F-A3D6-4EA0-BA6B-124C712E6D9B}" dt="2025-11-17T09:40:59.806" v="15" actId="478"/>
        <pc:sldMkLst>
          <pc:docMk/>
          <pc:sldMk cId="0" sldId="295"/>
        </pc:sldMkLst>
        <pc:spChg chg="add del mod">
          <ac:chgData name="GV Vadivan" userId="7c1f3fdc556de7c5" providerId="LiveId" clId="{8D0BCD1F-A3D6-4EA0-BA6B-124C712E6D9B}" dt="2025-11-17T09:40:59.806" v="15" actId="478"/>
          <ac:spMkLst>
            <pc:docMk/>
            <pc:sldMk cId="0" sldId="295"/>
            <ac:spMk id="3" creationId="{95DD0E5F-42A7-8E87-9C45-5135C8C4AD64}"/>
          </ac:spMkLst>
        </pc:spChg>
        <pc:picChg chg="del">
          <ac:chgData name="GV Vadivan" userId="7c1f3fdc556de7c5" providerId="LiveId" clId="{8D0BCD1F-A3D6-4EA0-BA6B-124C712E6D9B}" dt="2025-11-17T09:40:59.353" v="14" actId="478"/>
          <ac:picMkLst>
            <pc:docMk/>
            <pc:sldMk cId="0" sldId="295"/>
            <ac:picMk id="511" creationId="{00000000-0000-0000-0000-000000000000}"/>
          </ac:picMkLst>
        </pc:picChg>
      </pc:sldChg>
      <pc:sldChg chg="addSp delSp modSp mod">
        <pc:chgData name="GV Vadivan" userId="7c1f3fdc556de7c5" providerId="LiveId" clId="{8D0BCD1F-A3D6-4EA0-BA6B-124C712E6D9B}" dt="2025-11-17T09:52:53.210" v="658" actId="1035"/>
        <pc:sldMkLst>
          <pc:docMk/>
          <pc:sldMk cId="0" sldId="296"/>
        </pc:sldMkLst>
        <pc:spChg chg="add del mod">
          <ac:chgData name="GV Vadivan" userId="7c1f3fdc556de7c5" providerId="LiveId" clId="{8D0BCD1F-A3D6-4EA0-BA6B-124C712E6D9B}" dt="2025-11-17T09:52:39.290" v="638" actId="478"/>
          <ac:spMkLst>
            <pc:docMk/>
            <pc:sldMk cId="0" sldId="296"/>
            <ac:spMk id="3" creationId="{4716B8EC-CC87-D73F-DE08-0108241AC00C}"/>
          </ac:spMkLst>
        </pc:spChg>
        <pc:spChg chg="mod">
          <ac:chgData name="GV Vadivan" userId="7c1f3fdc556de7c5" providerId="LiveId" clId="{8D0BCD1F-A3D6-4EA0-BA6B-124C712E6D9B}" dt="2025-11-17T09:52:53.210" v="658" actId="1035"/>
          <ac:spMkLst>
            <pc:docMk/>
            <pc:sldMk cId="0" sldId="296"/>
            <ac:spMk id="518" creationId="{00000000-0000-0000-0000-000000000000}"/>
          </ac:spMkLst>
        </pc:spChg>
        <pc:picChg chg="del">
          <ac:chgData name="GV Vadivan" userId="7c1f3fdc556de7c5" providerId="LiveId" clId="{8D0BCD1F-A3D6-4EA0-BA6B-124C712E6D9B}" dt="2025-11-17T09:52:38.835" v="637" actId="478"/>
          <ac:picMkLst>
            <pc:docMk/>
            <pc:sldMk cId="0" sldId="296"/>
            <ac:picMk id="520" creationId="{00000000-0000-0000-0000-000000000000}"/>
          </ac:picMkLst>
        </pc:picChg>
      </pc:sldChg>
      <pc:sldChg chg="delSp modSp mod">
        <pc:chgData name="GV Vadivan" userId="7c1f3fdc556de7c5" providerId="LiveId" clId="{8D0BCD1F-A3D6-4EA0-BA6B-124C712E6D9B}" dt="2025-11-17T09:53:15.173" v="665" actId="255"/>
        <pc:sldMkLst>
          <pc:docMk/>
          <pc:sldMk cId="0" sldId="300"/>
        </pc:sldMkLst>
        <pc:spChg chg="mod">
          <ac:chgData name="GV Vadivan" userId="7c1f3fdc556de7c5" providerId="LiveId" clId="{8D0BCD1F-A3D6-4EA0-BA6B-124C712E6D9B}" dt="2025-11-17T09:53:07.321" v="662" actId="207"/>
          <ac:spMkLst>
            <pc:docMk/>
            <pc:sldMk cId="0" sldId="300"/>
            <ac:spMk id="543" creationId="{00000000-0000-0000-0000-000000000000}"/>
          </ac:spMkLst>
        </pc:spChg>
        <pc:spChg chg="mod">
          <ac:chgData name="GV Vadivan" userId="7c1f3fdc556de7c5" providerId="LiveId" clId="{8D0BCD1F-A3D6-4EA0-BA6B-124C712E6D9B}" dt="2025-11-17T09:53:15.173" v="665" actId="255"/>
          <ac:spMkLst>
            <pc:docMk/>
            <pc:sldMk cId="0" sldId="300"/>
            <ac:spMk id="544" creationId="{00000000-0000-0000-0000-000000000000}"/>
          </ac:spMkLst>
        </pc:spChg>
        <pc:spChg chg="del">
          <ac:chgData name="GV Vadivan" userId="7c1f3fdc556de7c5" providerId="LiveId" clId="{8D0BCD1F-A3D6-4EA0-BA6B-124C712E6D9B}" dt="2025-11-17T09:52:59.603" v="660" actId="478"/>
          <ac:spMkLst>
            <pc:docMk/>
            <pc:sldMk cId="0" sldId="300"/>
            <ac:spMk id="545" creationId="{00000000-0000-0000-0000-000000000000}"/>
          </ac:spMkLst>
        </pc:spChg>
        <pc:picChg chg="del">
          <ac:chgData name="GV Vadivan" userId="7c1f3fdc556de7c5" providerId="LiveId" clId="{8D0BCD1F-A3D6-4EA0-BA6B-124C712E6D9B}" dt="2025-11-17T09:52:59.156" v="659" actId="478"/>
          <ac:picMkLst>
            <pc:docMk/>
            <pc:sldMk cId="0" sldId="300"/>
            <ac:picMk id="546" creationId="{00000000-0000-0000-0000-000000000000}"/>
          </ac:picMkLst>
        </pc:picChg>
      </pc:sldChg>
      <pc:sldChg chg="addSp delSp modSp mod">
        <pc:chgData name="GV Vadivan" userId="7c1f3fdc556de7c5" providerId="LiveId" clId="{8D0BCD1F-A3D6-4EA0-BA6B-124C712E6D9B}" dt="2025-11-17T09:53:34.157" v="673" actId="207"/>
        <pc:sldMkLst>
          <pc:docMk/>
          <pc:sldMk cId="0" sldId="301"/>
        </pc:sldMkLst>
        <pc:spChg chg="add del mod">
          <ac:chgData name="GV Vadivan" userId="7c1f3fdc556de7c5" providerId="LiveId" clId="{8D0BCD1F-A3D6-4EA0-BA6B-124C712E6D9B}" dt="2025-11-17T09:53:18.074" v="667" actId="478"/>
          <ac:spMkLst>
            <pc:docMk/>
            <pc:sldMk cId="0" sldId="301"/>
            <ac:spMk id="3" creationId="{CE9D8D78-4416-5446-8089-88D8968DC326}"/>
          </ac:spMkLst>
        </pc:spChg>
        <pc:spChg chg="mod">
          <ac:chgData name="GV Vadivan" userId="7c1f3fdc556de7c5" providerId="LiveId" clId="{8D0BCD1F-A3D6-4EA0-BA6B-124C712E6D9B}" dt="2025-11-17T09:53:24.600" v="669" actId="1076"/>
          <ac:spMkLst>
            <pc:docMk/>
            <pc:sldMk cId="0" sldId="301"/>
            <ac:spMk id="551" creationId="{00000000-0000-0000-0000-000000000000}"/>
          </ac:spMkLst>
        </pc:spChg>
        <pc:spChg chg="mod">
          <ac:chgData name="GV Vadivan" userId="7c1f3fdc556de7c5" providerId="LiveId" clId="{8D0BCD1F-A3D6-4EA0-BA6B-124C712E6D9B}" dt="2025-11-17T09:53:34.157" v="673" actId="207"/>
          <ac:spMkLst>
            <pc:docMk/>
            <pc:sldMk cId="0" sldId="301"/>
            <ac:spMk id="552" creationId="{00000000-0000-0000-0000-000000000000}"/>
          </ac:spMkLst>
        </pc:spChg>
        <pc:picChg chg="del">
          <ac:chgData name="GV Vadivan" userId="7c1f3fdc556de7c5" providerId="LiveId" clId="{8D0BCD1F-A3D6-4EA0-BA6B-124C712E6D9B}" dt="2025-11-17T09:53:17.730" v="666" actId="478"/>
          <ac:picMkLst>
            <pc:docMk/>
            <pc:sldMk cId="0" sldId="301"/>
            <ac:picMk id="553" creationId="{00000000-0000-0000-0000-000000000000}"/>
          </ac:picMkLst>
        </pc:picChg>
      </pc:sldChg>
      <pc:sldChg chg="addSp delSp modSp mod">
        <pc:chgData name="GV Vadivan" userId="7c1f3fdc556de7c5" providerId="LiveId" clId="{8D0BCD1F-A3D6-4EA0-BA6B-124C712E6D9B}" dt="2025-11-17T09:41:06.453" v="17" actId="478"/>
        <pc:sldMkLst>
          <pc:docMk/>
          <pc:sldMk cId="0" sldId="302"/>
        </pc:sldMkLst>
        <pc:spChg chg="add del mod">
          <ac:chgData name="GV Vadivan" userId="7c1f3fdc556de7c5" providerId="LiveId" clId="{8D0BCD1F-A3D6-4EA0-BA6B-124C712E6D9B}" dt="2025-11-17T09:41:06.453" v="17" actId="478"/>
          <ac:spMkLst>
            <pc:docMk/>
            <pc:sldMk cId="0" sldId="302"/>
            <ac:spMk id="3" creationId="{B8EDC4F3-B792-F3CA-68AF-80BBA46A4AF7}"/>
          </ac:spMkLst>
        </pc:spChg>
        <pc:picChg chg="del">
          <ac:chgData name="GV Vadivan" userId="7c1f3fdc556de7c5" providerId="LiveId" clId="{8D0BCD1F-A3D6-4EA0-BA6B-124C712E6D9B}" dt="2025-11-17T09:41:05.939" v="16" actId="478"/>
          <ac:picMkLst>
            <pc:docMk/>
            <pc:sldMk cId="0" sldId="302"/>
            <ac:picMk id="559" creationId="{00000000-0000-0000-0000-000000000000}"/>
          </ac:picMkLst>
        </pc:picChg>
      </pc:sldChg>
      <pc:sldChg chg="addSp delSp modSp mod">
        <pc:chgData name="GV Vadivan" userId="7c1f3fdc556de7c5" providerId="LiveId" clId="{8D0BCD1F-A3D6-4EA0-BA6B-124C712E6D9B}" dt="2025-11-17T09:41:13.476" v="19" actId="478"/>
        <pc:sldMkLst>
          <pc:docMk/>
          <pc:sldMk cId="0" sldId="314"/>
        </pc:sldMkLst>
        <pc:spChg chg="add del mod">
          <ac:chgData name="GV Vadivan" userId="7c1f3fdc556de7c5" providerId="LiveId" clId="{8D0BCD1F-A3D6-4EA0-BA6B-124C712E6D9B}" dt="2025-11-17T09:41:13.476" v="19" actId="478"/>
          <ac:spMkLst>
            <pc:docMk/>
            <pc:sldMk cId="0" sldId="314"/>
            <ac:spMk id="3" creationId="{F36B689B-4143-C5BE-9610-D2C11B77D2A1}"/>
          </ac:spMkLst>
        </pc:spChg>
        <pc:picChg chg="del">
          <ac:chgData name="GV Vadivan" userId="7c1f3fdc556de7c5" providerId="LiveId" clId="{8D0BCD1F-A3D6-4EA0-BA6B-124C712E6D9B}" dt="2025-11-17T09:41:12.980" v="18" actId="478"/>
          <ac:picMkLst>
            <pc:docMk/>
            <pc:sldMk cId="0" sldId="314"/>
            <ac:picMk id="640" creationId="{00000000-0000-0000-0000-000000000000}"/>
          </ac:picMkLst>
        </pc:picChg>
      </pc:sldChg>
      <pc:sldChg chg="addSp delSp modSp mod">
        <pc:chgData name="GV Vadivan" userId="7c1f3fdc556de7c5" providerId="LiveId" clId="{8D0BCD1F-A3D6-4EA0-BA6B-124C712E6D9B}" dt="2025-11-17T09:41:18.802" v="21" actId="478"/>
        <pc:sldMkLst>
          <pc:docMk/>
          <pc:sldMk cId="0" sldId="321"/>
        </pc:sldMkLst>
        <pc:spChg chg="add del mod">
          <ac:chgData name="GV Vadivan" userId="7c1f3fdc556de7c5" providerId="LiveId" clId="{8D0BCD1F-A3D6-4EA0-BA6B-124C712E6D9B}" dt="2025-11-17T09:41:18.802" v="21" actId="478"/>
          <ac:spMkLst>
            <pc:docMk/>
            <pc:sldMk cId="0" sldId="321"/>
            <ac:spMk id="3" creationId="{A7560822-2AF1-CF0D-D4A0-2A58CFBF4047}"/>
          </ac:spMkLst>
        </pc:spChg>
        <pc:picChg chg="del">
          <ac:chgData name="GV Vadivan" userId="7c1f3fdc556de7c5" providerId="LiveId" clId="{8D0BCD1F-A3D6-4EA0-BA6B-124C712E6D9B}" dt="2025-11-17T09:41:18.305" v="20" actId="478"/>
          <ac:picMkLst>
            <pc:docMk/>
            <pc:sldMk cId="0" sldId="321"/>
            <ac:picMk id="68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74" name="Google Shape;374;p9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6" name="Google Shape;44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f189ff66b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4" name="Google Shape;474;g2f189ff66b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5" name="Google Shape;495;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9" name="Google Shape;529;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5" name="Google Shape;53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7" name="Google Shape;55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5" name="Google Shape;56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9" name="Google Shape;57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5" name="Google Shape;585;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5" name="Google Shape;59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1" name="Google Shape;601;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6" name="Google Shape;606;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1" name="Google Shape;61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7" name="Google Shape;617;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2" name="Google Shape;622;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8" name="Google Shape;63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6" name="Google Shape;64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2" name="Google Shape;65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8" name="Google Shape;65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4" name="Google Shape;66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0" name="Google Shape;670;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6" name="Google Shape;676;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3" name="Google Shape;683;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1" name="Google Shape;69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7" name="Google Shape;697;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3" name="Google Shape;703;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5" name="Google Shape;715;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1" name="Google Shape;721;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7" name="Google Shape;727;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70"/>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70"/>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70"/>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70"/>
          <p:cNvGrpSpPr/>
          <p:nvPr/>
        </p:nvGrpSpPr>
        <p:grpSpPr>
          <a:xfrm>
            <a:off x="-695010" y="4529052"/>
            <a:ext cx="2530502" cy="2045219"/>
            <a:chOff x="5816064" y="9435173"/>
            <a:chExt cx="798029" cy="644988"/>
          </a:xfrm>
        </p:grpSpPr>
        <p:sp>
          <p:nvSpPr>
            <p:cNvPr id="17" name="Google Shape;17;p70"/>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70"/>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70"/>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70"/>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70"/>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70"/>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70"/>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70"/>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70"/>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70"/>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70"/>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70"/>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70"/>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70"/>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70"/>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70"/>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3" name="Google Shape;33;p70"/>
          <p:cNvSpPr/>
          <p:nvPr/>
        </p:nvSpPr>
        <p:spPr>
          <a:xfrm>
            <a:off x="9572522" y="5987656"/>
            <a:ext cx="2349914" cy="49201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 name="Google Shape;34;p7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pic>
        <p:nvPicPr>
          <p:cNvPr id="35" name="Google Shape;35;p7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724922" y="6140056"/>
            <a:ext cx="2349914" cy="49201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84"/>
        <p:cNvGrpSpPr/>
        <p:nvPr/>
      </p:nvGrpSpPr>
      <p:grpSpPr>
        <a:xfrm>
          <a:off x="0" y="0"/>
          <a:ext cx="0" cy="0"/>
          <a:chOff x="0" y="0"/>
          <a:chExt cx="0" cy="0"/>
        </a:xfrm>
      </p:grpSpPr>
      <p:sp>
        <p:nvSpPr>
          <p:cNvPr id="185" name="Google Shape;185;p84"/>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 name="Google Shape;186;p84"/>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187" name="Google Shape;187;p84"/>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188" name="Google Shape;188;p84"/>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cap="none">
                <a:solidFill>
                  <a:schemeClr val="lt1"/>
                </a:solidFill>
                <a:latin typeface="Calibri"/>
                <a:ea typeface="Calibri"/>
                <a:cs typeface="Calibri"/>
                <a:sym typeface="Calibri"/>
              </a:rPr>
              <a:t>Start on Sustainability </a:t>
            </a:r>
            <a:r>
              <a:rPr lang="en-US"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189" name="Google Shape;189;p84"/>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90" name="Google Shape;190;p84"/>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91" name="Google Shape;191;p84"/>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PLEASE DELETE THIS INSTRUCTION SLIDE BEFORE PRESENTING FINAL PRESENTATION </a:t>
            </a: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192" name="Google Shape;192;p84"/>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93"/>
        <p:cNvGrpSpPr/>
        <p:nvPr/>
      </p:nvGrpSpPr>
      <p:grpSpPr>
        <a:xfrm>
          <a:off x="0" y="0"/>
          <a:ext cx="0" cy="0"/>
          <a:chOff x="0" y="0"/>
          <a:chExt cx="0" cy="0"/>
        </a:xfrm>
      </p:grpSpPr>
      <p:sp>
        <p:nvSpPr>
          <p:cNvPr id="194" name="Google Shape;194;p85"/>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5" name="Google Shape;195;p85"/>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6" name="Google Shape;196;p85"/>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97" name="Google Shape;197;p85"/>
          <p:cNvSpPr>
            <a:spLocks noGrp="1"/>
          </p:cNvSpPr>
          <p:nvPr>
            <p:ph type="pic" idx="2"/>
          </p:nvPr>
        </p:nvSpPr>
        <p:spPr>
          <a:xfrm>
            <a:off x="635271" y="2095585"/>
            <a:ext cx="5130800" cy="3913188"/>
          </a:xfrm>
          <a:prstGeom prst="rect">
            <a:avLst/>
          </a:prstGeom>
          <a:solidFill>
            <a:srgbClr val="D8D8D8"/>
          </a:solidFill>
          <a:ln>
            <a:noFill/>
          </a:ln>
        </p:spPr>
      </p:sp>
      <p:sp>
        <p:nvSpPr>
          <p:cNvPr id="198" name="Google Shape;198;p85"/>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9" name="Google Shape;199;p85"/>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200"/>
        <p:cNvGrpSpPr/>
        <p:nvPr/>
      </p:nvGrpSpPr>
      <p:grpSpPr>
        <a:xfrm>
          <a:off x="0" y="0"/>
          <a:ext cx="0" cy="0"/>
          <a:chOff x="0" y="0"/>
          <a:chExt cx="0" cy="0"/>
        </a:xfrm>
      </p:grpSpPr>
      <p:sp>
        <p:nvSpPr>
          <p:cNvPr id="201" name="Google Shape;201;p86"/>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2" name="Google Shape;202;p86"/>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3" name="Google Shape;203;p86"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204" name="Google Shape;204;p86"/>
          <p:cNvSpPr>
            <a:spLocks noGrp="1"/>
          </p:cNvSpPr>
          <p:nvPr>
            <p:ph type="pic" idx="2"/>
          </p:nvPr>
        </p:nvSpPr>
        <p:spPr>
          <a:xfrm>
            <a:off x="7735037" y="1373925"/>
            <a:ext cx="2444127" cy="4336988"/>
          </a:xfrm>
          <a:prstGeom prst="rect">
            <a:avLst/>
          </a:prstGeom>
          <a:solidFill>
            <a:srgbClr val="D8D8D8"/>
          </a:solidFill>
          <a:ln>
            <a:noFill/>
          </a:ln>
        </p:spPr>
      </p:sp>
      <p:sp>
        <p:nvSpPr>
          <p:cNvPr id="205" name="Google Shape;205;p86"/>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6" name="Google Shape;206;p86"/>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40"/>
        <p:cNvGrpSpPr/>
        <p:nvPr/>
      </p:nvGrpSpPr>
      <p:grpSpPr>
        <a:xfrm>
          <a:off x="0" y="0"/>
          <a:ext cx="0" cy="0"/>
          <a:chOff x="0" y="0"/>
          <a:chExt cx="0" cy="0"/>
        </a:xfrm>
      </p:grpSpPr>
      <p:sp>
        <p:nvSpPr>
          <p:cNvPr id="41" name="Google Shape;41;p75"/>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75"/>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3" name="Google Shape;43;p75"/>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75"/>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75"/>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6" name="Google Shape;46;p75"/>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7"/>
        <p:cNvGrpSpPr/>
        <p:nvPr/>
      </p:nvGrpSpPr>
      <p:grpSpPr>
        <a:xfrm>
          <a:off x="0" y="0"/>
          <a:ext cx="0" cy="0"/>
          <a:chOff x="0" y="0"/>
          <a:chExt cx="0" cy="0"/>
        </a:xfrm>
      </p:grpSpPr>
      <p:sp>
        <p:nvSpPr>
          <p:cNvPr id="48" name="Google Shape;48;p73"/>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9" name="Google Shape;49;p73"/>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0" name="Google Shape;50;p73"/>
          <p:cNvGrpSpPr/>
          <p:nvPr/>
        </p:nvGrpSpPr>
        <p:grpSpPr>
          <a:xfrm>
            <a:off x="6966447" y="3406884"/>
            <a:ext cx="3616885" cy="2923263"/>
            <a:chOff x="5816064" y="9435173"/>
            <a:chExt cx="798029" cy="644988"/>
          </a:xfrm>
        </p:grpSpPr>
        <p:sp>
          <p:nvSpPr>
            <p:cNvPr id="51" name="Google Shape;51;p73"/>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 name="Google Shape;52;p73"/>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73"/>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73"/>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73"/>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73"/>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73"/>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73"/>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73"/>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73"/>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73"/>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73"/>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73"/>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73"/>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73"/>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6" name="Google Shape;66;p73"/>
          <p:cNvSpPr>
            <a:spLocks noGrp="1"/>
          </p:cNvSpPr>
          <p:nvPr>
            <p:ph type="pic" idx="2"/>
          </p:nvPr>
        </p:nvSpPr>
        <p:spPr>
          <a:xfrm>
            <a:off x="238772" y="2626822"/>
            <a:ext cx="7708195" cy="3396829"/>
          </a:xfrm>
          <a:prstGeom prst="rect">
            <a:avLst/>
          </a:prstGeom>
          <a:solidFill>
            <a:srgbClr val="BFBFBF"/>
          </a:solidFill>
          <a:ln>
            <a:noFill/>
          </a:ln>
        </p:spPr>
      </p:sp>
      <p:sp>
        <p:nvSpPr>
          <p:cNvPr id="67" name="Google Shape;67;p73"/>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68"/>
        <p:cNvGrpSpPr/>
        <p:nvPr/>
      </p:nvGrpSpPr>
      <p:grpSpPr>
        <a:xfrm>
          <a:off x="0" y="0"/>
          <a:ext cx="0" cy="0"/>
          <a:chOff x="0" y="0"/>
          <a:chExt cx="0" cy="0"/>
        </a:xfrm>
      </p:grpSpPr>
      <p:sp>
        <p:nvSpPr>
          <p:cNvPr id="69" name="Google Shape;69;p72"/>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 name="Google Shape;70;p72"/>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72"/>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72"/>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72"/>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72"/>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72"/>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72"/>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72"/>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72"/>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72"/>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72"/>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US"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81" name="Google Shape;81;p72"/>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2" name="Google Shape;82;p72"/>
          <p:cNvGrpSpPr/>
          <p:nvPr/>
        </p:nvGrpSpPr>
        <p:grpSpPr>
          <a:xfrm>
            <a:off x="-692770" y="4423334"/>
            <a:ext cx="3029570" cy="2448579"/>
            <a:chOff x="5816064" y="9435173"/>
            <a:chExt cx="798029" cy="644988"/>
          </a:xfrm>
        </p:grpSpPr>
        <p:sp>
          <p:nvSpPr>
            <p:cNvPr id="83" name="Google Shape;83;p72"/>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72"/>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72"/>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72"/>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72"/>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72"/>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72"/>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72"/>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72"/>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72"/>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72"/>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72"/>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72"/>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72"/>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 name="Google Shape;97;p72"/>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8" name="Google Shape;98;p72"/>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99" name="Google Shape;99;p72"/>
          <p:cNvSpPr/>
          <p:nvPr/>
        </p:nvSpPr>
        <p:spPr>
          <a:xfrm>
            <a:off x="4500000" y="5764766"/>
            <a:ext cx="2349914" cy="49201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100"/>
        <p:cNvGrpSpPr/>
        <p:nvPr/>
      </p:nvGrpSpPr>
      <p:grpSpPr>
        <a:xfrm>
          <a:off x="0" y="0"/>
          <a:ext cx="0" cy="0"/>
          <a:chOff x="0" y="0"/>
          <a:chExt cx="0" cy="0"/>
        </a:xfrm>
      </p:grpSpPr>
      <p:sp>
        <p:nvSpPr>
          <p:cNvPr id="101" name="Google Shape;101;p74"/>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74"/>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74"/>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74"/>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74"/>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74"/>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74"/>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74"/>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74"/>
          <p:cNvSpPr>
            <a:spLocks noGrp="1"/>
          </p:cNvSpPr>
          <p:nvPr>
            <p:ph type="pic" idx="8"/>
          </p:nvPr>
        </p:nvSpPr>
        <p:spPr>
          <a:xfrm>
            <a:off x="-48344" y="0"/>
            <a:ext cx="3570477" cy="6858000"/>
          </a:xfrm>
          <a:prstGeom prst="rect">
            <a:avLst/>
          </a:prstGeom>
          <a:solidFill>
            <a:srgbClr val="D8D8D8"/>
          </a:solidFill>
          <a:ln>
            <a:noFill/>
          </a:ln>
        </p:spPr>
      </p:sp>
      <p:sp>
        <p:nvSpPr>
          <p:cNvPr id="110" name="Google Shape;110;p74"/>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74"/>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12"/>
        <p:cNvGrpSpPr/>
        <p:nvPr/>
      </p:nvGrpSpPr>
      <p:grpSpPr>
        <a:xfrm>
          <a:off x="0" y="0"/>
          <a:ext cx="0" cy="0"/>
          <a:chOff x="0" y="0"/>
          <a:chExt cx="0" cy="0"/>
        </a:xfrm>
      </p:grpSpPr>
      <p:sp>
        <p:nvSpPr>
          <p:cNvPr id="113" name="Google Shape;113;p76"/>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76"/>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15" name="Google Shape;115;p7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7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76"/>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18" name="Google Shape;118;p76"/>
          <p:cNvGrpSpPr/>
          <p:nvPr/>
        </p:nvGrpSpPr>
        <p:grpSpPr>
          <a:xfrm>
            <a:off x="-848733" y="3847224"/>
            <a:ext cx="3746119" cy="3027714"/>
            <a:chOff x="5816064" y="9435173"/>
            <a:chExt cx="798029" cy="644988"/>
          </a:xfrm>
        </p:grpSpPr>
        <p:sp>
          <p:nvSpPr>
            <p:cNvPr id="119" name="Google Shape;119;p7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7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7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7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7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7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7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7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7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7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7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7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7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7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7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4" name="Google Shape;134;p7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35"/>
        <p:cNvGrpSpPr/>
        <p:nvPr/>
      </p:nvGrpSpPr>
      <p:grpSpPr>
        <a:xfrm>
          <a:off x="0" y="0"/>
          <a:ext cx="0" cy="0"/>
          <a:chOff x="0" y="0"/>
          <a:chExt cx="0" cy="0"/>
        </a:xfrm>
      </p:grpSpPr>
      <p:sp>
        <p:nvSpPr>
          <p:cNvPr id="136" name="Google Shape;136;p78"/>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78"/>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78"/>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78"/>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Photo/Text Slide reversed">
  <p:cSld name="1_Photo/Text Slide reversed">
    <p:spTree>
      <p:nvGrpSpPr>
        <p:cNvPr id="1" name="Shape 140"/>
        <p:cNvGrpSpPr/>
        <p:nvPr/>
      </p:nvGrpSpPr>
      <p:grpSpPr>
        <a:xfrm>
          <a:off x="0" y="0"/>
          <a:ext cx="0" cy="0"/>
          <a:chOff x="0" y="0"/>
          <a:chExt cx="0" cy="0"/>
        </a:xfrm>
      </p:grpSpPr>
      <p:sp>
        <p:nvSpPr>
          <p:cNvPr id="141" name="Google Shape;141;p79"/>
          <p:cNvSpPr/>
          <p:nvPr/>
        </p:nvSpPr>
        <p:spPr>
          <a:xfrm>
            <a:off x="5361066" y="-13974"/>
            <a:ext cx="6096000" cy="6858000"/>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79"/>
          <p:cNvSpPr txBox="1">
            <a:spLocks noGrp="1"/>
          </p:cNvSpPr>
          <p:nvPr>
            <p:ph type="body" idx="1"/>
          </p:nvPr>
        </p:nvSpPr>
        <p:spPr>
          <a:xfrm>
            <a:off x="6096000" y="2662811"/>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79"/>
          <p:cNvSpPr txBox="1">
            <a:spLocks noGrp="1"/>
          </p:cNvSpPr>
          <p:nvPr>
            <p:ph type="body" idx="2"/>
          </p:nvPr>
        </p:nvSpPr>
        <p:spPr>
          <a:xfrm>
            <a:off x="6096000" y="4219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79"/>
          <p:cNvSpPr>
            <a:spLocks noGrp="1"/>
          </p:cNvSpPr>
          <p:nvPr>
            <p:ph type="pic" idx="3"/>
          </p:nvPr>
        </p:nvSpPr>
        <p:spPr>
          <a:xfrm>
            <a:off x="0" y="13974"/>
            <a:ext cx="5361066" cy="6858000"/>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55"/>
        <p:cNvGrpSpPr/>
        <p:nvPr/>
      </p:nvGrpSpPr>
      <p:grpSpPr>
        <a:xfrm>
          <a:off x="0" y="0"/>
          <a:ext cx="0" cy="0"/>
          <a:chOff x="0" y="0"/>
          <a:chExt cx="0" cy="0"/>
        </a:xfrm>
      </p:grpSpPr>
      <p:sp>
        <p:nvSpPr>
          <p:cNvPr id="156" name="Google Shape;156;p82"/>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8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82"/>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9"/>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69"/>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60" r:id="rId9"/>
    <p:sldLayoutId id="2147483662" r:id="rId10"/>
    <p:sldLayoutId id="2147483663" r:id="rId11"/>
    <p:sldLayoutId id="214748366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hwink.org/sustain/glossary/ThreePillarsOfSustainability.htm"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ustainable-earth.org/how-small-businesses-can-create-more-sustainable-supply-chains-and-improve-profitabilit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4"/>
          </a:xfrm>
          <a:prstGeom prst="rect">
            <a:avLst/>
          </a:prstGeom>
          <a:noFill/>
          <a:ln>
            <a:noFill/>
          </a:ln>
        </p:spPr>
      </p:pic>
      <p:sp>
        <p:nvSpPr>
          <p:cNvPr id="213" name="Google Shape;213;p1"/>
          <p:cNvSpPr txBox="1"/>
          <p:nvPr/>
        </p:nvSpPr>
        <p:spPr>
          <a:xfrm>
            <a:off x="0" y="158249"/>
            <a:ext cx="6970780" cy="1702605"/>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de-DE" sz="48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Start in die Nachhaltigkeit</a:t>
            </a:r>
          </a:p>
          <a:p>
            <a:pPr marL="12700" marR="5080" lvl="0" indent="0" algn="l" rtl="0">
              <a:lnSpc>
                <a:spcPct val="109130"/>
              </a:lnSpc>
              <a:spcBef>
                <a:spcPts val="0"/>
              </a:spcBef>
              <a:spcAft>
                <a:spcPts val="0"/>
              </a:spcAft>
              <a:buClr>
                <a:schemeClr val="lt1"/>
              </a:buClr>
              <a:buSzPts val="4800"/>
              <a:buFont typeface="Calibri"/>
              <a:buNone/>
            </a:pPr>
            <a:r>
              <a:rPr lang="de-DE" sz="48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Starter Kit</a:t>
            </a:r>
            <a:endParaRPr lang="en-US" sz="48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14" name="Google Shape;214;p1"/>
          <p:cNvSpPr txBox="1"/>
          <p:nvPr/>
        </p:nvSpPr>
        <p:spPr>
          <a:xfrm>
            <a:off x="226433" y="440402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a:solidFill>
                  <a:schemeClr val="lt1"/>
                </a:solidFill>
                <a:latin typeface="Calibri"/>
                <a:ea typeface="Calibri"/>
                <a:cs typeface="Calibri"/>
                <a:sym typeface="Calibri"/>
              </a:rPr>
              <a:t>1.NACHHALTIGE GESCHÄFTSAKTIVITÄTEN</a:t>
            </a:r>
            <a:endParaRPr sz="1400" b="0" i="0" u="none" strike="noStrike" cap="none" dirty="0">
              <a:solidFill>
                <a:srgbClr val="000000"/>
              </a:solidFill>
              <a:latin typeface="Arial"/>
              <a:ea typeface="Arial"/>
              <a:cs typeface="Arial"/>
              <a:sym typeface="Arial"/>
            </a:endParaRPr>
          </a:p>
        </p:txBody>
      </p:sp>
      <p:sp>
        <p:nvSpPr>
          <p:cNvPr id="215" name="Google Shape;215;p1"/>
          <p:cNvSpPr txBox="1"/>
          <p:nvPr/>
        </p:nvSpPr>
        <p:spPr>
          <a:xfrm>
            <a:off x="4864069" y="5588170"/>
            <a:ext cx="4840370" cy="972983"/>
          </a:xfrm>
          <a:prstGeom prst="rect">
            <a:avLst/>
          </a:prstGeom>
          <a:noFill/>
          <a:ln>
            <a:noFill/>
          </a:ln>
        </p:spPr>
        <p:txBody>
          <a:bodyPr spcFirstLastPara="1" wrap="square" lIns="91425" tIns="45700" rIns="91425" bIns="45700" anchor="t" anchorCtr="0">
            <a:spAutoFit/>
          </a:bodyPr>
          <a:lstStyle/>
          <a:p>
            <a:pPr marL="12700" marR="5080" lvl="0" indent="0" algn="just" rtl="0">
              <a:lnSpc>
                <a:spcPct val="109130"/>
              </a:lnSpc>
              <a:spcBef>
                <a:spcPts val="0"/>
              </a:spcBef>
              <a:spcAft>
                <a:spcPts val="0"/>
              </a:spcAft>
              <a:buClr>
                <a:srgbClr val="FFFFFF"/>
              </a:buClr>
              <a:buSzPts val="4800"/>
              <a:buFont typeface="Calibri"/>
              <a:buNone/>
            </a:pPr>
            <a:r>
              <a:rPr lang="de-DE" sz="1050" b="1" kern="100" spc="-30" dirty="0">
                <a:solidFill>
                  <a:srgbClr val="26324B"/>
                </a:solidFill>
              </a:rPr>
              <a:t>Haftungsausschluss: </a:t>
            </a:r>
            <a:r>
              <a:rPr lang="de-DE" sz="1050" kern="100" spc="-30" dirty="0">
                <a:solidFill>
                  <a:srgbClr val="26324B"/>
                </a:solidFill>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600" kern="100" spc="-30" dirty="0">
              <a:solidFill>
                <a:srgbClr val="010101"/>
              </a:solidFill>
              <a:latin typeface="Calibri"/>
              <a:ea typeface="Calibri"/>
              <a:cs typeface="Calibri"/>
              <a:sym typeface="Calibri"/>
            </a:endParaRPr>
          </a:p>
        </p:txBody>
      </p:sp>
      <p:pic>
        <p:nvPicPr>
          <p:cNvPr id="3" name="Picture 2" descr="A grey and black sign with a person in a circle&#10;&#10;AI-generated content may be incorrect.">
            <a:extLst>
              <a:ext uri="{FF2B5EF4-FFF2-40B4-BE49-F238E27FC236}">
                <a16:creationId xmlns:a16="http://schemas.microsoft.com/office/drawing/2014/main" id="{436C9EDD-69D9-6FF8-F1AC-200D69C8B5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9114" y="5866417"/>
            <a:ext cx="1064955" cy="372602"/>
          </a:xfrm>
          <a:prstGeom prst="rect">
            <a:avLst/>
          </a:prstGeom>
        </p:spPr>
      </p:pic>
      <p:sp>
        <p:nvSpPr>
          <p:cNvPr id="5" name="TextBox 4">
            <a:extLst>
              <a:ext uri="{FF2B5EF4-FFF2-40B4-BE49-F238E27FC236}">
                <a16:creationId xmlns:a16="http://schemas.microsoft.com/office/drawing/2014/main" id="{BCD000C7-5306-8083-D9B8-FD8F25311B39}"/>
              </a:ext>
            </a:extLst>
          </p:cNvPr>
          <p:cNvSpPr txBox="1"/>
          <p:nvPr/>
        </p:nvSpPr>
        <p:spPr>
          <a:xfrm>
            <a:off x="1877785" y="5772107"/>
            <a:ext cx="1921329" cy="553998"/>
          </a:xfrm>
          <a:prstGeom prst="rect">
            <a:avLst/>
          </a:prstGeom>
          <a:noFill/>
        </p:spPr>
        <p:txBody>
          <a:bodyPr wrap="square">
            <a:spAutoFit/>
          </a:body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7" name="Google Shape;307;p26"/>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a:t>
            </a:r>
            <a:endParaRPr/>
          </a:p>
        </p:txBody>
      </p:sp>
      <p:sp>
        <p:nvSpPr>
          <p:cNvPr id="308" name="Google Shape;308;p26"/>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09" name="Google Shape;309;p26"/>
          <p:cNvSpPr txBox="1"/>
          <p:nvPr/>
        </p:nvSpPr>
        <p:spPr>
          <a:xfrm>
            <a:off x="6025679" y="4642627"/>
            <a:ext cx="4630545"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dirty="0">
                <a:solidFill>
                  <a:srgbClr val="73B64B"/>
                </a:solidFill>
                <a:latin typeface="Calibri"/>
                <a:ea typeface="Calibri"/>
                <a:cs typeface="Calibri"/>
                <a:sym typeface="Calibri"/>
              </a:rPr>
              <a:t>N</a:t>
            </a:r>
            <a:r>
              <a:rPr lang="en-US" sz="3600" b="1" i="0" u="none" strike="noStrike" cap="none" dirty="0">
                <a:solidFill>
                  <a:srgbClr val="73B64B"/>
                </a:solidFill>
                <a:latin typeface="Calibri"/>
                <a:ea typeface="Calibri"/>
                <a:cs typeface="Calibri"/>
                <a:sym typeface="Calibri"/>
              </a:rPr>
              <a:t>ACHHALTIGES WIRTSCHAFTEN</a:t>
            </a:r>
            <a:endParaRPr lang="en-U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1"/>
          <p:cNvSpPr txBox="1">
            <a:spLocks noGrp="1"/>
          </p:cNvSpPr>
          <p:nvPr>
            <p:ph type="body" idx="1"/>
          </p:nvPr>
        </p:nvSpPr>
        <p:spPr>
          <a:xfrm>
            <a:off x="4950812" y="1366892"/>
            <a:ext cx="6997348"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de-DE" sz="2400" b="1" dirty="0"/>
              <a:t>Thema 1: Nachhaltigkeit von Unternehmen verstehen</a:t>
            </a:r>
            <a:endParaRPr dirty="0"/>
          </a:p>
        </p:txBody>
      </p:sp>
      <p:sp>
        <p:nvSpPr>
          <p:cNvPr id="315" name="Google Shape;315;p11"/>
          <p:cNvSpPr txBox="1">
            <a:spLocks noGrp="1"/>
          </p:cNvSpPr>
          <p:nvPr>
            <p:ph type="body" idx="3"/>
          </p:nvPr>
        </p:nvSpPr>
        <p:spPr>
          <a:xfrm>
            <a:off x="3918849" y="1134385"/>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316" name="Google Shape;316;p11"/>
          <p:cNvSpPr txBox="1">
            <a:spLocks noGrp="1"/>
          </p:cNvSpPr>
          <p:nvPr>
            <p:ph type="body" idx="4"/>
          </p:nvPr>
        </p:nvSpPr>
        <p:spPr>
          <a:xfrm>
            <a:off x="4950810" y="2130420"/>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de-DE" sz="2400" b="1" dirty="0"/>
              <a:t>Thema 2: Praktische Anwendung von nachhaltigen Praktiken</a:t>
            </a:r>
            <a:endParaRPr dirty="0"/>
          </a:p>
        </p:txBody>
      </p:sp>
      <p:sp>
        <p:nvSpPr>
          <p:cNvPr id="317" name="Google Shape;317;p11"/>
          <p:cNvSpPr txBox="1">
            <a:spLocks noGrp="1"/>
          </p:cNvSpPr>
          <p:nvPr>
            <p:ph type="body" idx="6"/>
          </p:nvPr>
        </p:nvSpPr>
        <p:spPr>
          <a:xfrm>
            <a:off x="4966308" y="3069182"/>
            <a:ext cx="6981852" cy="4110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de-DE" sz="2400" b="1" dirty="0"/>
              <a:t>Thema 3: Einsicht in Rechtsvorschriften und Einbeziehung von Interessengruppen</a:t>
            </a:r>
            <a:endParaRPr dirty="0"/>
          </a:p>
        </p:txBody>
      </p:sp>
      <p:sp>
        <p:nvSpPr>
          <p:cNvPr id="318" name="Google Shape;318;p11"/>
          <p:cNvSpPr txBox="1">
            <a:spLocks noGrp="1"/>
          </p:cNvSpPr>
          <p:nvPr>
            <p:ph type="body" idx="9"/>
          </p:nvPr>
        </p:nvSpPr>
        <p:spPr>
          <a:xfrm>
            <a:off x="3957367" y="191910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319" name="Google Shape;319;p11"/>
          <p:cNvSpPr txBox="1">
            <a:spLocks noGrp="1"/>
          </p:cNvSpPr>
          <p:nvPr>
            <p:ph type="body" idx="13"/>
          </p:nvPr>
        </p:nvSpPr>
        <p:spPr>
          <a:xfrm>
            <a:off x="3957367" y="284632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dirty="0"/>
              <a:t>03</a:t>
            </a:r>
            <a:endParaRPr dirty="0"/>
          </a:p>
        </p:txBody>
      </p:sp>
      <p:sp>
        <p:nvSpPr>
          <p:cNvPr id="320" name="Google Shape;320;p11"/>
          <p:cNvSpPr/>
          <p:nvPr/>
        </p:nvSpPr>
        <p:spPr>
          <a:xfrm>
            <a:off x="3918849" y="1974197"/>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1" name="Google Shape;321;p11"/>
          <p:cNvSpPr/>
          <p:nvPr/>
        </p:nvSpPr>
        <p:spPr>
          <a:xfrm>
            <a:off x="3918849" y="295569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2" name="Google Shape;322;p11"/>
          <p:cNvSpPr>
            <a:spLocks noGrp="1"/>
          </p:cNvSpPr>
          <p:nvPr>
            <p:ph type="pic" idx="8"/>
          </p:nvPr>
        </p:nvSpPr>
        <p:spPr>
          <a:xfrm>
            <a:off x="-48344" y="0"/>
            <a:ext cx="3570477" cy="6858000"/>
          </a:xfrm>
          <a:prstGeom prst="rect">
            <a:avLst/>
          </a:prstGeom>
          <a:solidFill>
            <a:srgbClr val="D8D8D8"/>
          </a:solidFill>
          <a:ln>
            <a:noFill/>
          </a:ln>
        </p:spPr>
        <p:txBody>
          <a:bodyPr/>
          <a:lstStyle/>
          <a:p>
            <a:endParaRPr lang="en-GB"/>
          </a:p>
        </p:txBody>
      </p:sp>
      <p:sp>
        <p:nvSpPr>
          <p:cNvPr id="323" name="Google Shape;323;p11"/>
          <p:cNvSpPr/>
          <p:nvPr/>
        </p:nvSpPr>
        <p:spPr>
          <a:xfrm>
            <a:off x="3918849" y="3898300"/>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4" name="Google Shape;324;p11"/>
          <p:cNvSpPr txBox="1"/>
          <p:nvPr/>
        </p:nvSpPr>
        <p:spPr>
          <a:xfrm>
            <a:off x="4950811" y="3986466"/>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en-US" sz="2400" b="1" i="0" u="none" strike="noStrike" cap="none" dirty="0">
                <a:solidFill>
                  <a:srgbClr val="73B64B"/>
                </a:solidFill>
                <a:latin typeface="Calibri"/>
                <a:ea typeface="Calibri"/>
                <a:cs typeface="Calibri"/>
                <a:sym typeface="Calibri"/>
              </a:rPr>
              <a:t>T</a:t>
            </a:r>
            <a:r>
              <a:rPr lang="de-DE" sz="2400" b="1" i="0" u="none" strike="noStrike" cap="none" dirty="0">
                <a:solidFill>
                  <a:srgbClr val="73B64B"/>
                </a:solidFill>
                <a:latin typeface="Calibri"/>
                <a:ea typeface="Calibri"/>
                <a:cs typeface="Calibri"/>
                <a:sym typeface="Calibri"/>
              </a:rPr>
              <a:t>hema 4: Leistungsmessung und Wettbewerbsfähigkeit von Unternehmen</a:t>
            </a:r>
            <a:endParaRPr sz="1400" b="0" i="0" u="none" strike="noStrike" cap="none" dirty="0">
              <a:solidFill>
                <a:srgbClr val="000000"/>
              </a:solidFill>
              <a:latin typeface="Arial"/>
              <a:ea typeface="Arial"/>
              <a:cs typeface="Arial"/>
              <a:sym typeface="Arial"/>
            </a:endParaRPr>
          </a:p>
        </p:txBody>
      </p:sp>
      <p:sp>
        <p:nvSpPr>
          <p:cNvPr id="325" name="Google Shape;325;p11"/>
          <p:cNvSpPr txBox="1"/>
          <p:nvPr/>
        </p:nvSpPr>
        <p:spPr>
          <a:xfrm>
            <a:off x="3918849" y="3753959"/>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US"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26" name="Google Shape;326;p11"/>
          <p:cNvSpPr/>
          <p:nvPr/>
        </p:nvSpPr>
        <p:spPr>
          <a:xfrm>
            <a:off x="3918849" y="478236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27" name="Google Shape;327;p1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6862" y="0"/>
            <a:ext cx="3570477" cy="6858000"/>
          </a:xfrm>
          <a:prstGeom prst="rect">
            <a:avLst/>
          </a:prstGeom>
          <a:solidFill>
            <a:srgbClr val="D8D8D8"/>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Google Shape;334;p32"/>
          <p:cNvSpPr txBox="1">
            <a:spLocks noGrp="1"/>
          </p:cNvSpPr>
          <p:nvPr>
            <p:ph type="body" idx="1"/>
          </p:nvPr>
        </p:nvSpPr>
        <p:spPr>
          <a:xfrm>
            <a:off x="7708195" y="686123"/>
            <a:ext cx="2549025" cy="143528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9600"/>
              <a:buNone/>
            </a:pPr>
            <a:r>
              <a:rPr lang="en-US"/>
              <a:t>02.1</a:t>
            </a:r>
            <a:endParaRPr/>
          </a:p>
        </p:txBody>
      </p:sp>
      <p:sp>
        <p:nvSpPr>
          <p:cNvPr id="335" name="Google Shape;335;p32"/>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36" name="Google Shape;336;p32"/>
          <p:cNvSpPr txBox="1"/>
          <p:nvPr/>
        </p:nvSpPr>
        <p:spPr>
          <a:xfrm>
            <a:off x="5662990" y="4704203"/>
            <a:ext cx="5052540"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3200" b="1" i="0" u="none" strike="noStrike" cap="none" dirty="0">
                <a:solidFill>
                  <a:srgbClr val="73B64B"/>
                </a:solidFill>
                <a:latin typeface="Calibri"/>
                <a:ea typeface="Calibri"/>
                <a:cs typeface="Calibri"/>
                <a:sym typeface="Calibri"/>
              </a:rPr>
              <a:t>Thema 1: Nachhaltigkeit von Unternehmen verstehen</a:t>
            </a:r>
            <a:endParaRPr lang="en-U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3"/>
          <p:cNvSpPr txBox="1">
            <a:spLocks noGrp="1"/>
          </p:cNvSpPr>
          <p:nvPr>
            <p:ph type="body" idx="1"/>
          </p:nvPr>
        </p:nvSpPr>
        <p:spPr>
          <a:xfrm>
            <a:off x="904856" y="1299502"/>
            <a:ext cx="10052954" cy="2501934"/>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lt1"/>
              </a:buClr>
              <a:buSzPts val="2200"/>
              <a:buNone/>
            </a:pPr>
            <a:r>
              <a:rPr lang="de-DE" sz="2400" b="0" dirty="0">
                <a:solidFill>
                  <a:srgbClr val="000000"/>
                </a:solidFill>
              </a:rPr>
              <a:t>Nachhaltigkeit in der Wirtschaft bezieht sich auf die Fähigkeit von Unternehmen, in einer Weise zu operieren, die ein langfristiges ökologisches Gleichgewicht, soziale Gerechtigkeit und wirtschaftliche Lebensfähigkeit gewährleistet. Dieses Konzept unterstreicht die Bedeutung nicht nur der Rentabilität, sondern auch der Notwendigkeit von Praktiken, die die Umwelt schützen und einen positiven Beitrag zur Gesellschaft leisten</a:t>
            </a:r>
            <a:endParaRPr sz="2400" b="0" dirty="0">
              <a:solidFill>
                <a:srgbClr val="000000"/>
              </a:solidFill>
            </a:endParaRPr>
          </a:p>
        </p:txBody>
      </p:sp>
      <p:sp>
        <p:nvSpPr>
          <p:cNvPr id="342" name="Google Shape;342;p13"/>
          <p:cNvSpPr txBox="1">
            <a:spLocks noGrp="1"/>
          </p:cNvSpPr>
          <p:nvPr>
            <p:ph type="body" idx="2"/>
          </p:nvPr>
        </p:nvSpPr>
        <p:spPr>
          <a:xfrm>
            <a:off x="904856" y="663676"/>
            <a:ext cx="10052954" cy="72333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de-DE" sz="3200" b="1" dirty="0">
                <a:solidFill>
                  <a:srgbClr val="00B050"/>
                </a:solidFill>
              </a:rPr>
              <a:t>Definition von Nachhaltigkeit in der Wirtschaft</a:t>
            </a:r>
            <a:endParaRPr sz="3200" b="1" dirty="0">
              <a:solidFill>
                <a:srgbClr val="00B05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3"/>
          <p:cNvSpPr txBox="1">
            <a:spLocks noGrp="1"/>
          </p:cNvSpPr>
          <p:nvPr>
            <p:ph type="body" idx="1"/>
          </p:nvPr>
        </p:nvSpPr>
        <p:spPr>
          <a:xfrm>
            <a:off x="904856" y="1371423"/>
            <a:ext cx="10052954" cy="336496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SzPts val="2400"/>
              <a:buNone/>
            </a:pPr>
            <a:r>
              <a:rPr lang="de-DE" sz="2400" b="0" spc="-100" dirty="0">
                <a:solidFill>
                  <a:srgbClr val="000000"/>
                </a:solidFill>
              </a:rPr>
              <a:t>Die Bedeutung der Nachhaltigkeit in der modernen Wirtschaft wird immer wichtiger. Von Unternehmen wird nicht nur erwartet, dass sie einen wirtschaftlichen Wert schaffen, sondern auch, dass sie verantwortungsbewusst in einer Weise handeln, die Umweltschäden minimiert und den Nutzen für die Gesellschaft maximiert. Dieser Wandel wird durch veränderte Verbraucherpräferenzen, ein strengeres regulatorisches Umfeld und die dringende Notwendigkeit, globale Herausforderungen wie den Klimawandel, die Erschöpfung der Ressourcen und soziale Ungleichheit anzugehen, vorangetrieben.</a:t>
            </a:r>
            <a:endParaRPr sz="2400" b="0" spc="-100" dirty="0">
              <a:solidFill>
                <a:srgbClr val="000000"/>
              </a:solidFill>
            </a:endParaRPr>
          </a:p>
        </p:txBody>
      </p:sp>
      <p:sp>
        <p:nvSpPr>
          <p:cNvPr id="350" name="Google Shape;350;p23"/>
          <p:cNvSpPr txBox="1">
            <a:spLocks noGrp="1"/>
          </p:cNvSpPr>
          <p:nvPr>
            <p:ph type="body" idx="2"/>
          </p:nvPr>
        </p:nvSpPr>
        <p:spPr>
          <a:xfrm>
            <a:off x="904856" y="643130"/>
            <a:ext cx="10052954" cy="72829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de-DE" sz="3200" b="1" dirty="0">
                <a:solidFill>
                  <a:srgbClr val="00B050"/>
                </a:solidFill>
              </a:rPr>
              <a:t>Definition von Nachhaltigkeit in der Wirtschaft</a:t>
            </a:r>
            <a:endParaRPr sz="3200" b="1" dirty="0">
              <a:solidFill>
                <a:srgbClr val="00B05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4"/>
          <p:cNvSpPr txBox="1">
            <a:spLocks noGrp="1"/>
          </p:cNvSpPr>
          <p:nvPr>
            <p:ph type="body" idx="1"/>
          </p:nvPr>
        </p:nvSpPr>
        <p:spPr>
          <a:xfrm>
            <a:off x="904856" y="1946774"/>
            <a:ext cx="10052954" cy="4073879"/>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de-DE" sz="2400" b="0" spc="-150" dirty="0">
                <a:solidFill>
                  <a:srgbClr val="000000"/>
                </a:solidFill>
              </a:rPr>
              <a:t>Die unternehmerische Nachhaltigkeit umfasst das Management der dreifachen Bilanz, d. h. den Ansatz eines Unternehmens, seine wirtschaftlichen, sozialen und ökologischen Prioritäten in Einklang zu bringen. Diese drei Dimensionen werden gemeinhin als Profit, Menschen und Planet bezeichnet. In der Praxis bedeutet dies Folgendes:</a:t>
            </a:r>
            <a:endParaRPr lang="en-US" sz="2400" b="0" spc="-150" dirty="0">
              <a:solidFill>
                <a:srgbClr val="000000"/>
              </a:solidFill>
            </a:endParaRPr>
          </a:p>
          <a:p>
            <a:pPr marL="457200" lvl="0" indent="-381000" algn="just" rtl="0">
              <a:lnSpc>
                <a:spcPct val="90000"/>
              </a:lnSpc>
              <a:spcBef>
                <a:spcPts val="1000"/>
              </a:spcBef>
              <a:spcAft>
                <a:spcPts val="0"/>
              </a:spcAft>
              <a:buSzPts val="2400"/>
              <a:buChar char="●"/>
            </a:pPr>
            <a:r>
              <a:rPr lang="de-DE" sz="2400" b="0" spc="-150" dirty="0">
                <a:solidFill>
                  <a:srgbClr val="000000"/>
                </a:solidFill>
              </a:rPr>
              <a:t>Gewinn: Erhaltung der langfristigen wirtschaftlichen Stabilität und des Wachstums des Unternehmens.</a:t>
            </a:r>
            <a:r>
              <a:rPr lang="en-US" sz="2400" b="0" spc="-150" dirty="0">
                <a:solidFill>
                  <a:srgbClr val="000000"/>
                </a:solidFill>
              </a:rPr>
              <a:t> </a:t>
            </a:r>
          </a:p>
          <a:p>
            <a:pPr marL="457200" lvl="0" indent="-381000" algn="just" rtl="0">
              <a:lnSpc>
                <a:spcPct val="90000"/>
              </a:lnSpc>
              <a:spcBef>
                <a:spcPts val="1000"/>
              </a:spcBef>
              <a:spcAft>
                <a:spcPts val="0"/>
              </a:spcAft>
              <a:buSzPts val="2400"/>
              <a:buChar char="●"/>
            </a:pPr>
            <a:r>
              <a:rPr lang="de-DE" sz="2400" b="0" spc="-150" dirty="0">
                <a:solidFill>
                  <a:srgbClr val="000000"/>
                </a:solidFill>
              </a:rPr>
              <a:t>Menschen: Die Verantwortung für die Auswirkungen der Geschäftspraktiken auf Mitarbeiter, Kunden, Gemeinden und alle anderen Interessengruppen.</a:t>
            </a:r>
            <a:endParaRPr lang="en-US" sz="2400" b="0" spc="-150" dirty="0">
              <a:solidFill>
                <a:srgbClr val="000000"/>
              </a:solidFill>
            </a:endParaRPr>
          </a:p>
          <a:p>
            <a:pPr marL="457200" lvl="0" indent="-381000" algn="just" rtl="0">
              <a:lnSpc>
                <a:spcPct val="90000"/>
              </a:lnSpc>
              <a:spcBef>
                <a:spcPts val="0"/>
              </a:spcBef>
              <a:spcAft>
                <a:spcPts val="0"/>
              </a:spcAft>
              <a:buSzPts val="2400"/>
              <a:buChar char="●"/>
            </a:pPr>
            <a:r>
              <a:rPr lang="en-US" sz="2400" b="0" spc="-150" dirty="0">
                <a:solidFill>
                  <a:srgbClr val="000000"/>
                </a:solidFill>
              </a:rPr>
              <a:t>Planet: </a:t>
            </a:r>
            <a:r>
              <a:rPr lang="en-US" sz="2400" b="0" spc="-150" dirty="0" err="1">
                <a:solidFill>
                  <a:srgbClr val="000000"/>
                </a:solidFill>
              </a:rPr>
              <a:t>Verringerung</a:t>
            </a:r>
            <a:r>
              <a:rPr lang="en-US" sz="2400" b="0" spc="-150" dirty="0">
                <a:solidFill>
                  <a:srgbClr val="000000"/>
                </a:solidFill>
              </a:rPr>
              <a:t> des </a:t>
            </a:r>
            <a:r>
              <a:rPr lang="en-US" sz="2400" b="0" spc="-150" dirty="0" err="1">
                <a:solidFill>
                  <a:srgbClr val="000000"/>
                </a:solidFill>
              </a:rPr>
              <a:t>ökologischen</a:t>
            </a:r>
            <a:r>
              <a:rPr lang="en-US" sz="2400" b="0" spc="-150" dirty="0">
                <a:solidFill>
                  <a:srgbClr val="000000"/>
                </a:solidFill>
              </a:rPr>
              <a:t> </a:t>
            </a:r>
            <a:r>
              <a:rPr lang="en-US" sz="2400" b="0" spc="-150" dirty="0" err="1">
                <a:solidFill>
                  <a:srgbClr val="000000"/>
                </a:solidFill>
              </a:rPr>
              <a:t>Fußabdrucks</a:t>
            </a:r>
            <a:r>
              <a:rPr lang="en-US" sz="2400" b="0" spc="-150" dirty="0">
                <a:solidFill>
                  <a:srgbClr val="000000"/>
                </a:solidFill>
              </a:rPr>
              <a:t> und </a:t>
            </a:r>
            <a:r>
              <a:rPr lang="en-US" sz="2400" b="0" spc="-150" dirty="0" err="1">
                <a:solidFill>
                  <a:srgbClr val="000000"/>
                </a:solidFill>
              </a:rPr>
              <a:t>Schonung</a:t>
            </a:r>
            <a:r>
              <a:rPr lang="en-US" sz="2400" b="0" spc="-150" dirty="0">
                <a:solidFill>
                  <a:srgbClr val="000000"/>
                </a:solidFill>
              </a:rPr>
              <a:t> der </a:t>
            </a:r>
            <a:r>
              <a:rPr lang="en-US" sz="2400" b="0" spc="-150" dirty="0" err="1">
                <a:solidFill>
                  <a:srgbClr val="000000"/>
                </a:solidFill>
              </a:rPr>
              <a:t>natürlichen</a:t>
            </a:r>
            <a:r>
              <a:rPr lang="en-US" sz="2400" b="0" spc="-150" dirty="0">
                <a:solidFill>
                  <a:srgbClr val="000000"/>
                </a:solidFill>
              </a:rPr>
              <a:t> </a:t>
            </a:r>
            <a:r>
              <a:rPr lang="en-US" sz="2400" b="0" spc="-150" dirty="0" err="1">
                <a:solidFill>
                  <a:srgbClr val="000000"/>
                </a:solidFill>
              </a:rPr>
              <a:t>Ressourcen</a:t>
            </a:r>
            <a:r>
              <a:rPr lang="en-US" sz="2400" b="0" spc="-150" dirty="0">
                <a:solidFill>
                  <a:srgbClr val="000000"/>
                </a:solidFill>
              </a:rPr>
              <a:t> in </a:t>
            </a:r>
            <a:r>
              <a:rPr lang="en-US" sz="2400" b="0" spc="-150" dirty="0" err="1">
                <a:solidFill>
                  <a:srgbClr val="000000"/>
                </a:solidFill>
              </a:rPr>
              <a:t>allen</a:t>
            </a:r>
            <a:r>
              <a:rPr lang="en-US" sz="2400" b="0" spc="-150" dirty="0">
                <a:solidFill>
                  <a:srgbClr val="000000"/>
                </a:solidFill>
              </a:rPr>
              <a:t> </a:t>
            </a:r>
            <a:r>
              <a:rPr lang="en-US" sz="2400" b="0" spc="-150" dirty="0" err="1">
                <a:solidFill>
                  <a:srgbClr val="000000"/>
                </a:solidFill>
              </a:rPr>
              <a:t>Geschäftsbereichen</a:t>
            </a:r>
            <a:r>
              <a:rPr lang="en-US" sz="2400" b="0" spc="-150" dirty="0">
                <a:solidFill>
                  <a:srgbClr val="000000"/>
                </a:solidFill>
              </a:rPr>
              <a:t>.</a:t>
            </a:r>
          </a:p>
        </p:txBody>
      </p:sp>
      <p:sp>
        <p:nvSpPr>
          <p:cNvPr id="356" name="Google Shape;356;p14"/>
          <p:cNvSpPr txBox="1">
            <a:spLocks noGrp="1"/>
          </p:cNvSpPr>
          <p:nvPr>
            <p:ph type="body" idx="2"/>
          </p:nvPr>
        </p:nvSpPr>
        <p:spPr>
          <a:xfrm>
            <a:off x="904856" y="663669"/>
            <a:ext cx="10052954" cy="7849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b="1" dirty="0" err="1">
                <a:solidFill>
                  <a:srgbClr val="00B050"/>
                </a:solidFill>
              </a:rPr>
              <a:t>Gewinn</a:t>
            </a:r>
            <a:r>
              <a:rPr lang="en-US" sz="3200" b="1" dirty="0">
                <a:solidFill>
                  <a:srgbClr val="00B050"/>
                </a:solidFill>
              </a:rPr>
              <a:t>, Menschen, Planet</a:t>
            </a:r>
            <a:endParaRPr sz="3200" b="1" dirty="0">
              <a:solidFill>
                <a:srgbClr val="00B05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0D0D0D"/>
              </a:buClr>
              <a:buSzPts val="2400"/>
              <a:buNone/>
            </a:pPr>
            <a:r>
              <a:rPr lang="en-US" b="0" i="0" dirty="0">
                <a:solidFill>
                  <a:srgbClr val="0D0D0D"/>
                </a:solidFill>
                <a:highlight>
                  <a:srgbClr val="FFFFFF"/>
                </a:highlight>
              </a:rPr>
              <a:t> </a:t>
            </a:r>
            <a:r>
              <a:rPr lang="de-DE" b="0" i="0" dirty="0">
                <a:solidFill>
                  <a:srgbClr val="0D0D0D"/>
                </a:solidFill>
                <a:highlight>
                  <a:srgbClr val="FFFFFF"/>
                </a:highlight>
              </a:rPr>
              <a:t>Um die Nachhaltigkeit von Unternehmen vollständig zu verstehen, ist es wichtig, die drei Grundpfeiler zu betrachten:</a:t>
            </a:r>
          </a:p>
          <a:p>
            <a:pPr marL="0" lvl="0" indent="0" algn="l" rtl="0">
              <a:lnSpc>
                <a:spcPct val="103333"/>
              </a:lnSpc>
              <a:spcBef>
                <a:spcPts val="0"/>
              </a:spcBef>
              <a:spcAft>
                <a:spcPts val="0"/>
              </a:spcAft>
              <a:buClr>
                <a:srgbClr val="0D0D0D"/>
              </a:buClr>
              <a:buSzPts val="2400"/>
              <a:buNone/>
            </a:pPr>
            <a:endParaRPr lang="en-US" dirty="0">
              <a:solidFill>
                <a:srgbClr val="0D0D0D"/>
              </a:solidFill>
              <a:highlight>
                <a:srgbClr val="FFFFFF"/>
              </a:highlight>
            </a:endParaRPr>
          </a:p>
          <a:p>
            <a:pPr marL="457200" lvl="0" indent="-381000" algn="l" rtl="0">
              <a:lnSpc>
                <a:spcPct val="103333"/>
              </a:lnSpc>
              <a:spcBef>
                <a:spcPts val="0"/>
              </a:spcBef>
              <a:spcAft>
                <a:spcPts val="0"/>
              </a:spcAft>
              <a:buClr>
                <a:srgbClr val="0D0D0D"/>
              </a:buClr>
              <a:buSzPts val="2400"/>
              <a:buChar char="●"/>
            </a:pPr>
            <a:r>
              <a:rPr lang="en-US" b="0" i="0" dirty="0" err="1">
                <a:solidFill>
                  <a:srgbClr val="0D0D0D"/>
                </a:solidFill>
                <a:highlight>
                  <a:srgbClr val="FFFFFF"/>
                </a:highlight>
              </a:rPr>
              <a:t>Ökologische</a:t>
            </a:r>
            <a:r>
              <a:rPr lang="en-US" b="0" i="0" dirty="0">
                <a:solidFill>
                  <a:srgbClr val="0D0D0D"/>
                </a:solidFill>
                <a:highlight>
                  <a:srgbClr val="FFFFFF"/>
                </a:highlight>
              </a:rPr>
              <a:t> </a:t>
            </a:r>
            <a:r>
              <a:rPr lang="en-US" b="0" i="0" dirty="0" err="1">
                <a:solidFill>
                  <a:srgbClr val="0D0D0D"/>
                </a:solidFill>
                <a:highlight>
                  <a:srgbClr val="FFFFFF"/>
                </a:highlight>
              </a:rPr>
              <a:t>Nachhaltigkeit</a:t>
            </a:r>
            <a:endParaRPr lang="en-US" b="0" i="0" dirty="0">
              <a:solidFill>
                <a:srgbClr val="0D0D0D"/>
              </a:solidFill>
              <a:highlight>
                <a:srgbClr val="FFFFFF"/>
              </a:highlight>
            </a:endParaRPr>
          </a:p>
          <a:p>
            <a:pPr marL="76200" lvl="0" indent="0" algn="l" rtl="0">
              <a:lnSpc>
                <a:spcPct val="103333"/>
              </a:lnSpc>
              <a:spcBef>
                <a:spcPts val="0"/>
              </a:spcBef>
              <a:spcAft>
                <a:spcPts val="0"/>
              </a:spcAft>
              <a:buClr>
                <a:srgbClr val="0D0D0D"/>
              </a:buClr>
              <a:buSzPts val="2400"/>
            </a:pPr>
            <a:endParaRPr dirty="0">
              <a:solidFill>
                <a:srgbClr val="0D0D0D"/>
              </a:solidFill>
              <a:highlight>
                <a:srgbClr val="FFFFFF"/>
              </a:highlight>
            </a:endParaRPr>
          </a:p>
          <a:p>
            <a:pPr marL="457200" lvl="0" indent="-381000" algn="l" rtl="0">
              <a:lnSpc>
                <a:spcPct val="103333"/>
              </a:lnSpc>
              <a:spcBef>
                <a:spcPts val="0"/>
              </a:spcBef>
              <a:spcAft>
                <a:spcPts val="0"/>
              </a:spcAft>
              <a:buClr>
                <a:srgbClr val="0D0D0D"/>
              </a:buClr>
              <a:buSzPts val="2400"/>
              <a:buChar char="●"/>
            </a:pPr>
            <a:r>
              <a:rPr lang="en-US" dirty="0" err="1">
                <a:solidFill>
                  <a:srgbClr val="0D0D0D"/>
                </a:solidFill>
                <a:highlight>
                  <a:srgbClr val="FFFFFF"/>
                </a:highlight>
              </a:rPr>
              <a:t>Soziale</a:t>
            </a:r>
            <a:r>
              <a:rPr lang="en-US" dirty="0">
                <a:solidFill>
                  <a:srgbClr val="0D0D0D"/>
                </a:solidFill>
                <a:highlight>
                  <a:srgbClr val="FFFFFF"/>
                </a:highlight>
              </a:rPr>
              <a:t> </a:t>
            </a:r>
            <a:r>
              <a:rPr lang="en-US" dirty="0" err="1">
                <a:solidFill>
                  <a:srgbClr val="0D0D0D"/>
                </a:solidFill>
                <a:highlight>
                  <a:srgbClr val="FFFFFF"/>
                </a:highlight>
              </a:rPr>
              <a:t>Nachhaltigkeit</a:t>
            </a:r>
            <a:endParaRPr dirty="0"/>
          </a:p>
          <a:p>
            <a:pPr marL="457200" lvl="0" indent="0" algn="l" rtl="0">
              <a:lnSpc>
                <a:spcPct val="103333"/>
              </a:lnSpc>
              <a:spcBef>
                <a:spcPts val="0"/>
              </a:spcBef>
              <a:spcAft>
                <a:spcPts val="0"/>
              </a:spcAft>
              <a:buSzPts val="2400"/>
              <a:buNone/>
            </a:pPr>
            <a:endParaRPr dirty="0">
              <a:solidFill>
                <a:srgbClr val="0D0D0D"/>
              </a:solidFill>
              <a:highlight>
                <a:srgbClr val="FFFFFF"/>
              </a:highlight>
            </a:endParaRPr>
          </a:p>
          <a:p>
            <a:pPr marL="457200" lvl="0" indent="-381000" algn="l" rtl="0">
              <a:lnSpc>
                <a:spcPct val="103333"/>
              </a:lnSpc>
              <a:spcBef>
                <a:spcPts val="0"/>
              </a:spcBef>
              <a:spcAft>
                <a:spcPts val="0"/>
              </a:spcAft>
              <a:buSzPts val="2400"/>
              <a:buChar char="●"/>
            </a:pPr>
            <a:r>
              <a:rPr lang="en-US" dirty="0" err="1">
                <a:solidFill>
                  <a:srgbClr val="0D0D0D"/>
                </a:solidFill>
                <a:highlight>
                  <a:srgbClr val="FFFFFF"/>
                </a:highlight>
              </a:rPr>
              <a:t>Wirtschaftliche</a:t>
            </a:r>
            <a:r>
              <a:rPr lang="en-US" dirty="0">
                <a:solidFill>
                  <a:srgbClr val="0D0D0D"/>
                </a:solidFill>
                <a:highlight>
                  <a:srgbClr val="FFFFFF"/>
                </a:highlight>
              </a:rPr>
              <a:t> </a:t>
            </a:r>
            <a:r>
              <a:rPr lang="en-US" dirty="0" err="1">
                <a:solidFill>
                  <a:srgbClr val="0D0D0D"/>
                </a:solidFill>
                <a:highlight>
                  <a:srgbClr val="FFFFFF"/>
                </a:highlight>
              </a:rPr>
              <a:t>Nachhaltigkeit</a:t>
            </a:r>
            <a:endParaRPr dirty="0"/>
          </a:p>
        </p:txBody>
      </p:sp>
      <p:sp>
        <p:nvSpPr>
          <p:cNvPr id="363" name="Google Shape;363;p1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de-DE" dirty="0"/>
              <a:t>Die drei Säulen der Nachhaltigkeit</a:t>
            </a:r>
            <a:endParaRPr dirty="0"/>
          </a:p>
        </p:txBody>
      </p:sp>
      <p:sp>
        <p:nvSpPr>
          <p:cNvPr id="364" name="Google Shape;364;p15"/>
          <p:cNvSpPr txBox="1"/>
          <p:nvPr/>
        </p:nvSpPr>
        <p:spPr>
          <a:xfrm>
            <a:off x="10036377" y="6488668"/>
            <a:ext cx="28176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Image source</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6"/>
          <p:cNvSpPr txBox="1">
            <a:spLocks noGrp="1"/>
          </p:cNvSpPr>
          <p:nvPr>
            <p:ph type="body" idx="1"/>
          </p:nvPr>
        </p:nvSpPr>
        <p:spPr>
          <a:xfrm>
            <a:off x="762308" y="492570"/>
            <a:ext cx="10052954" cy="12976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sz="3000" dirty="0"/>
              <a:t>Die drei Säulen der Nachhaltigkeit</a:t>
            </a:r>
            <a:endParaRPr sz="3000" dirty="0"/>
          </a:p>
        </p:txBody>
      </p:sp>
      <p:sp>
        <p:nvSpPr>
          <p:cNvPr id="370" name="Google Shape;370;p16"/>
          <p:cNvSpPr txBox="1">
            <a:spLocks noGrp="1"/>
          </p:cNvSpPr>
          <p:nvPr>
            <p:ph type="body" idx="2"/>
          </p:nvPr>
        </p:nvSpPr>
        <p:spPr>
          <a:xfrm>
            <a:off x="609908" y="914400"/>
            <a:ext cx="10667400" cy="561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95959"/>
              </a:buClr>
              <a:buSzPts val="2200"/>
              <a:buNone/>
            </a:pPr>
            <a:r>
              <a:rPr lang="en-US" b="1" i="0" dirty="0">
                <a:highlight>
                  <a:srgbClr val="FFFFFF"/>
                </a:highlight>
              </a:rPr>
              <a:t>1. </a:t>
            </a:r>
            <a:r>
              <a:rPr lang="en-US" b="1" i="0" spc="-130" dirty="0" err="1">
                <a:highlight>
                  <a:srgbClr val="FFFFFF"/>
                </a:highlight>
              </a:rPr>
              <a:t>Ökologische</a:t>
            </a:r>
            <a:r>
              <a:rPr lang="en-US" b="1" i="0" spc="-130" dirty="0">
                <a:highlight>
                  <a:srgbClr val="FFFFFF"/>
                </a:highlight>
              </a:rPr>
              <a:t> </a:t>
            </a:r>
            <a:r>
              <a:rPr lang="en-US" b="1" i="0" spc="-130" dirty="0" err="1">
                <a:highlight>
                  <a:srgbClr val="FFFFFF"/>
                </a:highlight>
              </a:rPr>
              <a:t>Nachhaltigkeit</a:t>
            </a:r>
            <a:r>
              <a:rPr lang="en-US" b="1" i="0" spc="-130" dirty="0">
                <a:highlight>
                  <a:srgbClr val="FFFFFF"/>
                </a:highlight>
              </a:rPr>
              <a:t>:</a:t>
            </a:r>
            <a:endParaRPr spc="-130" dirty="0"/>
          </a:p>
          <a:p>
            <a:pPr marL="0" lvl="0" indent="0" algn="just" rtl="0">
              <a:lnSpc>
                <a:spcPct val="100000"/>
              </a:lnSpc>
              <a:spcBef>
                <a:spcPts val="0"/>
              </a:spcBef>
              <a:spcAft>
                <a:spcPts val="0"/>
              </a:spcAft>
              <a:buClr>
                <a:srgbClr val="595959"/>
              </a:buClr>
              <a:buSzPts val="2200"/>
              <a:buNone/>
            </a:pPr>
            <a:r>
              <a:rPr lang="de-DE" b="0" i="0" spc="-130" dirty="0">
                <a:highlight>
                  <a:srgbClr val="FFFFFF"/>
                </a:highlight>
              </a:rPr>
              <a:t>Dabei geht es um den Ansatz Ihres Unternehmens, seinen ökologischen Fußabdruck zu minimieren. Durch die Einführung von Praktiken zur Verringerung von Abfall und Verschmutzung, die Schonung von Ressourcen und die Förderung der Nutzung erneuerbarer Energien können Unternehmen ihre Auswirkungen auf die Umwelt verringern.</a:t>
            </a:r>
          </a:p>
          <a:p>
            <a:pPr marL="0" lvl="0" indent="0" algn="just" rtl="0">
              <a:lnSpc>
                <a:spcPct val="100000"/>
              </a:lnSpc>
              <a:spcBef>
                <a:spcPts val="0"/>
              </a:spcBef>
              <a:spcAft>
                <a:spcPts val="0"/>
              </a:spcAft>
              <a:buClr>
                <a:srgbClr val="595959"/>
              </a:buClr>
              <a:buSzPts val="2200"/>
              <a:buNone/>
            </a:pPr>
            <a:r>
              <a:rPr lang="en-US" b="1" i="0" spc="-130" dirty="0">
                <a:highlight>
                  <a:srgbClr val="FFFFFF"/>
                </a:highlight>
              </a:rPr>
              <a:t>2. </a:t>
            </a:r>
            <a:r>
              <a:rPr lang="en-US" b="1" i="0" spc="-130" dirty="0" err="1">
                <a:highlight>
                  <a:srgbClr val="FFFFFF"/>
                </a:highlight>
              </a:rPr>
              <a:t>Soziale</a:t>
            </a:r>
            <a:r>
              <a:rPr lang="en-US" b="1" i="0" spc="-130" dirty="0">
                <a:highlight>
                  <a:srgbClr val="FFFFFF"/>
                </a:highlight>
              </a:rPr>
              <a:t> </a:t>
            </a:r>
            <a:r>
              <a:rPr lang="en-US" b="1" i="0" spc="-130" dirty="0" err="1">
                <a:highlight>
                  <a:srgbClr val="FFFFFF"/>
                </a:highlight>
              </a:rPr>
              <a:t>Nachhaltigkeit</a:t>
            </a:r>
            <a:r>
              <a:rPr lang="en-US" b="1" i="0" spc="-130" dirty="0">
                <a:highlight>
                  <a:srgbClr val="FFFFFF"/>
                </a:highlight>
              </a:rPr>
              <a:t>:</a:t>
            </a:r>
            <a:endParaRPr spc="-130" dirty="0"/>
          </a:p>
          <a:p>
            <a:pPr marL="0" lvl="0" indent="0" algn="just" rtl="0">
              <a:lnSpc>
                <a:spcPct val="100000"/>
              </a:lnSpc>
              <a:spcBef>
                <a:spcPts val="0"/>
              </a:spcBef>
              <a:spcAft>
                <a:spcPts val="0"/>
              </a:spcAft>
              <a:buClr>
                <a:srgbClr val="595959"/>
              </a:buClr>
              <a:buSzPts val="2200"/>
              <a:buNone/>
            </a:pPr>
            <a:r>
              <a:rPr lang="de-DE" b="0" i="0" spc="-130" dirty="0">
                <a:highlight>
                  <a:srgbClr val="FFFFFF"/>
                </a:highlight>
              </a:rPr>
              <a:t>Die soziale Nachhaltigkeit konzentriert sich auf die Auswirkungen des Unternehmens auf seine Mitarbeiter und die Gemeinden, in denen es tätig ist. Dazu gehören die Gewährleistung fairer Arbeitspraktiken, das Engagement für die Gemeinschaft, die Förderung sozialer Gerechtigkeit und Investitionen in das Wohlbefinden der Mitarbeiter.</a:t>
            </a:r>
          </a:p>
          <a:p>
            <a:pPr marL="0" lvl="0" indent="0" algn="just" rtl="0">
              <a:lnSpc>
                <a:spcPct val="100000"/>
              </a:lnSpc>
              <a:spcBef>
                <a:spcPts val="0"/>
              </a:spcBef>
              <a:spcAft>
                <a:spcPts val="0"/>
              </a:spcAft>
              <a:buClr>
                <a:srgbClr val="595959"/>
              </a:buClr>
              <a:buSzPts val="2200"/>
              <a:buNone/>
            </a:pPr>
            <a:r>
              <a:rPr lang="en-US" b="1" i="0" spc="-130" dirty="0">
                <a:highlight>
                  <a:srgbClr val="FFFFFF"/>
                </a:highlight>
              </a:rPr>
              <a:t>3. </a:t>
            </a:r>
            <a:r>
              <a:rPr lang="en-US" b="1" i="0" spc="-130" dirty="0" err="1">
                <a:highlight>
                  <a:srgbClr val="FFFFFF"/>
                </a:highlight>
              </a:rPr>
              <a:t>Wirtschaftliche</a:t>
            </a:r>
            <a:r>
              <a:rPr lang="en-US" b="1" i="0" spc="-130" dirty="0">
                <a:highlight>
                  <a:srgbClr val="FFFFFF"/>
                </a:highlight>
              </a:rPr>
              <a:t> </a:t>
            </a:r>
            <a:r>
              <a:rPr lang="en-US" b="1" i="0" spc="-130" dirty="0" err="1">
                <a:highlight>
                  <a:srgbClr val="FFFFFF"/>
                </a:highlight>
              </a:rPr>
              <a:t>Nachhaltigkeit</a:t>
            </a:r>
            <a:r>
              <a:rPr lang="en-US" b="1" i="0" spc="-130" dirty="0">
                <a:highlight>
                  <a:srgbClr val="FFFFFF"/>
                </a:highlight>
              </a:rPr>
              <a:t>:</a:t>
            </a:r>
            <a:endParaRPr spc="-130" dirty="0"/>
          </a:p>
          <a:p>
            <a:pPr marL="0" lvl="0" indent="0" algn="just" rtl="0">
              <a:lnSpc>
                <a:spcPct val="100000"/>
              </a:lnSpc>
              <a:spcBef>
                <a:spcPts val="0"/>
              </a:spcBef>
              <a:spcAft>
                <a:spcPts val="0"/>
              </a:spcAft>
              <a:buClr>
                <a:srgbClr val="595959"/>
              </a:buClr>
              <a:buSzPts val="2200"/>
              <a:buNone/>
            </a:pPr>
            <a:r>
              <a:rPr lang="de-DE" b="0" i="0" spc="-130" dirty="0">
                <a:highlight>
                  <a:srgbClr val="FFFFFF"/>
                </a:highlight>
              </a:rPr>
              <a:t>Wirtschaftliche Nachhaltigkeit gewährleistet, dass ein Unternehmen auf einer finanziell soliden Grundlage arbeitet und gleichzeitig seine langfristigen Auswirkungen auf die Umwelt und die Gesellschaft berücksichtigt. Dazu gehören rentable Tätigkeiten, die auch einen positiven Beitrag zu den sozialen und ökologischen Zielen leisten.</a:t>
            </a:r>
            <a:endParaRPr spc="-13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90"/>
          <p:cNvSpPr txBox="1">
            <a:spLocks noGrp="1"/>
          </p:cNvSpPr>
          <p:nvPr>
            <p:ph type="body" idx="2"/>
          </p:nvPr>
        </p:nvSpPr>
        <p:spPr>
          <a:xfrm>
            <a:off x="710907" y="394879"/>
            <a:ext cx="10067794" cy="5731374"/>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103333"/>
              </a:lnSpc>
              <a:spcBef>
                <a:spcPts val="0"/>
              </a:spcBef>
              <a:spcAft>
                <a:spcPts val="0"/>
              </a:spcAft>
              <a:buClr>
                <a:srgbClr val="595959"/>
              </a:buClr>
              <a:buSzPts val="2400"/>
              <a:buFont typeface="Arial"/>
              <a:buNone/>
            </a:pPr>
            <a:r>
              <a:rPr lang="de-DE" sz="3600" b="1" dirty="0"/>
              <a:t>Warum ist die Nachhaltigkeit von Unternehmen wichtig?</a:t>
            </a:r>
            <a:endParaRPr dirty="0"/>
          </a:p>
          <a:p>
            <a:pPr marL="0" lvl="0" indent="0" algn="just" rtl="0">
              <a:lnSpc>
                <a:spcPct val="90000"/>
              </a:lnSpc>
              <a:spcBef>
                <a:spcPts val="0"/>
              </a:spcBef>
              <a:spcAft>
                <a:spcPts val="0"/>
              </a:spcAft>
              <a:buClr>
                <a:schemeClr val="lt1"/>
              </a:buClr>
              <a:buSzPts val="2200"/>
              <a:buNone/>
            </a:pPr>
            <a:r>
              <a:rPr lang="en-US" dirty="0"/>
              <a:t>D</a:t>
            </a:r>
            <a:r>
              <a:rPr lang="de-DE" dirty="0"/>
              <a:t>ie Bedeutung der Nachhaltigkeit in der Wirtschaft kann gar nicht hoch genug eingeschätzt werden. Sie trägt dazu bei, dass Unternehmen in einer sich rasch wandelnden Welt mit schwindenden natürlichen Ressourcen, sich verändernden gesetzlichen Rahmenbedingungen und sich wandelnden Verbrauchererwartungen gedeihen und sich anpassen können.</a:t>
            </a:r>
            <a:endParaRPr dirty="0"/>
          </a:p>
          <a:p>
            <a:pPr marL="0" lvl="0" indent="0" algn="just" rtl="0">
              <a:lnSpc>
                <a:spcPct val="90000"/>
              </a:lnSpc>
              <a:spcBef>
                <a:spcPts val="1000"/>
              </a:spcBef>
              <a:spcAft>
                <a:spcPts val="0"/>
              </a:spcAft>
              <a:buClr>
                <a:schemeClr val="lt1"/>
              </a:buClr>
              <a:buSzPts val="2200"/>
              <a:buNone/>
            </a:pPr>
            <a:r>
              <a:rPr lang="de-DE" dirty="0"/>
              <a:t>Nachhaltige Unternehmen sind besser positioniert, um:</a:t>
            </a:r>
            <a:endParaRPr dirty="0"/>
          </a:p>
          <a:p>
            <a:pPr marL="0" lvl="0" indent="0" algn="just" rtl="0">
              <a:lnSpc>
                <a:spcPct val="90000"/>
              </a:lnSpc>
              <a:spcBef>
                <a:spcPts val="1000"/>
              </a:spcBef>
              <a:spcAft>
                <a:spcPts val="0"/>
              </a:spcAft>
              <a:buClr>
                <a:schemeClr val="lt1"/>
              </a:buClr>
              <a:buSzPts val="2200"/>
              <a:buNone/>
            </a:pPr>
            <a:r>
              <a:rPr lang="en-US" dirty="0"/>
              <a:t>- </a:t>
            </a:r>
            <a:r>
              <a:rPr lang="en-US" dirty="0" err="1"/>
              <a:t>Talente</a:t>
            </a:r>
            <a:r>
              <a:rPr lang="en-US" dirty="0"/>
              <a:t> </a:t>
            </a:r>
            <a:r>
              <a:rPr lang="en-US" dirty="0" err="1"/>
              <a:t>anziehen</a:t>
            </a:r>
            <a:r>
              <a:rPr lang="en-US" dirty="0"/>
              <a:t> und </a:t>
            </a:r>
            <a:r>
              <a:rPr lang="en-US" dirty="0" err="1"/>
              <a:t>binden</a:t>
            </a:r>
            <a:r>
              <a:rPr lang="en-US" dirty="0"/>
              <a:t>.</a:t>
            </a:r>
            <a:endParaRPr dirty="0"/>
          </a:p>
          <a:p>
            <a:pPr marL="0" lvl="0" indent="0" algn="just" rtl="0">
              <a:lnSpc>
                <a:spcPct val="90000"/>
              </a:lnSpc>
              <a:spcBef>
                <a:spcPts val="1000"/>
              </a:spcBef>
              <a:spcAft>
                <a:spcPts val="0"/>
              </a:spcAft>
              <a:buClr>
                <a:schemeClr val="lt1"/>
              </a:buClr>
              <a:buSzPts val="2200"/>
              <a:buNone/>
            </a:pPr>
            <a:r>
              <a:rPr lang="en-US" dirty="0"/>
              <a:t>- </a:t>
            </a:r>
            <a:r>
              <a:rPr lang="de-DE" dirty="0"/>
              <a:t>Innovation vorantreiben und neue Märkte erschließen.</a:t>
            </a:r>
            <a:endParaRPr dirty="0"/>
          </a:p>
          <a:p>
            <a:pPr marL="0" lvl="0" indent="0" algn="just" rtl="0">
              <a:lnSpc>
                <a:spcPct val="90000"/>
              </a:lnSpc>
              <a:spcBef>
                <a:spcPts val="1000"/>
              </a:spcBef>
              <a:spcAft>
                <a:spcPts val="0"/>
              </a:spcAft>
              <a:buClr>
                <a:schemeClr val="lt1"/>
              </a:buClr>
              <a:buSzPts val="2200"/>
              <a:buNone/>
            </a:pPr>
            <a:r>
              <a:rPr lang="en-US" dirty="0"/>
              <a:t>- </a:t>
            </a:r>
            <a:r>
              <a:rPr lang="de-DE" dirty="0"/>
              <a:t>Verbesserung der betrieblichen Effizienz und Senkung der Kosten.</a:t>
            </a:r>
            <a:endParaRPr dirty="0"/>
          </a:p>
          <a:p>
            <a:pPr marL="0" lvl="0" indent="0" algn="just" rtl="0">
              <a:lnSpc>
                <a:spcPct val="90000"/>
              </a:lnSpc>
              <a:spcBef>
                <a:spcPts val="1000"/>
              </a:spcBef>
              <a:spcAft>
                <a:spcPts val="0"/>
              </a:spcAft>
              <a:buClr>
                <a:schemeClr val="lt1"/>
              </a:buClr>
              <a:buSzPts val="2200"/>
              <a:buNone/>
            </a:pPr>
            <a:r>
              <a:rPr lang="en-US" dirty="0"/>
              <a:t>- </a:t>
            </a:r>
            <a:r>
              <a:rPr lang="de-DE" dirty="0"/>
              <a:t>Den Ruf der Marke und die Kundentreue verbessern.</a:t>
            </a:r>
            <a:endParaRPr dirty="0"/>
          </a:p>
          <a:p>
            <a:pPr marL="0" lvl="0" indent="0" algn="just" rtl="0">
              <a:lnSpc>
                <a:spcPct val="90000"/>
              </a:lnSpc>
              <a:spcBef>
                <a:spcPts val="1000"/>
              </a:spcBef>
              <a:spcAft>
                <a:spcPts val="0"/>
              </a:spcAft>
              <a:buClr>
                <a:schemeClr val="lt1"/>
              </a:buClr>
              <a:buSzPts val="2200"/>
              <a:buNone/>
            </a:pPr>
            <a:r>
              <a:rPr lang="en-US" dirty="0"/>
              <a:t>- </a:t>
            </a:r>
            <a:r>
              <a:rPr lang="de-DE" dirty="0"/>
              <a:t>Verringerung der Risiken im Zusammenhang mit der Überbeanspruchung von Ressourcen und der Nichteinhaltung von Vorschriften.</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3" name="Google Shape;383;p35"/>
          <p:cNvSpPr txBox="1">
            <a:spLocks noGrp="1"/>
          </p:cNvSpPr>
          <p:nvPr>
            <p:ph type="body" idx="1"/>
          </p:nvPr>
        </p:nvSpPr>
        <p:spPr>
          <a:xfrm>
            <a:off x="7708195" y="686123"/>
            <a:ext cx="2549025" cy="143528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9600"/>
              <a:buNone/>
            </a:pPr>
            <a:r>
              <a:rPr lang="en-US"/>
              <a:t>02.2</a:t>
            </a:r>
            <a:endParaRPr/>
          </a:p>
        </p:txBody>
      </p:sp>
      <p:sp>
        <p:nvSpPr>
          <p:cNvPr id="384" name="Google Shape;384;p35"/>
          <p:cNvSpPr/>
          <p:nvPr/>
        </p:nvSpPr>
        <p:spPr>
          <a:xfrm>
            <a:off x="5882553"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3200" b="1" i="0" u="none" strike="noStrike" cap="none" dirty="0">
                <a:solidFill>
                  <a:srgbClr val="73B64B"/>
                </a:solidFill>
                <a:latin typeface="Calibri"/>
                <a:ea typeface="Calibri"/>
                <a:cs typeface="Calibri"/>
                <a:sym typeface="Calibri"/>
              </a:rPr>
              <a:t>Thema 2: Praktische Anwendung von nachhaltigen Praktiken</a:t>
            </a:r>
            <a:endParaRPr sz="3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29"/>
              <a:buFont typeface="Arial"/>
              <a:buNone/>
            </a:pPr>
            <a:endParaRPr sz="529" b="0" i="0" u="none" strike="noStrike" cap="none" dirty="0">
              <a:solidFill>
                <a:schemeClr val="l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err="1"/>
              <a:t>Einführung</a:t>
            </a:r>
            <a:r>
              <a:rPr lang="en-US" sz="2400" dirty="0"/>
              <a:t> in das Modul</a:t>
            </a:r>
            <a:endParaRPr dirty="0"/>
          </a:p>
        </p:txBody>
      </p:sp>
      <p:sp>
        <p:nvSpPr>
          <p:cNvPr id="246" name="Google Shape;246;p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err="1"/>
              <a:t>Nachhaltiges</a:t>
            </a:r>
            <a:r>
              <a:rPr lang="en-US" sz="2400" dirty="0"/>
              <a:t> </a:t>
            </a:r>
            <a:r>
              <a:rPr lang="en-US" sz="2400" dirty="0" err="1"/>
              <a:t>Wirtschaften</a:t>
            </a:r>
            <a:endParaRPr dirty="0"/>
          </a:p>
        </p:txBody>
      </p:sp>
      <p:sp>
        <p:nvSpPr>
          <p:cNvPr id="247" name="Google Shape;247;p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err="1"/>
              <a:t>Fallstudien</a:t>
            </a:r>
            <a:endParaRPr lang="en-US" dirty="0"/>
          </a:p>
        </p:txBody>
      </p:sp>
      <p:sp>
        <p:nvSpPr>
          <p:cNvPr id="248" name="Google Shape;248;p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err="1"/>
              <a:t>Bewertung</a:t>
            </a:r>
            <a:endParaRPr dirty="0"/>
          </a:p>
        </p:txBody>
      </p:sp>
      <p:sp>
        <p:nvSpPr>
          <p:cNvPr id="249" name="Google Shape;249;p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err="1"/>
              <a:t>Wichtige</a:t>
            </a:r>
            <a:r>
              <a:rPr lang="en-US" sz="2400" dirty="0"/>
              <a:t> </a:t>
            </a:r>
            <a:r>
              <a:rPr lang="en-US" sz="2400" dirty="0" err="1"/>
              <a:t>Begriffe</a:t>
            </a:r>
            <a:r>
              <a:rPr lang="en-US" sz="2400" dirty="0"/>
              <a:t> und </a:t>
            </a:r>
            <a:r>
              <a:rPr lang="en-US" sz="2400" dirty="0" err="1"/>
              <a:t>Definitionen</a:t>
            </a:r>
            <a:endParaRPr dirty="0"/>
          </a:p>
        </p:txBody>
      </p:sp>
      <p:sp>
        <p:nvSpPr>
          <p:cNvPr id="250" name="Google Shape;250;p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INHALTSVERZEICHNIS</a:t>
            </a:r>
            <a:endParaRPr dirty="0"/>
          </a:p>
        </p:txBody>
      </p:sp>
      <p:sp>
        <p:nvSpPr>
          <p:cNvPr id="251" name="Google Shape;251;p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dirty="0"/>
              <a:t>01</a:t>
            </a:r>
            <a:endParaRPr dirty="0"/>
          </a:p>
        </p:txBody>
      </p:sp>
      <p:sp>
        <p:nvSpPr>
          <p:cNvPr id="252" name="Google Shape;252;p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02</a:t>
            </a:r>
            <a:endParaRPr/>
          </a:p>
        </p:txBody>
      </p:sp>
      <p:sp>
        <p:nvSpPr>
          <p:cNvPr id="253" name="Google Shape;253;p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03</a:t>
            </a:r>
            <a:endParaRPr/>
          </a:p>
        </p:txBody>
      </p:sp>
      <p:sp>
        <p:nvSpPr>
          <p:cNvPr id="254" name="Google Shape;254;p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04</a:t>
            </a:r>
            <a:endParaRPr/>
          </a:p>
        </p:txBody>
      </p:sp>
      <p:sp>
        <p:nvSpPr>
          <p:cNvPr id="255" name="Google Shape;255;p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05</a:t>
            </a:r>
            <a:endParaRPr/>
          </a:p>
        </p:txBody>
      </p:sp>
      <p:sp>
        <p:nvSpPr>
          <p:cNvPr id="256" name="Google Shape;256;p3"/>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US" sz="2400" b="0" i="0" u="none" strike="noStrike" cap="none" dirty="0" err="1">
                <a:solidFill>
                  <a:srgbClr val="595959"/>
                </a:solidFill>
                <a:latin typeface="Calibri"/>
                <a:ea typeface="Calibri"/>
                <a:cs typeface="Calibri"/>
                <a:sym typeface="Calibri"/>
              </a:rPr>
              <a:t>Referenzen</a:t>
            </a:r>
            <a:endParaRPr sz="1400" b="0" i="0" u="none" strike="noStrike" cap="none" dirty="0">
              <a:solidFill>
                <a:srgbClr val="000000"/>
              </a:solidFill>
              <a:latin typeface="Arial"/>
              <a:ea typeface="Arial"/>
              <a:cs typeface="Arial"/>
              <a:sym typeface="Arial"/>
            </a:endParaRPr>
          </a:p>
        </p:txBody>
      </p:sp>
      <p:sp>
        <p:nvSpPr>
          <p:cNvPr id="257" name="Google Shape;257;p3"/>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US"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0"/>
          <p:cNvSpPr txBox="1">
            <a:spLocks noGrp="1"/>
          </p:cNvSpPr>
          <p:nvPr>
            <p:ph type="body" idx="1"/>
          </p:nvPr>
        </p:nvSpPr>
        <p:spPr>
          <a:xfrm>
            <a:off x="4757081" y="561423"/>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dirty="0"/>
              <a:t>Dieses Thema konzentriert sich auf die Anwendung nachhaltiger Praktiken in Unternehmen, um den Nutzen für die Umwelt zu erhöhen und die Unternehmensleistung zu verbessern.</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de-DE" dirty="0"/>
              <a:t>Die Lernenden erforschen umsetzbare Strategien zur Integration von Nachhaltigkeit in die alltäglichen Geschäftsabläufe.</a:t>
            </a:r>
            <a:endParaRPr lang="en-US" dirty="0"/>
          </a:p>
          <a:p>
            <a:pPr marL="0" lvl="0" indent="0" algn="just" rtl="0">
              <a:lnSpc>
                <a:spcPct val="103333"/>
              </a:lnSpc>
              <a:spcBef>
                <a:spcPts val="0"/>
              </a:spcBef>
              <a:spcAft>
                <a:spcPts val="0"/>
              </a:spcAft>
              <a:buClr>
                <a:srgbClr val="595959"/>
              </a:buClr>
              <a:buSzPts val="2400"/>
              <a:buNone/>
            </a:pPr>
            <a:endParaRPr lang="en-US" dirty="0"/>
          </a:p>
          <a:p>
            <a:pPr marL="0" lvl="0" indent="0" algn="just" rtl="0">
              <a:lnSpc>
                <a:spcPct val="103333"/>
              </a:lnSpc>
              <a:spcBef>
                <a:spcPts val="0"/>
              </a:spcBef>
              <a:spcAft>
                <a:spcPts val="0"/>
              </a:spcAft>
              <a:buClr>
                <a:srgbClr val="595959"/>
              </a:buClr>
              <a:buSzPts val="2400"/>
              <a:buNone/>
            </a:pPr>
            <a:r>
              <a:rPr lang="de-DE" dirty="0"/>
              <a:t>Sie werden verstehen, wie man nachhaltige Praktiken in Unternehmen einführt, fundierte Entscheidungen trifft und ethische Entscheidungen trifft, die der betrieblichen Effizienz und dem Ansehen zugute kommen.</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1"/>
          <p:cNvSpPr txBox="1">
            <a:spLocks noGrp="1"/>
          </p:cNvSpPr>
          <p:nvPr>
            <p:ph type="body" idx="1"/>
          </p:nvPr>
        </p:nvSpPr>
        <p:spPr>
          <a:xfrm>
            <a:off x="904856" y="1381697"/>
            <a:ext cx="10052954" cy="417662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de-DE" sz="2400" b="0" spc="-100" dirty="0">
                <a:solidFill>
                  <a:srgbClr val="000000"/>
                </a:solidFill>
              </a:rPr>
              <a:t>Energiemanagement ist ein grundlegender Aspekt nachhaltiger Geschäftspraktiken. Energieaudits können Unternehmen helfen, Schlüsselbereiche zu identifizieren, in denen der Energieverbrauch optimiert werden kann.</a:t>
            </a:r>
            <a:endParaRPr sz="2400" b="0" spc="-100" dirty="0">
              <a:solidFill>
                <a:srgbClr val="000000"/>
              </a:solidFill>
            </a:endParaRPr>
          </a:p>
          <a:p>
            <a:pPr marL="0" lvl="0" indent="0" algn="just" rtl="0">
              <a:lnSpc>
                <a:spcPct val="90000"/>
              </a:lnSpc>
              <a:spcBef>
                <a:spcPts val="1000"/>
              </a:spcBef>
              <a:spcAft>
                <a:spcPts val="0"/>
              </a:spcAft>
              <a:buClr>
                <a:schemeClr val="lt1"/>
              </a:buClr>
              <a:buSzPts val="2200"/>
              <a:buNone/>
            </a:pPr>
            <a:r>
              <a:rPr lang="de-DE" sz="2400" b="0" spc="-100" dirty="0">
                <a:solidFill>
                  <a:srgbClr val="000000"/>
                </a:solidFill>
              </a:rPr>
              <a:t>Die Umstellung auf energieeffiziente Geräte und Systeme, wie LED-Beleuchtung und hocheffiziente HLK-Systeme, kann den Energieverbrauch erheblich senken. Investitionen in erneuerbare Energiequellen wie Solar- oder Windenergie verringern nicht nur die Treibhausgasemissionen, sondern stabilisieren auch die Energiekosten im Laufe der Zeit. Dies kann dazu beitragen, sich vor schwankenden Energiepreisen zu schützen.</a:t>
            </a:r>
            <a:endParaRPr sz="2400" b="0" spc="-100" dirty="0">
              <a:solidFill>
                <a:srgbClr val="000000"/>
              </a:solidFill>
            </a:endParaRPr>
          </a:p>
          <a:p>
            <a:pPr marL="0" lvl="0" indent="0" algn="just" rtl="0">
              <a:lnSpc>
                <a:spcPct val="90000"/>
              </a:lnSpc>
              <a:spcBef>
                <a:spcPts val="1000"/>
              </a:spcBef>
              <a:spcAft>
                <a:spcPts val="0"/>
              </a:spcAft>
              <a:buClr>
                <a:schemeClr val="lt1"/>
              </a:buClr>
              <a:buSzPts val="2200"/>
              <a:buNone/>
            </a:pPr>
            <a:r>
              <a:rPr lang="de-DE" sz="2400" b="0" u="sng" spc="-100" dirty="0">
                <a:solidFill>
                  <a:srgbClr val="000000"/>
                </a:solidFill>
              </a:rPr>
              <a:t>Erfahren Sie mehr darüber, wie Sie Ihr Unternehmen energieeffizienter machen können, indem Sie auf diesen Link klicken</a:t>
            </a:r>
            <a:endParaRPr sz="2400" b="0" spc="-100" dirty="0">
              <a:solidFill>
                <a:srgbClr val="000000"/>
              </a:solidFill>
            </a:endParaRPr>
          </a:p>
        </p:txBody>
      </p:sp>
      <p:sp>
        <p:nvSpPr>
          <p:cNvPr id="404" name="Google Shape;404;p21"/>
          <p:cNvSpPr txBox="1">
            <a:spLocks noGrp="1"/>
          </p:cNvSpPr>
          <p:nvPr>
            <p:ph type="body" idx="2"/>
          </p:nvPr>
        </p:nvSpPr>
        <p:spPr>
          <a:xfrm>
            <a:off x="904856" y="643129"/>
            <a:ext cx="10052954" cy="61032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de-DE" sz="3200" b="1" spc="-100" dirty="0">
                <a:solidFill>
                  <a:srgbClr val="00B050"/>
                </a:solidFill>
              </a:rPr>
              <a:t>Lösungen für Energieeffizienz und erneuerbare Energien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2"/>
          <p:cNvSpPr txBox="1">
            <a:spLocks noGrp="1"/>
          </p:cNvSpPr>
          <p:nvPr>
            <p:ph type="body" idx="1"/>
          </p:nvPr>
        </p:nvSpPr>
        <p:spPr>
          <a:xfrm>
            <a:off x="904856" y="1299504"/>
            <a:ext cx="10052954" cy="360126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lt1"/>
              </a:buClr>
              <a:buSzPts val="2200"/>
              <a:buNone/>
            </a:pPr>
            <a:r>
              <a:rPr lang="de-DE" sz="2400" b="0" spc="-100" dirty="0">
                <a:solidFill>
                  <a:srgbClr val="000000"/>
                </a:solidFill>
              </a:rPr>
              <a:t>Der erste Schritt bei der Abfallbewirtschaftung ist die Verringerung der erzeugten Abfallmenge. Unternehmen können dies erreichen, indem sie ihre Produktionsprozesse, Produktdesigns und alltäglichen Betriebspraktiken neu bewerten, um Bereiche zu identifizieren, in denen Abfälle minimiert werden können. </a:t>
            </a:r>
          </a:p>
          <a:p>
            <a:pPr marL="0" lvl="0" indent="0" algn="just" rtl="0">
              <a:lnSpc>
                <a:spcPct val="90000"/>
              </a:lnSpc>
              <a:spcBef>
                <a:spcPts val="1000"/>
              </a:spcBef>
              <a:spcAft>
                <a:spcPts val="0"/>
              </a:spcAft>
              <a:buClr>
                <a:schemeClr val="lt1"/>
              </a:buClr>
              <a:buSzPts val="2200"/>
              <a:buNone/>
            </a:pPr>
            <a:endParaRPr lang="de-DE" sz="2400" b="0" spc="-100" dirty="0">
              <a:solidFill>
                <a:srgbClr val="000000"/>
              </a:solidFill>
            </a:endParaRPr>
          </a:p>
          <a:p>
            <a:pPr marL="0" lvl="0" indent="0" algn="just" rtl="0">
              <a:lnSpc>
                <a:spcPct val="90000"/>
              </a:lnSpc>
              <a:spcBef>
                <a:spcPts val="1000"/>
              </a:spcBef>
              <a:spcAft>
                <a:spcPts val="0"/>
              </a:spcAft>
              <a:buClr>
                <a:schemeClr val="lt1"/>
              </a:buClr>
              <a:buSzPts val="2200"/>
              <a:buNone/>
            </a:pPr>
            <a:r>
              <a:rPr lang="de-DE" sz="2400" b="0" spc="-100" dirty="0">
                <a:solidFill>
                  <a:srgbClr val="000000"/>
                </a:solidFill>
              </a:rPr>
              <a:t>Die Prozessoptimierung umfasst die Verfeinerung der Produktionsabläufe, um die Effizienz zu steigern, die Kosten zu senken und die Abfallmenge zu minimieren. Dazu gehören in der Regel die Aufrüstung von Anlagen und die Rationalisierung von Abläufen, um Ressourcen effektiver zu nutzen.</a:t>
            </a:r>
            <a:endParaRPr sz="2400" b="0" spc="-100" dirty="0">
              <a:solidFill>
                <a:srgbClr val="000000"/>
              </a:solidFill>
            </a:endParaRPr>
          </a:p>
        </p:txBody>
      </p:sp>
      <p:sp>
        <p:nvSpPr>
          <p:cNvPr id="411" name="Google Shape;411;p22"/>
          <p:cNvSpPr txBox="1">
            <a:spLocks noGrp="1"/>
          </p:cNvSpPr>
          <p:nvPr>
            <p:ph type="body" idx="2"/>
          </p:nvPr>
        </p:nvSpPr>
        <p:spPr>
          <a:xfrm>
            <a:off x="904856" y="650437"/>
            <a:ext cx="10052954" cy="64906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en-US" sz="3200" b="1" dirty="0" err="1">
                <a:solidFill>
                  <a:srgbClr val="00B050"/>
                </a:solidFill>
              </a:rPr>
              <a:t>Abfallmanagement</a:t>
            </a:r>
            <a:r>
              <a:rPr lang="en-US" sz="3200" b="1" dirty="0">
                <a:solidFill>
                  <a:srgbClr val="00B050"/>
                </a:solidFill>
              </a:rPr>
              <a:t> und -</a:t>
            </a:r>
            <a:r>
              <a:rPr lang="en-US" sz="3200" b="1" dirty="0" err="1">
                <a:solidFill>
                  <a:srgbClr val="00B050"/>
                </a:solidFill>
              </a:rPr>
              <a:t>vermeidung</a:t>
            </a:r>
            <a:endParaRPr sz="3200" b="1" dirty="0">
              <a:solidFill>
                <a:srgbClr val="00B05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91"/>
          <p:cNvSpPr txBox="1">
            <a:spLocks noGrp="1"/>
          </p:cNvSpPr>
          <p:nvPr>
            <p:ph type="body" idx="2"/>
          </p:nvPr>
        </p:nvSpPr>
        <p:spPr>
          <a:xfrm>
            <a:off x="574918" y="367777"/>
            <a:ext cx="10181066" cy="5617074"/>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200"/>
              <a:buNone/>
            </a:pPr>
            <a:r>
              <a:rPr lang="de-DE" sz="2300" spc="-160" dirty="0"/>
              <a:t>Darüber hinaus werden Einwegartikel oder nicht wiederverwertbare Gegenstände durch Alternativen wie biologisch abbaubare Verpackungen ersetzt. Unternehmensweite Richtlinien unterstützen die Abfallreduzierung durch die Förderung der digitalen Dokumentation und die Reduzierung von Einwegartikeln in Büros und Cafeterias.</a:t>
            </a:r>
            <a:endParaRPr sz="2300" b="1" spc="-160" dirty="0"/>
          </a:p>
          <a:p>
            <a:pPr marL="0" lvl="0" indent="0" algn="just" rtl="0">
              <a:lnSpc>
                <a:spcPct val="90000"/>
              </a:lnSpc>
              <a:spcBef>
                <a:spcPts val="0"/>
              </a:spcBef>
              <a:spcAft>
                <a:spcPts val="0"/>
              </a:spcAft>
              <a:buClr>
                <a:schemeClr val="lt1"/>
              </a:buClr>
              <a:buSzPts val="2200"/>
              <a:buNone/>
            </a:pPr>
            <a:endParaRPr sz="2300" b="1" spc="-160" dirty="0"/>
          </a:p>
          <a:p>
            <a:pPr marL="0" lvl="0" indent="0" algn="just" rtl="0">
              <a:lnSpc>
                <a:spcPct val="90000"/>
              </a:lnSpc>
              <a:spcBef>
                <a:spcPts val="0"/>
              </a:spcBef>
              <a:spcAft>
                <a:spcPts val="0"/>
              </a:spcAft>
              <a:buClr>
                <a:schemeClr val="lt1"/>
              </a:buClr>
              <a:buSzPts val="2200"/>
              <a:buNone/>
            </a:pPr>
            <a:r>
              <a:rPr lang="de-DE" sz="2300" b="1" spc="-160" dirty="0"/>
              <a:t>Programme für Recycling und Wiederverwendung</a:t>
            </a:r>
          </a:p>
          <a:p>
            <a:pPr marL="0" lvl="0" indent="0" algn="just" rtl="0">
              <a:lnSpc>
                <a:spcPct val="90000"/>
              </a:lnSpc>
              <a:spcBef>
                <a:spcPts val="0"/>
              </a:spcBef>
              <a:spcAft>
                <a:spcPts val="0"/>
              </a:spcAft>
              <a:buClr>
                <a:schemeClr val="lt1"/>
              </a:buClr>
              <a:buSzPts val="2200"/>
              <a:buNone/>
            </a:pPr>
            <a:r>
              <a:rPr lang="de-DE" sz="2300" spc="-160" dirty="0"/>
              <a:t>Nach der Einführung von Maßnahmen zur Abfallreduzierung gilt die Aufmerksamkeit dem Management von Restmüll durch effektive Recycling- und Wiederverwendungsprogramme:</a:t>
            </a:r>
            <a:endParaRPr sz="2300" spc="-160" dirty="0"/>
          </a:p>
          <a:p>
            <a:pPr marL="0" lvl="0" indent="0" algn="just" rtl="0">
              <a:lnSpc>
                <a:spcPct val="90000"/>
              </a:lnSpc>
              <a:spcBef>
                <a:spcPts val="1000"/>
              </a:spcBef>
              <a:spcAft>
                <a:spcPts val="0"/>
              </a:spcAft>
              <a:buClr>
                <a:schemeClr val="lt1"/>
              </a:buClr>
              <a:buSzPts val="2200"/>
              <a:buNone/>
            </a:pPr>
            <a:r>
              <a:rPr lang="de-DE" sz="2300" b="1" spc="-160" dirty="0"/>
              <a:t>Umfassendes Recycling</a:t>
            </a:r>
            <a:r>
              <a:rPr lang="de-DE" sz="2300" spc="-160" dirty="0"/>
              <a:t>: Führen Sie ein strukturiertes Recyclingprogramm ein, in dem klar festgelegt ist, welche Materialien auf welche Weise recycelt werden können. Die Schulung der Mitarbeiter im Hinblick auf die ordnungsgemäße Sortierung und Entsorgung ist der Schlüssel zur Gewährleistung der Einhaltung der Vorschriften.</a:t>
            </a:r>
            <a:r>
              <a:rPr lang="en-US" sz="2300" spc="-160" dirty="0"/>
              <a:t> </a:t>
            </a:r>
          </a:p>
          <a:p>
            <a:pPr marL="0" lvl="0" indent="0" algn="just" rtl="0">
              <a:lnSpc>
                <a:spcPct val="90000"/>
              </a:lnSpc>
              <a:spcBef>
                <a:spcPts val="1000"/>
              </a:spcBef>
              <a:spcAft>
                <a:spcPts val="0"/>
              </a:spcAft>
              <a:buClr>
                <a:schemeClr val="lt1"/>
              </a:buClr>
              <a:buSzPts val="2200"/>
              <a:buNone/>
            </a:pPr>
            <a:r>
              <a:rPr lang="de-DE" sz="2300" b="1" spc="-160" dirty="0"/>
              <a:t>Kreative Wiederverwendung: </a:t>
            </a:r>
            <a:r>
              <a:rPr lang="de-DE" sz="2300" spc="-160" dirty="0"/>
              <a:t>Fördern Sie die Wiederverwendung von Materialien innerhalb des Geschäftsbetriebs, z. B. die Verwendung von Abfällen aus einem Prozess als Input für einen anderen.</a:t>
            </a:r>
            <a:endParaRPr sz="2300" spc="-160" dirty="0"/>
          </a:p>
          <a:p>
            <a:pPr marL="0" lvl="0" indent="0" algn="just" rtl="0">
              <a:lnSpc>
                <a:spcPct val="90000"/>
              </a:lnSpc>
              <a:spcBef>
                <a:spcPts val="1000"/>
              </a:spcBef>
              <a:spcAft>
                <a:spcPts val="0"/>
              </a:spcAft>
              <a:buClr>
                <a:schemeClr val="lt1"/>
              </a:buClr>
              <a:buSzPts val="2200"/>
              <a:buNone/>
            </a:pPr>
            <a:r>
              <a:rPr lang="de-DE" sz="2300" b="1" spc="-160" dirty="0"/>
              <a:t>Partnerschaften für die Abfallbehandlung: </a:t>
            </a:r>
            <a:r>
              <a:rPr lang="de-DE" sz="2300" spc="-160" dirty="0"/>
              <a:t>Arbeiten Sie mit spezialisierten Abfallwirtschaftsunternehmen zusammen, um eine verantwortungsvolle Verarbeitung von Materialien zu gewährleisten.</a:t>
            </a:r>
            <a:endParaRPr sz="2300" spc="-160" dirty="0"/>
          </a:p>
          <a:p>
            <a:pPr marL="457200" marR="0" lvl="0" indent="-228600" algn="just" rtl="0">
              <a:lnSpc>
                <a:spcPct val="103333"/>
              </a:lnSpc>
              <a:spcBef>
                <a:spcPts val="0"/>
              </a:spcBef>
              <a:spcAft>
                <a:spcPts val="0"/>
              </a:spcAft>
              <a:buClr>
                <a:srgbClr val="595959"/>
              </a:buClr>
              <a:buSzPts val="2400"/>
              <a:buFont typeface="Arial"/>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92"/>
          <p:cNvSpPr txBox="1">
            <a:spLocks noGrp="1"/>
          </p:cNvSpPr>
          <p:nvPr>
            <p:ph type="body" idx="1"/>
          </p:nvPr>
        </p:nvSpPr>
        <p:spPr>
          <a:xfrm>
            <a:off x="904856" y="618625"/>
            <a:ext cx="10052954" cy="803654"/>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73B64B"/>
              </a:buClr>
              <a:buSzPts val="3600"/>
              <a:buFont typeface="Arial"/>
              <a:buNone/>
            </a:pPr>
            <a:r>
              <a:rPr lang="en-US" dirty="0" err="1"/>
              <a:t>T</a:t>
            </a:r>
            <a:r>
              <a:rPr lang="en-US" sz="3600" dirty="0" err="1"/>
              <a:t>echniken</a:t>
            </a:r>
            <a:r>
              <a:rPr lang="en-US" sz="3600" dirty="0"/>
              <a:t> </a:t>
            </a:r>
            <a:r>
              <a:rPr lang="en-US" sz="3600" dirty="0" err="1"/>
              <a:t>zur</a:t>
            </a:r>
            <a:r>
              <a:rPr lang="en-US" sz="3600" dirty="0"/>
              <a:t> </a:t>
            </a:r>
            <a:r>
              <a:rPr lang="en-US" sz="3600" dirty="0" err="1"/>
              <a:t>Wassereinsparung</a:t>
            </a:r>
            <a:endParaRPr dirty="0"/>
          </a:p>
          <a:p>
            <a:pPr marL="457200" marR="0" lvl="0" indent="-228600" algn="l" rtl="0">
              <a:lnSpc>
                <a:spcPct val="90000"/>
              </a:lnSpc>
              <a:spcBef>
                <a:spcPts val="1000"/>
              </a:spcBef>
              <a:spcAft>
                <a:spcPts val="0"/>
              </a:spcAft>
              <a:buClr>
                <a:srgbClr val="73B64B"/>
              </a:buClr>
              <a:buSzPts val="3600"/>
              <a:buFont typeface="Arial"/>
              <a:buNone/>
            </a:pPr>
            <a:endParaRPr dirty="0"/>
          </a:p>
        </p:txBody>
      </p:sp>
      <p:sp>
        <p:nvSpPr>
          <p:cNvPr id="423" name="Google Shape;423;p92"/>
          <p:cNvSpPr txBox="1">
            <a:spLocks noGrp="1"/>
          </p:cNvSpPr>
          <p:nvPr>
            <p:ph type="body" idx="2"/>
          </p:nvPr>
        </p:nvSpPr>
        <p:spPr>
          <a:xfrm>
            <a:off x="904856" y="1328892"/>
            <a:ext cx="10052954" cy="460882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de-DE" spc="-100" dirty="0"/>
              <a:t>Für Kleinst- und Kleinunternehmen ist der sparsame Umgang mit Wasser sowohl praktisch als auch lebenswichtig, denn er hilft, Ressourcen effizient zu verwalten und Betriebskosten zu senken. Die Entwicklung eines grundlegenden Wassermanagementplans ist von entscheidender Bedeutung. Dies könnte mit der Durchführung einfacher Audits beginnen, um die Wasserverbrauchsmuster zu verstehen und undichte Armaturen zu identifizieren, die sofort repariert werden müssen.</a:t>
            </a:r>
          </a:p>
          <a:p>
            <a:pPr marL="0" lvl="0" indent="0" algn="just" rtl="0">
              <a:lnSpc>
                <a:spcPct val="90000"/>
              </a:lnSpc>
              <a:spcBef>
                <a:spcPts val="0"/>
              </a:spcBef>
              <a:spcAft>
                <a:spcPts val="0"/>
              </a:spcAft>
              <a:buClr>
                <a:schemeClr val="lt1"/>
              </a:buClr>
              <a:buSzPts val="2200"/>
              <a:buNone/>
            </a:pPr>
            <a:r>
              <a:rPr lang="de-DE" spc="-100" dirty="0"/>
              <a:t>Die Aufklärung von Mitarbeitern oder Familienmitgliedern, die im Unternehmen tätig sind, über die Bedeutung des sparsamen Umgangs mit Wasser kann einen verantwortungsvollen Umgang mit Wasser fördern. Kleinstunternehmen können auch einen Beitrag zu den kommunalen Bemühungen um Wassereinsparungen leisten und so die ökologische Nachhaltigkeit vor Ort verbessern und gleichzeitig einen positiven Ruf ihres Unternehmens fördern.</a:t>
            </a:r>
            <a:endParaRPr spc="-100" dirty="0"/>
          </a:p>
          <a:p>
            <a:pPr marL="0" lvl="0" indent="0" algn="just" rtl="0">
              <a:lnSpc>
                <a:spcPct val="90000"/>
              </a:lnSpc>
              <a:spcBef>
                <a:spcPts val="1000"/>
              </a:spcBef>
              <a:spcAft>
                <a:spcPts val="0"/>
              </a:spcAft>
              <a:buClr>
                <a:schemeClr val="lt1"/>
              </a:buClr>
              <a:buSzPts val="2200"/>
              <a:buNone/>
            </a:pPr>
            <a:r>
              <a:rPr lang="de-DE" u="sng" dirty="0">
                <a:solidFill>
                  <a:schemeClr val="hlink"/>
                </a:solidFill>
              </a:rPr>
              <a:t>Klicken Sie hier, um mehr darüber zu erfahren, wie ein Unternehmen seinen Wasserverbrauch reduzieren kann</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93"/>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73B64B"/>
              </a:buClr>
              <a:buSzPts val="3600"/>
              <a:buFont typeface="Arial"/>
              <a:buNone/>
            </a:pPr>
            <a:r>
              <a:rPr lang="en-US" sz="3600" dirty="0" err="1"/>
              <a:t>Nachhaltige</a:t>
            </a:r>
            <a:r>
              <a:rPr lang="en-US" sz="3600" dirty="0"/>
              <a:t> </a:t>
            </a:r>
            <a:r>
              <a:rPr lang="en-US" sz="3600" dirty="0" err="1"/>
              <a:t>Beschaffung</a:t>
            </a:r>
            <a:r>
              <a:rPr lang="en-US" sz="3600" dirty="0"/>
              <a:t> und </a:t>
            </a:r>
            <a:r>
              <a:rPr lang="en-US" sz="3600" dirty="0" err="1"/>
              <a:t>Lieferketten</a:t>
            </a:r>
            <a:endParaRPr dirty="0"/>
          </a:p>
          <a:p>
            <a:pPr marL="457200" marR="0" lvl="0" indent="-228600" algn="l" rtl="0">
              <a:lnSpc>
                <a:spcPct val="90000"/>
              </a:lnSpc>
              <a:spcBef>
                <a:spcPts val="1000"/>
              </a:spcBef>
              <a:spcAft>
                <a:spcPts val="0"/>
              </a:spcAft>
              <a:buClr>
                <a:srgbClr val="73B64B"/>
              </a:buClr>
              <a:buSzPts val="3600"/>
              <a:buFont typeface="Arial"/>
              <a:buNone/>
            </a:pPr>
            <a:endParaRPr dirty="0"/>
          </a:p>
        </p:txBody>
      </p:sp>
      <p:sp>
        <p:nvSpPr>
          <p:cNvPr id="429" name="Google Shape;429;p93"/>
          <p:cNvSpPr txBox="1">
            <a:spLocks noGrp="1"/>
          </p:cNvSpPr>
          <p:nvPr>
            <p:ph type="body" idx="2"/>
          </p:nvPr>
        </p:nvSpPr>
        <p:spPr>
          <a:xfrm>
            <a:off x="904856" y="1472845"/>
            <a:ext cx="10052954" cy="448372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de-DE" dirty="0"/>
              <a:t>Eine nachhaltige Beschaffung ist für die Aufrechterhaltung ethischer und umweltfreundlicher Lieferketten von entscheidender Bedeutung. Die Wahl von Lieferanten, die nachhaltige Praktiken anwenden, stärkt den Nachhaltigkeitsnachweis eines Unternehmens und gewährleistet die Einhaltung globaler Standards.</a:t>
            </a:r>
            <a:endParaRPr dirty="0"/>
          </a:p>
          <a:p>
            <a:pPr marL="0" lvl="0" indent="0" algn="just" rtl="0">
              <a:lnSpc>
                <a:spcPct val="90000"/>
              </a:lnSpc>
              <a:spcBef>
                <a:spcPts val="1000"/>
              </a:spcBef>
              <a:spcAft>
                <a:spcPts val="0"/>
              </a:spcAft>
              <a:buClr>
                <a:schemeClr val="lt1"/>
              </a:buClr>
              <a:buSzPts val="2200"/>
              <a:buNone/>
            </a:pPr>
            <a:r>
              <a:rPr lang="de-DE" dirty="0"/>
              <a:t>Die Entscheidung für nachhaltige Materialien in Produkten verringert die Umweltbelastung und entspricht der wachsenden Nachfrage der Verbraucher nach umweltfreundlichen Produkten. Regelmäßige Audits der Lieferkette sorgen für eine kontinuierliche Einhaltung und Verbesserung und stärken das Nachhaltigkeitsprofil eines Unternehmens.</a:t>
            </a:r>
            <a:endParaRPr dirty="0"/>
          </a:p>
          <a:p>
            <a:pPr marL="0" lvl="0" indent="0" algn="just" rtl="0">
              <a:lnSpc>
                <a:spcPct val="90000"/>
              </a:lnSpc>
              <a:spcBef>
                <a:spcPts val="1000"/>
              </a:spcBef>
              <a:spcAft>
                <a:spcPts val="0"/>
              </a:spcAft>
              <a:buClr>
                <a:schemeClr val="lt1"/>
              </a:buClr>
              <a:buSzPts val="2200"/>
              <a:buNone/>
            </a:pPr>
            <a:r>
              <a:rPr lang="de-DE" dirty="0"/>
              <a:t>Faire Handels- und Arbeitspraktiken stellen sicher, dass alle Arbeiter in der Lieferkette ethisch behandelt werden und faire Löhne erhalten, um ein gerechtes und faires Arbeitsumfeld zu fördern.</a:t>
            </a:r>
            <a:br>
              <a:rPr lang="en-US" u="sng" dirty="0">
                <a:solidFill>
                  <a:schemeClr val="hlink"/>
                </a:solidFill>
                <a:hlinkClick r:id="rId3"/>
              </a:rPr>
            </a:br>
            <a:r>
              <a:rPr lang="de-DE" u="sng" dirty="0">
                <a:solidFill>
                  <a:schemeClr val="hlink"/>
                </a:solidFill>
              </a:rPr>
              <a:t>Klicken Sie hier, um mehr zu erfahren</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94"/>
          <p:cNvSpPr txBox="1">
            <a:spLocks noGrp="1"/>
          </p:cNvSpPr>
          <p:nvPr>
            <p:ph type="body" idx="1"/>
          </p:nvPr>
        </p:nvSpPr>
        <p:spPr>
          <a:xfrm>
            <a:off x="904856" y="717166"/>
            <a:ext cx="10052954" cy="803654"/>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73B64B"/>
              </a:buClr>
              <a:buSzPts val="3600"/>
              <a:buFont typeface="Arial"/>
              <a:buNone/>
            </a:pPr>
            <a:r>
              <a:rPr lang="en-US" sz="3600" dirty="0" err="1"/>
              <a:t>Unternehmenskultur</a:t>
            </a:r>
            <a:r>
              <a:rPr lang="en-US" sz="3600" dirty="0"/>
              <a:t> und </a:t>
            </a:r>
            <a:r>
              <a:rPr lang="en-US" sz="3600" dirty="0" err="1"/>
              <a:t>Nachhaltigkeit</a:t>
            </a:r>
            <a:endParaRPr dirty="0"/>
          </a:p>
        </p:txBody>
      </p:sp>
      <p:sp>
        <p:nvSpPr>
          <p:cNvPr id="435" name="Google Shape;435;p94"/>
          <p:cNvSpPr txBox="1">
            <a:spLocks noGrp="1"/>
          </p:cNvSpPr>
          <p:nvPr>
            <p:ph type="body" idx="2"/>
          </p:nvPr>
        </p:nvSpPr>
        <p:spPr>
          <a:xfrm>
            <a:off x="904856" y="1347745"/>
            <a:ext cx="10052954" cy="460882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de-DE" sz="2400" spc="-130" dirty="0"/>
              <a:t>Unternehmenskultur und Nachhaltigkeit sind eng miteinander verknüpft, insbesondere in Kleinst- und Kleinunternehmen, wo die Integration ökologischer und sozialer Werte in die Organisation erhebliche Auswirkungen auf die Geschäftstätigkeit und den Ruf haben kann.</a:t>
            </a:r>
            <a:endParaRPr spc="-130" dirty="0"/>
          </a:p>
          <a:p>
            <a:pPr marL="0" lvl="0" indent="0" algn="just" rtl="0">
              <a:lnSpc>
                <a:spcPct val="90000"/>
              </a:lnSpc>
              <a:spcBef>
                <a:spcPts val="1000"/>
              </a:spcBef>
              <a:spcAft>
                <a:spcPts val="0"/>
              </a:spcAft>
              <a:buClr>
                <a:schemeClr val="lt1"/>
              </a:buClr>
              <a:buSzPts val="2200"/>
              <a:buNone/>
            </a:pPr>
            <a:r>
              <a:rPr lang="de-DE" sz="2400" spc="-130" dirty="0"/>
              <a:t>Ein Fokus auf Nachhaltigkeit fördert das Engagement der Mitarbeiter und treibt Innovationen voran. Die Führung ist entscheidend für die Verankerung dieser Werte im gesamten Unternehmen. Diese Kultur zieht Mitarbeiter an, die der Nachhaltigkeit Priorität einräumen, und fördert so ein kollaboratives Umfeld, das innovativen Praktiken förderlich ist. </a:t>
            </a:r>
            <a:endParaRPr spc="-130" dirty="0"/>
          </a:p>
          <a:p>
            <a:pPr marL="0" lvl="0" indent="0" algn="just" rtl="0">
              <a:lnSpc>
                <a:spcPct val="90000"/>
              </a:lnSpc>
              <a:spcBef>
                <a:spcPts val="1000"/>
              </a:spcBef>
              <a:spcAft>
                <a:spcPts val="0"/>
              </a:spcAft>
              <a:buClr>
                <a:schemeClr val="lt1"/>
              </a:buClr>
              <a:buSzPts val="2200"/>
              <a:buNone/>
            </a:pPr>
            <a:r>
              <a:rPr lang="de-DE" sz="2400" spc="-130" dirty="0"/>
              <a:t>Herausforderungen wie der Widerstand gegen Veränderungen und der Spagat zwischen Nachhaltigkeit und Rentabilität sind keine Seltenheit, doch die langfristigen Vorteile, wie die verbesserte Kundenbindung, der bessere Ruf der Marke und die Einhaltung von Umweltstandards, wiegen diese Hindernisse oft auf und machen Nachhaltigkeit zu einer strategischen Entscheidung für kleine Unternehmen.</a:t>
            </a:r>
            <a:endParaRPr spc="-130" dirty="0"/>
          </a:p>
          <a:p>
            <a:pPr marL="0" lvl="0" indent="0" algn="just" rtl="0">
              <a:lnSpc>
                <a:spcPct val="90000"/>
              </a:lnSpc>
              <a:spcBef>
                <a:spcPts val="1000"/>
              </a:spcBef>
              <a:spcAft>
                <a:spcPts val="0"/>
              </a:spcAft>
              <a:buClr>
                <a:schemeClr val="lt1"/>
              </a:buClr>
              <a:buSzPts val="2200"/>
              <a:buNone/>
            </a:pPr>
            <a:r>
              <a:rPr lang="de-DE" sz="2400" u="sng" spc="-130" dirty="0">
                <a:solidFill>
                  <a:schemeClr val="hlink"/>
                </a:solidFill>
              </a:rPr>
              <a:t>Klicken Sie hier für weitere Informationen</a:t>
            </a:r>
            <a:endParaRPr sz="2400" spc="-130" dirty="0"/>
          </a:p>
          <a:p>
            <a:pPr marL="457200" marR="0" lvl="0" indent="-228600" algn="just" rtl="0">
              <a:lnSpc>
                <a:spcPct val="103333"/>
              </a:lnSpc>
              <a:spcBef>
                <a:spcPts val="0"/>
              </a:spcBef>
              <a:spcAft>
                <a:spcPts val="0"/>
              </a:spcAft>
              <a:buClr>
                <a:srgbClr val="595959"/>
              </a:buClr>
              <a:buSzPts val="2400"/>
              <a:buFont typeface="Arial"/>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Google Shape;442;p36"/>
          <p:cNvSpPr txBox="1">
            <a:spLocks noGrp="1"/>
          </p:cNvSpPr>
          <p:nvPr>
            <p:ph type="body" idx="1"/>
          </p:nvPr>
        </p:nvSpPr>
        <p:spPr>
          <a:xfrm>
            <a:off x="7708195" y="686123"/>
            <a:ext cx="2549025" cy="143528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9600"/>
              <a:buNone/>
            </a:pPr>
            <a:r>
              <a:rPr lang="en-US"/>
              <a:t>02.3</a:t>
            </a:r>
            <a:endParaRPr/>
          </a:p>
        </p:txBody>
      </p:sp>
      <p:sp>
        <p:nvSpPr>
          <p:cNvPr id="443" name="Google Shape;443;p36"/>
          <p:cNvSpPr/>
          <p:nvPr/>
        </p:nvSpPr>
        <p:spPr>
          <a:xfrm>
            <a:off x="5618603" y="4461934"/>
            <a:ext cx="5410758"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de-DE" sz="2800" b="1" i="0" u="none" strike="noStrike" cap="none" spc="-150" dirty="0">
                <a:solidFill>
                  <a:srgbClr val="73B64B"/>
                </a:solidFill>
                <a:latin typeface="Calibri"/>
                <a:ea typeface="Calibri"/>
                <a:cs typeface="Calibri"/>
                <a:sym typeface="Calibri"/>
              </a:rPr>
              <a:t>Thema 3: Einsicht in Rechtsvorschriften und Einbeziehung von Interessengruppen</a:t>
            </a:r>
            <a:endParaRPr lang="en-US" sz="2800" b="0" i="0" u="none" strike="noStrike" cap="none" spc="-150" dirty="0">
              <a:solidFill>
                <a:schemeClr val="lt1"/>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8"/>
          <p:cNvSpPr txBox="1">
            <a:spLocks noGrp="1"/>
          </p:cNvSpPr>
          <p:nvPr>
            <p:ph type="body" idx="1"/>
          </p:nvPr>
        </p:nvSpPr>
        <p:spPr>
          <a:xfrm>
            <a:off x="904856" y="1708979"/>
            <a:ext cx="10052954" cy="314920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de-DE" sz="2400" b="0" dirty="0">
                <a:solidFill>
                  <a:srgbClr val="000000"/>
                </a:solidFill>
              </a:rPr>
              <a:t>Für Kleinstunternehmen in der EU ist es wichtig, die Vorschriften zur Nachhaltigkeit zu kennen und einzuhalten. Die EU verfügt über einen umfassenden Rahmen von Umwelt- und Sozialvorschriften, mit denen sich kleine Unternehmen auseinandersetzen müssen.</a:t>
            </a:r>
            <a:endParaRPr sz="2400" b="0" dirty="0">
              <a:solidFill>
                <a:srgbClr val="000000"/>
              </a:solidFill>
            </a:endParaRPr>
          </a:p>
          <a:p>
            <a:pPr marL="0" lvl="0" indent="0" algn="just" rtl="0">
              <a:lnSpc>
                <a:spcPct val="90000"/>
              </a:lnSpc>
              <a:spcBef>
                <a:spcPts val="1000"/>
              </a:spcBef>
              <a:spcAft>
                <a:spcPts val="0"/>
              </a:spcAft>
              <a:buClr>
                <a:schemeClr val="lt1"/>
              </a:buClr>
              <a:buSzPts val="2200"/>
              <a:buNone/>
            </a:pPr>
            <a:endParaRPr sz="2400" b="0" dirty="0">
              <a:solidFill>
                <a:srgbClr val="000000"/>
              </a:solidFill>
            </a:endParaRPr>
          </a:p>
          <a:p>
            <a:pPr marL="0" lvl="0" indent="0" algn="just" rtl="0">
              <a:lnSpc>
                <a:spcPct val="90000"/>
              </a:lnSpc>
              <a:spcBef>
                <a:spcPts val="1000"/>
              </a:spcBef>
              <a:spcAft>
                <a:spcPts val="0"/>
              </a:spcAft>
              <a:buClr>
                <a:schemeClr val="lt1"/>
              </a:buClr>
              <a:buSzPts val="2200"/>
              <a:buNone/>
            </a:pPr>
            <a:r>
              <a:rPr lang="de-DE" sz="2400" b="0" dirty="0">
                <a:solidFill>
                  <a:srgbClr val="000000"/>
                </a:solidFill>
              </a:rPr>
              <a:t>Dazu gehören Richtlinien über Abfallwirtschaft, Energieeffizienz und Emissionen sowie Vorschriften über Arbeitsrechte und gesellschaftliches Engagement.</a:t>
            </a:r>
            <a:endParaRPr sz="2400" b="0" dirty="0">
              <a:solidFill>
                <a:srgbClr val="000000"/>
              </a:solidFill>
            </a:endParaRPr>
          </a:p>
        </p:txBody>
      </p:sp>
      <p:sp>
        <p:nvSpPr>
          <p:cNvPr id="449" name="Google Shape;449;p28"/>
          <p:cNvSpPr txBox="1">
            <a:spLocks noGrp="1"/>
          </p:cNvSpPr>
          <p:nvPr>
            <p:ph type="body" idx="2"/>
          </p:nvPr>
        </p:nvSpPr>
        <p:spPr>
          <a:xfrm>
            <a:off x="904856" y="653403"/>
            <a:ext cx="10052954" cy="6925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b="1" dirty="0" err="1">
                <a:solidFill>
                  <a:srgbClr val="00B050"/>
                </a:solidFill>
              </a:rPr>
              <a:t>Verständnis</a:t>
            </a:r>
            <a:r>
              <a:rPr lang="en-US" sz="3200" b="1" dirty="0">
                <a:solidFill>
                  <a:srgbClr val="00B050"/>
                </a:solidFill>
              </a:rPr>
              <a:t> der EU-</a:t>
            </a:r>
            <a:r>
              <a:rPr lang="en-US" sz="3200" b="1" dirty="0" err="1">
                <a:solidFill>
                  <a:srgbClr val="00B050"/>
                </a:solidFill>
              </a:rPr>
              <a:t>Regulierungslandschaft</a:t>
            </a:r>
            <a:endParaRPr sz="3200" b="1" dirty="0">
              <a:solidFill>
                <a:srgbClr val="00B05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9"/>
          <p:cNvSpPr txBox="1">
            <a:spLocks noGrp="1"/>
          </p:cNvSpPr>
          <p:nvPr>
            <p:ph type="body" idx="1"/>
          </p:nvPr>
        </p:nvSpPr>
        <p:spPr>
          <a:xfrm>
            <a:off x="904856" y="1566632"/>
            <a:ext cx="10052954" cy="260210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de-DE" sz="2400" b="0" dirty="0">
                <a:solidFill>
                  <a:srgbClr val="000000"/>
                </a:solidFill>
              </a:rPr>
              <a:t>Für die Umsetzung nachhaltiger Praktiken in EU-Kleinstunternehmen ist es unerlässlich, sich mit den rechtlichen Anforderungen auseinanderzusetzen und die Interessengruppen einzubeziehen. Hier sind drei Arten von Vorschriften, die Sie kennen sollten:</a:t>
            </a:r>
            <a:endParaRPr sz="2400" b="0" dirty="0">
              <a:solidFill>
                <a:srgbClr val="000000"/>
              </a:solidFill>
            </a:endParaRPr>
          </a:p>
          <a:p>
            <a:pPr marL="0" lvl="0" indent="0" algn="just" rtl="0">
              <a:lnSpc>
                <a:spcPct val="90000"/>
              </a:lnSpc>
              <a:spcBef>
                <a:spcPts val="1000"/>
              </a:spcBef>
              <a:spcAft>
                <a:spcPts val="0"/>
              </a:spcAft>
              <a:buClr>
                <a:schemeClr val="lt1"/>
              </a:buClr>
              <a:buSzPts val="2200"/>
              <a:buNone/>
            </a:pPr>
            <a:r>
              <a:rPr lang="en-US" sz="2400" b="0" dirty="0" err="1">
                <a:solidFill>
                  <a:srgbClr val="000000"/>
                </a:solidFill>
              </a:rPr>
              <a:t>Umweltvorschriften</a:t>
            </a:r>
            <a:r>
              <a:rPr lang="en-US" sz="2400" b="0" dirty="0">
                <a:solidFill>
                  <a:srgbClr val="000000"/>
                </a:solidFill>
              </a:rPr>
              <a:t>: </a:t>
            </a:r>
            <a:r>
              <a:rPr lang="de-DE" sz="2400" b="0" dirty="0">
                <a:solidFill>
                  <a:srgbClr val="000000"/>
                </a:solidFill>
              </a:rPr>
              <a:t>EU-Richtlinien wie die Abfallrahmenrichtlinie und die Ökodesign-Richtlinie schreiben bestimmte Abfallbewirtschaftungspraktiken und energieeffizientes Produktdesign vor.</a:t>
            </a:r>
            <a:endParaRPr sz="2400" b="0" dirty="0">
              <a:solidFill>
                <a:srgbClr val="000000"/>
              </a:solidFill>
            </a:endParaRPr>
          </a:p>
        </p:txBody>
      </p:sp>
      <p:sp>
        <p:nvSpPr>
          <p:cNvPr id="456" name="Google Shape;456;p29"/>
          <p:cNvSpPr txBox="1">
            <a:spLocks noGrp="1"/>
          </p:cNvSpPr>
          <p:nvPr>
            <p:ph type="body" idx="2"/>
          </p:nvPr>
        </p:nvSpPr>
        <p:spPr>
          <a:xfrm>
            <a:off x="904856" y="684224"/>
            <a:ext cx="10052954" cy="80365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b="1" dirty="0" err="1">
                <a:solidFill>
                  <a:srgbClr val="00B050"/>
                </a:solidFill>
              </a:rPr>
              <a:t>Wichtige</a:t>
            </a:r>
            <a:r>
              <a:rPr lang="en-US" sz="3200" b="1" dirty="0">
                <a:solidFill>
                  <a:srgbClr val="00B050"/>
                </a:solidFill>
              </a:rPr>
              <a:t> EU-</a:t>
            </a:r>
            <a:r>
              <a:rPr lang="en-US" sz="3200" b="1" dirty="0" err="1">
                <a:solidFill>
                  <a:srgbClr val="00B050"/>
                </a:solidFill>
              </a:rPr>
              <a:t>Verordnungen</a:t>
            </a:r>
            <a:r>
              <a:rPr lang="en-US" sz="3200" b="1" dirty="0">
                <a:solidFill>
                  <a:srgbClr val="00B050"/>
                </a:solidFill>
              </a:rPr>
              <a:t> </a:t>
            </a:r>
            <a:r>
              <a:rPr lang="en-US" sz="3200" b="1" dirty="0" err="1">
                <a:solidFill>
                  <a:srgbClr val="00B050"/>
                </a:solidFill>
              </a:rPr>
              <a:t>zu</a:t>
            </a:r>
            <a:r>
              <a:rPr lang="en-US" sz="3200" b="1" dirty="0">
                <a:solidFill>
                  <a:srgbClr val="00B050"/>
                </a:solidFill>
              </a:rPr>
              <a:t> </a:t>
            </a:r>
            <a:r>
              <a:rPr lang="en-US" sz="3200" b="1" dirty="0" err="1">
                <a:solidFill>
                  <a:srgbClr val="00B050"/>
                </a:solidFill>
              </a:rPr>
              <a:t>beachten</a:t>
            </a:r>
            <a:endParaRPr sz="3200" b="1" dirty="0">
              <a:solidFill>
                <a:srgbClr val="00B05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01</a:t>
            </a:r>
            <a:endParaRPr/>
          </a:p>
        </p:txBody>
      </p:sp>
      <p:sp>
        <p:nvSpPr>
          <p:cNvPr id="238" name="Google Shape;238;p4"/>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39" name="Google Shape;239;p4"/>
          <p:cNvSpPr txBox="1"/>
          <p:nvPr/>
        </p:nvSpPr>
        <p:spPr>
          <a:xfrm>
            <a:off x="5988115" y="4759654"/>
            <a:ext cx="4933927"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NACHHALTIGE GESCHÄFTSAKTIVITÄTEN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95"/>
          <p:cNvSpPr txBox="1">
            <a:spLocks noGrp="1"/>
          </p:cNvSpPr>
          <p:nvPr>
            <p:ph type="body" idx="1"/>
          </p:nvPr>
        </p:nvSpPr>
        <p:spPr>
          <a:xfrm>
            <a:off x="904856" y="2244723"/>
            <a:ext cx="10052954" cy="331359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lt1"/>
              </a:buClr>
              <a:buSzPts val="2200"/>
              <a:buNone/>
            </a:pPr>
            <a:r>
              <a:rPr lang="en-US" sz="2400" b="0" dirty="0" err="1">
                <a:solidFill>
                  <a:srgbClr val="000000"/>
                </a:solidFill>
              </a:rPr>
              <a:t>Sozialvorschriften</a:t>
            </a:r>
            <a:r>
              <a:rPr lang="en-US" sz="2400" b="0" dirty="0">
                <a:solidFill>
                  <a:srgbClr val="000000"/>
                </a:solidFill>
              </a:rPr>
              <a:t>: The EU’s General Data Protection Regulation (GDPR) and directives on </a:t>
            </a:r>
            <a:r>
              <a:rPr lang="en-US" sz="2400" b="0" dirty="0" err="1">
                <a:solidFill>
                  <a:srgbClr val="000000"/>
                </a:solidFill>
              </a:rPr>
              <a:t>labour</a:t>
            </a:r>
            <a:r>
              <a:rPr lang="en-US" sz="2400" b="0" dirty="0">
                <a:solidFill>
                  <a:srgbClr val="000000"/>
                </a:solidFill>
              </a:rPr>
              <a:t> rights ensure the protection of personal data and promote fair </a:t>
            </a:r>
            <a:r>
              <a:rPr lang="en-US" sz="2400" b="0" dirty="0" err="1">
                <a:solidFill>
                  <a:srgbClr val="000000"/>
                </a:solidFill>
              </a:rPr>
              <a:t>labour</a:t>
            </a:r>
            <a:r>
              <a:rPr lang="en-US" sz="2400" b="0" dirty="0">
                <a:solidFill>
                  <a:srgbClr val="000000"/>
                </a:solidFill>
              </a:rPr>
              <a:t> practices.</a:t>
            </a:r>
            <a:endParaRPr sz="2400" b="0" dirty="0">
              <a:solidFill>
                <a:srgbClr val="000000"/>
              </a:solidFill>
            </a:endParaRPr>
          </a:p>
          <a:p>
            <a:pPr marL="0" lvl="0" indent="0" algn="just" rtl="0">
              <a:lnSpc>
                <a:spcPct val="90000"/>
              </a:lnSpc>
              <a:spcBef>
                <a:spcPts val="1000"/>
              </a:spcBef>
              <a:spcAft>
                <a:spcPts val="0"/>
              </a:spcAft>
              <a:buClr>
                <a:schemeClr val="lt1"/>
              </a:buClr>
              <a:buSzPts val="2200"/>
              <a:buNone/>
            </a:pPr>
            <a:endParaRPr sz="2400" b="0" dirty="0">
              <a:solidFill>
                <a:srgbClr val="000000"/>
              </a:solidFill>
            </a:endParaRPr>
          </a:p>
          <a:p>
            <a:pPr marL="0" lvl="0" indent="0" algn="just" rtl="0">
              <a:lnSpc>
                <a:spcPct val="90000"/>
              </a:lnSpc>
              <a:spcBef>
                <a:spcPts val="1000"/>
              </a:spcBef>
              <a:spcAft>
                <a:spcPts val="0"/>
              </a:spcAft>
              <a:buClr>
                <a:schemeClr val="lt1"/>
              </a:buClr>
              <a:buSzPts val="2200"/>
              <a:buNone/>
            </a:pPr>
            <a:r>
              <a:rPr lang="en-US" sz="2400" b="0" dirty="0" err="1">
                <a:solidFill>
                  <a:srgbClr val="000000"/>
                </a:solidFill>
              </a:rPr>
              <a:t>Wirtschaftliche</a:t>
            </a:r>
            <a:r>
              <a:rPr lang="en-US" sz="2400" b="0" dirty="0">
                <a:solidFill>
                  <a:srgbClr val="000000"/>
                </a:solidFill>
              </a:rPr>
              <a:t> </a:t>
            </a:r>
            <a:r>
              <a:rPr lang="en-US" sz="2400" b="0" dirty="0" err="1">
                <a:solidFill>
                  <a:srgbClr val="000000"/>
                </a:solidFill>
              </a:rPr>
              <a:t>Vorschriften</a:t>
            </a:r>
            <a:r>
              <a:rPr lang="en-US" sz="2400" b="0" dirty="0">
                <a:solidFill>
                  <a:srgbClr val="000000"/>
                </a:solidFill>
              </a:rPr>
              <a:t>: </a:t>
            </a:r>
            <a:r>
              <a:rPr lang="de-DE" sz="2400" b="0" spc="-100" dirty="0">
                <a:solidFill>
                  <a:srgbClr val="000000"/>
                </a:solidFill>
              </a:rPr>
              <a:t>Finanzielle Anreize wie ermäßigte Mehrwertsteuersätze für umweltfreundliche Produkte und Subventionen für Initiativen zur Nutzung erneuerbarer Energien können kleinen Unternehmen helfen, ihre Kosten zu kontrollieren und gleichzeitig nachhaltige Praktiken einzuführen.</a:t>
            </a:r>
            <a:endParaRPr sz="2400" b="0" spc="-100" dirty="0">
              <a:solidFill>
                <a:srgbClr val="000000"/>
              </a:solidFill>
            </a:endParaRPr>
          </a:p>
        </p:txBody>
      </p:sp>
      <p:sp>
        <p:nvSpPr>
          <p:cNvPr id="464" name="Google Shape;464;p95"/>
          <p:cNvSpPr txBox="1">
            <a:spLocks noGrp="1"/>
          </p:cNvSpPr>
          <p:nvPr>
            <p:ph type="body" idx="2"/>
          </p:nvPr>
        </p:nvSpPr>
        <p:spPr>
          <a:xfrm>
            <a:off x="904856" y="509563"/>
            <a:ext cx="10052954" cy="79012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b="1" dirty="0" err="1">
                <a:solidFill>
                  <a:srgbClr val="00B050"/>
                </a:solidFill>
              </a:rPr>
              <a:t>Wichtige</a:t>
            </a:r>
            <a:r>
              <a:rPr lang="en-US" sz="3200" b="1" dirty="0">
                <a:solidFill>
                  <a:srgbClr val="00B050"/>
                </a:solidFill>
              </a:rPr>
              <a:t> EU-</a:t>
            </a:r>
            <a:r>
              <a:rPr lang="en-US" sz="3200" b="1" dirty="0" err="1">
                <a:solidFill>
                  <a:srgbClr val="00B050"/>
                </a:solidFill>
              </a:rPr>
              <a:t>Verordnungen</a:t>
            </a:r>
            <a:r>
              <a:rPr lang="en-US" sz="3200" b="1" dirty="0">
                <a:solidFill>
                  <a:srgbClr val="00B050"/>
                </a:solidFill>
              </a:rPr>
              <a:t> </a:t>
            </a:r>
            <a:r>
              <a:rPr lang="en-US" sz="3200" b="1" dirty="0" err="1">
                <a:solidFill>
                  <a:srgbClr val="00B050"/>
                </a:solidFill>
              </a:rPr>
              <a:t>zu</a:t>
            </a:r>
            <a:r>
              <a:rPr lang="en-US" sz="3200" b="1" dirty="0">
                <a:solidFill>
                  <a:srgbClr val="00B050"/>
                </a:solidFill>
              </a:rPr>
              <a:t> </a:t>
            </a:r>
            <a:r>
              <a:rPr lang="en-US" sz="3200" b="1" dirty="0" err="1">
                <a:solidFill>
                  <a:srgbClr val="00B050"/>
                </a:solidFill>
              </a:rPr>
              <a:t>beachten</a:t>
            </a:r>
            <a:endParaRPr sz="3200" b="1" dirty="0">
              <a:solidFill>
                <a:srgbClr val="00B05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30"/>
          <p:cNvSpPr txBox="1">
            <a:spLocks noGrp="1"/>
          </p:cNvSpPr>
          <p:nvPr>
            <p:ph type="body" idx="1"/>
          </p:nvPr>
        </p:nvSpPr>
        <p:spPr>
          <a:xfrm>
            <a:off x="143429" y="1396682"/>
            <a:ext cx="5795553" cy="485633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de-DE" dirty="0"/>
              <a:t>Die EU bietet verschiedene Anreize, um die Einführung nachhaltiger Praktiken durch kleine Unternehmen zu unterstützen. Dazu gehören Finanzierungsmöglichkeiten durch Programme wie Horizon Europe für Innovations- und Nachhaltigkeitsprojekte, regionale Entwicklungsfonds und spezielle Anreize für Investitionen in Energieeffizienz und erneuerbare Energien. So kann ein Kleinstunternehmen beispielsweise EU-Zuschüsse für die Installation von Lösungen für erneuerbare Energien wie Sonnenkollektoren oder Biomasseheizungen in Anspruch nehmen, wodurch die langfristigen Energiekosten gesenkt und die Nachhaltigkeit verbessert werden.</a:t>
            </a:r>
            <a:endParaRPr dirty="0"/>
          </a:p>
        </p:txBody>
      </p:sp>
      <p:sp>
        <p:nvSpPr>
          <p:cNvPr id="470" name="Google Shape;470;p30"/>
          <p:cNvSpPr txBox="1">
            <a:spLocks noGrp="1"/>
          </p:cNvSpPr>
          <p:nvPr>
            <p:ph type="body" idx="2"/>
          </p:nvPr>
        </p:nvSpPr>
        <p:spPr>
          <a:xfrm>
            <a:off x="109729" y="0"/>
            <a:ext cx="6095905" cy="99265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3200"/>
              <a:buNone/>
            </a:pPr>
            <a:r>
              <a:rPr lang="de-DE" sz="3000" dirty="0"/>
              <a:t>Anreize zur Unterstützung nachhaltiger Aktivitäten</a:t>
            </a:r>
            <a:endParaRPr sz="3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2f189ff66b8_0_0"/>
          <p:cNvSpPr txBox="1">
            <a:spLocks noGrp="1"/>
          </p:cNvSpPr>
          <p:nvPr>
            <p:ph type="body" idx="1"/>
          </p:nvPr>
        </p:nvSpPr>
        <p:spPr>
          <a:xfrm>
            <a:off x="6205729" y="1813187"/>
            <a:ext cx="5810780" cy="3666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lt1"/>
              </a:buClr>
              <a:buSzPts val="2200"/>
              <a:buNone/>
            </a:pPr>
            <a:r>
              <a:rPr lang="de-DE" dirty="0">
                <a:solidFill>
                  <a:srgbClr val="000000"/>
                </a:solidFill>
              </a:rPr>
              <a:t>Ebenso könnten Steuererleichterungen und Investitionszuschüsse für kleine Unternehmen gewährt werden, die in ökologisch innovative Technologien investieren, um die anfänglichen Investitionskosten auszugleichen und nachhaltiges Wachstum zu fördern.</a:t>
            </a:r>
            <a:endParaRPr dirty="0">
              <a:solidFill>
                <a:srgbClr val="000000"/>
              </a:solidFill>
            </a:endParaRPr>
          </a:p>
        </p:txBody>
      </p:sp>
      <p:sp>
        <p:nvSpPr>
          <p:cNvPr id="477" name="Google Shape;477;g2f189ff66b8_0_0"/>
          <p:cNvSpPr txBox="1">
            <a:spLocks noGrp="1"/>
          </p:cNvSpPr>
          <p:nvPr>
            <p:ph type="body" idx="2"/>
          </p:nvPr>
        </p:nvSpPr>
        <p:spPr>
          <a:xfrm>
            <a:off x="109729" y="0"/>
            <a:ext cx="6096000" cy="992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3200"/>
              <a:buNone/>
            </a:pPr>
            <a:r>
              <a:rPr lang="de-DE" sz="3000" dirty="0"/>
              <a:t>Anreize zur Unterstützung nachhaltiger Aktivitäten</a:t>
            </a:r>
            <a:endParaRPr sz="3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1"/>
          <p:cNvSpPr txBox="1">
            <a:spLocks noGrp="1"/>
          </p:cNvSpPr>
          <p:nvPr>
            <p:ph type="body" idx="1"/>
          </p:nvPr>
        </p:nvSpPr>
        <p:spPr>
          <a:xfrm>
            <a:off x="0" y="239576"/>
            <a:ext cx="5361066" cy="637884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200"/>
              <a:buNone/>
            </a:pPr>
            <a:endParaRPr dirty="0">
              <a:solidFill>
                <a:srgbClr val="000000"/>
              </a:solidFill>
            </a:endParaRPr>
          </a:p>
          <a:p>
            <a:pPr marL="0" lvl="0" indent="0" algn="l" rtl="0">
              <a:lnSpc>
                <a:spcPct val="90000"/>
              </a:lnSpc>
              <a:spcBef>
                <a:spcPts val="0"/>
              </a:spcBef>
              <a:spcAft>
                <a:spcPts val="0"/>
              </a:spcAft>
              <a:buClr>
                <a:schemeClr val="lt1"/>
              </a:buClr>
              <a:buSzPts val="2200"/>
              <a:buNone/>
            </a:pPr>
            <a:endParaRPr dirty="0">
              <a:solidFill>
                <a:srgbClr val="000000"/>
              </a:solidFill>
            </a:endParaRPr>
          </a:p>
          <a:p>
            <a:pPr marL="0" lvl="0" indent="0" algn="l" rtl="0">
              <a:lnSpc>
                <a:spcPct val="90000"/>
              </a:lnSpc>
              <a:spcBef>
                <a:spcPts val="0"/>
              </a:spcBef>
              <a:spcAft>
                <a:spcPts val="0"/>
              </a:spcAft>
              <a:buClr>
                <a:schemeClr val="lt1"/>
              </a:buClr>
              <a:buSzPts val="2200"/>
              <a:buNone/>
            </a:pPr>
            <a:endParaRPr dirty="0">
              <a:solidFill>
                <a:srgbClr val="000000"/>
              </a:solidFill>
            </a:endParaRPr>
          </a:p>
          <a:p>
            <a:pPr marL="0" lvl="0" indent="0" algn="l" rtl="0">
              <a:lnSpc>
                <a:spcPct val="90000"/>
              </a:lnSpc>
              <a:spcBef>
                <a:spcPts val="0"/>
              </a:spcBef>
              <a:spcAft>
                <a:spcPts val="0"/>
              </a:spcAft>
              <a:buClr>
                <a:schemeClr val="lt1"/>
              </a:buClr>
              <a:buSzPts val="2200"/>
              <a:buNone/>
            </a:pPr>
            <a:endParaRPr spc="-100" dirty="0">
              <a:solidFill>
                <a:srgbClr val="000000"/>
              </a:solidFill>
            </a:endParaRPr>
          </a:p>
          <a:p>
            <a:pPr marL="0" lvl="0" indent="0" algn="just" rtl="0">
              <a:lnSpc>
                <a:spcPct val="90000"/>
              </a:lnSpc>
              <a:spcBef>
                <a:spcPts val="0"/>
              </a:spcBef>
              <a:spcAft>
                <a:spcPts val="0"/>
              </a:spcAft>
              <a:buClr>
                <a:schemeClr val="lt1"/>
              </a:buClr>
              <a:buSzPts val="2200"/>
              <a:buNone/>
            </a:pPr>
            <a:r>
              <a:rPr lang="de-DE" spc="-100" dirty="0">
                <a:solidFill>
                  <a:srgbClr val="000000"/>
                </a:solidFill>
              </a:rPr>
              <a:t>Ein </a:t>
            </a:r>
            <a:r>
              <a:rPr lang="en-US" spc="-100" dirty="0">
                <a:solidFill>
                  <a:srgbClr val="000000"/>
                </a:solidFill>
              </a:rPr>
              <a:t>"</a:t>
            </a:r>
            <a:r>
              <a:rPr lang="de-DE" spc="-100" dirty="0">
                <a:solidFill>
                  <a:srgbClr val="000000"/>
                </a:solidFill>
              </a:rPr>
              <a:t>Stakeholder“ ist eine Person, Gruppe oder Organisation, die ein Interesse an den Aktivitäten und Entscheidungen des Unternehmens hat oder davon betroffen ist. Effektive Kommunikation und Engagement mit den Stakeholdern sind für den Erfolg von Nachhaltigkeitsinitiativen in Kleinstunternehmen unerlässlich.</a:t>
            </a:r>
            <a:endParaRPr spc="-100" dirty="0">
              <a:solidFill>
                <a:srgbClr val="000000"/>
              </a:solidFill>
            </a:endParaRPr>
          </a:p>
          <a:p>
            <a:pPr marL="0" lvl="0" indent="0" algn="just" rtl="0">
              <a:lnSpc>
                <a:spcPct val="90000"/>
              </a:lnSpc>
              <a:spcBef>
                <a:spcPts val="1000"/>
              </a:spcBef>
              <a:spcAft>
                <a:spcPts val="0"/>
              </a:spcAft>
              <a:buClr>
                <a:schemeClr val="lt1"/>
              </a:buClr>
              <a:buSzPts val="2200"/>
              <a:buNone/>
            </a:pPr>
            <a:r>
              <a:rPr lang="de-DE" spc="-100" dirty="0">
                <a:solidFill>
                  <a:srgbClr val="000000"/>
                </a:solidFill>
              </a:rPr>
              <a:t>Dazu gehört, dass die Stakeholder regelmäßig über die Nachhaltigkeitspraktiken des Unternehmens informiert werden und darüber, wie diese Bemühungen zu umfassenderen ökologischen und sozialen Zielen beitragen</a:t>
            </a:r>
            <a:r>
              <a:rPr lang="de-DE" dirty="0">
                <a:solidFill>
                  <a:srgbClr val="000000"/>
                </a:solidFill>
              </a:rPr>
              <a:t>.</a:t>
            </a:r>
            <a:endParaRPr dirty="0">
              <a:solidFill>
                <a:srgbClr val="000000"/>
              </a:solidFill>
            </a:endParaRPr>
          </a:p>
        </p:txBody>
      </p:sp>
      <p:sp>
        <p:nvSpPr>
          <p:cNvPr id="484" name="Google Shape;484;p31"/>
          <p:cNvSpPr txBox="1">
            <a:spLocks noGrp="1"/>
          </p:cNvSpPr>
          <p:nvPr>
            <p:ph type="body" idx="2"/>
          </p:nvPr>
        </p:nvSpPr>
        <p:spPr>
          <a:xfrm>
            <a:off x="5361066" y="13974"/>
            <a:ext cx="6064316" cy="114980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en-US" sz="3000" dirty="0" err="1"/>
              <a:t>Strategien</a:t>
            </a:r>
            <a:r>
              <a:rPr lang="en-US" sz="3000" dirty="0"/>
              <a:t> für Stakeholder Engagement</a:t>
            </a:r>
            <a:endParaRPr sz="3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97"/>
          <p:cNvSpPr txBox="1">
            <a:spLocks noGrp="1"/>
          </p:cNvSpPr>
          <p:nvPr>
            <p:ph type="body" idx="1"/>
          </p:nvPr>
        </p:nvSpPr>
        <p:spPr>
          <a:xfrm>
            <a:off x="0" y="1083457"/>
            <a:ext cx="5361066" cy="469108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lt1"/>
              </a:buClr>
              <a:buSzPts val="2200"/>
              <a:buNone/>
            </a:pPr>
            <a:r>
              <a:rPr lang="en-US" b="1" dirty="0" err="1">
                <a:solidFill>
                  <a:srgbClr val="000000"/>
                </a:solidFill>
              </a:rPr>
              <a:t>Nachhaltigkeitsberichte</a:t>
            </a:r>
            <a:r>
              <a:rPr lang="en-US" b="1" dirty="0">
                <a:solidFill>
                  <a:srgbClr val="000000"/>
                </a:solidFill>
              </a:rPr>
              <a:t>: </a:t>
            </a:r>
            <a:r>
              <a:rPr lang="de-DE" dirty="0">
                <a:solidFill>
                  <a:srgbClr val="000000"/>
                </a:solidFill>
              </a:rPr>
              <a:t>Auf den Kontext von Kleinunternehmen zugeschnittene Berichte können sich auf spezifische Nachhaltigkeitsleistungen, Herausforderungen und zukünftige Ziele konzentrieren.</a:t>
            </a:r>
            <a:endParaRPr dirty="0">
              <a:solidFill>
                <a:srgbClr val="000000"/>
              </a:solidFill>
            </a:endParaRPr>
          </a:p>
          <a:p>
            <a:pPr marL="0" lvl="0" indent="0" algn="just" rtl="0">
              <a:lnSpc>
                <a:spcPct val="90000"/>
              </a:lnSpc>
              <a:spcBef>
                <a:spcPts val="1000"/>
              </a:spcBef>
              <a:spcAft>
                <a:spcPts val="0"/>
              </a:spcAft>
              <a:buClr>
                <a:schemeClr val="lt1"/>
              </a:buClr>
              <a:buSzPts val="2200"/>
              <a:buNone/>
            </a:pPr>
            <a:endParaRPr dirty="0">
              <a:solidFill>
                <a:srgbClr val="000000"/>
              </a:solidFill>
            </a:endParaRPr>
          </a:p>
          <a:p>
            <a:pPr marL="0" lvl="0" indent="0" algn="just" rtl="0">
              <a:lnSpc>
                <a:spcPct val="90000"/>
              </a:lnSpc>
              <a:spcBef>
                <a:spcPts val="1000"/>
              </a:spcBef>
              <a:spcAft>
                <a:spcPts val="0"/>
              </a:spcAft>
              <a:buClr>
                <a:schemeClr val="lt1"/>
              </a:buClr>
              <a:buSzPts val="2200"/>
              <a:buNone/>
            </a:pPr>
            <a:r>
              <a:rPr lang="en-US" b="1" dirty="0" err="1">
                <a:solidFill>
                  <a:srgbClr val="000000"/>
                </a:solidFill>
              </a:rPr>
              <a:t>Digitale</a:t>
            </a:r>
            <a:r>
              <a:rPr lang="en-US" b="1" dirty="0">
                <a:solidFill>
                  <a:srgbClr val="000000"/>
                </a:solidFill>
              </a:rPr>
              <a:t> </a:t>
            </a:r>
            <a:r>
              <a:rPr lang="en-US" b="1" dirty="0" err="1">
                <a:solidFill>
                  <a:srgbClr val="000000"/>
                </a:solidFill>
              </a:rPr>
              <a:t>Plattformen</a:t>
            </a:r>
            <a:r>
              <a:rPr lang="en-US" b="1" dirty="0">
                <a:solidFill>
                  <a:srgbClr val="000000"/>
                </a:solidFill>
              </a:rPr>
              <a:t>: </a:t>
            </a:r>
            <a:r>
              <a:rPr lang="de-DE" dirty="0">
                <a:solidFill>
                  <a:srgbClr val="000000"/>
                </a:solidFill>
              </a:rPr>
              <a:t>Nutzung sozialer Medien und anderer Online-Plattformen, um Aktualisierungen zu verbreiten und sowohl mit lokalen als auch internationalen Kunden und Lieferanten in Kontakt zu treten.</a:t>
            </a:r>
            <a:endParaRPr dirty="0">
              <a:solidFill>
                <a:srgbClr val="000000"/>
              </a:solidFill>
            </a:endParaRPr>
          </a:p>
          <a:p>
            <a:pPr marL="457200" marR="0" lvl="0" indent="-228600" algn="l" rtl="0">
              <a:lnSpc>
                <a:spcPct val="90000"/>
              </a:lnSpc>
              <a:spcBef>
                <a:spcPts val="1000"/>
              </a:spcBef>
              <a:spcAft>
                <a:spcPts val="0"/>
              </a:spcAft>
              <a:buClr>
                <a:schemeClr val="lt1"/>
              </a:buClr>
              <a:buSzPts val="2400"/>
              <a:buFont typeface="Arial"/>
              <a:buNone/>
            </a:pPr>
            <a:endParaRPr dirty="0">
              <a:solidFill>
                <a:srgbClr val="000000"/>
              </a:solidFill>
            </a:endParaRPr>
          </a:p>
        </p:txBody>
      </p:sp>
      <p:sp>
        <p:nvSpPr>
          <p:cNvPr id="2" name="Google Shape;484;p31">
            <a:extLst>
              <a:ext uri="{FF2B5EF4-FFF2-40B4-BE49-F238E27FC236}">
                <a16:creationId xmlns:a16="http://schemas.microsoft.com/office/drawing/2014/main" id="{5619068D-B7C8-9757-7161-E32B82422B40}"/>
              </a:ext>
            </a:extLst>
          </p:cNvPr>
          <p:cNvSpPr txBox="1">
            <a:spLocks noGrp="1"/>
          </p:cNvSpPr>
          <p:nvPr>
            <p:ph type="body" idx="2"/>
          </p:nvPr>
        </p:nvSpPr>
        <p:spPr>
          <a:xfrm>
            <a:off x="5361066" y="13974"/>
            <a:ext cx="6064316" cy="1149808"/>
          </a:xfrm>
          <a:prstGeom prst="rect">
            <a:avLst/>
          </a:prstGeom>
          <a:noFill/>
          <a:ln>
            <a:noFill/>
          </a:ln>
        </p:spPr>
        <p:txBody>
          <a:bodyPr spcFirstLastPara="1" wrap="square" lIns="91425" tIns="45700" rIns="91425" bIns="45700" anchor="t" anchorCtr="0">
            <a:noAutofit/>
          </a:bodyPr>
          <a:lstStyle/>
          <a:p>
            <a:pPr marL="0" lvl="0" indent="0" algn="ctr">
              <a:buSzPts val="2200"/>
            </a:pPr>
            <a:r>
              <a:rPr lang="de-DE" sz="3200" dirty="0">
                <a:solidFill>
                  <a:schemeClr val="bg1"/>
                </a:solidFill>
              </a:rPr>
              <a:t>Werkzeuge für eine wirksame Kommunikation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98"/>
          <p:cNvSpPr txBox="1">
            <a:spLocks noGrp="1"/>
          </p:cNvSpPr>
          <p:nvPr>
            <p:ph type="body" idx="1"/>
          </p:nvPr>
        </p:nvSpPr>
        <p:spPr>
          <a:xfrm>
            <a:off x="6588227" y="2124559"/>
            <a:ext cx="4867011" cy="380458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200"/>
              <a:buNone/>
            </a:pPr>
            <a:r>
              <a:rPr lang="en-US" b="1" dirty="0" err="1">
                <a:solidFill>
                  <a:srgbClr val="000000"/>
                </a:solidFill>
              </a:rPr>
              <a:t>Vorteile</a:t>
            </a:r>
            <a:r>
              <a:rPr lang="en-US" b="1" dirty="0">
                <a:solidFill>
                  <a:srgbClr val="000000"/>
                </a:solidFill>
              </a:rPr>
              <a:t> </a:t>
            </a:r>
            <a:r>
              <a:rPr lang="en-US" b="1" dirty="0" err="1">
                <a:solidFill>
                  <a:srgbClr val="000000"/>
                </a:solidFill>
              </a:rPr>
              <a:t>einer</a:t>
            </a:r>
            <a:r>
              <a:rPr lang="en-US" b="1" dirty="0">
                <a:solidFill>
                  <a:srgbClr val="000000"/>
                </a:solidFill>
              </a:rPr>
              <a:t> </a:t>
            </a:r>
            <a:r>
              <a:rPr lang="en-US" b="1" dirty="0" err="1">
                <a:solidFill>
                  <a:srgbClr val="000000"/>
                </a:solidFill>
              </a:rPr>
              <a:t>transparenten</a:t>
            </a:r>
            <a:r>
              <a:rPr lang="en-US" b="1" dirty="0">
                <a:solidFill>
                  <a:srgbClr val="000000"/>
                </a:solidFill>
              </a:rPr>
              <a:t> </a:t>
            </a:r>
            <a:r>
              <a:rPr lang="en-US" b="1" dirty="0" err="1">
                <a:solidFill>
                  <a:srgbClr val="000000"/>
                </a:solidFill>
              </a:rPr>
              <a:t>Kommunikation</a:t>
            </a:r>
            <a:r>
              <a:rPr lang="en-US" b="1" dirty="0">
                <a:solidFill>
                  <a:srgbClr val="000000"/>
                </a:solidFill>
              </a:rPr>
              <a:t>:</a:t>
            </a:r>
            <a:endParaRPr dirty="0">
              <a:solidFill>
                <a:srgbClr val="000000"/>
              </a:solidFill>
            </a:endParaRPr>
          </a:p>
          <a:p>
            <a:pPr marL="0" lvl="0" indent="0" algn="just" rtl="0">
              <a:lnSpc>
                <a:spcPct val="90000"/>
              </a:lnSpc>
              <a:spcBef>
                <a:spcPts val="1000"/>
              </a:spcBef>
              <a:spcAft>
                <a:spcPts val="0"/>
              </a:spcAft>
              <a:buClr>
                <a:schemeClr val="lt1"/>
              </a:buClr>
              <a:buSzPts val="2200"/>
              <a:buNone/>
            </a:pPr>
            <a:r>
              <a:rPr lang="de-DE" dirty="0">
                <a:solidFill>
                  <a:srgbClr val="000000"/>
                </a:solidFill>
              </a:rPr>
              <a:t>Transparente Kommunikation kann Vertrauen schaffen und den Ruf eines Klein- oder Kleinstunternehmens auf dem EU-Markt verbessern. Sie zieht umweltbewusste Kunden an und kann die Beziehungen zu den Aufsichtsbehörden verbessern, indem sie die Einhaltung der Vorschriften und das Engagement für Nachhaltigkeit demonstriert.</a:t>
            </a:r>
            <a:endParaRPr dirty="0">
              <a:solidFill>
                <a:srgbClr val="000000"/>
              </a:solidFill>
            </a:endParaRPr>
          </a:p>
        </p:txBody>
      </p:sp>
      <p:sp>
        <p:nvSpPr>
          <p:cNvPr id="498" name="Google Shape;498;p98"/>
          <p:cNvSpPr txBox="1">
            <a:spLocks noGrp="1"/>
          </p:cNvSpPr>
          <p:nvPr>
            <p:ph type="body" idx="2"/>
          </p:nvPr>
        </p:nvSpPr>
        <p:spPr>
          <a:xfrm>
            <a:off x="0" y="540862"/>
            <a:ext cx="5825911" cy="1214786"/>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sz="3600" dirty="0" err="1"/>
              <a:t>Kommunikation</a:t>
            </a:r>
            <a:r>
              <a:rPr lang="en-US" sz="3600" dirty="0"/>
              <a:t> und Engagement</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99"/>
          <p:cNvSpPr txBox="1">
            <a:spLocks noGrp="1"/>
          </p:cNvSpPr>
          <p:nvPr>
            <p:ph type="body" idx="1"/>
          </p:nvPr>
        </p:nvSpPr>
        <p:spPr>
          <a:xfrm>
            <a:off x="6506034" y="898821"/>
            <a:ext cx="4867011" cy="506035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lt1"/>
              </a:buClr>
              <a:buSzPts val="2200"/>
              <a:buNone/>
            </a:pPr>
            <a:r>
              <a:rPr lang="de-DE" dirty="0">
                <a:solidFill>
                  <a:srgbClr val="000000"/>
                </a:solidFill>
              </a:rPr>
              <a:t>Für Kleinstunternehmen kann die Einbindung von Interessengruppen wie lokalen Gemeinschaften, Lieferanten und Kunden zu vorteilhaften Kooperationen und Innovationen im Bereich der Nachhaltigkeit führen. Dieses Engagement trägt dazu bei, Geschäftspraktiken mit den Werten der Gemeinschaft und den Erwartungen des Marktes in Einklang zu bringen, was in der vielfältigen kulturellen Landschaft der EU besonders wertvoll ist.</a:t>
            </a:r>
            <a:endParaRPr dirty="0">
              <a:solidFill>
                <a:srgbClr val="000000"/>
              </a:solidFill>
            </a:endParaRPr>
          </a:p>
        </p:txBody>
      </p:sp>
      <p:sp>
        <p:nvSpPr>
          <p:cNvPr id="4" name="Google Shape;498;p98">
            <a:extLst>
              <a:ext uri="{FF2B5EF4-FFF2-40B4-BE49-F238E27FC236}">
                <a16:creationId xmlns:a16="http://schemas.microsoft.com/office/drawing/2014/main" id="{2A4D8B96-7B6B-6B15-0AB7-BBC21C793ED1}"/>
              </a:ext>
            </a:extLst>
          </p:cNvPr>
          <p:cNvSpPr txBox="1">
            <a:spLocks noGrp="1"/>
          </p:cNvSpPr>
          <p:nvPr>
            <p:ph type="body" idx="2"/>
          </p:nvPr>
        </p:nvSpPr>
        <p:spPr>
          <a:xfrm>
            <a:off x="0" y="540862"/>
            <a:ext cx="5825911" cy="1214786"/>
          </a:xfrm>
          <a:prstGeom prst="rect">
            <a:avLst/>
          </a:prstGeom>
          <a:noFill/>
          <a:ln>
            <a:noFill/>
          </a:ln>
        </p:spPr>
        <p:txBody>
          <a:bodyPr spcFirstLastPara="1" wrap="square" lIns="91425" tIns="45700" rIns="91425" bIns="45700" anchor="t" anchorCtr="0">
            <a:noAutofit/>
          </a:bodyPr>
          <a:lstStyle/>
          <a:p>
            <a:pPr marL="0" lvl="0" indent="0" algn="ctr">
              <a:buSzPts val="2200"/>
            </a:pPr>
            <a:r>
              <a:rPr lang="en-US" dirty="0" err="1">
                <a:solidFill>
                  <a:schemeClr val="bg1"/>
                </a:solidFill>
              </a:rPr>
              <a:t>Werte</a:t>
            </a:r>
            <a:r>
              <a:rPr lang="en-US" dirty="0">
                <a:solidFill>
                  <a:schemeClr val="bg1"/>
                </a:solidFill>
              </a:rPr>
              <a:t> </a:t>
            </a:r>
            <a:r>
              <a:rPr lang="en-US" dirty="0" err="1">
                <a:solidFill>
                  <a:schemeClr val="bg1"/>
                </a:solidFill>
              </a:rPr>
              <a:t>schaffen</a:t>
            </a:r>
            <a:r>
              <a:rPr lang="en-US" dirty="0">
                <a:solidFill>
                  <a:schemeClr val="bg1"/>
                </a:solidFill>
              </a:rPr>
              <a:t> </a:t>
            </a:r>
            <a:r>
              <a:rPr lang="en-US" dirty="0" err="1">
                <a:solidFill>
                  <a:schemeClr val="bg1"/>
                </a:solidFill>
              </a:rPr>
              <a:t>durch</a:t>
            </a:r>
            <a:r>
              <a:rPr lang="en-US" dirty="0">
                <a:solidFill>
                  <a:schemeClr val="bg1"/>
                </a:solidFill>
              </a:rPr>
              <a:t> Engagement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2" name="Google Shape;512;p43"/>
          <p:cNvSpPr txBox="1">
            <a:spLocks noGrp="1"/>
          </p:cNvSpPr>
          <p:nvPr>
            <p:ph type="body" idx="1"/>
          </p:nvPr>
        </p:nvSpPr>
        <p:spPr>
          <a:xfrm>
            <a:off x="7708195" y="686123"/>
            <a:ext cx="2549025" cy="143528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9600"/>
              <a:buNone/>
            </a:pPr>
            <a:r>
              <a:rPr lang="en-US"/>
              <a:t>02.4</a:t>
            </a:r>
            <a:endParaRPr/>
          </a:p>
        </p:txBody>
      </p:sp>
      <p:sp>
        <p:nvSpPr>
          <p:cNvPr id="513" name="Google Shape;513;p43"/>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3200" b="1" i="0" u="none" strike="noStrike" cap="none" dirty="0">
                <a:solidFill>
                  <a:srgbClr val="73B64B"/>
                </a:solidFill>
                <a:latin typeface="Calibri"/>
                <a:ea typeface="Calibri"/>
                <a:cs typeface="Calibri"/>
                <a:sym typeface="Calibri"/>
              </a:rPr>
              <a:t>Thema 4: Leistungsmessung und Wettbewerbsfähigkeit von Unternehmen</a:t>
            </a:r>
            <a:endParaRPr sz="3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29"/>
              <a:buFont typeface="Arial"/>
              <a:buNone/>
            </a:pPr>
            <a:endParaRPr sz="529" b="0" i="0" u="none" strike="noStrike" cap="none" dirty="0">
              <a:solidFill>
                <a:schemeClr val="lt1"/>
              </a:solidFill>
              <a:latin typeface="Montserrat"/>
              <a:ea typeface="Montserrat"/>
              <a:cs typeface="Montserrat"/>
              <a:sym typeface="Montserra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4"/>
          <p:cNvSpPr txBox="1">
            <a:spLocks noGrp="1"/>
          </p:cNvSpPr>
          <p:nvPr>
            <p:ph type="body" idx="1"/>
          </p:nvPr>
        </p:nvSpPr>
        <p:spPr>
          <a:xfrm>
            <a:off x="6119973" y="692449"/>
            <a:ext cx="5943505"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de-DE" sz="2300" spc="-130" dirty="0">
                <a:solidFill>
                  <a:srgbClr val="000000"/>
                </a:solidFill>
              </a:rPr>
              <a:t>Die Messung der Nachhaltigkeitsleistung ist von entscheidender Bedeutung für die Einhaltung von Vorschriften, die Verbesserung von Geschäftsprozessen und die Aufrechterhaltung eines Wettbewerbsvorteils, insbesondere für Kleinstunternehmen, die auf dem wettbewerbsintensiven EU-Markt tätig sind. </a:t>
            </a:r>
            <a:endParaRPr sz="2300" spc="-130" dirty="0">
              <a:solidFill>
                <a:srgbClr val="000000"/>
              </a:solidFill>
            </a:endParaRPr>
          </a:p>
          <a:p>
            <a:pPr marL="0" lvl="0" indent="0" algn="just" rtl="0">
              <a:lnSpc>
                <a:spcPct val="90000"/>
              </a:lnSpc>
              <a:spcBef>
                <a:spcPts val="1000"/>
              </a:spcBef>
              <a:spcAft>
                <a:spcPts val="0"/>
              </a:spcAft>
              <a:buClr>
                <a:schemeClr val="lt1"/>
              </a:buClr>
              <a:buSzPts val="2200"/>
              <a:buNone/>
            </a:pPr>
            <a:r>
              <a:rPr lang="de-DE" sz="2300" spc="-130" dirty="0">
                <a:solidFill>
                  <a:srgbClr val="000000"/>
                </a:solidFill>
              </a:rPr>
              <a:t>Dazu gehört in der Regel die Bewertung, wie gut das Unternehmen nachhaltige Praktiken in seine Abläufe einbaut und wie sich diese Praktiken auf die ökologischen und sozialen Ergebnisse auswirken. Drei Methoden, die wir den Unternehmen zur Umsetzung empfehlen, sind:</a:t>
            </a:r>
            <a:endParaRPr sz="2300" spc="-130" dirty="0">
              <a:solidFill>
                <a:srgbClr val="000000"/>
              </a:solidFill>
            </a:endParaRPr>
          </a:p>
          <a:p>
            <a:pPr marL="114300" lvl="0" indent="-139700" algn="just" rtl="0">
              <a:lnSpc>
                <a:spcPct val="90000"/>
              </a:lnSpc>
              <a:spcBef>
                <a:spcPts val="1000"/>
              </a:spcBef>
              <a:spcAft>
                <a:spcPts val="0"/>
              </a:spcAft>
              <a:buClr>
                <a:schemeClr val="lt1"/>
              </a:buClr>
              <a:buSzPts val="2200"/>
              <a:buFont typeface="Arial"/>
              <a:buChar char="•"/>
            </a:pPr>
            <a:r>
              <a:rPr lang="en-US" sz="2300" spc="-130" dirty="0" err="1">
                <a:solidFill>
                  <a:srgbClr val="000000"/>
                </a:solidFill>
              </a:rPr>
              <a:t>Nachhaltigkeitsmetriken</a:t>
            </a:r>
            <a:endParaRPr sz="2300" spc="-130" dirty="0">
              <a:solidFill>
                <a:srgbClr val="000000"/>
              </a:solidFill>
            </a:endParaRPr>
          </a:p>
          <a:p>
            <a:pPr marL="114300" lvl="0" indent="-139700" algn="just" rtl="0">
              <a:lnSpc>
                <a:spcPct val="90000"/>
              </a:lnSpc>
              <a:spcBef>
                <a:spcPts val="1000"/>
              </a:spcBef>
              <a:spcAft>
                <a:spcPts val="0"/>
              </a:spcAft>
              <a:buClr>
                <a:schemeClr val="lt1"/>
              </a:buClr>
              <a:buSzPts val="2200"/>
              <a:buFont typeface="Arial"/>
              <a:buChar char="•"/>
            </a:pPr>
            <a:r>
              <a:rPr lang="en-US" sz="2300" spc="-130" dirty="0" err="1">
                <a:solidFill>
                  <a:srgbClr val="000000"/>
                </a:solidFill>
              </a:rPr>
              <a:t>Lebenszyklus-Bewertung</a:t>
            </a:r>
            <a:r>
              <a:rPr lang="en-US" sz="2300" spc="-130" dirty="0">
                <a:solidFill>
                  <a:srgbClr val="000000"/>
                </a:solidFill>
              </a:rPr>
              <a:t> (LCA) </a:t>
            </a:r>
            <a:endParaRPr sz="2300" spc="-130" dirty="0">
              <a:solidFill>
                <a:srgbClr val="000000"/>
              </a:solidFill>
            </a:endParaRPr>
          </a:p>
          <a:p>
            <a:pPr marL="114300" lvl="0" indent="-139700" algn="just" rtl="0">
              <a:lnSpc>
                <a:spcPct val="90000"/>
              </a:lnSpc>
              <a:spcBef>
                <a:spcPts val="1000"/>
              </a:spcBef>
              <a:spcAft>
                <a:spcPts val="0"/>
              </a:spcAft>
              <a:buClr>
                <a:schemeClr val="lt1"/>
              </a:buClr>
              <a:buSzPts val="2200"/>
              <a:buFont typeface="Arial"/>
              <a:buChar char="•"/>
            </a:pPr>
            <a:r>
              <a:rPr lang="de-DE" sz="2300" spc="-130" dirty="0">
                <a:solidFill>
                  <a:srgbClr val="000000"/>
                </a:solidFill>
              </a:rPr>
              <a:t>Umwelt-, Sozial- und Governance-Berichterstattung (ESG)</a:t>
            </a:r>
            <a:endParaRPr sz="2300" spc="-130" dirty="0">
              <a:solidFill>
                <a:srgbClr val="000000"/>
              </a:solidFill>
            </a:endParaRPr>
          </a:p>
        </p:txBody>
      </p:sp>
      <p:sp>
        <p:nvSpPr>
          <p:cNvPr id="519" name="Google Shape;519;p34"/>
          <p:cNvSpPr txBox="1">
            <a:spLocks noGrp="1"/>
          </p:cNvSpPr>
          <p:nvPr>
            <p:ph type="body" idx="2"/>
          </p:nvPr>
        </p:nvSpPr>
        <p:spPr>
          <a:xfrm>
            <a:off x="140171" y="29696"/>
            <a:ext cx="609590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de-DE" spc="-100" dirty="0"/>
              <a:t>Die Bedeutung der Messung der Nachhaltigkeitsleistung</a:t>
            </a:r>
            <a:endParaRPr spc="-1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00"/>
          <p:cNvSpPr txBox="1">
            <a:spLocks noGrp="1"/>
          </p:cNvSpPr>
          <p:nvPr>
            <p:ph type="body" idx="1"/>
          </p:nvPr>
        </p:nvSpPr>
        <p:spPr>
          <a:xfrm>
            <a:off x="696686" y="618625"/>
            <a:ext cx="10363200" cy="1011923"/>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de-DE" sz="3600" b="1" dirty="0"/>
              <a:t>Metriken zur Nachhaltigkeit </a:t>
            </a:r>
            <a:endParaRPr lang="en-US" dirty="0"/>
          </a:p>
          <a:p>
            <a:pPr marL="457200" lvl="0" indent="-228600" algn="ctr" rtl="0">
              <a:lnSpc>
                <a:spcPct val="90000"/>
              </a:lnSpc>
              <a:spcBef>
                <a:spcPts val="1000"/>
              </a:spcBef>
              <a:spcAft>
                <a:spcPts val="0"/>
              </a:spcAft>
              <a:buSzPts val="3600"/>
              <a:buNone/>
            </a:pPr>
            <a:r>
              <a:rPr lang="de-DE" sz="3000" b="1" dirty="0"/>
              <a:t>Wichtige Leistungsindikatoren (KPIs)</a:t>
            </a:r>
            <a:endParaRPr sz="3000" dirty="0"/>
          </a:p>
          <a:p>
            <a:pPr marL="457200" marR="0" lvl="0" indent="-228600" algn="l" rtl="0">
              <a:lnSpc>
                <a:spcPct val="90000"/>
              </a:lnSpc>
              <a:spcBef>
                <a:spcPts val="1000"/>
              </a:spcBef>
              <a:spcAft>
                <a:spcPts val="0"/>
              </a:spcAft>
              <a:buClr>
                <a:srgbClr val="73B64B"/>
              </a:buClr>
              <a:buSzPts val="3600"/>
              <a:buFont typeface="Arial"/>
              <a:buNone/>
            </a:pPr>
            <a:endParaRPr dirty="0"/>
          </a:p>
          <a:p>
            <a:pPr marL="457200" marR="0" lvl="0" indent="-228600" algn="l" rtl="0">
              <a:lnSpc>
                <a:spcPct val="90000"/>
              </a:lnSpc>
              <a:spcBef>
                <a:spcPts val="1000"/>
              </a:spcBef>
              <a:spcAft>
                <a:spcPts val="0"/>
              </a:spcAft>
              <a:buClr>
                <a:srgbClr val="73B64B"/>
              </a:buClr>
              <a:buSzPts val="3600"/>
              <a:buFont typeface="Arial"/>
              <a:buNone/>
            </a:pPr>
            <a:endParaRPr dirty="0"/>
          </a:p>
        </p:txBody>
      </p:sp>
      <p:sp>
        <p:nvSpPr>
          <p:cNvPr id="526" name="Google Shape;526;p100"/>
          <p:cNvSpPr txBox="1">
            <a:spLocks noGrp="1"/>
          </p:cNvSpPr>
          <p:nvPr>
            <p:ph type="body" idx="2"/>
          </p:nvPr>
        </p:nvSpPr>
        <p:spPr>
          <a:xfrm>
            <a:off x="696686" y="1697605"/>
            <a:ext cx="10495500" cy="4608900"/>
          </a:xfrm>
          <a:prstGeom prst="rect">
            <a:avLst/>
          </a:prstGeom>
          <a:noFill/>
          <a:ln>
            <a:noFill/>
          </a:ln>
        </p:spPr>
        <p:txBody>
          <a:bodyPr spcFirstLastPara="1" wrap="square" lIns="91425" tIns="45700" rIns="91425" bIns="45700" anchor="t" anchorCtr="0">
            <a:noAutofit/>
          </a:bodyPr>
          <a:lstStyle/>
          <a:p>
            <a:pPr marL="457200" lvl="0" indent="-381000" algn="just" rtl="0">
              <a:lnSpc>
                <a:spcPct val="90000"/>
              </a:lnSpc>
              <a:spcBef>
                <a:spcPts val="1000"/>
              </a:spcBef>
              <a:spcAft>
                <a:spcPts val="0"/>
              </a:spcAft>
              <a:buSzPts val="2400"/>
              <a:buChar char="●"/>
            </a:pPr>
            <a:r>
              <a:rPr lang="de-DE" sz="2400" dirty="0"/>
              <a:t>Zur wirksamen Überwachung der Nachhaltigkeit können Kleinstunternehmen Leistungsindikatoren (Key Performance Indicators - KPIs) verwenden, die verschiedene Aspekte ihrer Umweltauswirkungen erfassen. Häufig gemessene Messgrößen können sein:</a:t>
            </a:r>
            <a:endParaRPr dirty="0"/>
          </a:p>
          <a:p>
            <a:pPr marL="457200" lvl="0" indent="-381000" algn="just" rtl="0">
              <a:lnSpc>
                <a:spcPct val="90000"/>
              </a:lnSpc>
              <a:spcBef>
                <a:spcPts val="0"/>
              </a:spcBef>
              <a:spcAft>
                <a:spcPts val="0"/>
              </a:spcAft>
              <a:buSzPts val="2400"/>
              <a:buChar char="●"/>
            </a:pPr>
            <a:r>
              <a:rPr lang="de-DE" sz="2400" dirty="0"/>
              <a:t>Kohlenstoff-Fußabdruck: Quantifiziert die gesamten Treibhausgasemissionen, die direkt und indirekt durch ein Unternehmen verursacht werden.</a:t>
            </a:r>
            <a:endParaRPr dirty="0"/>
          </a:p>
          <a:p>
            <a:pPr marL="457200" lvl="0" indent="-381000" algn="just" rtl="0">
              <a:lnSpc>
                <a:spcPct val="90000"/>
              </a:lnSpc>
              <a:spcBef>
                <a:spcPts val="0"/>
              </a:spcBef>
              <a:spcAft>
                <a:spcPts val="0"/>
              </a:spcAft>
              <a:buSzPts val="2400"/>
              <a:buChar char="●"/>
            </a:pPr>
            <a:r>
              <a:rPr lang="de-DE" sz="2400" dirty="0"/>
              <a:t>Energienutzung: Überwachung der verbrauchten Energiemenge mit dem Ziel, den Verbrauch durch effizientere Verfahren und Technologien im Laufe der Zeit zu senken.</a:t>
            </a:r>
            <a:endParaRPr dirty="0"/>
          </a:p>
          <a:p>
            <a:pPr marL="457200" lvl="0" indent="-381000" algn="just" rtl="0">
              <a:lnSpc>
                <a:spcPct val="90000"/>
              </a:lnSpc>
              <a:spcBef>
                <a:spcPts val="0"/>
              </a:spcBef>
              <a:spcAft>
                <a:spcPts val="0"/>
              </a:spcAft>
              <a:buSzPts val="2400"/>
              <a:buChar char="●"/>
            </a:pPr>
            <a:r>
              <a:rPr lang="de-DE" sz="2400" dirty="0"/>
              <a:t>Abfallreduzierung: Verfolgt die Verringerung des Abfallaufkommens durch Recyclingmaßnahmen und Abfallmanagementstrategien.</a:t>
            </a:r>
            <a:endParaRPr dirty="0"/>
          </a:p>
          <a:p>
            <a:pPr marL="457200" lvl="0" indent="-381000" algn="just" rtl="0">
              <a:lnSpc>
                <a:spcPct val="90000"/>
              </a:lnSpc>
              <a:spcBef>
                <a:spcPts val="0"/>
              </a:spcBef>
              <a:spcAft>
                <a:spcPts val="0"/>
              </a:spcAft>
              <a:buSzPts val="2400"/>
              <a:buChar char="●"/>
            </a:pPr>
            <a:r>
              <a:rPr lang="de-DE" sz="2400" dirty="0"/>
              <a:t>Wassereffizienz: Misst den Wasserverbrauch und ermittelt Möglichkeiten zur Wassereinsparung, wichtig für Gebiete mit Wasserknappheit.</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ÜBERBLICK ÜBER DAS THEMA</a:t>
            </a:r>
            <a:endParaRPr dirty="0"/>
          </a:p>
        </p:txBody>
      </p:sp>
      <p:sp>
        <p:nvSpPr>
          <p:cNvPr id="263" name="Google Shape;263;p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01</a:t>
            </a:r>
            <a:endParaRPr/>
          </a:p>
        </p:txBody>
      </p:sp>
      <p:sp>
        <p:nvSpPr>
          <p:cNvPr id="264" name="Google Shape;264;p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ZIELE</a:t>
            </a:r>
            <a:endParaRPr dirty="0"/>
          </a:p>
          <a:p>
            <a:pPr marL="0" lvl="0" indent="0" algn="l" rtl="0">
              <a:lnSpc>
                <a:spcPct val="100000"/>
              </a:lnSpc>
              <a:spcBef>
                <a:spcPts val="0"/>
              </a:spcBef>
              <a:spcAft>
                <a:spcPts val="0"/>
              </a:spcAft>
              <a:buClr>
                <a:srgbClr val="73B64B"/>
              </a:buClr>
              <a:buSzPts val="2400"/>
              <a:buNone/>
            </a:pPr>
            <a:endParaRPr dirty="0"/>
          </a:p>
        </p:txBody>
      </p:sp>
      <p:sp>
        <p:nvSpPr>
          <p:cNvPr id="265" name="Google Shape;265;p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LERNRESULTATE</a:t>
            </a:r>
            <a:endParaRPr dirty="0"/>
          </a:p>
          <a:p>
            <a:pPr marL="0" lvl="0" indent="0" algn="l" rtl="0">
              <a:lnSpc>
                <a:spcPct val="100000"/>
              </a:lnSpc>
              <a:spcBef>
                <a:spcPts val="0"/>
              </a:spcBef>
              <a:spcAft>
                <a:spcPts val="0"/>
              </a:spcAft>
              <a:buClr>
                <a:srgbClr val="73B64B"/>
              </a:buClr>
              <a:buSzPts val="2400"/>
              <a:buNone/>
            </a:pPr>
            <a:endParaRPr dirty="0"/>
          </a:p>
        </p:txBody>
      </p:sp>
      <p:sp>
        <p:nvSpPr>
          <p:cNvPr id="266" name="Google Shape;266;p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dirty="0"/>
              <a:t>02</a:t>
            </a:r>
            <a:endParaRPr dirty="0"/>
          </a:p>
        </p:txBody>
      </p:sp>
      <p:sp>
        <p:nvSpPr>
          <p:cNvPr id="267" name="Google Shape;267;p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dirty="0"/>
              <a:t>03</a:t>
            </a:r>
            <a:endParaRPr dirty="0"/>
          </a:p>
        </p:txBody>
      </p:sp>
      <p:sp>
        <p:nvSpPr>
          <p:cNvPr id="268" name="Google Shape;268;p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69" name="Google Shape;269;p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270" name="Google Shape;270;p5"/>
          <p:cNvPicPr preferRelativeResize="0">
            <a:picLocks noGrp="1"/>
          </p:cNvPicPr>
          <p:nvPr>
            <p:ph type="pic" idx="8"/>
          </p:nvPr>
        </p:nvPicPr>
        <p:blipFill rotWithShape="1">
          <a:blip r:embed="rId3" cstate="screen">
            <a:alphaModFix/>
            <a:extLst>
              <a:ext uri="{28A0092B-C50C-407E-A947-70E740481C1C}">
                <a14:useLocalDpi xmlns:a14="http://schemas.microsoft.com/office/drawing/2010/main"/>
              </a:ext>
            </a:extLst>
          </a:blip>
          <a:srcRect/>
          <a:stretch/>
        </p:blipFill>
        <p:spPr>
          <a:xfrm>
            <a:off x="-48344" y="0"/>
            <a:ext cx="3570477" cy="6858000"/>
          </a:xfrm>
          <a:prstGeom prst="rect">
            <a:avLst/>
          </a:prstGeom>
          <a:solidFill>
            <a:srgbClr val="D8D8D8"/>
          </a:solid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101"/>
          <p:cNvSpPr txBox="1">
            <a:spLocks noGrp="1"/>
          </p:cNvSpPr>
          <p:nvPr>
            <p:ph type="body" idx="1"/>
          </p:nvPr>
        </p:nvSpPr>
        <p:spPr>
          <a:xfrm>
            <a:off x="904856" y="420914"/>
            <a:ext cx="10052954" cy="1209634"/>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sz="3000" dirty="0" err="1"/>
              <a:t>Lebenszyklusbewertung</a:t>
            </a:r>
            <a:r>
              <a:rPr lang="en-US" sz="3000" dirty="0"/>
              <a:t> (LCA)</a:t>
            </a:r>
            <a:endParaRPr sz="3000" dirty="0"/>
          </a:p>
        </p:txBody>
      </p:sp>
      <p:sp>
        <p:nvSpPr>
          <p:cNvPr id="532" name="Google Shape;532;p101"/>
          <p:cNvSpPr txBox="1">
            <a:spLocks noGrp="1"/>
          </p:cNvSpPr>
          <p:nvPr>
            <p:ph type="body" idx="2"/>
          </p:nvPr>
        </p:nvSpPr>
        <p:spPr>
          <a:xfrm>
            <a:off x="904856" y="1233714"/>
            <a:ext cx="10052954" cy="500566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de-DE" sz="2400" dirty="0"/>
              <a:t>Die Lebenszyklusanalyse (LCA) ist ein wichtiges Instrument zur Bewertung der Umweltaspekte und potenziellen Auswirkungen eines Produkts, eines Prozesses oder einer Dienstleistung während seines gesamten Lebenszyklus. Sie hilft Unternehmen, fundierte Entscheidungen über Produktdesign, Materialauswahl und End-of-Life-Management zu treffen, um die Umweltauswirkungen zu minimieren. Dies umfasst:</a:t>
            </a:r>
            <a:endParaRPr dirty="0"/>
          </a:p>
          <a:p>
            <a:pPr marL="457200" lvl="0" indent="-381000" algn="just" rtl="0">
              <a:lnSpc>
                <a:spcPct val="90000"/>
              </a:lnSpc>
              <a:spcBef>
                <a:spcPts val="1000"/>
              </a:spcBef>
              <a:spcAft>
                <a:spcPts val="0"/>
              </a:spcAft>
              <a:buSzPts val="2400"/>
              <a:buChar char="●"/>
            </a:pPr>
            <a:r>
              <a:rPr lang="en-US" sz="2400" b="1" dirty="0" err="1"/>
              <a:t>Gewinnung</a:t>
            </a:r>
            <a:r>
              <a:rPr lang="en-US" sz="2400" b="1" dirty="0"/>
              <a:t> von </a:t>
            </a:r>
            <a:r>
              <a:rPr lang="en-US" sz="2400" b="1" dirty="0" err="1"/>
              <a:t>Rohstoffen</a:t>
            </a:r>
            <a:r>
              <a:rPr lang="en-US" sz="2400" b="1" dirty="0"/>
              <a:t>: </a:t>
            </a:r>
            <a:r>
              <a:rPr lang="de-DE" sz="2400" dirty="0"/>
              <a:t>Bewertung der Auswirkungen der Gewinnung von Rohstoffen, die in Produkten verwendet werden.</a:t>
            </a:r>
            <a:endParaRPr dirty="0"/>
          </a:p>
          <a:p>
            <a:pPr marL="457200" lvl="0" indent="-381000" algn="just" rtl="0">
              <a:lnSpc>
                <a:spcPct val="90000"/>
              </a:lnSpc>
              <a:spcBef>
                <a:spcPts val="0"/>
              </a:spcBef>
              <a:spcAft>
                <a:spcPts val="0"/>
              </a:spcAft>
              <a:buSzPts val="2400"/>
              <a:buChar char="●"/>
            </a:pPr>
            <a:r>
              <a:rPr lang="en-US" sz="2400" b="1" dirty="0" err="1"/>
              <a:t>Materialverarbeitung</a:t>
            </a:r>
            <a:r>
              <a:rPr lang="en-US" sz="2400" b="1" dirty="0"/>
              <a:t> und </a:t>
            </a:r>
            <a:r>
              <a:rPr lang="en-US" sz="2400" b="1" dirty="0" err="1"/>
              <a:t>Herstellung</a:t>
            </a:r>
            <a:r>
              <a:rPr lang="en-US" sz="2400" b="1" dirty="0"/>
              <a:t>: </a:t>
            </a:r>
            <a:r>
              <a:rPr lang="de-DE" sz="2400" dirty="0"/>
              <a:t>Bewertung der Umweltkosten bei der Umwandlung von Rohstoffen in Fertigprodukte.</a:t>
            </a:r>
            <a:endParaRPr dirty="0"/>
          </a:p>
          <a:p>
            <a:pPr marL="457200" lvl="0" indent="-381000" algn="just" rtl="0">
              <a:lnSpc>
                <a:spcPct val="90000"/>
              </a:lnSpc>
              <a:spcBef>
                <a:spcPts val="0"/>
              </a:spcBef>
              <a:spcAft>
                <a:spcPts val="0"/>
              </a:spcAft>
              <a:buSzPts val="2400"/>
              <a:buChar char="●"/>
            </a:pPr>
            <a:r>
              <a:rPr lang="en-US" sz="2400" b="1" dirty="0" err="1"/>
              <a:t>Vertrieb</a:t>
            </a:r>
            <a:r>
              <a:rPr lang="en-US" sz="2400" b="1" dirty="0"/>
              <a:t> und </a:t>
            </a:r>
            <a:r>
              <a:rPr lang="en-US" sz="2400" b="1" dirty="0" err="1"/>
              <a:t>Verwendung</a:t>
            </a:r>
            <a:r>
              <a:rPr lang="en-US" sz="2400" b="1" dirty="0"/>
              <a:t>:  </a:t>
            </a:r>
            <a:r>
              <a:rPr lang="en-US" sz="2400" dirty="0"/>
              <a:t>A</a:t>
            </a:r>
            <a:r>
              <a:rPr lang="de-DE" sz="2400" dirty="0"/>
              <a:t>nalyse der Auswirkungen des Transports und der Verwendung des Produkts während seiner Nutzungsdauer.</a:t>
            </a:r>
            <a:endParaRPr dirty="0"/>
          </a:p>
          <a:p>
            <a:pPr marL="457200" lvl="0" indent="-381000" algn="just" rtl="0">
              <a:lnSpc>
                <a:spcPct val="90000"/>
              </a:lnSpc>
              <a:spcBef>
                <a:spcPts val="0"/>
              </a:spcBef>
              <a:spcAft>
                <a:spcPts val="0"/>
              </a:spcAft>
              <a:buSzPts val="2400"/>
              <a:buChar char="●"/>
            </a:pPr>
            <a:r>
              <a:rPr lang="de-DE" sz="2400" b="1" dirty="0"/>
              <a:t>Reparatur, Wartung und Ende der Nutzungsdauer</a:t>
            </a:r>
            <a:r>
              <a:rPr lang="en-US" sz="2400" b="1" dirty="0"/>
              <a:t>: </a:t>
            </a:r>
            <a:r>
              <a:rPr lang="de-DE" sz="2400" dirty="0"/>
              <a:t>Betrachtung der Nachhaltigkeit der Produktwartung und der Umweltauswirkungen von Produktentsorgung oder Recycling.</a:t>
            </a:r>
            <a:endParaRPr dirty="0"/>
          </a:p>
          <a:p>
            <a:pPr marL="457200" marR="0" lvl="0" indent="-228600" algn="just" rtl="0">
              <a:lnSpc>
                <a:spcPct val="103333"/>
              </a:lnSpc>
              <a:spcBef>
                <a:spcPts val="0"/>
              </a:spcBef>
              <a:spcAft>
                <a:spcPts val="0"/>
              </a:spcAft>
              <a:buClr>
                <a:srgbClr val="595959"/>
              </a:buClr>
              <a:buSzPts val="2400"/>
              <a:buFont typeface="Arial"/>
              <a:buNone/>
            </a:pP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37"/>
          <p:cNvSpPr txBox="1">
            <a:spLocks noGrp="1"/>
          </p:cNvSpPr>
          <p:nvPr>
            <p:ph type="body" idx="1"/>
          </p:nvPr>
        </p:nvSpPr>
        <p:spPr>
          <a:xfrm>
            <a:off x="904856" y="407401"/>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2800"/>
              <a:buNone/>
            </a:pPr>
            <a:r>
              <a:rPr lang="de-DE" sz="3000" dirty="0"/>
              <a:t>Umwelt-, Sozial- und Governance-Berichterstattung (ESG)</a:t>
            </a:r>
            <a:endParaRPr lang="en-US" sz="3000" dirty="0"/>
          </a:p>
        </p:txBody>
      </p:sp>
      <p:sp>
        <p:nvSpPr>
          <p:cNvPr id="538" name="Google Shape;538;p37"/>
          <p:cNvSpPr txBox="1">
            <a:spLocks noGrp="1"/>
          </p:cNvSpPr>
          <p:nvPr>
            <p:ph type="body" idx="2"/>
          </p:nvPr>
        </p:nvSpPr>
        <p:spPr>
          <a:xfrm>
            <a:off x="478983" y="809228"/>
            <a:ext cx="10904700" cy="42504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595959"/>
              </a:buClr>
              <a:buSzPts val="2200"/>
              <a:buNone/>
            </a:pPr>
            <a:r>
              <a:rPr lang="de-DE" sz="2200" spc="-160" dirty="0"/>
              <a:t>Die ESG-Berichterstattung ist ein wichtiger Aspekt der Unternehmenstransparenz, der den Stakeholdern einen umfassenden Überblick über die Geschäftstätigkeit eines Unternehmens im Hinblick auf seine ethischen Auswirkungen und nachhaltigen Praktiken bietet. Die ESG-Berichterstattung hilft Unternehmen dabei, ihre Nachhaltigkeitsleistung zu verfolgen, was ihren Ruf und ihre Attraktivität für Investoren erhöht. Diese Art der Berichterstattung umfasst:</a:t>
            </a:r>
            <a:endParaRPr spc="-160" dirty="0"/>
          </a:p>
          <a:p>
            <a:pPr marL="0" lvl="0" indent="0" algn="just" rtl="0">
              <a:lnSpc>
                <a:spcPct val="112727"/>
              </a:lnSpc>
              <a:spcBef>
                <a:spcPts val="0"/>
              </a:spcBef>
              <a:spcAft>
                <a:spcPts val="0"/>
              </a:spcAft>
              <a:buSzPts val="2400"/>
              <a:buNone/>
            </a:pPr>
            <a:r>
              <a:rPr lang="en-US" sz="2200" b="1" spc="-160" dirty="0"/>
              <a:t>Umwelt</a:t>
            </a:r>
            <a:r>
              <a:rPr lang="en-US" sz="2200" spc="-160" dirty="0"/>
              <a:t>: </a:t>
            </a:r>
            <a:r>
              <a:rPr lang="de-DE" sz="2200" spc="-160" dirty="0"/>
              <a:t>Dieser Aspekt bewertet, wie verantwortungsvoll das Unternehmen mit der Umwelt umgeht, und konzentriert sich auf seine Bemühungen, negative Auswirkungen zu minimieren und ökologische Vorteile durch seine Tätigkeiten und Strategien zu steigern.</a:t>
            </a:r>
            <a:endParaRPr spc="-160" dirty="0"/>
          </a:p>
          <a:p>
            <a:pPr marL="0" lvl="0" indent="0" algn="just" rtl="0">
              <a:lnSpc>
                <a:spcPct val="112727"/>
              </a:lnSpc>
              <a:spcBef>
                <a:spcPts val="0"/>
              </a:spcBef>
              <a:spcAft>
                <a:spcPts val="0"/>
              </a:spcAft>
              <a:buSzPts val="2400"/>
              <a:buNone/>
            </a:pPr>
            <a:r>
              <a:rPr lang="en-US" sz="2200" b="1" spc="-160" dirty="0" err="1"/>
              <a:t>Soziales</a:t>
            </a:r>
            <a:r>
              <a:rPr lang="en-US" sz="2200" spc="-160" dirty="0"/>
              <a:t>: </a:t>
            </a:r>
            <a:r>
              <a:rPr lang="de-DE" sz="2200" spc="-160" dirty="0"/>
              <a:t>In dieser Kategorie werden die Interaktionen und Beziehungen des Unternehmens mit Mitarbeitern, Lieferanten, Kunden und Mitgliedern der Gemeinschaft bewertet. Untersucht wird das Engagement des Unternehmens für faire Praktiken, die Einbindung in die Gemeinschaft und die Förderung eines positiven Einflusses auf die Gesellschaft.</a:t>
            </a:r>
            <a:endParaRPr spc="-160" dirty="0"/>
          </a:p>
          <a:p>
            <a:pPr marL="0" lvl="0" indent="0" algn="just" rtl="0">
              <a:lnSpc>
                <a:spcPct val="112727"/>
              </a:lnSpc>
              <a:spcBef>
                <a:spcPts val="0"/>
              </a:spcBef>
              <a:spcAft>
                <a:spcPts val="0"/>
              </a:spcAft>
              <a:buSzPts val="2400"/>
              <a:buNone/>
            </a:pPr>
            <a:r>
              <a:rPr lang="en-US" sz="2200" b="1" spc="-160" dirty="0" err="1"/>
              <a:t>Unternehmensführung</a:t>
            </a:r>
            <a:r>
              <a:rPr lang="en-US" sz="2200" spc="-160" dirty="0"/>
              <a:t>: </a:t>
            </a:r>
            <a:r>
              <a:rPr lang="de-DE" sz="2200" spc="-160" dirty="0"/>
              <a:t>In diesem Abschnitt werden die Governance-Struktur und -Praktiken des Unternehmens analysiert, einschließlich der Integrität und Effektivität der Führung, der Vergütungspraktiken für Führungskräfte, der Gründlichkeit der Audits, der Robustheit der internen Kontrollen und des Schutzes der Aktionärsrechte.</a:t>
            </a:r>
            <a:endParaRPr spc="-16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38"/>
          <p:cNvSpPr txBox="1">
            <a:spLocks noGrp="1"/>
          </p:cNvSpPr>
          <p:nvPr>
            <p:ph type="body" idx="1"/>
          </p:nvPr>
        </p:nvSpPr>
        <p:spPr>
          <a:xfrm>
            <a:off x="6096000" y="660400"/>
            <a:ext cx="6025914" cy="605521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de-DE" sz="2200" spc="-130" dirty="0">
                <a:solidFill>
                  <a:srgbClr val="000000"/>
                </a:solidFill>
              </a:rPr>
              <a:t>Durch die Einführung nachhaltiger Praktiken können sich Kleinstunternehmen von ihren Konkurrenten abheben, indem sie umwelt- und sozialbewusste Verbraucher ansprechen. Nachhaltigkeit kann auch zu Kosteneinsparungen durch effizientere Ressourcennutzung und potenziell geringere Kosten für die Regulierung führen.</a:t>
            </a:r>
            <a:endParaRPr spc="-130" dirty="0">
              <a:solidFill>
                <a:srgbClr val="000000"/>
              </a:solidFill>
            </a:endParaRPr>
          </a:p>
          <a:p>
            <a:pPr marL="0" lvl="0" indent="0" algn="just" rtl="0">
              <a:lnSpc>
                <a:spcPct val="90000"/>
              </a:lnSpc>
              <a:spcBef>
                <a:spcPts val="1000"/>
              </a:spcBef>
              <a:spcAft>
                <a:spcPts val="0"/>
              </a:spcAft>
              <a:buClr>
                <a:schemeClr val="lt1"/>
              </a:buClr>
              <a:buSzPts val="2200"/>
              <a:buNone/>
            </a:pPr>
            <a:r>
              <a:rPr lang="en-US" sz="2200" spc="-130" dirty="0" err="1">
                <a:solidFill>
                  <a:srgbClr val="000000"/>
                </a:solidFill>
              </a:rPr>
              <a:t>Hier</a:t>
            </a:r>
            <a:r>
              <a:rPr lang="en-US" sz="2200" spc="-130" dirty="0">
                <a:solidFill>
                  <a:srgbClr val="000000"/>
                </a:solidFill>
              </a:rPr>
              <a:t> </a:t>
            </a:r>
            <a:r>
              <a:rPr lang="en-US" sz="2200" spc="-130" dirty="0" err="1">
                <a:solidFill>
                  <a:srgbClr val="000000"/>
                </a:solidFill>
              </a:rPr>
              <a:t>einige</a:t>
            </a:r>
            <a:r>
              <a:rPr lang="en-US" sz="2200" spc="-130" dirty="0">
                <a:solidFill>
                  <a:srgbClr val="000000"/>
                </a:solidFill>
              </a:rPr>
              <a:t> </a:t>
            </a:r>
            <a:r>
              <a:rPr lang="en-US" sz="2200" spc="-130" dirty="0" err="1">
                <a:solidFill>
                  <a:srgbClr val="000000"/>
                </a:solidFill>
              </a:rPr>
              <a:t>Beispiele</a:t>
            </a:r>
            <a:r>
              <a:rPr lang="en-US" sz="2200" spc="-130" dirty="0">
                <a:solidFill>
                  <a:srgbClr val="000000"/>
                </a:solidFill>
              </a:rPr>
              <a:t>:</a:t>
            </a:r>
            <a:endParaRPr lang="en-US" spc="-130" dirty="0">
              <a:solidFill>
                <a:srgbClr val="000000"/>
              </a:solidFill>
            </a:endParaRPr>
          </a:p>
          <a:p>
            <a:pPr marL="0" lvl="0" indent="0" algn="just" rtl="0">
              <a:lnSpc>
                <a:spcPct val="90000"/>
              </a:lnSpc>
              <a:spcBef>
                <a:spcPts val="1000"/>
              </a:spcBef>
              <a:spcAft>
                <a:spcPts val="0"/>
              </a:spcAft>
              <a:buClr>
                <a:schemeClr val="lt1"/>
              </a:buClr>
              <a:buSzPts val="2200"/>
              <a:buNone/>
            </a:pPr>
            <a:r>
              <a:rPr lang="en-US" sz="2200" b="1" spc="-130" dirty="0" err="1">
                <a:solidFill>
                  <a:srgbClr val="000000"/>
                </a:solidFill>
              </a:rPr>
              <a:t>Markendifferenzierung</a:t>
            </a:r>
            <a:r>
              <a:rPr lang="en-US" sz="2200" b="1" spc="-130" dirty="0">
                <a:solidFill>
                  <a:srgbClr val="000000"/>
                </a:solidFill>
              </a:rPr>
              <a:t>: </a:t>
            </a:r>
            <a:r>
              <a:rPr lang="de-DE" sz="2200" spc="-130" dirty="0">
                <a:solidFill>
                  <a:srgbClr val="000000"/>
                </a:solidFill>
              </a:rPr>
              <a:t>Unternehmen, die ihre Nachhaltigkeitsbemühungen wirksam kommunizieren, genießen oft eine höhere Markentreue und einen besseren Ruf.</a:t>
            </a:r>
            <a:endParaRPr lang="en-US" spc="-130" dirty="0">
              <a:solidFill>
                <a:srgbClr val="000000"/>
              </a:solidFill>
            </a:endParaRPr>
          </a:p>
          <a:p>
            <a:pPr marL="0" lvl="0" indent="0" algn="just" rtl="0">
              <a:lnSpc>
                <a:spcPct val="90000"/>
              </a:lnSpc>
              <a:spcBef>
                <a:spcPts val="1000"/>
              </a:spcBef>
              <a:spcAft>
                <a:spcPts val="0"/>
              </a:spcAft>
              <a:buClr>
                <a:schemeClr val="lt1"/>
              </a:buClr>
              <a:buSzPts val="2200"/>
              <a:buNone/>
            </a:pPr>
            <a:r>
              <a:rPr lang="en-US" sz="2200" b="1" spc="-130" dirty="0" err="1">
                <a:solidFill>
                  <a:srgbClr val="000000"/>
                </a:solidFill>
              </a:rPr>
              <a:t>Effiziente</a:t>
            </a:r>
            <a:r>
              <a:rPr lang="en-US" sz="2200" b="1" spc="-130" dirty="0">
                <a:solidFill>
                  <a:srgbClr val="000000"/>
                </a:solidFill>
              </a:rPr>
              <a:t> </a:t>
            </a:r>
            <a:r>
              <a:rPr lang="en-US" sz="2200" b="1" spc="-130" dirty="0" err="1">
                <a:solidFill>
                  <a:srgbClr val="000000"/>
                </a:solidFill>
              </a:rPr>
              <a:t>Betriebsabläufe</a:t>
            </a:r>
            <a:r>
              <a:rPr lang="en-US" sz="2200" b="1" spc="-130" dirty="0">
                <a:solidFill>
                  <a:srgbClr val="000000"/>
                </a:solidFill>
              </a:rPr>
              <a:t>:</a:t>
            </a:r>
            <a:r>
              <a:rPr lang="de-DE" sz="2200" b="1" spc="-130" dirty="0">
                <a:solidFill>
                  <a:srgbClr val="000000"/>
                </a:solidFill>
              </a:rPr>
              <a:t> </a:t>
            </a:r>
            <a:r>
              <a:rPr lang="de-DE" sz="2200" spc="-130" dirty="0">
                <a:solidFill>
                  <a:srgbClr val="000000"/>
                </a:solidFill>
              </a:rPr>
              <a:t>Ein geringerer Energieverbrauch und ein geringeres Abfallaufkommen führen nicht nur zu Kosteneinsparungen, sondern möglicherweise auch zu einer Senkung der gesetzlichen Kosten.</a:t>
            </a:r>
            <a:endParaRPr spc="-130" dirty="0">
              <a:solidFill>
                <a:srgbClr val="000000"/>
              </a:solidFill>
            </a:endParaRPr>
          </a:p>
          <a:p>
            <a:pPr marL="0" lvl="0" indent="0" algn="just" rtl="0">
              <a:lnSpc>
                <a:spcPct val="90000"/>
              </a:lnSpc>
              <a:spcBef>
                <a:spcPts val="1000"/>
              </a:spcBef>
              <a:spcAft>
                <a:spcPts val="0"/>
              </a:spcAft>
              <a:buClr>
                <a:schemeClr val="lt1"/>
              </a:buClr>
              <a:buSzPts val="2200"/>
              <a:buNone/>
            </a:pPr>
            <a:r>
              <a:rPr lang="en-US" sz="2200" b="1" spc="-130" dirty="0" err="1">
                <a:solidFill>
                  <a:srgbClr val="000000"/>
                </a:solidFill>
              </a:rPr>
              <a:t>Investitionen</a:t>
            </a:r>
            <a:r>
              <a:rPr lang="en-US" sz="2200" b="1" spc="-130" dirty="0">
                <a:solidFill>
                  <a:srgbClr val="000000"/>
                </a:solidFill>
              </a:rPr>
              <a:t> </a:t>
            </a:r>
            <a:r>
              <a:rPr lang="en-US" sz="2200" b="1" spc="-130" dirty="0" err="1">
                <a:solidFill>
                  <a:srgbClr val="000000"/>
                </a:solidFill>
              </a:rPr>
              <a:t>anziehen</a:t>
            </a:r>
            <a:r>
              <a:rPr lang="en-US" sz="2200" b="1" spc="-130" dirty="0">
                <a:solidFill>
                  <a:srgbClr val="000000"/>
                </a:solidFill>
              </a:rPr>
              <a:t>: </a:t>
            </a:r>
            <a:r>
              <a:rPr lang="de-DE" sz="2200" spc="-130" dirty="0">
                <a:solidFill>
                  <a:srgbClr val="000000"/>
                </a:solidFill>
              </a:rPr>
              <a:t>Unternehmen, die sich stark für Nachhaltigkeitskriterien engagieren, sind für Investoren, die nach verantwortungsvollen Investitionsmöglichkeiten suchen, eher interessant.</a:t>
            </a:r>
            <a:r>
              <a:rPr lang="en-US" sz="2200" spc="-130" dirty="0">
                <a:solidFill>
                  <a:srgbClr val="000000"/>
                </a:solidFill>
              </a:rPr>
              <a:t> </a:t>
            </a:r>
            <a:endParaRPr spc="-130" dirty="0">
              <a:solidFill>
                <a:srgbClr val="000000"/>
              </a:solidFill>
            </a:endParaRPr>
          </a:p>
        </p:txBody>
      </p:sp>
      <p:sp>
        <p:nvSpPr>
          <p:cNvPr id="544" name="Google Shape;544;p38"/>
          <p:cNvSpPr txBox="1">
            <a:spLocks noGrp="1"/>
          </p:cNvSpPr>
          <p:nvPr>
            <p:ph type="body" idx="2"/>
          </p:nvPr>
        </p:nvSpPr>
        <p:spPr>
          <a:xfrm>
            <a:off x="70086" y="2342508"/>
            <a:ext cx="5005348" cy="660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en-US" sz="3200" spc="-120" dirty="0" err="1"/>
              <a:t>Vergrößerung</a:t>
            </a:r>
            <a:r>
              <a:rPr lang="en-US" sz="3200" spc="-120" dirty="0"/>
              <a:t> des </a:t>
            </a:r>
            <a:r>
              <a:rPr lang="en-US" sz="3200" spc="-120" dirty="0" err="1"/>
              <a:t>Wettbewerbsvorteils</a:t>
            </a:r>
            <a:endParaRPr sz="3200" spc="-12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9"/>
          <p:cNvSpPr txBox="1">
            <a:spLocks noGrp="1"/>
          </p:cNvSpPr>
          <p:nvPr>
            <p:ph type="body" idx="1"/>
          </p:nvPr>
        </p:nvSpPr>
        <p:spPr>
          <a:xfrm>
            <a:off x="5396626" y="413817"/>
            <a:ext cx="6101100" cy="3666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endParaRPr sz="2200" dirty="0"/>
          </a:p>
          <a:p>
            <a:pPr marL="0" lvl="0" indent="0" algn="just" rtl="0">
              <a:lnSpc>
                <a:spcPct val="90000"/>
              </a:lnSpc>
              <a:spcBef>
                <a:spcPts val="0"/>
              </a:spcBef>
              <a:spcAft>
                <a:spcPts val="0"/>
              </a:spcAft>
              <a:buClr>
                <a:schemeClr val="lt1"/>
              </a:buClr>
              <a:buSzPts val="2200"/>
              <a:buNone/>
            </a:pPr>
            <a:r>
              <a:rPr lang="de-DE" sz="2200" spc="-120" dirty="0"/>
              <a:t>Damit Nachhaltigkeit die Wettbewerbsfähigkeit eines Unternehmens effektiv verbessern kann, muss sie in die Kerngeschäftsstrategie integriert werden. Dies erfordert eine langfristige Perspektive, die die Nachhaltigkeitsziele mit den Unternehmenszielen in Einklang bringt und sicherstellt, dass nachhaltige Praktiken im Laufe der Zeit beibehalten, gemessen und verbessert werden.</a:t>
            </a:r>
            <a:endParaRPr spc="-120" dirty="0"/>
          </a:p>
          <a:p>
            <a:pPr marL="0" lvl="0" indent="0" algn="just" rtl="0">
              <a:lnSpc>
                <a:spcPct val="90000"/>
              </a:lnSpc>
              <a:spcBef>
                <a:spcPts val="1000"/>
              </a:spcBef>
              <a:spcAft>
                <a:spcPts val="0"/>
              </a:spcAft>
              <a:buClr>
                <a:schemeClr val="lt1"/>
              </a:buClr>
              <a:buSzPts val="2200"/>
              <a:buNone/>
            </a:pPr>
            <a:r>
              <a:rPr lang="de-DE" sz="2200" b="1" spc="-120" dirty="0"/>
              <a:t>Entwicklung eines Fahrplans für die Umsetzung</a:t>
            </a:r>
            <a:endParaRPr sz="2200" spc="-120" dirty="0"/>
          </a:p>
          <a:p>
            <a:pPr marL="0" lvl="0" indent="0" algn="just" rtl="0">
              <a:lnSpc>
                <a:spcPct val="90000"/>
              </a:lnSpc>
              <a:spcBef>
                <a:spcPts val="1000"/>
              </a:spcBef>
              <a:spcAft>
                <a:spcPts val="0"/>
              </a:spcAft>
              <a:buClr>
                <a:schemeClr val="lt1"/>
              </a:buClr>
              <a:buSzPts val="2200"/>
              <a:buNone/>
            </a:pPr>
            <a:r>
              <a:rPr lang="en-US" sz="2200" b="1" spc="-120" dirty="0" err="1"/>
              <a:t>Realistische</a:t>
            </a:r>
            <a:r>
              <a:rPr lang="en-US" sz="2200" b="1" spc="-120" dirty="0"/>
              <a:t> </a:t>
            </a:r>
            <a:r>
              <a:rPr lang="en-US" sz="2200" b="1" spc="-120" dirty="0" err="1"/>
              <a:t>Ziele</a:t>
            </a:r>
            <a:r>
              <a:rPr lang="en-US" sz="2200" b="1" spc="-120" dirty="0"/>
              <a:t> </a:t>
            </a:r>
            <a:r>
              <a:rPr lang="en-US" sz="2200" b="1" spc="-120" dirty="0" err="1"/>
              <a:t>setzen</a:t>
            </a:r>
            <a:r>
              <a:rPr lang="en-US" sz="2200" b="1" spc="-120" dirty="0"/>
              <a:t>: </a:t>
            </a:r>
            <a:r>
              <a:rPr lang="de-DE" sz="2200" spc="-120" dirty="0"/>
              <a:t>Legen Sie auf der Grundlage der Bewertung aktueller Nachhaltigkeitskennzahlen erreichbare, aber ehrgeizige Ziele fest, die das Unternehmen zu mehr Nachhaltigkeit führen.</a:t>
            </a:r>
            <a:endParaRPr spc="-120" dirty="0"/>
          </a:p>
          <a:p>
            <a:pPr marL="0" lvl="0" indent="0" algn="just" rtl="0">
              <a:lnSpc>
                <a:spcPct val="90000"/>
              </a:lnSpc>
              <a:spcBef>
                <a:spcPts val="1000"/>
              </a:spcBef>
              <a:spcAft>
                <a:spcPts val="0"/>
              </a:spcAft>
              <a:buClr>
                <a:schemeClr val="lt1"/>
              </a:buClr>
              <a:buSzPts val="2200"/>
              <a:buNone/>
            </a:pPr>
            <a:r>
              <a:rPr lang="en-US" sz="2200" b="1" spc="-120" dirty="0" err="1"/>
              <a:t>Kontinuierliche</a:t>
            </a:r>
            <a:r>
              <a:rPr lang="en-US" sz="2200" b="1" spc="-120" dirty="0"/>
              <a:t> </a:t>
            </a:r>
            <a:r>
              <a:rPr lang="en-US" sz="2200" b="1" spc="-120" dirty="0" err="1"/>
              <a:t>Verbesserung</a:t>
            </a:r>
            <a:r>
              <a:rPr lang="en-US" sz="2200" b="1" spc="-120" dirty="0"/>
              <a:t>: </a:t>
            </a:r>
            <a:r>
              <a:rPr lang="de-DE" sz="2200" spc="-120" dirty="0"/>
              <a:t>Implementieren Sie einen Zyklus zur Überwachung, Berichterstattung und Anpassung der Nachhaltigkeitspraktiken, um auf Veränderungen im Geschäftsumfeld und in der gesetzlichen Landschaft zu reagieren.</a:t>
            </a:r>
            <a:endParaRPr spc="-120" dirty="0"/>
          </a:p>
          <a:p>
            <a:pPr marL="0" lvl="0" indent="0" algn="just" rtl="0">
              <a:lnSpc>
                <a:spcPct val="90000"/>
              </a:lnSpc>
              <a:spcBef>
                <a:spcPts val="1000"/>
              </a:spcBef>
              <a:spcAft>
                <a:spcPts val="0"/>
              </a:spcAft>
              <a:buClr>
                <a:schemeClr val="lt1"/>
              </a:buClr>
              <a:buSzPts val="2200"/>
              <a:buNone/>
            </a:pPr>
            <a:r>
              <a:rPr lang="de-DE" sz="2200" u="sng" spc="-120" dirty="0">
                <a:solidFill>
                  <a:schemeClr val="hlink"/>
                </a:solidFill>
              </a:rPr>
              <a:t>Klicken Sie hier, um mehr zu erfahren</a:t>
            </a:r>
            <a:endParaRPr sz="2200" spc="-120" dirty="0"/>
          </a:p>
        </p:txBody>
      </p:sp>
      <p:sp>
        <p:nvSpPr>
          <p:cNvPr id="552" name="Google Shape;552;p39"/>
          <p:cNvSpPr txBox="1">
            <a:spLocks noGrp="1"/>
          </p:cNvSpPr>
          <p:nvPr>
            <p:ph type="body" idx="2"/>
          </p:nvPr>
        </p:nvSpPr>
        <p:spPr>
          <a:xfrm>
            <a:off x="167080" y="3130245"/>
            <a:ext cx="4887805" cy="59750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en-US" sz="3200" dirty="0" err="1">
                <a:solidFill>
                  <a:srgbClr val="000000"/>
                </a:solidFill>
              </a:rPr>
              <a:t>Planung</a:t>
            </a:r>
            <a:r>
              <a:rPr lang="en-US" sz="3200" dirty="0">
                <a:solidFill>
                  <a:srgbClr val="000000"/>
                </a:solidFill>
              </a:rPr>
              <a:t> für die Zukunft</a:t>
            </a:r>
            <a:endParaRPr sz="3200" dirty="0">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60" name="Google Shape;560;p4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03</a:t>
            </a:r>
            <a:endParaRPr/>
          </a:p>
        </p:txBody>
      </p:sp>
      <p:sp>
        <p:nvSpPr>
          <p:cNvPr id="561" name="Google Shape;561;p40"/>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62" name="Google Shape;562;p40"/>
          <p:cNvSpPr txBox="1"/>
          <p:nvPr/>
        </p:nvSpPr>
        <p:spPr>
          <a:xfrm>
            <a:off x="6025679" y="4642627"/>
            <a:ext cx="4630545"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FALLSTUDIEN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1"/>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de-DE" dirty="0"/>
              <a:t>Fallstudie 1: IKEA Fallstudie: Einführung der Solarenergie</a:t>
            </a:r>
            <a:endParaRPr dirty="0"/>
          </a:p>
          <a:p>
            <a:pPr marL="0" lvl="0" indent="0" algn="l" rtl="0">
              <a:lnSpc>
                <a:spcPct val="100000"/>
              </a:lnSpc>
              <a:spcBef>
                <a:spcPts val="0"/>
              </a:spcBef>
              <a:spcAft>
                <a:spcPts val="0"/>
              </a:spcAft>
              <a:buClr>
                <a:srgbClr val="73B64B"/>
              </a:buClr>
              <a:buSzPts val="2400"/>
              <a:buNone/>
            </a:pPr>
            <a:endParaRPr dirty="0"/>
          </a:p>
        </p:txBody>
      </p:sp>
      <p:sp>
        <p:nvSpPr>
          <p:cNvPr id="568" name="Google Shape;568;p41"/>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dirty="0"/>
              <a:t>01</a:t>
            </a:r>
            <a:endParaRPr dirty="0"/>
          </a:p>
        </p:txBody>
      </p:sp>
      <p:sp>
        <p:nvSpPr>
          <p:cNvPr id="569" name="Google Shape;569;p41"/>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de-DE" dirty="0"/>
              <a:t>Fallstudie 2: Alles über Kombucha - nachhaltige Innovation in der Getränkeherstellung</a:t>
            </a:r>
            <a:endParaRPr dirty="0"/>
          </a:p>
          <a:p>
            <a:pPr marL="0" lvl="0" indent="0" algn="l" rtl="0">
              <a:lnSpc>
                <a:spcPct val="100000"/>
              </a:lnSpc>
              <a:spcBef>
                <a:spcPts val="0"/>
              </a:spcBef>
              <a:spcAft>
                <a:spcPts val="0"/>
              </a:spcAft>
              <a:buClr>
                <a:srgbClr val="73B64B"/>
              </a:buClr>
              <a:buSzPts val="2400"/>
              <a:buNone/>
            </a:pPr>
            <a:endParaRPr dirty="0"/>
          </a:p>
        </p:txBody>
      </p:sp>
      <p:sp>
        <p:nvSpPr>
          <p:cNvPr id="570" name="Google Shape;570;p41"/>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de-DE" dirty="0"/>
              <a:t>Fallstudie 3: BiaSol - Revolutionierung der Nachhaltigkeit von Lebensmitteln</a:t>
            </a:r>
            <a:endParaRPr dirty="0"/>
          </a:p>
        </p:txBody>
      </p:sp>
      <p:sp>
        <p:nvSpPr>
          <p:cNvPr id="571" name="Google Shape;571;p41"/>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572" name="Google Shape;572;p41"/>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573" name="Google Shape;573;p41"/>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74" name="Google Shape;574;p41"/>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75" name="Google Shape;575;p41"/>
          <p:cNvSpPr>
            <a:spLocks noGrp="1"/>
          </p:cNvSpPr>
          <p:nvPr>
            <p:ph type="pic" idx="8"/>
          </p:nvPr>
        </p:nvSpPr>
        <p:spPr>
          <a:xfrm>
            <a:off x="-48344" y="0"/>
            <a:ext cx="3570477" cy="6858000"/>
          </a:xfrm>
          <a:prstGeom prst="rect">
            <a:avLst/>
          </a:prstGeom>
          <a:solidFill>
            <a:srgbClr val="D8D8D8"/>
          </a:solidFill>
          <a:ln>
            <a:noFill/>
          </a:ln>
        </p:spPr>
        <p:txBody>
          <a:bodyPr/>
          <a:lstStyle/>
          <a:p>
            <a:endParaRPr lang="en-GB"/>
          </a:p>
        </p:txBody>
      </p:sp>
      <p:pic>
        <p:nvPicPr>
          <p:cNvPr id="576" name="Google Shape;576;p4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6862" y="0"/>
            <a:ext cx="3570477" cy="6858000"/>
          </a:xfrm>
          <a:prstGeom prst="rect">
            <a:avLst/>
          </a:prstGeom>
          <a:solidFill>
            <a:srgbClr val="D8D8D8"/>
          </a:solid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42"/>
          <p:cNvSpPr txBox="1">
            <a:spLocks noGrp="1"/>
          </p:cNvSpPr>
          <p:nvPr>
            <p:ph type="body" idx="1"/>
          </p:nvPr>
        </p:nvSpPr>
        <p:spPr>
          <a:xfrm>
            <a:off x="4489015" y="284072"/>
            <a:ext cx="6894575"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b="1" i="0" dirty="0" err="1">
                <a:solidFill>
                  <a:srgbClr val="0D0D0D"/>
                </a:solidFill>
                <a:highlight>
                  <a:srgbClr val="FFFFFF"/>
                </a:highlight>
              </a:rPr>
              <a:t>Einführung</a:t>
            </a:r>
            <a:endParaRPr dirty="0"/>
          </a:p>
          <a:p>
            <a:pPr marL="0" lvl="0" indent="0" algn="just" rtl="0">
              <a:lnSpc>
                <a:spcPct val="112727"/>
              </a:lnSpc>
              <a:spcBef>
                <a:spcPts val="0"/>
              </a:spcBef>
              <a:spcAft>
                <a:spcPts val="0"/>
              </a:spcAft>
              <a:buClr>
                <a:srgbClr val="0D0D0D"/>
              </a:buClr>
              <a:buSzPts val="2200"/>
              <a:buNone/>
            </a:pPr>
            <a:r>
              <a:rPr lang="de-DE" i="0" spc="-140" dirty="0">
                <a:solidFill>
                  <a:srgbClr val="0D0D0D"/>
                </a:solidFill>
                <a:highlight>
                  <a:srgbClr val="FFFFFF"/>
                </a:highlight>
              </a:rPr>
              <a:t>IKEA, weltweit bekannt für seine zerlegbaren Möbel und Wohnaccessoires, ist auch ein Vorreiter in Sachen Nachhaltigkeit. IKEA erkannte die erheblichen Auswirkungen auf die Umwelt und die hohen Betriebskosten, die mit der herkömmlichen Energienutzung in den ausgedehnten weltweiten Betrieben des Unternehmens verbunden sind, und startete einen ehrgeizigen Plan zur Umgestaltung seiner Energieinfrastruktur.</a:t>
            </a:r>
            <a:endParaRPr i="0" spc="-140" dirty="0">
              <a:highlight>
                <a:srgbClr val="FFFFFF"/>
              </a:highlight>
            </a:endParaRPr>
          </a:p>
          <a:p>
            <a:pPr marL="0" lvl="0" indent="0" algn="just" rtl="0">
              <a:lnSpc>
                <a:spcPct val="112727"/>
              </a:lnSpc>
              <a:spcBef>
                <a:spcPts val="0"/>
              </a:spcBef>
              <a:spcAft>
                <a:spcPts val="0"/>
              </a:spcAft>
              <a:buClr>
                <a:srgbClr val="0D0D0D"/>
              </a:buClr>
              <a:buSzPts val="2200"/>
              <a:buNone/>
            </a:pPr>
            <a:endParaRPr spc="-14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de-DE" i="0" spc="-140" dirty="0">
                <a:solidFill>
                  <a:srgbClr val="0D0D0D"/>
                </a:solidFill>
                <a:highlight>
                  <a:srgbClr val="FFFFFF"/>
                </a:highlight>
              </a:rPr>
              <a:t>Das Unternehmen wollte seinen CO2-Fußabdruck verringern und seine Geschäftspraktiken mit seinem Nachhaltigkeitsethos in Einklang bringen, das sich darauf konzentriert, das Klima zu verbessern und bis 2030 mehr Treibhausgasemissionen zu reduzieren, als die IKEA-Wertschöpfungskette ausstößt.</a:t>
            </a:r>
            <a:endParaRPr spc="-140" dirty="0"/>
          </a:p>
        </p:txBody>
      </p:sp>
      <p:sp>
        <p:nvSpPr>
          <p:cNvPr id="582" name="Google Shape;582;p4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de-DE" dirty="0"/>
              <a:t>Fallstudie 1</a:t>
            </a:r>
          </a:p>
          <a:p>
            <a:pPr marL="0" lvl="0" indent="0" algn="ctr" rtl="0">
              <a:lnSpc>
                <a:spcPct val="90000"/>
              </a:lnSpc>
              <a:spcBef>
                <a:spcPts val="0"/>
              </a:spcBef>
              <a:spcAft>
                <a:spcPts val="0"/>
              </a:spcAft>
              <a:buClr>
                <a:schemeClr val="lt1"/>
              </a:buClr>
              <a:buSzPts val="3600"/>
              <a:buNone/>
            </a:pPr>
            <a:r>
              <a:rPr lang="de-DE" dirty="0"/>
              <a:t>IKEA Fallstudie: Einführung von Solarenergie</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102"/>
          <p:cNvSpPr txBox="1">
            <a:spLocks noGrp="1"/>
          </p:cNvSpPr>
          <p:nvPr>
            <p:ph type="body" idx="2"/>
          </p:nvPr>
        </p:nvSpPr>
        <p:spPr>
          <a:xfrm>
            <a:off x="688545" y="288057"/>
            <a:ext cx="10235093" cy="4156123"/>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400" b="1" i="0" spc="-150" dirty="0">
                <a:solidFill>
                  <a:srgbClr val="0D0D0D"/>
                </a:solidFill>
                <a:highlight>
                  <a:srgbClr val="FFFFFF"/>
                </a:highlight>
              </a:rPr>
              <a:t>Problem</a:t>
            </a:r>
            <a:endParaRPr spc="-150" dirty="0"/>
          </a:p>
          <a:p>
            <a:pPr marL="0" lvl="0" indent="0" algn="just" rtl="0">
              <a:lnSpc>
                <a:spcPct val="112727"/>
              </a:lnSpc>
              <a:spcBef>
                <a:spcPts val="0"/>
              </a:spcBef>
              <a:spcAft>
                <a:spcPts val="0"/>
              </a:spcAft>
              <a:buClr>
                <a:srgbClr val="0D0D0D"/>
              </a:buClr>
              <a:buSzPts val="2200"/>
              <a:buNone/>
            </a:pPr>
            <a:r>
              <a:rPr lang="de-DE" sz="2400" i="0" spc="-150" dirty="0">
                <a:solidFill>
                  <a:srgbClr val="0D0D0D"/>
                </a:solidFill>
                <a:highlight>
                  <a:srgbClr val="FFFFFF"/>
                </a:highlight>
              </a:rPr>
              <a:t>Als großes Einzelhandelsunternehmen mit ausgedehnten Filialnetzen und Lagern hatte IKEA einen hohen Energiebedarf. Dieser führte nicht nur zu hohen Energierechnungen, sondern stand auch im Widerspruch zum Engagement des Unternehmens für ökologische Nachhaltigkeit. Die Abhängigkeit von nicht erneuerbaren Energiequellen stand im Widerspruch zu IKEAs Vision, die Umweltauswirkungen zu minimieren und einen nachhaltigen Lebensstil bei seinen Kunden zu fördern.</a:t>
            </a:r>
            <a:endParaRPr spc="-150" dirty="0"/>
          </a:p>
          <a:p>
            <a:pPr marL="0" lvl="0" indent="0" algn="just" rtl="0">
              <a:lnSpc>
                <a:spcPct val="112727"/>
              </a:lnSpc>
              <a:spcBef>
                <a:spcPts val="0"/>
              </a:spcBef>
              <a:spcAft>
                <a:spcPts val="0"/>
              </a:spcAft>
              <a:buClr>
                <a:srgbClr val="0D0D0D"/>
              </a:buClr>
              <a:buSzPts val="2200"/>
              <a:buNone/>
            </a:pPr>
            <a:endParaRPr sz="2400" b="1" i="0" spc="-15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400" b="1" i="0" spc="-150" dirty="0">
                <a:solidFill>
                  <a:srgbClr val="0D0D0D"/>
                </a:solidFill>
                <a:highlight>
                  <a:srgbClr val="FFFFFF"/>
                </a:highlight>
              </a:rPr>
              <a:t>Intervention</a:t>
            </a:r>
            <a:endParaRPr spc="-150" dirty="0"/>
          </a:p>
          <a:p>
            <a:pPr marL="0" lvl="0" indent="0" algn="just" rtl="0">
              <a:lnSpc>
                <a:spcPct val="112727"/>
              </a:lnSpc>
              <a:spcBef>
                <a:spcPts val="0"/>
              </a:spcBef>
              <a:spcAft>
                <a:spcPts val="0"/>
              </a:spcAft>
              <a:buClr>
                <a:srgbClr val="0D0D0D"/>
              </a:buClr>
              <a:buSzPts val="2200"/>
              <a:buNone/>
            </a:pPr>
            <a:r>
              <a:rPr lang="de-DE" sz="2400" i="0" spc="-150" dirty="0">
                <a:solidFill>
                  <a:srgbClr val="0D0D0D"/>
                </a:solidFill>
                <a:highlight>
                  <a:srgbClr val="FFFFFF"/>
                </a:highlight>
              </a:rPr>
              <a:t>Die Antwort von IKEA war eine strategische Investition in Solarenergie. Das Unternehmen initiierte ein Programm zur Installation von Solarzellen auf den Dächern seiner Einrichtungshäuser und Lagerhäuser weltweit. Dies war Teil eines umfassenderen Engagements für erneuerbare Energien, das darauf abzielte, die IKEA Einrichtungshäuser energieunabhängig zu machen, ihre Abhängigkeit von fossilen Brennstoffen deutlich zu verringern und ihre Kohlenstoffemissionen zu reduzieren.</a:t>
            </a:r>
            <a:endParaRPr spc="-15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103"/>
          <p:cNvSpPr txBox="1">
            <a:spLocks noGrp="1"/>
          </p:cNvSpPr>
          <p:nvPr>
            <p:ph type="body" idx="2"/>
          </p:nvPr>
        </p:nvSpPr>
        <p:spPr>
          <a:xfrm>
            <a:off x="832715" y="628437"/>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400" b="1" i="0" dirty="0" err="1">
                <a:solidFill>
                  <a:srgbClr val="0D0D0D"/>
                </a:solidFill>
                <a:highlight>
                  <a:srgbClr val="FFFFFF"/>
                </a:highlight>
              </a:rPr>
              <a:t>Ergebnis</a:t>
            </a:r>
            <a:endParaRPr dirty="0"/>
          </a:p>
          <a:p>
            <a:pPr marL="0" lvl="0" indent="0" algn="just" rtl="0">
              <a:lnSpc>
                <a:spcPct val="112727"/>
              </a:lnSpc>
              <a:spcBef>
                <a:spcPts val="0"/>
              </a:spcBef>
              <a:spcAft>
                <a:spcPts val="0"/>
              </a:spcAft>
              <a:buClr>
                <a:srgbClr val="0D0D0D"/>
              </a:buClr>
              <a:buSzPts val="2200"/>
              <a:buNone/>
            </a:pPr>
            <a:r>
              <a:rPr lang="de-DE" sz="2400" i="0" dirty="0">
                <a:solidFill>
                  <a:srgbClr val="0D0D0D"/>
                </a:solidFill>
                <a:highlight>
                  <a:srgbClr val="FFFFFF"/>
                </a:highlight>
              </a:rPr>
              <a:t>Die Solarenergie-Initiative erwies sich als äußerst erfolgreich. IKEA konnte seine Energiekosten und den Kohlendioxidausstoß erheblich senken und ist damit seinem Ziel, einen positiven Beitrag zur Umwelt zu leisten, näher gekommen.</a:t>
            </a:r>
            <a:endParaRPr dirty="0"/>
          </a:p>
          <a:p>
            <a:pPr marL="0" lvl="0" indent="0" algn="just" rtl="0">
              <a:lnSpc>
                <a:spcPct val="112727"/>
              </a:lnSpc>
              <a:spcBef>
                <a:spcPts val="0"/>
              </a:spcBef>
              <a:spcAft>
                <a:spcPts val="0"/>
              </a:spcAft>
              <a:buClr>
                <a:srgbClr val="595959"/>
              </a:buClr>
              <a:buSzPts val="2200"/>
              <a:buNone/>
            </a:pPr>
            <a:endParaRPr sz="240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de-DE" sz="2400" i="0" dirty="0">
                <a:solidFill>
                  <a:srgbClr val="0D0D0D"/>
                </a:solidFill>
                <a:highlight>
                  <a:srgbClr val="FFFFFF"/>
                </a:highlight>
              </a:rPr>
              <a:t>Diese Initiative verbesserte nicht nur die betriebliche Nachhaltigkeit von IKEA, sondern stärkte auch den Ruf des Unternehmens als umweltbewusstes Unternehmen.</a:t>
            </a:r>
            <a:endParaRPr dirty="0"/>
          </a:p>
          <a:p>
            <a:pPr marL="0" lvl="0" indent="0" algn="just" rtl="0">
              <a:lnSpc>
                <a:spcPct val="112727"/>
              </a:lnSpc>
              <a:spcBef>
                <a:spcPts val="0"/>
              </a:spcBef>
              <a:spcAft>
                <a:spcPts val="0"/>
              </a:spcAft>
              <a:buClr>
                <a:srgbClr val="595959"/>
              </a:buClr>
              <a:buSzPts val="2200"/>
              <a:buNone/>
            </a:pPr>
            <a:endParaRPr sz="240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de-DE" sz="2400" i="0" dirty="0">
                <a:solidFill>
                  <a:srgbClr val="0D0D0D"/>
                </a:solidFill>
                <a:highlight>
                  <a:srgbClr val="FFFFFF"/>
                </a:highlight>
              </a:rPr>
              <a:t>Der Erfolg dieses Projekts hat IKEA ermutigt, weiterhin in erneuerbare Energielösungen und andere Nachhaltigkeitsprojekte zu investieren und damit sein Engagement für positive Umweltauswirkungen zu demonstrieren.</a:t>
            </a:r>
            <a:endParaRPr dirty="0"/>
          </a:p>
          <a:p>
            <a:pPr marL="0" lvl="0" indent="0" algn="just" rtl="0">
              <a:lnSpc>
                <a:spcPct val="112727"/>
              </a:lnSpc>
              <a:spcBef>
                <a:spcPts val="0"/>
              </a:spcBef>
              <a:spcAft>
                <a:spcPts val="0"/>
              </a:spcAft>
              <a:buClr>
                <a:srgbClr val="595959"/>
              </a:buClr>
              <a:buSzPts val="2200"/>
              <a:buNone/>
            </a:pPr>
            <a:endParaRPr sz="2400" dirty="0">
              <a:solidFill>
                <a:srgbClr val="0D0D0D"/>
              </a:solidFill>
              <a:highlight>
                <a:srgbClr val="FFFFFF"/>
              </a:highlight>
            </a:endParaRPr>
          </a:p>
          <a:p>
            <a:pPr marL="0" lvl="0" indent="0" algn="just" rtl="0">
              <a:lnSpc>
                <a:spcPct val="112727"/>
              </a:lnSpc>
              <a:spcBef>
                <a:spcPts val="0"/>
              </a:spcBef>
              <a:spcAft>
                <a:spcPts val="0"/>
              </a:spcAft>
              <a:buClr>
                <a:srgbClr val="595959"/>
              </a:buClr>
              <a:buSzPts val="2200"/>
              <a:buNone/>
            </a:pPr>
            <a:r>
              <a:rPr lang="de-DE" sz="2400" i="0" u="sng" dirty="0">
                <a:solidFill>
                  <a:schemeClr val="hlink"/>
                </a:solidFill>
                <a:highlight>
                  <a:srgbClr val="FFFFFF"/>
                </a:highlight>
              </a:rPr>
              <a:t>Erfahren Sie mehr, indem Sie auf diesen Link klicken</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45"/>
          <p:cNvSpPr txBox="1">
            <a:spLocks noGrp="1"/>
          </p:cNvSpPr>
          <p:nvPr>
            <p:ph type="body" idx="1"/>
          </p:nvPr>
        </p:nvSpPr>
        <p:spPr>
          <a:xfrm>
            <a:off x="4752335" y="606177"/>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b="1" i="0" dirty="0" err="1">
                <a:solidFill>
                  <a:srgbClr val="0D0D0D"/>
                </a:solidFill>
                <a:highlight>
                  <a:srgbClr val="FFFFFF"/>
                </a:highlight>
              </a:rPr>
              <a:t>Einführung</a:t>
            </a:r>
            <a:endParaRPr dirty="0"/>
          </a:p>
          <a:p>
            <a:pPr marL="0" lvl="0" indent="0" algn="just" rtl="0">
              <a:lnSpc>
                <a:spcPct val="112727"/>
              </a:lnSpc>
              <a:spcBef>
                <a:spcPts val="0"/>
              </a:spcBef>
              <a:spcAft>
                <a:spcPts val="0"/>
              </a:spcAft>
              <a:buClr>
                <a:srgbClr val="0D0D0D"/>
              </a:buClr>
              <a:buSzPts val="2200"/>
              <a:buNone/>
            </a:pPr>
            <a:r>
              <a:rPr lang="de-DE" i="0" dirty="0">
                <a:solidFill>
                  <a:srgbClr val="0D0D0D"/>
                </a:solidFill>
                <a:highlight>
                  <a:srgbClr val="FFFFFF"/>
                </a:highlight>
              </a:rPr>
              <a:t>All About Kombucha wurde 2017 in Galway, Irland, von Keith Loftus und Emmett Kerrigan gegründet. Inspiriert von den gesundheitlichen Vorteilen von Kombucha, die sie während eines Aufenthalts in Kanada entdeckt hatten, wollten die Gründer dieses gesundheitsfördernde Getränk auf dem irischen Markt einführen.</a:t>
            </a:r>
            <a:endParaRPr dirty="0"/>
          </a:p>
          <a:p>
            <a:pPr marL="0" lvl="0" indent="0" algn="just" rtl="0">
              <a:lnSpc>
                <a:spcPct val="112727"/>
              </a:lnSpc>
              <a:spcBef>
                <a:spcPts val="0"/>
              </a:spcBef>
              <a:spcAft>
                <a:spcPts val="0"/>
              </a:spcAft>
              <a:buClr>
                <a:srgbClr val="595959"/>
              </a:buClr>
              <a:buSzPts val="2200"/>
              <a:buNone/>
            </a:pPr>
            <a:r>
              <a:rPr lang="de-DE" i="0" dirty="0">
                <a:solidFill>
                  <a:srgbClr val="0D0D0D"/>
                </a:solidFill>
                <a:highlight>
                  <a:srgbClr val="FFFFFF"/>
                </a:highlight>
              </a:rPr>
              <a:t>Sie sahen sich jedoch mit der Herausforderung konfrontiert, dies auf eine ökologisch nachhaltige Weise zu tun, die die lokalen Gemeinden unterstützt und mit ihren Grundwerten übereinstimmt, nämlich möglichst wenig Schaden anzurichten und die Gesundheit zu fördern.</a:t>
            </a:r>
            <a:endParaRPr dirty="0"/>
          </a:p>
        </p:txBody>
      </p:sp>
      <p:sp>
        <p:nvSpPr>
          <p:cNvPr id="598" name="Google Shape;598;p45"/>
          <p:cNvSpPr txBox="1">
            <a:spLocks noGrp="1"/>
          </p:cNvSpPr>
          <p:nvPr>
            <p:ph type="body" idx="2"/>
          </p:nvPr>
        </p:nvSpPr>
        <p:spPr>
          <a:xfrm>
            <a:off x="136635" y="818842"/>
            <a:ext cx="4346876"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de-DE" dirty="0"/>
              <a:t>Fallstudie 2</a:t>
            </a:r>
          </a:p>
          <a:p>
            <a:pPr marL="0" lvl="0" indent="0" algn="ctr" rtl="0">
              <a:lnSpc>
                <a:spcPct val="90000"/>
              </a:lnSpc>
              <a:spcBef>
                <a:spcPts val="0"/>
              </a:spcBef>
              <a:spcAft>
                <a:spcPts val="0"/>
              </a:spcAft>
              <a:buClr>
                <a:schemeClr val="lt1"/>
              </a:buClr>
              <a:buSzPts val="3600"/>
              <a:buNone/>
            </a:pPr>
            <a:r>
              <a:rPr lang="de-DE" dirty="0"/>
              <a:t>Alles über Kombucha - Nachhaltige Innovation in der Getränkeherstellung</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6"/>
          <p:cNvSpPr txBox="1">
            <a:spLocks noGrp="1"/>
          </p:cNvSpPr>
          <p:nvPr>
            <p:ph type="body" idx="1"/>
          </p:nvPr>
        </p:nvSpPr>
        <p:spPr>
          <a:xfrm>
            <a:off x="687432" y="575290"/>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a:t>ÜBERBLICK</a:t>
            </a:r>
            <a:endParaRPr dirty="0"/>
          </a:p>
        </p:txBody>
      </p:sp>
      <p:sp>
        <p:nvSpPr>
          <p:cNvPr id="276" name="Google Shape;276;p6"/>
          <p:cNvSpPr txBox="1">
            <a:spLocks noGrp="1"/>
          </p:cNvSpPr>
          <p:nvPr>
            <p:ph type="body" idx="2"/>
          </p:nvPr>
        </p:nvSpPr>
        <p:spPr>
          <a:xfrm>
            <a:off x="617961" y="1201012"/>
            <a:ext cx="10626744" cy="5081698"/>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595959"/>
              </a:buClr>
              <a:buSzPts val="2200"/>
              <a:buNone/>
            </a:pPr>
            <a:endParaRPr b="1" dirty="0"/>
          </a:p>
          <a:p>
            <a:pPr marL="0" lvl="0" indent="0" algn="just" rtl="0">
              <a:lnSpc>
                <a:spcPct val="112727"/>
              </a:lnSpc>
              <a:spcBef>
                <a:spcPts val="0"/>
              </a:spcBef>
              <a:spcAft>
                <a:spcPts val="0"/>
              </a:spcAft>
              <a:buClr>
                <a:srgbClr val="595959"/>
              </a:buClr>
              <a:buSzPts val="2200"/>
              <a:buNone/>
            </a:pPr>
            <a:r>
              <a:rPr lang="de-DE" b="1" dirty="0"/>
              <a:t>Thema 1: Verständnis von Nachhaltigkeit</a:t>
            </a:r>
            <a:endParaRPr lang="en-US" dirty="0"/>
          </a:p>
          <a:p>
            <a:pPr marL="0" lvl="0" indent="0" algn="just" rtl="0">
              <a:lnSpc>
                <a:spcPct val="112727"/>
              </a:lnSpc>
              <a:spcBef>
                <a:spcPts val="0"/>
              </a:spcBef>
              <a:spcAft>
                <a:spcPts val="0"/>
              </a:spcAft>
              <a:buClr>
                <a:srgbClr val="595959"/>
              </a:buClr>
              <a:buSzPts val="2200"/>
              <a:buNone/>
            </a:pPr>
            <a:r>
              <a:rPr lang="de-DE" dirty="0"/>
              <a:t>Die Lernenden werden sich mit den Grundsätzen der Nachhaltigkeit in der Wirtschaft befassen und erkennen, wie sie ökologische, soziale und wirtschaftliche Faktoren in ihr Kleinstunternehmen integrieren und ausgleichen können.</a:t>
            </a:r>
          </a:p>
          <a:p>
            <a:pPr marL="0" lvl="0" indent="0" algn="just" rtl="0">
              <a:lnSpc>
                <a:spcPct val="112727"/>
              </a:lnSpc>
              <a:spcBef>
                <a:spcPts val="0"/>
              </a:spcBef>
              <a:spcAft>
                <a:spcPts val="0"/>
              </a:spcAft>
              <a:buClr>
                <a:srgbClr val="595959"/>
              </a:buClr>
              <a:buSzPts val="2200"/>
              <a:buNone/>
            </a:pPr>
            <a:endParaRPr lang="en-US" b="1" dirty="0"/>
          </a:p>
          <a:p>
            <a:pPr marL="0" lvl="0" indent="0" algn="just" rtl="0">
              <a:lnSpc>
                <a:spcPct val="112727"/>
              </a:lnSpc>
              <a:spcBef>
                <a:spcPts val="0"/>
              </a:spcBef>
              <a:spcAft>
                <a:spcPts val="0"/>
              </a:spcAft>
              <a:buClr>
                <a:srgbClr val="595959"/>
              </a:buClr>
              <a:buSzPts val="2200"/>
              <a:buNone/>
            </a:pPr>
            <a:r>
              <a:rPr lang="en-US" b="1" dirty="0"/>
              <a:t> </a:t>
            </a:r>
          </a:p>
          <a:p>
            <a:pPr marL="0" lvl="0" indent="0" algn="just" rtl="0">
              <a:lnSpc>
                <a:spcPct val="112727"/>
              </a:lnSpc>
              <a:spcBef>
                <a:spcPts val="0"/>
              </a:spcBef>
              <a:spcAft>
                <a:spcPts val="0"/>
              </a:spcAft>
              <a:buClr>
                <a:srgbClr val="595959"/>
              </a:buClr>
              <a:buSzPts val="2200"/>
              <a:buNone/>
            </a:pPr>
            <a:r>
              <a:rPr lang="de-DE" b="1" dirty="0"/>
              <a:t>Thema 2: Praktische Anwendung von nachhaltigen Praktiken</a:t>
            </a:r>
            <a:endParaRPr dirty="0"/>
          </a:p>
          <a:p>
            <a:pPr marL="0" lvl="0" indent="0" algn="just" rtl="0">
              <a:lnSpc>
                <a:spcPct val="112727"/>
              </a:lnSpc>
              <a:spcBef>
                <a:spcPts val="0"/>
              </a:spcBef>
              <a:spcAft>
                <a:spcPts val="0"/>
              </a:spcAft>
              <a:buClr>
                <a:srgbClr val="595959"/>
              </a:buClr>
              <a:buSzPts val="2200"/>
              <a:buNone/>
            </a:pPr>
            <a:r>
              <a:rPr lang="de-DE" dirty="0"/>
              <a:t>Die Lernenden werden in die Lage versetzt, wichtige nachhaltige Praktiken wie Abfallvermeidung, Energieeffizienz und nachhaltige Beschaffung in ihrem Unternehmen umzusetzen.</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104"/>
          <p:cNvSpPr txBox="1">
            <a:spLocks noGrp="1"/>
          </p:cNvSpPr>
          <p:nvPr>
            <p:ph type="body" idx="2"/>
          </p:nvPr>
        </p:nvSpPr>
        <p:spPr>
          <a:xfrm>
            <a:off x="904856" y="571501"/>
            <a:ext cx="10052954" cy="5667874"/>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de-DE" sz="2400" i="0" spc="-140" dirty="0">
                <a:solidFill>
                  <a:srgbClr val="0D0D0D"/>
                </a:solidFill>
                <a:highlight>
                  <a:srgbClr val="FFFFFF"/>
                </a:highlight>
              </a:rPr>
              <a:t>Um dem entgegenzuwirken, hat sich All About Kombucha zu einer Reihe von nachhaltigen Praktiken verpflichtet:</a:t>
            </a:r>
            <a:endParaRPr spc="-140" dirty="0"/>
          </a:p>
          <a:p>
            <a:pPr marL="114300" lvl="0" indent="-139700" algn="just" rtl="0">
              <a:lnSpc>
                <a:spcPct val="112727"/>
              </a:lnSpc>
              <a:spcBef>
                <a:spcPts val="0"/>
              </a:spcBef>
              <a:spcAft>
                <a:spcPts val="0"/>
              </a:spcAft>
              <a:buClr>
                <a:srgbClr val="0D0D0D"/>
              </a:buClr>
              <a:buSzPts val="2200"/>
              <a:buFont typeface="Arial"/>
              <a:buChar char="•"/>
            </a:pPr>
            <a:r>
              <a:rPr lang="en-US" sz="2400" b="1" i="0" spc="-140" dirty="0" err="1">
                <a:solidFill>
                  <a:srgbClr val="0D0D0D"/>
                </a:solidFill>
                <a:highlight>
                  <a:srgbClr val="FFFFFF"/>
                </a:highlight>
              </a:rPr>
              <a:t>Nachhaltige</a:t>
            </a:r>
            <a:r>
              <a:rPr lang="en-US" sz="2400" b="1" i="0" spc="-140" dirty="0">
                <a:solidFill>
                  <a:srgbClr val="0D0D0D"/>
                </a:solidFill>
                <a:highlight>
                  <a:srgbClr val="FFFFFF"/>
                </a:highlight>
              </a:rPr>
              <a:t> </a:t>
            </a:r>
            <a:r>
              <a:rPr lang="en-US" sz="2400" b="1" i="0" spc="-140" dirty="0" err="1">
                <a:solidFill>
                  <a:srgbClr val="0D0D0D"/>
                </a:solidFill>
                <a:highlight>
                  <a:srgbClr val="FFFFFF"/>
                </a:highlight>
              </a:rPr>
              <a:t>Beschaffung</a:t>
            </a:r>
            <a:r>
              <a:rPr lang="en-US" sz="2400" b="1" i="0" spc="-140" dirty="0">
                <a:solidFill>
                  <a:srgbClr val="0D0D0D"/>
                </a:solidFill>
                <a:highlight>
                  <a:srgbClr val="FFFFFF"/>
                </a:highlight>
              </a:rPr>
              <a:t>: </a:t>
            </a:r>
            <a:r>
              <a:rPr lang="de-DE" sz="2400" i="0" spc="-140" dirty="0">
                <a:solidFill>
                  <a:srgbClr val="0D0D0D"/>
                </a:solidFill>
                <a:highlight>
                  <a:srgbClr val="FFFFFF"/>
                </a:highlight>
              </a:rPr>
              <a:t>Das Unternehmen verwendet vorrangig biologische Zutaten, um die Reinheit und Umweltverträglichkeit seiner Produkte zu gewährleisten.</a:t>
            </a:r>
            <a:endParaRPr spc="-140" dirty="0"/>
          </a:p>
          <a:p>
            <a:pPr marL="114300" lvl="0" indent="-139700" algn="just" rtl="0">
              <a:lnSpc>
                <a:spcPct val="112727"/>
              </a:lnSpc>
              <a:spcBef>
                <a:spcPts val="0"/>
              </a:spcBef>
              <a:spcAft>
                <a:spcPts val="0"/>
              </a:spcAft>
              <a:buClr>
                <a:srgbClr val="0D0D0D"/>
              </a:buClr>
              <a:buSzPts val="2200"/>
              <a:buFont typeface="Arial"/>
              <a:buChar char="•"/>
            </a:pPr>
            <a:r>
              <a:rPr lang="en-US" sz="2400" b="1" i="0" spc="-140" dirty="0" err="1">
                <a:solidFill>
                  <a:srgbClr val="0D0D0D"/>
                </a:solidFill>
                <a:highlight>
                  <a:srgbClr val="FFFFFF"/>
                </a:highlight>
              </a:rPr>
              <a:t>Kohlenstoffneutrale</a:t>
            </a:r>
            <a:r>
              <a:rPr lang="en-US" sz="2400" b="1" i="0" spc="-140" dirty="0">
                <a:solidFill>
                  <a:srgbClr val="0D0D0D"/>
                </a:solidFill>
                <a:highlight>
                  <a:srgbClr val="FFFFFF"/>
                </a:highlight>
              </a:rPr>
              <a:t> Produktion: </a:t>
            </a:r>
            <a:r>
              <a:rPr lang="de-DE" sz="2400" i="0" spc="-140" dirty="0">
                <a:solidFill>
                  <a:srgbClr val="0D0D0D"/>
                </a:solidFill>
                <a:highlight>
                  <a:srgbClr val="FFFFFF"/>
                </a:highlight>
              </a:rPr>
              <a:t>Die Brauerei wendet kohlenstoffneutrale Methoden an, um die Umweltauswirkungen zu minimieren.</a:t>
            </a:r>
            <a:endParaRPr lang="en-US" spc="-140" dirty="0"/>
          </a:p>
          <a:p>
            <a:pPr marL="114300" lvl="0" indent="-139700" algn="just" rtl="0">
              <a:lnSpc>
                <a:spcPct val="112727"/>
              </a:lnSpc>
              <a:spcBef>
                <a:spcPts val="0"/>
              </a:spcBef>
              <a:spcAft>
                <a:spcPts val="0"/>
              </a:spcAft>
              <a:buClr>
                <a:srgbClr val="0D0D0D"/>
              </a:buClr>
              <a:buSzPts val="2200"/>
              <a:buFont typeface="Arial"/>
              <a:buChar char="•"/>
            </a:pPr>
            <a:r>
              <a:rPr lang="en-US" sz="2400" b="1" i="0" spc="-140" dirty="0">
                <a:solidFill>
                  <a:srgbClr val="0D0D0D"/>
                </a:solidFill>
                <a:highlight>
                  <a:srgbClr val="FFFFFF"/>
                </a:highlight>
              </a:rPr>
              <a:t>Null-</a:t>
            </a:r>
            <a:r>
              <a:rPr lang="en-US" sz="2400" b="1" i="0" spc="-140" dirty="0" err="1">
                <a:solidFill>
                  <a:srgbClr val="0D0D0D"/>
                </a:solidFill>
                <a:highlight>
                  <a:srgbClr val="FFFFFF"/>
                </a:highlight>
              </a:rPr>
              <a:t>Abfall</a:t>
            </a:r>
            <a:r>
              <a:rPr lang="en-US" sz="2400" b="1" i="0" spc="-140" dirty="0">
                <a:solidFill>
                  <a:srgbClr val="0D0D0D"/>
                </a:solidFill>
                <a:highlight>
                  <a:srgbClr val="FFFFFF"/>
                </a:highlight>
              </a:rPr>
              <a:t>-</a:t>
            </a:r>
            <a:r>
              <a:rPr lang="en-US" sz="2400" b="1" i="0" spc="-140" dirty="0" err="1">
                <a:solidFill>
                  <a:srgbClr val="0D0D0D"/>
                </a:solidFill>
                <a:highlight>
                  <a:srgbClr val="FFFFFF"/>
                </a:highlight>
              </a:rPr>
              <a:t>Initiativen</a:t>
            </a:r>
            <a:r>
              <a:rPr lang="en-US" sz="2400" b="1" i="0" spc="-140" dirty="0">
                <a:solidFill>
                  <a:srgbClr val="0D0D0D"/>
                </a:solidFill>
                <a:highlight>
                  <a:srgbClr val="FFFFFF"/>
                </a:highlight>
              </a:rPr>
              <a:t>: </a:t>
            </a:r>
            <a:r>
              <a:rPr lang="de-DE" sz="2400" i="0" spc="-140" dirty="0">
                <a:solidFill>
                  <a:srgbClr val="0D0D0D"/>
                </a:solidFill>
                <a:highlight>
                  <a:srgbClr val="FFFFFF"/>
                </a:highlight>
              </a:rPr>
              <a:t>Es wurden Anstrengungen unternommen, um die Abfallmenge im gesamten Produktionsprozess zu minimieren.</a:t>
            </a:r>
            <a:endParaRPr lang="en-US" spc="-140" dirty="0"/>
          </a:p>
          <a:p>
            <a:pPr marL="114300" lvl="0" indent="-139700" algn="just" rtl="0">
              <a:lnSpc>
                <a:spcPct val="112727"/>
              </a:lnSpc>
              <a:spcBef>
                <a:spcPts val="0"/>
              </a:spcBef>
              <a:spcAft>
                <a:spcPts val="0"/>
              </a:spcAft>
              <a:buClr>
                <a:srgbClr val="0D0D0D"/>
              </a:buClr>
              <a:buSzPts val="2200"/>
              <a:buFont typeface="Arial"/>
              <a:buChar char="•"/>
            </a:pPr>
            <a:r>
              <a:rPr lang="en-US" sz="2400" b="1" i="0" spc="-140" dirty="0" err="1">
                <a:solidFill>
                  <a:srgbClr val="0D0D0D"/>
                </a:solidFill>
                <a:highlight>
                  <a:srgbClr val="FFFFFF"/>
                </a:highlight>
              </a:rPr>
              <a:t>Unterstützung</a:t>
            </a:r>
            <a:r>
              <a:rPr lang="en-US" sz="2400" b="1" i="0" spc="-140" dirty="0">
                <a:solidFill>
                  <a:srgbClr val="0D0D0D"/>
                </a:solidFill>
                <a:highlight>
                  <a:srgbClr val="FFFFFF"/>
                </a:highlight>
              </a:rPr>
              <a:t> der </a:t>
            </a:r>
            <a:r>
              <a:rPr lang="en-US" sz="2400" b="1" i="0" spc="-140" dirty="0" err="1">
                <a:solidFill>
                  <a:srgbClr val="0D0D0D"/>
                </a:solidFill>
                <a:highlight>
                  <a:srgbClr val="FFFFFF"/>
                </a:highlight>
              </a:rPr>
              <a:t>lokalen</a:t>
            </a:r>
            <a:r>
              <a:rPr lang="en-US" sz="2400" b="1" i="0" spc="-140" dirty="0">
                <a:solidFill>
                  <a:srgbClr val="0D0D0D"/>
                </a:solidFill>
                <a:highlight>
                  <a:srgbClr val="FFFFFF"/>
                </a:highlight>
              </a:rPr>
              <a:t> </a:t>
            </a:r>
            <a:r>
              <a:rPr lang="en-US" sz="2400" b="1" i="0" spc="-140" dirty="0" err="1">
                <a:solidFill>
                  <a:srgbClr val="0D0D0D"/>
                </a:solidFill>
                <a:highlight>
                  <a:srgbClr val="FFFFFF"/>
                </a:highlight>
              </a:rPr>
              <a:t>Landwirtschaft</a:t>
            </a:r>
            <a:r>
              <a:rPr lang="en-US" sz="2400" b="1" i="0" spc="-140" dirty="0">
                <a:solidFill>
                  <a:srgbClr val="0D0D0D"/>
                </a:solidFill>
                <a:highlight>
                  <a:srgbClr val="FFFFFF"/>
                </a:highlight>
              </a:rPr>
              <a:t>:</a:t>
            </a:r>
            <a:r>
              <a:rPr lang="en-US" b="1" spc="-140" dirty="0">
                <a:solidFill>
                  <a:srgbClr val="0D0D0D"/>
                </a:solidFill>
                <a:highlight>
                  <a:srgbClr val="FFFFFF"/>
                </a:highlight>
              </a:rPr>
              <a:t> </a:t>
            </a:r>
            <a:r>
              <a:rPr lang="de-DE" sz="2400" i="0" spc="-140" dirty="0">
                <a:solidFill>
                  <a:srgbClr val="0D0D0D"/>
                </a:solidFill>
                <a:highlight>
                  <a:srgbClr val="FFFFFF"/>
                </a:highlight>
              </a:rPr>
              <a:t>Das Unternehmen engagiert sich in Projekten für regenerative Landwirtschaft und für die Anpflanzung einheimischer Bäume und stellt jährlich 10 % der Gewinne der Brauerei für diese Zwecke zur Verfügung.</a:t>
            </a:r>
            <a:endParaRPr spc="-140" dirty="0"/>
          </a:p>
          <a:p>
            <a:pPr marL="114300" lvl="0" indent="-139700" algn="just" rtl="0">
              <a:lnSpc>
                <a:spcPct val="112727"/>
              </a:lnSpc>
              <a:spcBef>
                <a:spcPts val="0"/>
              </a:spcBef>
              <a:spcAft>
                <a:spcPts val="0"/>
              </a:spcAft>
              <a:buClr>
                <a:srgbClr val="0D0D0D"/>
              </a:buClr>
              <a:buSzPts val="2200"/>
              <a:buFont typeface="Arial"/>
              <a:buChar char="•"/>
            </a:pPr>
            <a:r>
              <a:rPr lang="en-US" sz="2400" b="1" i="0" spc="-140" dirty="0">
                <a:solidFill>
                  <a:srgbClr val="0D0D0D"/>
                </a:solidFill>
                <a:highlight>
                  <a:srgbClr val="FFFFFF"/>
                </a:highlight>
              </a:rPr>
              <a:t>Engagement für die Gemeinschaft: </a:t>
            </a:r>
            <a:r>
              <a:rPr lang="de-DE" sz="2400" i="0" spc="-140" dirty="0">
                <a:solidFill>
                  <a:srgbClr val="0D0D0D"/>
                </a:solidFill>
                <a:highlight>
                  <a:srgbClr val="FFFFFF"/>
                </a:highlight>
              </a:rPr>
              <a:t>Über die Produktion hinaus erweiterte das Unternehmen seine Produktpalette um Teesets und nachhaltige Waren und veranstaltete Workshops, um die Gemeinde über nachhaltige Praktiken und Ernährung aufzuklären.</a:t>
            </a:r>
            <a:endParaRPr spc="-14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05"/>
          <p:cNvSpPr txBox="1">
            <a:spLocks noGrp="1"/>
          </p:cNvSpPr>
          <p:nvPr>
            <p:ph type="body" idx="2"/>
          </p:nvPr>
        </p:nvSpPr>
        <p:spPr>
          <a:xfrm>
            <a:off x="955656" y="693639"/>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b="1" i="0" dirty="0">
                <a:solidFill>
                  <a:srgbClr val="0D0D0D"/>
                </a:solidFill>
                <a:highlight>
                  <a:srgbClr val="FFFFFF"/>
                </a:highlight>
              </a:rPr>
              <a:t>Das </a:t>
            </a:r>
            <a:r>
              <a:rPr lang="en-US" b="1" i="0" dirty="0" err="1">
                <a:solidFill>
                  <a:srgbClr val="0D0D0D"/>
                </a:solidFill>
                <a:highlight>
                  <a:srgbClr val="FFFFFF"/>
                </a:highlight>
              </a:rPr>
              <a:t>Ergebnis</a:t>
            </a:r>
            <a:r>
              <a:rPr lang="en-US" b="1" i="0" dirty="0">
                <a:solidFill>
                  <a:srgbClr val="0D0D0D"/>
                </a:solidFill>
                <a:highlight>
                  <a:srgbClr val="FFFFFF"/>
                </a:highlight>
              </a:rPr>
              <a:t>:</a:t>
            </a:r>
            <a:endParaRPr dirty="0"/>
          </a:p>
          <a:p>
            <a:pPr marL="0" lvl="0" indent="0" algn="just" rtl="0">
              <a:lnSpc>
                <a:spcPct val="112727"/>
              </a:lnSpc>
              <a:spcBef>
                <a:spcPts val="0"/>
              </a:spcBef>
              <a:spcAft>
                <a:spcPts val="0"/>
              </a:spcAft>
              <a:buClr>
                <a:srgbClr val="0D0D0D"/>
              </a:buClr>
              <a:buSzPts val="2200"/>
              <a:buNone/>
            </a:pPr>
            <a:r>
              <a:rPr lang="de-DE" i="0" dirty="0">
                <a:solidFill>
                  <a:srgbClr val="0D0D0D"/>
                </a:solidFill>
                <a:highlight>
                  <a:srgbClr val="FFFFFF"/>
                </a:highlight>
              </a:rPr>
              <a:t>Der umfassende Nachhaltigkeitsansatz von All About Kombucha hat den Ruf der Marke erheblich verbessert, umweltbewusste Kunden angezogen und zum Wohl der Gemeinschaft beigetragen.</a:t>
            </a:r>
            <a:endParaRPr dirty="0"/>
          </a:p>
          <a:p>
            <a:pPr marL="0" lvl="0" indent="0" algn="just" rtl="0">
              <a:lnSpc>
                <a:spcPct val="112727"/>
              </a:lnSpc>
              <a:spcBef>
                <a:spcPts val="0"/>
              </a:spcBef>
              <a:spcAft>
                <a:spcPts val="0"/>
              </a:spcAft>
              <a:buClr>
                <a:srgbClr val="595959"/>
              </a:buClr>
              <a:buSzPts val="2200"/>
              <a:buNone/>
            </a:pPr>
            <a:endParaRPr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de-DE" i="0" dirty="0">
                <a:solidFill>
                  <a:srgbClr val="0D0D0D"/>
                </a:solidFill>
                <a:highlight>
                  <a:srgbClr val="FFFFFF"/>
                </a:highlight>
              </a:rPr>
              <a:t>Ihr Engagement für den Umweltschutz und die Unterstützung der lokalen Bevölkerung hat maßgeblich zu ihrer Expansion und Widerstandsfähigkeit beigetragen und gezeigt, dass geschäftlicher Erfolg und Nachhaltigkeit Hand in Hand gehen können.</a:t>
            </a:r>
            <a:endParaRPr dirty="0"/>
          </a:p>
          <a:p>
            <a:pPr marL="0" lvl="0" indent="0" algn="just" rtl="0">
              <a:lnSpc>
                <a:spcPct val="112727"/>
              </a:lnSpc>
              <a:spcBef>
                <a:spcPts val="0"/>
              </a:spcBef>
              <a:spcAft>
                <a:spcPts val="0"/>
              </a:spcAft>
              <a:buClr>
                <a:srgbClr val="595959"/>
              </a:buClr>
              <a:buSzPts val="2200"/>
              <a:buNone/>
            </a:pPr>
            <a:endParaRPr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de-DE" i="0" dirty="0">
                <a:solidFill>
                  <a:srgbClr val="0D0D0D"/>
                </a:solidFill>
                <a:highlight>
                  <a:srgbClr val="FFFFFF"/>
                </a:highlight>
              </a:rPr>
              <a:t>Die Initiativen des Unternehmens, wie die Mitgliedschaft bei 1% for the Planet und das umfassende Engagement in der Gemeinde, haben nicht nur für lokales Wohlwollen gesorgt, sondern das Unternehmen auch als führend bei nachhaltigen Geschäftspraktiken in der Getränkeindustrie positioniert.</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48"/>
          <p:cNvSpPr txBox="1">
            <a:spLocks noGrp="1"/>
          </p:cNvSpPr>
          <p:nvPr>
            <p:ph type="body" idx="1"/>
          </p:nvPr>
        </p:nvSpPr>
        <p:spPr>
          <a:xfrm>
            <a:off x="4454821" y="320555"/>
            <a:ext cx="6889315" cy="5649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D0D0D"/>
              </a:buClr>
              <a:buSzPts val="2200"/>
              <a:buNone/>
            </a:pPr>
            <a:r>
              <a:rPr lang="en-US" b="1" i="0" dirty="0">
                <a:solidFill>
                  <a:srgbClr val="0D0D0D"/>
                </a:solidFill>
                <a:highlight>
                  <a:srgbClr val="FFFFFF"/>
                </a:highlight>
              </a:rPr>
              <a:t>Problem:</a:t>
            </a:r>
            <a:endParaRPr i="0" dirty="0">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r>
              <a:rPr lang="de-DE" sz="2350" i="0" spc="-130" dirty="0">
                <a:solidFill>
                  <a:srgbClr val="0D0D0D"/>
                </a:solidFill>
                <a:highlight>
                  <a:srgbClr val="FFFFFF"/>
                </a:highlight>
              </a:rPr>
              <a:t>BiaSol wurde 2020 von den Geschwistern Ruairi und Niamh Dooley in Irland gegründet, um die Lebensmittelverschwendung zu bekämpfen und eine nachhaltige Ernährung zu fördern, indem der reichlich vorhandene Biertreber aus der lokalen Craft-Bier-Industrie wiederverwendet wird.</a:t>
            </a:r>
            <a:endParaRPr sz="2350" spc="-130" dirty="0"/>
          </a:p>
          <a:p>
            <a:pPr marL="0" lvl="0" indent="0" algn="just" rtl="0">
              <a:lnSpc>
                <a:spcPct val="100000"/>
              </a:lnSpc>
              <a:spcBef>
                <a:spcPts val="0"/>
              </a:spcBef>
              <a:spcAft>
                <a:spcPts val="0"/>
              </a:spcAft>
              <a:buClr>
                <a:srgbClr val="0D0D0D"/>
              </a:buClr>
              <a:buSzPts val="2200"/>
              <a:buNone/>
            </a:pPr>
            <a:endParaRPr sz="2350" i="0" spc="-130" dirty="0">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r>
              <a:rPr lang="de-DE" sz="2350" spc="-130" dirty="0">
                <a:solidFill>
                  <a:srgbClr val="0D0D0D"/>
                </a:solidFill>
                <a:highlight>
                  <a:srgbClr val="FFFFFF"/>
                </a:highlight>
              </a:rPr>
              <a:t>Diese Idee entstand in einer Zeit, in der das Bewusstsein für nachhaltige Praktiken und gesündere Ernährungsgewohnheiten weltweit zunahm. </a:t>
            </a:r>
            <a:endParaRPr sz="2350" spc="-130" dirty="0"/>
          </a:p>
          <a:p>
            <a:pPr marL="0" lvl="0" indent="0" algn="just" rtl="0">
              <a:lnSpc>
                <a:spcPct val="100000"/>
              </a:lnSpc>
              <a:spcBef>
                <a:spcPts val="0"/>
              </a:spcBef>
              <a:spcAft>
                <a:spcPts val="0"/>
              </a:spcAft>
              <a:buClr>
                <a:srgbClr val="0D0D0D"/>
              </a:buClr>
              <a:buSzPts val="2200"/>
              <a:buNone/>
            </a:pPr>
            <a:endParaRPr sz="2350" spc="-130" dirty="0">
              <a:highlight>
                <a:srgbClr val="FFFFFF"/>
              </a:highlight>
            </a:endParaRPr>
          </a:p>
          <a:p>
            <a:pPr marL="0" lvl="0" indent="0" algn="just" rtl="0">
              <a:lnSpc>
                <a:spcPct val="100000"/>
              </a:lnSpc>
              <a:spcBef>
                <a:spcPts val="0"/>
              </a:spcBef>
              <a:spcAft>
                <a:spcPts val="0"/>
              </a:spcAft>
              <a:buClr>
                <a:srgbClr val="0D0D0D"/>
              </a:buClr>
              <a:buSzPts val="2200"/>
              <a:buNone/>
            </a:pPr>
            <a:r>
              <a:rPr lang="de-DE" sz="2350" i="0" spc="-130" dirty="0">
                <a:solidFill>
                  <a:srgbClr val="0D0D0D"/>
                </a:solidFill>
                <a:highlight>
                  <a:srgbClr val="FFFFFF"/>
                </a:highlight>
              </a:rPr>
              <a:t>Die Herausforderungen bei der Integration dieser nachhaltigen Praktiken in ein tragfähiges Geschäftsmodell, insbesondere die logistischen Probleme im Zusammenhang mit der Handhabung und Verarbeitung von Biertreber, standen im Mittelpunkt der Aufgabe.</a:t>
            </a:r>
            <a:endParaRPr sz="2350" i="0" spc="-130" dirty="0">
              <a:highlight>
                <a:srgbClr val="FFFFFF"/>
              </a:highlight>
            </a:endParaRPr>
          </a:p>
        </p:txBody>
      </p:sp>
      <p:sp>
        <p:nvSpPr>
          <p:cNvPr id="614" name="Google Shape;614;p48"/>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lt1"/>
              </a:buClr>
              <a:buSzPts val="3600"/>
              <a:buNone/>
            </a:pPr>
            <a:r>
              <a:rPr lang="de-DE" dirty="0"/>
              <a:t>Fallstudie 3</a:t>
            </a:r>
          </a:p>
          <a:p>
            <a:pPr marL="0" lvl="0" indent="0" algn="ctr" rtl="0">
              <a:lnSpc>
                <a:spcPct val="90000"/>
              </a:lnSpc>
              <a:spcBef>
                <a:spcPts val="1000"/>
              </a:spcBef>
              <a:spcAft>
                <a:spcPts val="0"/>
              </a:spcAft>
              <a:buClr>
                <a:schemeClr val="lt1"/>
              </a:buClr>
              <a:buSzPts val="3600"/>
              <a:buNone/>
            </a:pPr>
            <a:r>
              <a:rPr lang="de-DE" dirty="0"/>
              <a:t>BiaSol - Revolutionierung der Nachhaltigkeit von Lebensmitteln</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106"/>
          <p:cNvSpPr txBox="1">
            <a:spLocks noGrp="1"/>
          </p:cNvSpPr>
          <p:nvPr>
            <p:ph type="body" idx="2"/>
          </p:nvPr>
        </p:nvSpPr>
        <p:spPr>
          <a:xfrm>
            <a:off x="565551" y="0"/>
            <a:ext cx="10582656"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endParaRPr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de-DE" sz="2340" i="0" spc="-100" dirty="0">
                <a:solidFill>
                  <a:srgbClr val="0D0D0D"/>
                </a:solidFill>
                <a:highlight>
                  <a:srgbClr val="FFFFFF"/>
                </a:highlight>
              </a:rPr>
              <a:t>BiaSol ist 2023 der Food Waste Charter of Ireland beigetreten und unterstreicht damit sein Engagement für die Reduzierung von Lebensmittelabfällen und die Unterstützung nachhaltiger Industriepraktiken.</a:t>
            </a:r>
            <a:endParaRPr sz="2340" b="1" i="0" spc="-10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endParaRPr sz="2340" b="1" dirty="0">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r>
              <a:rPr lang="en-US" sz="2340" b="1" i="0" spc="-150" dirty="0">
                <a:solidFill>
                  <a:srgbClr val="0D0D0D"/>
                </a:solidFill>
                <a:highlight>
                  <a:srgbClr val="FFFFFF"/>
                </a:highlight>
              </a:rPr>
              <a:t>Intervention:</a:t>
            </a:r>
            <a:endParaRPr sz="2340" spc="-150" dirty="0"/>
          </a:p>
          <a:p>
            <a:pPr marL="0" lvl="0" indent="0" algn="just" rtl="0">
              <a:lnSpc>
                <a:spcPct val="100000"/>
              </a:lnSpc>
              <a:spcBef>
                <a:spcPts val="0"/>
              </a:spcBef>
              <a:spcAft>
                <a:spcPts val="0"/>
              </a:spcAft>
              <a:buClr>
                <a:srgbClr val="0D0D0D"/>
              </a:buClr>
              <a:buSzPts val="2200"/>
              <a:buNone/>
            </a:pPr>
            <a:r>
              <a:rPr lang="de-DE" sz="2340" i="0" spc="-150" dirty="0">
                <a:solidFill>
                  <a:srgbClr val="0D0D0D"/>
                </a:solidFill>
                <a:highlight>
                  <a:srgbClr val="FFFFFF"/>
                </a:highlight>
              </a:rPr>
              <a:t>BiaSol hat mehrere strategische Ansätze gewählt, um diese Herausforderungen zu bewältigen:</a:t>
            </a:r>
            <a:endParaRPr sz="2340" b="1" i="0" spc="-150" dirty="0">
              <a:solidFill>
                <a:srgbClr val="0D0D0D"/>
              </a:solidFill>
              <a:highlight>
                <a:srgbClr val="FFFFFF"/>
              </a:highlight>
            </a:endParaRPr>
          </a:p>
          <a:p>
            <a:pPr marL="114300" lvl="0" indent="-139700" algn="just" rtl="0">
              <a:lnSpc>
                <a:spcPct val="100000"/>
              </a:lnSpc>
              <a:spcBef>
                <a:spcPts val="0"/>
              </a:spcBef>
              <a:spcAft>
                <a:spcPts val="0"/>
              </a:spcAft>
              <a:buClr>
                <a:srgbClr val="0D0D0D"/>
              </a:buClr>
              <a:buSzPts val="2200"/>
              <a:buFont typeface="Arial"/>
              <a:buChar char="•"/>
            </a:pPr>
            <a:r>
              <a:rPr lang="de-DE" sz="2340" i="0" spc="-150" dirty="0">
                <a:solidFill>
                  <a:srgbClr val="0D0D0D"/>
                </a:solidFill>
                <a:highlight>
                  <a:srgbClr val="FFFFFF"/>
                </a:highlight>
              </a:rPr>
              <a:t>Wiederverwendung von Altgetreide: BiaSol entwickelte eine innovative Methode zum Trocknen und Mahlen von Biertreber aus lokalen Brauereien und verwandelte ihn in eine ballaststoffreiche Zutat, die für verschiedene Lebensmittelprodukte geeignet ist.</a:t>
            </a:r>
            <a:endParaRPr sz="2340" spc="-150" dirty="0"/>
          </a:p>
          <a:p>
            <a:pPr marL="114300" lvl="0" indent="-139700" algn="just" rtl="0">
              <a:lnSpc>
                <a:spcPct val="100000"/>
              </a:lnSpc>
              <a:spcBef>
                <a:spcPts val="0"/>
              </a:spcBef>
              <a:spcAft>
                <a:spcPts val="0"/>
              </a:spcAft>
              <a:buClr>
                <a:srgbClr val="0D0D0D"/>
              </a:buClr>
              <a:buSzPts val="2200"/>
              <a:buFont typeface="Arial"/>
              <a:buChar char="•"/>
            </a:pPr>
            <a:r>
              <a:rPr lang="de-DE" sz="2340" i="0" spc="-150" dirty="0">
                <a:solidFill>
                  <a:srgbClr val="0D0D0D"/>
                </a:solidFill>
                <a:highlight>
                  <a:srgbClr val="FFFFFF"/>
                </a:highlight>
              </a:rPr>
              <a:t>Produktentwicklung: Unter Nutzung von Niams Fachkenntnissen in der Lebensmittelwissenschaft entwickelte das Team eine breite Palette von Einzelhandelsprodukten auf der Grundlage von Biertreber und förderte so die Kreislaufwirtschaft.</a:t>
            </a:r>
          </a:p>
          <a:p>
            <a:pPr marL="114300" lvl="0" indent="-139700" algn="just" rtl="0">
              <a:lnSpc>
                <a:spcPct val="100000"/>
              </a:lnSpc>
              <a:spcBef>
                <a:spcPts val="0"/>
              </a:spcBef>
              <a:spcAft>
                <a:spcPts val="0"/>
              </a:spcAft>
              <a:buClr>
                <a:srgbClr val="0D0D0D"/>
              </a:buClr>
              <a:buSzPts val="2200"/>
              <a:buFont typeface="Arial"/>
              <a:buChar char="•"/>
            </a:pPr>
            <a:r>
              <a:rPr lang="de-DE" sz="2340" i="0" spc="-150" dirty="0">
                <a:solidFill>
                  <a:srgbClr val="0D0D0D"/>
                </a:solidFill>
                <a:highlight>
                  <a:srgbClr val="FFFFFF"/>
                </a:highlight>
              </a:rPr>
              <a:t>Gesellschaftliches Engagement und Umweltinitiativen: Das Unternehmen verpflichtete sich zu einer abfallfreien Produktion, die auf Ressourceneffizienz und minimale Umweltauswirkungen abzielt. Darüber hinaus engagierte sich das Unternehmen in umfangreichen Aufklärungsmaßnahmen zur Förderung einer nachhaltigen Lebensweise und eines verantwortungsvollen Konsums.</a:t>
            </a:r>
            <a:endParaRPr lang="en-US" sz="2340" spc="-15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107"/>
          <p:cNvSpPr txBox="1">
            <a:spLocks noGrp="1"/>
          </p:cNvSpPr>
          <p:nvPr>
            <p:ph type="body" idx="2"/>
          </p:nvPr>
        </p:nvSpPr>
        <p:spPr>
          <a:xfrm>
            <a:off x="816464" y="614391"/>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b="1" i="0" dirty="0" err="1">
                <a:solidFill>
                  <a:srgbClr val="0D0D0D"/>
                </a:solidFill>
                <a:highlight>
                  <a:srgbClr val="FFFFFF"/>
                </a:highlight>
              </a:rPr>
              <a:t>Ergebnis</a:t>
            </a:r>
            <a:r>
              <a:rPr lang="en-US" b="1" i="0" dirty="0">
                <a:solidFill>
                  <a:srgbClr val="0D0D0D"/>
                </a:solidFill>
                <a:highlight>
                  <a:srgbClr val="FFFFFF"/>
                </a:highlight>
              </a:rPr>
              <a:t>:</a:t>
            </a:r>
            <a:endParaRPr i="0" dirty="0">
              <a:solidFill>
                <a:srgbClr val="033637"/>
              </a:solidFill>
              <a:highlight>
                <a:srgbClr val="FFFFFF"/>
              </a:highlight>
            </a:endParaRPr>
          </a:p>
          <a:p>
            <a:pPr marL="114300" lvl="0" indent="-139700" algn="just" rtl="0">
              <a:lnSpc>
                <a:spcPct val="112727"/>
              </a:lnSpc>
              <a:spcBef>
                <a:spcPts val="0"/>
              </a:spcBef>
              <a:spcAft>
                <a:spcPts val="0"/>
              </a:spcAft>
              <a:buClr>
                <a:srgbClr val="033637"/>
              </a:buClr>
              <a:buSzPts val="2200"/>
              <a:buFont typeface="Arial"/>
              <a:buChar char="•"/>
            </a:pPr>
            <a:r>
              <a:rPr lang="en-US" b="1" i="0" dirty="0" err="1">
                <a:solidFill>
                  <a:srgbClr val="033637"/>
                </a:solidFill>
                <a:highlight>
                  <a:srgbClr val="FFFFFF"/>
                </a:highlight>
              </a:rPr>
              <a:t>Vorteile</a:t>
            </a:r>
            <a:r>
              <a:rPr lang="en-US" b="1" i="0" dirty="0">
                <a:solidFill>
                  <a:srgbClr val="033637"/>
                </a:solidFill>
                <a:highlight>
                  <a:srgbClr val="FFFFFF"/>
                </a:highlight>
              </a:rPr>
              <a:t> für die Umwelt: </a:t>
            </a:r>
            <a:r>
              <a:rPr lang="de-DE" i="0" dirty="0">
                <a:solidFill>
                  <a:srgbClr val="033637"/>
                </a:solidFill>
                <a:highlight>
                  <a:srgbClr val="FFFFFF"/>
                </a:highlight>
              </a:rPr>
              <a:t>urch die Umwandlung von Biertreber in nahrhafte Lebensmittel hat BiaSol die Menge an organischen Abfällen, die auf Mülldeponien landen, erheblich reduziert und damit die Treibhausgasemissionen aus der Abfallzersetzung verringert.</a:t>
            </a:r>
            <a:endParaRPr dirty="0"/>
          </a:p>
          <a:p>
            <a:pPr marL="114300" lvl="0" indent="-139700" algn="just" rtl="0">
              <a:lnSpc>
                <a:spcPct val="112727"/>
              </a:lnSpc>
              <a:spcBef>
                <a:spcPts val="0"/>
              </a:spcBef>
              <a:spcAft>
                <a:spcPts val="0"/>
              </a:spcAft>
              <a:buClr>
                <a:srgbClr val="0D0D0D"/>
              </a:buClr>
              <a:buSzPts val="2200"/>
              <a:buFont typeface="Arial"/>
              <a:buChar char="•"/>
            </a:pPr>
            <a:r>
              <a:rPr lang="de-DE" b="1" i="0" dirty="0">
                <a:solidFill>
                  <a:srgbClr val="033637"/>
                </a:solidFill>
                <a:highlight>
                  <a:srgbClr val="FFFFFF"/>
                </a:highlight>
              </a:rPr>
              <a:t>Einfluss auf die Marke und Beziehungen zur Gemeinschaft</a:t>
            </a:r>
            <a:r>
              <a:rPr lang="en-US" b="1" i="0" dirty="0">
                <a:solidFill>
                  <a:srgbClr val="033637"/>
                </a:solidFill>
                <a:highlight>
                  <a:srgbClr val="FFFFFF"/>
                </a:highlight>
              </a:rPr>
              <a:t>: </a:t>
            </a:r>
            <a:r>
              <a:rPr lang="de-DE" i="0" dirty="0">
                <a:solidFill>
                  <a:srgbClr val="033637"/>
                </a:solidFill>
                <a:highlight>
                  <a:srgbClr val="FFFFFF"/>
                </a:highlight>
              </a:rPr>
              <a:t>Diese Nachhaltigkeitsbemühungen haben nicht nur den Ruf der Marke BiaSol als Innovator im Bereich der nachhaltigen Lebensmittelproduktion gestärkt, sondern auch einen treuen Kundenstamm aufgebaut, der ethische und umweltbewusste Unternehmen schätzt.</a:t>
            </a:r>
            <a:r>
              <a:rPr lang="en-US" i="0" dirty="0">
                <a:solidFill>
                  <a:srgbClr val="033637"/>
                </a:solidFill>
                <a:highlight>
                  <a:srgbClr val="FFFFFF"/>
                </a:highlight>
              </a:rPr>
              <a:t>.</a:t>
            </a:r>
            <a:endParaRPr dirty="0"/>
          </a:p>
          <a:p>
            <a:pPr marL="114300" lvl="0" indent="-139700" algn="just" rtl="0">
              <a:lnSpc>
                <a:spcPct val="112727"/>
              </a:lnSpc>
              <a:spcBef>
                <a:spcPts val="0"/>
              </a:spcBef>
              <a:spcAft>
                <a:spcPts val="0"/>
              </a:spcAft>
              <a:buClr>
                <a:srgbClr val="0D0D0D"/>
              </a:buClr>
              <a:buSzPts val="2200"/>
              <a:buFont typeface="Arial"/>
              <a:buChar char="•"/>
            </a:pPr>
            <a:r>
              <a:rPr lang="en-US" b="1" i="0" dirty="0" err="1">
                <a:solidFill>
                  <a:srgbClr val="033637"/>
                </a:solidFill>
                <a:highlight>
                  <a:srgbClr val="FFFFFF"/>
                </a:highlight>
              </a:rPr>
              <a:t>Führend</a:t>
            </a:r>
            <a:r>
              <a:rPr lang="en-US" b="1" i="0" dirty="0">
                <a:solidFill>
                  <a:srgbClr val="033637"/>
                </a:solidFill>
                <a:highlight>
                  <a:srgbClr val="FFFFFF"/>
                </a:highlight>
              </a:rPr>
              <a:t> in der Branche: </a:t>
            </a:r>
            <a:r>
              <a:rPr lang="de-DE" i="0" dirty="0">
                <a:solidFill>
                  <a:srgbClr val="033637"/>
                </a:solidFill>
                <a:highlight>
                  <a:srgbClr val="FFFFFF"/>
                </a:highlight>
              </a:rPr>
              <a:t>Die Initiativen von BiaSol haben das Unternehmen als Branchenführer etabliert und zeigen, wie nachhaltige Praktiken effektiv in Geschäftsmodelle integriert werden können, um der Umwelt, der Gemeinschaft und der Wirtschaft zu nutzen.</a:t>
            </a:r>
            <a:endParaRPr b="1" dirty="0"/>
          </a:p>
          <a:p>
            <a:pPr marL="114300" lvl="0" indent="25400" algn="just" rtl="0">
              <a:lnSpc>
                <a:spcPct val="112727"/>
              </a:lnSpc>
              <a:spcBef>
                <a:spcPts val="0"/>
              </a:spcBef>
              <a:spcAft>
                <a:spcPts val="0"/>
              </a:spcAft>
              <a:buClr>
                <a:srgbClr val="033637"/>
              </a:buClr>
              <a:buSzPts val="2200"/>
              <a:buFont typeface="Arial"/>
              <a:buNone/>
            </a:pPr>
            <a:endParaRPr dirty="0"/>
          </a:p>
          <a:p>
            <a:pPr marL="457200" marR="0" lvl="0" indent="-228600" algn="just" rtl="0">
              <a:lnSpc>
                <a:spcPct val="103333"/>
              </a:lnSpc>
              <a:spcBef>
                <a:spcPts val="0"/>
              </a:spcBef>
              <a:spcAft>
                <a:spcPts val="0"/>
              </a:spcAft>
              <a:buClr>
                <a:srgbClr val="595959"/>
              </a:buClr>
              <a:buSzPts val="2400"/>
              <a:buFont typeface="Arial"/>
              <a:buNone/>
            </a:pP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1" name="Google Shape;641;p4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04</a:t>
            </a:r>
            <a:endParaRPr/>
          </a:p>
        </p:txBody>
      </p:sp>
      <p:sp>
        <p:nvSpPr>
          <p:cNvPr id="642" name="Google Shape;642;p44"/>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43" name="Google Shape;643;p44"/>
          <p:cNvSpPr txBox="1"/>
          <p:nvPr/>
        </p:nvSpPr>
        <p:spPr>
          <a:xfrm>
            <a:off x="6025679" y="4642627"/>
            <a:ext cx="4630545"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BEWERTUNG</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4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Q1</a:t>
            </a:r>
            <a:endParaRPr/>
          </a:p>
        </p:txBody>
      </p:sp>
      <p:sp>
        <p:nvSpPr>
          <p:cNvPr id="649" name="Google Shape;649;p46"/>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de-DE" b="1" dirty="0">
                <a:solidFill>
                  <a:srgbClr val="000000"/>
                </a:solidFill>
              </a:rPr>
              <a:t>Was ist ein Hauptziel nachhaltiger Geschäftspraktiken?</a:t>
            </a:r>
            <a:endParaRPr b="1" dirty="0">
              <a:solidFill>
                <a:srgbClr val="000000"/>
              </a:solidFill>
            </a:endParaRPr>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A) </a:t>
            </a:r>
            <a:r>
              <a:rPr lang="de-DE" dirty="0">
                <a:solidFill>
                  <a:srgbClr val="000000"/>
                </a:solidFill>
              </a:rPr>
              <a:t>Maximierung kurzfristiger Gewinne um jeden Preis</a:t>
            </a:r>
            <a:endParaRPr dirty="0">
              <a:solidFill>
                <a:srgbClr val="000000"/>
              </a:solidFill>
            </a:endParaRPr>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B) </a:t>
            </a:r>
            <a:r>
              <a:rPr lang="de-DE" dirty="0">
                <a:solidFill>
                  <a:srgbClr val="000000"/>
                </a:solidFill>
              </a:rPr>
              <a:t>Senkung der ethischen Standards zur Erhöhung des Marktanteils</a:t>
            </a:r>
            <a:endParaRPr dirty="0">
              <a:solidFill>
                <a:srgbClr val="000000"/>
              </a:solidFill>
            </a:endParaRPr>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C)</a:t>
            </a:r>
            <a:r>
              <a:rPr lang="de-DE" dirty="0">
                <a:solidFill>
                  <a:srgbClr val="000000"/>
                </a:solidFill>
              </a:rPr>
              <a:t>Ausgewogenheit zwischen ökologischen, sozialen und wirtschaftlichen Erwägungen</a:t>
            </a:r>
            <a:endParaRPr dirty="0">
              <a:solidFill>
                <a:srgbClr val="000000"/>
              </a:solidFill>
            </a:endParaRPr>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D) </a:t>
            </a:r>
            <a:r>
              <a:rPr lang="de-DE" dirty="0">
                <a:solidFill>
                  <a:srgbClr val="000000"/>
                </a:solidFill>
              </a:rPr>
              <a:t>Die ausschließliche Konzentration auf die Interessen der Aktionäre</a:t>
            </a:r>
            <a:endParaRPr dirty="0">
              <a:solidFill>
                <a:srgbClr val="00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4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Q2</a:t>
            </a:r>
            <a:endParaRPr/>
          </a:p>
        </p:txBody>
      </p:sp>
      <p:sp>
        <p:nvSpPr>
          <p:cNvPr id="655" name="Google Shape;655;p47"/>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de-DE" b="1" dirty="0">
                <a:solidFill>
                  <a:srgbClr val="000000"/>
                </a:solidFill>
              </a:rPr>
              <a:t>Welche Strategie wird von Unternehmen üblicherweise angewandt, um ihren Kohlenstoff-Fußabdruck zu verringern?</a:t>
            </a:r>
            <a:endParaRPr b="1" dirty="0">
              <a:solidFill>
                <a:srgbClr val="000000"/>
              </a:solidFill>
            </a:endParaRPr>
          </a:p>
          <a:p>
            <a:pPr marL="228600" lvl="0" indent="-228600" algn="l" rtl="0">
              <a:lnSpc>
                <a:spcPct val="150000"/>
              </a:lnSpc>
              <a:spcBef>
                <a:spcPts val="0"/>
              </a:spcBef>
              <a:spcAft>
                <a:spcPts val="0"/>
              </a:spcAft>
              <a:buClr>
                <a:srgbClr val="595959"/>
              </a:buClr>
              <a:buSzPts val="2400"/>
              <a:buNone/>
            </a:pPr>
            <a:r>
              <a:rPr lang="en-US" dirty="0">
                <a:solidFill>
                  <a:srgbClr val="000000"/>
                </a:solidFill>
              </a:rPr>
              <a:t>A) </a:t>
            </a:r>
            <a:r>
              <a:rPr lang="de-DE" dirty="0">
                <a:solidFill>
                  <a:srgbClr val="000000"/>
                </a:solidFill>
              </a:rPr>
              <a:t>Erhöhung der Abhängigkeit von fossilen Brennstoffen</a:t>
            </a:r>
            <a:endParaRPr dirty="0">
              <a:solidFill>
                <a:srgbClr val="000000"/>
              </a:solidFill>
            </a:endParaRPr>
          </a:p>
          <a:p>
            <a:pPr marL="228600" lvl="0" indent="-228600" algn="l" rtl="0">
              <a:lnSpc>
                <a:spcPct val="150000"/>
              </a:lnSpc>
              <a:spcBef>
                <a:spcPts val="0"/>
              </a:spcBef>
              <a:spcAft>
                <a:spcPts val="0"/>
              </a:spcAft>
              <a:buClr>
                <a:srgbClr val="595959"/>
              </a:buClr>
              <a:buSzPts val="2400"/>
              <a:buNone/>
            </a:pPr>
            <a:r>
              <a:rPr lang="en-US" dirty="0">
                <a:solidFill>
                  <a:srgbClr val="000000"/>
                </a:solidFill>
              </a:rPr>
              <a:t>B) </a:t>
            </a:r>
            <a:r>
              <a:rPr lang="de-DE" dirty="0">
                <a:solidFill>
                  <a:srgbClr val="000000"/>
                </a:solidFill>
              </a:rPr>
              <a:t>Ausweitung der Büroflächen und der physischen Infrastruktur</a:t>
            </a:r>
            <a:endParaRPr dirty="0">
              <a:solidFill>
                <a:srgbClr val="000000"/>
              </a:solidFill>
            </a:endParaRPr>
          </a:p>
          <a:p>
            <a:pPr marL="228600" lvl="0" indent="-228600" algn="l" rtl="0">
              <a:lnSpc>
                <a:spcPct val="150000"/>
              </a:lnSpc>
              <a:spcBef>
                <a:spcPts val="0"/>
              </a:spcBef>
              <a:spcAft>
                <a:spcPts val="0"/>
              </a:spcAft>
              <a:buClr>
                <a:srgbClr val="595959"/>
              </a:buClr>
              <a:buSzPts val="2400"/>
              <a:buNone/>
            </a:pPr>
            <a:r>
              <a:rPr lang="en-US" dirty="0">
                <a:solidFill>
                  <a:srgbClr val="000000"/>
                </a:solidFill>
              </a:rPr>
              <a:t>C) </a:t>
            </a:r>
            <a:r>
              <a:rPr lang="de-DE" dirty="0">
                <a:solidFill>
                  <a:srgbClr val="000000"/>
                </a:solidFill>
              </a:rPr>
              <a:t>Investitionen in erneuerbare Energiequellen wie Solar- und Windenergie</a:t>
            </a:r>
            <a:endParaRPr dirty="0">
              <a:solidFill>
                <a:srgbClr val="000000"/>
              </a:solidFill>
            </a:endParaRPr>
          </a:p>
          <a:p>
            <a:pPr marL="228600" lvl="0" indent="-228600" algn="l" rtl="0">
              <a:lnSpc>
                <a:spcPct val="150000"/>
              </a:lnSpc>
              <a:spcBef>
                <a:spcPts val="0"/>
              </a:spcBef>
              <a:spcAft>
                <a:spcPts val="0"/>
              </a:spcAft>
              <a:buClr>
                <a:srgbClr val="595959"/>
              </a:buClr>
              <a:buSzPts val="2400"/>
              <a:buNone/>
            </a:pPr>
            <a:r>
              <a:rPr lang="en-US" dirty="0">
                <a:solidFill>
                  <a:srgbClr val="000000"/>
                </a:solidFill>
              </a:rPr>
              <a:t>D) </a:t>
            </a:r>
            <a:r>
              <a:rPr lang="en-US" dirty="0" err="1">
                <a:solidFill>
                  <a:srgbClr val="000000"/>
                </a:solidFill>
              </a:rPr>
              <a:t>Kostensenkung</a:t>
            </a:r>
            <a:r>
              <a:rPr lang="en-US" dirty="0">
                <a:solidFill>
                  <a:srgbClr val="000000"/>
                </a:solidFill>
              </a:rPr>
              <a:t> </a:t>
            </a:r>
            <a:r>
              <a:rPr lang="en-US" dirty="0" err="1">
                <a:solidFill>
                  <a:srgbClr val="000000"/>
                </a:solidFill>
              </a:rPr>
              <a:t>durch</a:t>
            </a:r>
            <a:r>
              <a:rPr lang="en-US" dirty="0">
                <a:solidFill>
                  <a:srgbClr val="000000"/>
                </a:solidFill>
              </a:rPr>
              <a:t> </a:t>
            </a:r>
            <a:r>
              <a:rPr lang="en-US" dirty="0" err="1">
                <a:solidFill>
                  <a:srgbClr val="000000"/>
                </a:solidFill>
              </a:rPr>
              <a:t>reduzierte</a:t>
            </a:r>
            <a:r>
              <a:rPr lang="en-US" dirty="0">
                <a:solidFill>
                  <a:srgbClr val="000000"/>
                </a:solidFill>
              </a:rPr>
              <a:t> </a:t>
            </a:r>
            <a:r>
              <a:rPr lang="en-US" dirty="0" err="1">
                <a:solidFill>
                  <a:srgbClr val="000000"/>
                </a:solidFill>
              </a:rPr>
              <a:t>Abfallwirtschaft</a:t>
            </a:r>
            <a:endParaRPr dirty="0">
              <a:solidFill>
                <a:srgbClr val="00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4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Q3</a:t>
            </a:r>
            <a:endParaRPr/>
          </a:p>
        </p:txBody>
      </p:sp>
      <p:sp>
        <p:nvSpPr>
          <p:cNvPr id="661" name="Google Shape;661;p49"/>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de-DE" b="1" dirty="0">
                <a:solidFill>
                  <a:srgbClr val="000000"/>
                </a:solidFill>
              </a:rPr>
              <a:t>Welcher der folgenden Punkte ist ein Beispiel für eine nachhaltige Beschaffungspraxis?</a:t>
            </a:r>
            <a:endParaRPr b="1" dirty="0">
              <a:solidFill>
                <a:srgbClr val="000000"/>
              </a:solidFill>
            </a:endParaRPr>
          </a:p>
          <a:p>
            <a:pPr marL="228600" lvl="0" indent="-228600" algn="l" rtl="0">
              <a:lnSpc>
                <a:spcPct val="150000"/>
              </a:lnSpc>
              <a:spcBef>
                <a:spcPts val="0"/>
              </a:spcBef>
              <a:spcAft>
                <a:spcPts val="0"/>
              </a:spcAft>
              <a:buClr>
                <a:srgbClr val="595959"/>
              </a:buClr>
              <a:buSzPts val="2400"/>
              <a:buNone/>
            </a:pPr>
            <a:r>
              <a:rPr lang="en-US" dirty="0">
                <a:solidFill>
                  <a:srgbClr val="000000"/>
                </a:solidFill>
              </a:rPr>
              <a:t>A) </a:t>
            </a:r>
            <a:r>
              <a:rPr lang="de-DE" dirty="0">
                <a:solidFill>
                  <a:srgbClr val="000000"/>
                </a:solidFill>
              </a:rPr>
              <a:t>Beschaffung von Materialien ohne Rücksicht auf deren Herkunft</a:t>
            </a:r>
            <a:endParaRPr dirty="0">
              <a:solidFill>
                <a:srgbClr val="000000"/>
              </a:solidFill>
            </a:endParaRPr>
          </a:p>
          <a:p>
            <a:pPr marL="228600" lvl="0" indent="-228600" algn="l" rtl="0">
              <a:lnSpc>
                <a:spcPct val="150000"/>
              </a:lnSpc>
              <a:spcBef>
                <a:spcPts val="0"/>
              </a:spcBef>
              <a:spcAft>
                <a:spcPts val="0"/>
              </a:spcAft>
              <a:buClr>
                <a:srgbClr val="595959"/>
              </a:buClr>
              <a:buSzPts val="2400"/>
              <a:buNone/>
            </a:pPr>
            <a:r>
              <a:rPr lang="en-US" dirty="0">
                <a:solidFill>
                  <a:srgbClr val="000000"/>
                </a:solidFill>
              </a:rPr>
              <a:t>B) </a:t>
            </a:r>
            <a:r>
              <a:rPr lang="de-DE" dirty="0">
                <a:solidFill>
                  <a:srgbClr val="000000"/>
                </a:solidFill>
              </a:rPr>
              <a:t>Missachtung der Praktiken des fairen Handels</a:t>
            </a:r>
            <a:endParaRPr dirty="0">
              <a:solidFill>
                <a:srgbClr val="000000"/>
              </a:solidFill>
            </a:endParaRPr>
          </a:p>
          <a:p>
            <a:pPr marL="228600" lvl="0" indent="-228600" algn="l" rtl="0">
              <a:lnSpc>
                <a:spcPct val="150000"/>
              </a:lnSpc>
              <a:spcBef>
                <a:spcPts val="0"/>
              </a:spcBef>
              <a:spcAft>
                <a:spcPts val="0"/>
              </a:spcAft>
              <a:buClr>
                <a:srgbClr val="595959"/>
              </a:buClr>
              <a:buSzPts val="2400"/>
              <a:buNone/>
            </a:pPr>
            <a:r>
              <a:rPr lang="en-US" dirty="0">
                <a:solidFill>
                  <a:srgbClr val="000000"/>
                </a:solidFill>
              </a:rPr>
              <a:t>C) </a:t>
            </a:r>
            <a:r>
              <a:rPr lang="de-DE" dirty="0">
                <a:solidFill>
                  <a:srgbClr val="000000"/>
                </a:solidFill>
              </a:rPr>
              <a:t>Bevorzugung kostengünstiger Lieferanten ohne Rücksicht auf deren Umweltauswirkungen</a:t>
            </a:r>
            <a:endParaRPr dirty="0">
              <a:solidFill>
                <a:srgbClr val="000000"/>
              </a:solidFill>
            </a:endParaRPr>
          </a:p>
          <a:p>
            <a:pPr marL="228600" lvl="0" indent="-228600" algn="l" rtl="0">
              <a:lnSpc>
                <a:spcPct val="150000"/>
              </a:lnSpc>
              <a:spcBef>
                <a:spcPts val="0"/>
              </a:spcBef>
              <a:spcAft>
                <a:spcPts val="0"/>
              </a:spcAft>
              <a:buClr>
                <a:srgbClr val="595959"/>
              </a:buClr>
              <a:buSzPts val="2400"/>
              <a:buNone/>
            </a:pPr>
            <a:r>
              <a:rPr lang="en-US" dirty="0">
                <a:solidFill>
                  <a:srgbClr val="000000"/>
                </a:solidFill>
              </a:rPr>
              <a:t>D) </a:t>
            </a:r>
            <a:r>
              <a:rPr lang="de-DE" dirty="0">
                <a:solidFill>
                  <a:srgbClr val="000000"/>
                </a:solidFill>
              </a:rPr>
              <a:t>Auswahl von Lieferanten, die sich an Umwelt- und Sozialstandards halten</a:t>
            </a:r>
            <a:endParaRPr dirty="0">
              <a:solidFill>
                <a:srgbClr val="0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5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Q4</a:t>
            </a:r>
            <a:endParaRPr/>
          </a:p>
        </p:txBody>
      </p:sp>
      <p:sp>
        <p:nvSpPr>
          <p:cNvPr id="667" name="Google Shape;667;p50"/>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de-DE" b="1" dirty="0">
                <a:solidFill>
                  <a:srgbClr val="000000"/>
                </a:solidFill>
              </a:rPr>
              <a:t>Welcher der folgenden Punkte ist ein Beispiel für eine nachhaltige Beschaffungspraxis?</a:t>
            </a:r>
            <a:endParaRPr b="1" dirty="0">
              <a:solidFill>
                <a:srgbClr val="000000"/>
              </a:solidFill>
            </a:endParaRP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Beschaffung von Materialien ohne Rücksicht auf deren Herkunft</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Missachtung der Praktiken des fairen Handels</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Bevorzugung kostengünstiger Lieferanten ohne Rücksicht auf deren Umweltauswirkungen</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Auswahl von Lieferanten, die sich an Umwelt- und Sozialstandards halten</a:t>
            </a:r>
            <a:endParaRPr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87"/>
          <p:cNvSpPr txBox="1">
            <a:spLocks noGrp="1"/>
          </p:cNvSpPr>
          <p:nvPr>
            <p:ph type="body" idx="2"/>
          </p:nvPr>
        </p:nvSpPr>
        <p:spPr>
          <a:xfrm>
            <a:off x="904856" y="784354"/>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595959"/>
              </a:buClr>
              <a:buSzPts val="2200"/>
              <a:buNone/>
            </a:pPr>
            <a:r>
              <a:rPr lang="en-US" b="1" dirty="0"/>
              <a:t>T</a:t>
            </a:r>
            <a:r>
              <a:rPr lang="de-DE" b="1" dirty="0"/>
              <a:t>hema 3: Einsicht in Rechtsvorschriften und Einbeziehung von Interessengruppen</a:t>
            </a:r>
            <a:endParaRPr lang="en-US" dirty="0"/>
          </a:p>
          <a:p>
            <a:pPr marL="0" lvl="0" indent="0" algn="just" rtl="0">
              <a:lnSpc>
                <a:spcPct val="112727"/>
              </a:lnSpc>
              <a:spcBef>
                <a:spcPts val="0"/>
              </a:spcBef>
              <a:spcAft>
                <a:spcPts val="0"/>
              </a:spcAft>
              <a:buClr>
                <a:srgbClr val="595959"/>
              </a:buClr>
              <a:buSzPts val="2200"/>
              <a:buNone/>
            </a:pPr>
            <a:r>
              <a:rPr lang="de-DE" dirty="0"/>
              <a:t>Die Teilnehmer werden die für ihr Unternehmen relevanten rechtlichen Rahmenbedingungen verstehen und sich darin zurechtfinden und lernen, wie sie Stakeholder effektiv einbinden können, um Nachhaltigkeitsbemühungen zu kommunizieren.</a:t>
            </a:r>
            <a:endParaRPr dirty="0"/>
          </a:p>
          <a:p>
            <a:pPr marL="0" lvl="0" indent="0" algn="just" rtl="0">
              <a:lnSpc>
                <a:spcPct val="112727"/>
              </a:lnSpc>
              <a:spcBef>
                <a:spcPts val="0"/>
              </a:spcBef>
              <a:spcAft>
                <a:spcPts val="0"/>
              </a:spcAft>
              <a:buClr>
                <a:srgbClr val="595959"/>
              </a:buClr>
              <a:buSzPts val="2200"/>
              <a:buNone/>
            </a:pPr>
            <a:endParaRPr b="1" dirty="0"/>
          </a:p>
          <a:p>
            <a:pPr marL="0" lvl="0" indent="0" algn="just" rtl="0">
              <a:lnSpc>
                <a:spcPct val="112727"/>
              </a:lnSpc>
              <a:spcBef>
                <a:spcPts val="0"/>
              </a:spcBef>
              <a:spcAft>
                <a:spcPts val="0"/>
              </a:spcAft>
              <a:buClr>
                <a:srgbClr val="595959"/>
              </a:buClr>
              <a:buSzPts val="2200"/>
              <a:buNone/>
            </a:pPr>
            <a:r>
              <a:rPr lang="de-DE" b="1" dirty="0"/>
              <a:t>Thema 4: Leistungsmessung und Wettbewerbsfähigkeit von Unternehmen</a:t>
            </a:r>
            <a:endParaRPr dirty="0"/>
          </a:p>
          <a:p>
            <a:pPr marL="0" lvl="0" indent="0" algn="just" rtl="0">
              <a:lnSpc>
                <a:spcPct val="112727"/>
              </a:lnSpc>
              <a:spcBef>
                <a:spcPts val="0"/>
              </a:spcBef>
              <a:spcAft>
                <a:spcPts val="0"/>
              </a:spcAft>
              <a:buClr>
                <a:srgbClr val="595959"/>
              </a:buClr>
              <a:buSzPts val="2200"/>
              <a:buNone/>
            </a:pPr>
            <a:r>
              <a:rPr lang="de-DE" dirty="0"/>
              <a:t>Die Lernenden werden in der Lage sein, verschiedene Instrumente und Kennzahlen zur Messung ihrer Nachhaltigkeitsleistung zu nutzen und diese Daten zur Verbesserung der langfristigen Wettbewerbsfähigkeit und Marktposition ihres Unternehmens einzusetzen.</a:t>
            </a: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88"/>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Q5</a:t>
            </a:r>
            <a:endParaRPr/>
          </a:p>
        </p:txBody>
      </p:sp>
      <p:sp>
        <p:nvSpPr>
          <p:cNvPr id="673" name="Google Shape;673;p88"/>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de-DE" b="1" dirty="0">
                <a:solidFill>
                  <a:srgbClr val="000000"/>
                </a:solidFill>
              </a:rPr>
              <a:t>Was bedeutet die LEED-Zertifizierung für ein Gebäude?</a:t>
            </a:r>
            <a:endParaRPr dirty="0">
              <a:solidFill>
                <a:srgbClr val="000000"/>
              </a:solidFill>
            </a:endParaRP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Das Gebäude ist hauptsächlich aus nicht recycelten Materialien gebaut</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 Es hat Standards für Energieeffizienz und Nachhaltigkeit erreicht</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 Es verwendet ausschließlich traditionelle Energiesysteme</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 Es ist frei von jeglichen behördlichen Auflagen</a:t>
            </a:r>
            <a:endParaRPr dirty="0">
              <a:solidFill>
                <a:srgbClr val="00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9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Antwortschlüssel</a:t>
            </a:r>
            <a:endParaRPr dirty="0"/>
          </a:p>
        </p:txBody>
      </p:sp>
      <p:sp>
        <p:nvSpPr>
          <p:cNvPr id="679" name="Google Shape;679;p96"/>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a:solidFill>
                  <a:srgbClr val="000000"/>
                </a:solidFill>
              </a:rPr>
              <a:t>Q1: C</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Q2: C </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Q3: D</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Q4: D</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Q5: B</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6" name="Google Shape;686;p58"/>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05</a:t>
            </a:r>
            <a:endParaRPr/>
          </a:p>
        </p:txBody>
      </p:sp>
      <p:sp>
        <p:nvSpPr>
          <p:cNvPr id="687" name="Google Shape;687;p58"/>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88" name="Google Shape;688;p58"/>
          <p:cNvSpPr txBox="1"/>
          <p:nvPr/>
        </p:nvSpPr>
        <p:spPr>
          <a:xfrm>
            <a:off x="6025679" y="4642627"/>
            <a:ext cx="4630545"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SCHLÜSSELBEGRIFFE UND DEFINITIONEN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59"/>
          <p:cNvSpPr txBox="1">
            <a:spLocks noGrp="1"/>
          </p:cNvSpPr>
          <p:nvPr>
            <p:ph type="body" idx="1"/>
          </p:nvPr>
        </p:nvSpPr>
        <p:spPr>
          <a:xfrm>
            <a:off x="47813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SCHLÜSSELBEGRIFFE UND DEFINITIONEN</a:t>
            </a:r>
            <a:endParaRPr dirty="0"/>
          </a:p>
          <a:p>
            <a:pPr marL="0" lvl="0" indent="0" algn="l" rtl="0">
              <a:lnSpc>
                <a:spcPct val="90000"/>
              </a:lnSpc>
              <a:spcBef>
                <a:spcPts val="1000"/>
              </a:spcBef>
              <a:spcAft>
                <a:spcPts val="0"/>
              </a:spcAft>
              <a:buClr>
                <a:schemeClr val="lt1"/>
              </a:buClr>
              <a:buSzPts val="3600"/>
              <a:buNone/>
            </a:pPr>
            <a:endParaRPr dirty="0"/>
          </a:p>
        </p:txBody>
      </p:sp>
      <p:sp>
        <p:nvSpPr>
          <p:cNvPr id="694" name="Google Shape;694;p59"/>
          <p:cNvSpPr txBox="1">
            <a:spLocks noGrp="1"/>
          </p:cNvSpPr>
          <p:nvPr>
            <p:ph type="body" idx="2"/>
          </p:nvPr>
        </p:nvSpPr>
        <p:spPr>
          <a:xfrm>
            <a:off x="478136" y="1897053"/>
            <a:ext cx="11189608" cy="3781929"/>
          </a:xfrm>
          <a:prstGeom prst="rect">
            <a:avLst/>
          </a:prstGeom>
          <a:noFill/>
          <a:ln>
            <a:noFill/>
          </a:ln>
        </p:spPr>
        <p:txBody>
          <a:bodyPr spcFirstLastPara="1" wrap="square" lIns="91425" tIns="45700" rIns="91425" bIns="45700" anchor="t" anchorCtr="0">
            <a:noAutofit/>
          </a:bodyPr>
          <a:lstStyle/>
          <a:p>
            <a:pPr marL="342900" lvl="0" indent="-342900" algn="just" rtl="0">
              <a:lnSpc>
                <a:spcPct val="124000"/>
              </a:lnSpc>
              <a:spcBef>
                <a:spcPts val="0"/>
              </a:spcBef>
              <a:spcAft>
                <a:spcPts val="0"/>
              </a:spcAft>
              <a:buClr>
                <a:srgbClr val="595959"/>
              </a:buClr>
              <a:buSzPts val="2000"/>
              <a:buFont typeface="Arial"/>
              <a:buChar char="•"/>
            </a:pPr>
            <a:r>
              <a:rPr lang="de-DE" b="1" spc="-140" dirty="0"/>
              <a:t>Nachhaltigkeit: </a:t>
            </a:r>
            <a:r>
              <a:rPr lang="de-DE" spc="-140" dirty="0"/>
              <a:t>Die Fähigkeit, den Lebensstandard aufrechtzuerhalten oder zu verbessern, ohne die natürlichen Ressourcen für die Zukunft zu schädigen oder zu erschöpfen.</a:t>
            </a:r>
            <a:endParaRPr spc="-140" dirty="0"/>
          </a:p>
          <a:p>
            <a:pPr marL="342900" lvl="0" indent="-342900" algn="just" rtl="0">
              <a:lnSpc>
                <a:spcPct val="124000"/>
              </a:lnSpc>
              <a:spcBef>
                <a:spcPts val="0"/>
              </a:spcBef>
              <a:spcAft>
                <a:spcPts val="0"/>
              </a:spcAft>
              <a:buClr>
                <a:srgbClr val="595959"/>
              </a:buClr>
              <a:buSzPts val="2000"/>
              <a:buFont typeface="Arial"/>
              <a:buChar char="•"/>
            </a:pPr>
            <a:r>
              <a:rPr lang="de-DE" b="1" spc="-140" dirty="0"/>
              <a:t>Soziale Verantwortung der Unternehmen (CSR): </a:t>
            </a:r>
            <a:r>
              <a:rPr lang="de-DE" spc="-140" dirty="0"/>
              <a:t>Ein Geschäftsmodell, das einem Unternehmen hilft, sich selbst, seinen Interessengruppen und der Öffentlichkeit gegenüber sozial verantwortlich zu sein. Durch die Wahrnehmung der sozialen Verantwortung von Unternehmen können sich diese bewusst machen, welche Auswirkungen sie auf alle Aspekte der Gesellschaft haben, einschließlich der wirtschaftlichen, sozialen und ökologischen.</a:t>
            </a:r>
            <a:endParaRPr spc="-140" dirty="0"/>
          </a:p>
          <a:p>
            <a:pPr marL="342900" lvl="0" indent="-342900" algn="just" rtl="0">
              <a:lnSpc>
                <a:spcPct val="124000"/>
              </a:lnSpc>
              <a:spcBef>
                <a:spcPts val="0"/>
              </a:spcBef>
              <a:spcAft>
                <a:spcPts val="0"/>
              </a:spcAft>
              <a:buClr>
                <a:srgbClr val="595959"/>
              </a:buClr>
              <a:buSzPts val="2000"/>
              <a:buFont typeface="Arial"/>
              <a:buChar char="•"/>
            </a:pPr>
            <a:r>
              <a:rPr lang="de-DE" b="1" spc="-140" dirty="0"/>
              <a:t>Triple Bottom Line: </a:t>
            </a:r>
            <a:r>
              <a:rPr lang="de-DE" spc="-140" dirty="0"/>
              <a:t>Ein Rahmen oder eine Theorie, die empfiehlt, dass Unternehmen sich verpflichten, soziale und ökologische Belange ebenso zu berücksichtigen wie ihre Gewinne. Die Triple Bottom Line besteht aus sozialer Gerechtigkeit, Umweltschutz und wirtschaftlicher Rentabilität - drei P: People, Planet und Profit.</a:t>
            </a:r>
            <a:endParaRPr sz="2000" spc="-14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108"/>
          <p:cNvSpPr txBox="1">
            <a:spLocks noGrp="1"/>
          </p:cNvSpPr>
          <p:nvPr>
            <p:ph type="body" idx="1"/>
          </p:nvPr>
        </p:nvSpPr>
        <p:spPr>
          <a:xfrm>
            <a:off x="498045" y="936622"/>
            <a:ext cx="10479218" cy="803654"/>
          </a:xfrm>
          <a:prstGeom prst="rect">
            <a:avLst/>
          </a:prstGeom>
          <a:noFill/>
          <a:ln>
            <a:noFill/>
          </a:ln>
        </p:spPr>
        <p:txBody>
          <a:bodyPr spcFirstLastPara="1" wrap="square" lIns="91425" tIns="45700" rIns="91425" bIns="45700" anchor="t" anchorCtr="0">
            <a:noAutofit/>
          </a:bodyPr>
          <a:lstStyle/>
          <a:p>
            <a:r>
              <a:rPr lang="en-US" dirty="0"/>
              <a:t>SCHLÜSSELBEGRIFFE UND DEFINITIONEN</a:t>
            </a:r>
          </a:p>
          <a:p>
            <a:pPr marL="457200" marR="0" lvl="0" indent="-228600" algn="l" rtl="0">
              <a:lnSpc>
                <a:spcPct val="90000"/>
              </a:lnSpc>
              <a:spcBef>
                <a:spcPts val="1000"/>
              </a:spcBef>
              <a:spcAft>
                <a:spcPts val="0"/>
              </a:spcAft>
              <a:buClr>
                <a:schemeClr val="lt1"/>
              </a:buClr>
              <a:buSzPts val="3600"/>
              <a:buFont typeface="Arial"/>
              <a:buNone/>
            </a:pPr>
            <a:endParaRPr dirty="0"/>
          </a:p>
          <a:p>
            <a:pPr marL="457200" marR="0" lvl="0" indent="-228600" algn="l" rtl="0">
              <a:lnSpc>
                <a:spcPct val="90000"/>
              </a:lnSpc>
              <a:spcBef>
                <a:spcPts val="1000"/>
              </a:spcBef>
              <a:spcAft>
                <a:spcPts val="0"/>
              </a:spcAft>
              <a:buClr>
                <a:schemeClr val="lt1"/>
              </a:buClr>
              <a:buSzPts val="3600"/>
              <a:buFont typeface="Arial"/>
              <a:buNone/>
            </a:pPr>
            <a:endParaRPr dirty="0"/>
          </a:p>
        </p:txBody>
      </p:sp>
      <p:sp>
        <p:nvSpPr>
          <p:cNvPr id="700" name="Google Shape;700;p108"/>
          <p:cNvSpPr txBox="1">
            <a:spLocks noGrp="1"/>
          </p:cNvSpPr>
          <p:nvPr>
            <p:ph type="body" idx="2"/>
          </p:nvPr>
        </p:nvSpPr>
        <p:spPr>
          <a:xfrm>
            <a:off x="498045" y="2085648"/>
            <a:ext cx="11195909" cy="4304023"/>
          </a:xfrm>
          <a:prstGeom prst="rect">
            <a:avLst/>
          </a:prstGeom>
          <a:noFill/>
          <a:ln>
            <a:noFill/>
          </a:ln>
        </p:spPr>
        <p:txBody>
          <a:bodyPr spcFirstLastPara="1" wrap="square" lIns="91425" tIns="45700" rIns="91425" bIns="45700" anchor="t" anchorCtr="0">
            <a:noAutofit/>
          </a:bodyPr>
          <a:lstStyle/>
          <a:p>
            <a:pPr marL="571500" lvl="0" indent="-342900" algn="just" rtl="0">
              <a:lnSpc>
                <a:spcPct val="103333"/>
              </a:lnSpc>
              <a:spcBef>
                <a:spcPts val="0"/>
              </a:spcBef>
              <a:spcAft>
                <a:spcPts val="0"/>
              </a:spcAft>
              <a:buSzPts val="2400"/>
              <a:buFont typeface="Arial"/>
              <a:buChar char="•"/>
            </a:pPr>
            <a:r>
              <a:rPr lang="de-DE" b="1" dirty="0"/>
              <a:t>Kohlenstoff-Fußabdruck: </a:t>
            </a:r>
            <a:r>
              <a:rPr lang="de-DE" dirty="0"/>
              <a:t>Die Gesamtmenge der Treibhausgase (einschließlich Kohlendioxid und Methan), die durch unser Handeln erzeugt werden. Eine Verringerung des Kohlenstoff-Fußabdrucks bedeutet Kosteneinsparungen und trägt zur Bekämpfung des Klimawandels und seiner Auswirkungen bei.</a:t>
            </a:r>
            <a:endParaRPr dirty="0"/>
          </a:p>
          <a:p>
            <a:pPr marL="571500" lvl="0" indent="-342900" algn="just" rtl="0">
              <a:lnSpc>
                <a:spcPct val="103333"/>
              </a:lnSpc>
              <a:spcBef>
                <a:spcPts val="0"/>
              </a:spcBef>
              <a:spcAft>
                <a:spcPts val="0"/>
              </a:spcAft>
              <a:buSzPts val="2400"/>
              <a:buFont typeface="Arial"/>
              <a:buChar char="•"/>
            </a:pPr>
            <a:r>
              <a:rPr lang="de-DE" b="1" dirty="0"/>
              <a:t>Greenwashing: </a:t>
            </a:r>
            <a:r>
              <a:rPr lang="de-DE" dirty="0"/>
              <a:t>Desinformation, die von einer Organisation verbreitet wird, um in der Öffentlichkeit ein umweltbewusstes Image zu vermitteln, während ihre Geschäftspraktiken möglicherweise nicht umweltverträglich sind.</a:t>
            </a:r>
            <a:endParaRPr dirty="0"/>
          </a:p>
          <a:p>
            <a:pPr marL="571500" lvl="0" indent="-342900" algn="just" rtl="0">
              <a:lnSpc>
                <a:spcPct val="103333"/>
              </a:lnSpc>
              <a:spcBef>
                <a:spcPts val="0"/>
              </a:spcBef>
              <a:spcAft>
                <a:spcPts val="0"/>
              </a:spcAft>
              <a:buSzPts val="2400"/>
              <a:buFont typeface="Arial"/>
              <a:buChar char="•"/>
            </a:pPr>
            <a:r>
              <a:rPr lang="de-DE" b="1" dirty="0"/>
              <a:t>Kreislaufwirtschaft: </a:t>
            </a:r>
            <a:r>
              <a:rPr lang="de-DE" dirty="0"/>
              <a:t>Ein regenerativer Ansatz im Gegensatz zur traditionellen linearen Wirtschaft (herstellen, verwenden, entsorgen), der darauf abzielt, Ressourcen so lange wie möglich zu nutzen, während der Nutzung den maximalen Wert aus ihnen herauszuholen und Produkte und Materialien am Ende ihrer Lebensdauer wiederzuverwerten und zu regenerieren.</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60"/>
          <p:cNvSpPr txBox="1">
            <a:spLocks noGrp="1"/>
          </p:cNvSpPr>
          <p:nvPr>
            <p:ph type="body" idx="1"/>
          </p:nvPr>
        </p:nvSpPr>
        <p:spPr>
          <a:xfrm>
            <a:off x="697592" y="944644"/>
            <a:ext cx="10479218" cy="803654"/>
          </a:xfrm>
          <a:prstGeom prst="rect">
            <a:avLst/>
          </a:prstGeom>
          <a:noFill/>
          <a:ln>
            <a:noFill/>
          </a:ln>
        </p:spPr>
        <p:txBody>
          <a:bodyPr spcFirstLastPara="1" wrap="square" lIns="91425" tIns="45700" rIns="91425" bIns="45700" anchor="t" anchorCtr="0">
            <a:noAutofit/>
          </a:bodyPr>
          <a:lstStyle/>
          <a:p>
            <a:r>
              <a:rPr lang="en-US" dirty="0"/>
              <a:t>SCHLÜSSELBEGRIFFE UND DEFINITIONEN</a:t>
            </a:r>
          </a:p>
          <a:p>
            <a:pPr marL="457200" marR="0" lvl="0" indent="-228600" algn="l" rtl="0">
              <a:lnSpc>
                <a:spcPct val="90000"/>
              </a:lnSpc>
              <a:spcBef>
                <a:spcPts val="1000"/>
              </a:spcBef>
              <a:spcAft>
                <a:spcPts val="0"/>
              </a:spcAft>
              <a:buClr>
                <a:schemeClr val="lt1"/>
              </a:buClr>
              <a:buSzPts val="3600"/>
              <a:buFont typeface="Arial"/>
              <a:buNone/>
            </a:pPr>
            <a:endParaRPr lang="en-US" dirty="0"/>
          </a:p>
          <a:p>
            <a:pPr marL="0" lvl="0" indent="0" algn="l" rtl="0">
              <a:lnSpc>
                <a:spcPct val="90000"/>
              </a:lnSpc>
              <a:spcBef>
                <a:spcPts val="0"/>
              </a:spcBef>
              <a:spcAft>
                <a:spcPts val="0"/>
              </a:spcAft>
              <a:buClr>
                <a:schemeClr val="lt1"/>
              </a:buClr>
              <a:buSzPts val="3600"/>
              <a:buNone/>
            </a:pPr>
            <a:endParaRPr dirty="0"/>
          </a:p>
        </p:txBody>
      </p:sp>
      <p:sp>
        <p:nvSpPr>
          <p:cNvPr id="706" name="Google Shape;706;p60"/>
          <p:cNvSpPr txBox="1">
            <a:spLocks noGrp="1"/>
          </p:cNvSpPr>
          <p:nvPr>
            <p:ph type="body" idx="2"/>
          </p:nvPr>
        </p:nvSpPr>
        <p:spPr>
          <a:xfrm>
            <a:off x="697592" y="2061205"/>
            <a:ext cx="10945768" cy="3781929"/>
          </a:xfrm>
          <a:prstGeom prst="rect">
            <a:avLst/>
          </a:prstGeom>
          <a:noFill/>
          <a:ln>
            <a:noFill/>
          </a:ln>
        </p:spPr>
        <p:txBody>
          <a:bodyPr spcFirstLastPara="1" wrap="square" lIns="91425" tIns="45700" rIns="91425" bIns="45700" anchor="t" anchorCtr="0">
            <a:noAutofit/>
          </a:bodyPr>
          <a:lstStyle/>
          <a:p>
            <a:pPr marL="342900" lvl="0" indent="-342900" algn="just" rtl="0">
              <a:lnSpc>
                <a:spcPct val="124000"/>
              </a:lnSpc>
              <a:spcBef>
                <a:spcPts val="0"/>
              </a:spcBef>
              <a:spcAft>
                <a:spcPts val="0"/>
              </a:spcAft>
              <a:buClr>
                <a:srgbClr val="595959"/>
              </a:buClr>
              <a:buSzPts val="2000"/>
              <a:buFont typeface="Arial"/>
              <a:buChar char="•"/>
            </a:pPr>
            <a:r>
              <a:rPr lang="de-DE" b="1" dirty="0"/>
              <a:t>Erneuerbare Energie: </a:t>
            </a:r>
            <a:r>
              <a:rPr lang="de-DE" dirty="0"/>
              <a:t>Energie aus einer Quelle, die sich bei der Nutzung nicht erschöpft, wie z. B. Wind- oder Sonnenenergie.</a:t>
            </a:r>
            <a:endParaRPr dirty="0"/>
          </a:p>
          <a:p>
            <a:pPr marL="342900" lvl="0" indent="-342900" algn="just" rtl="0">
              <a:lnSpc>
                <a:spcPct val="124000"/>
              </a:lnSpc>
              <a:spcBef>
                <a:spcPts val="0"/>
              </a:spcBef>
              <a:spcAft>
                <a:spcPts val="0"/>
              </a:spcAft>
              <a:buClr>
                <a:srgbClr val="595959"/>
              </a:buClr>
              <a:buSzPts val="2000"/>
              <a:buFont typeface="Arial"/>
              <a:buChar char="•"/>
            </a:pPr>
            <a:r>
              <a:rPr lang="de-DE" b="1" dirty="0"/>
              <a:t>Öko-Effizienz:</a:t>
            </a:r>
            <a:r>
              <a:rPr lang="de-DE" dirty="0"/>
              <a:t> Geschäftspraktiken, die darauf abzielen, ökologische Schäden zu reduzieren und gleichzeitig die Ressourceneffizienz zu maximieren.</a:t>
            </a:r>
            <a:endParaRPr dirty="0"/>
          </a:p>
          <a:p>
            <a:pPr marL="342900" lvl="0" indent="-342900" algn="just" rtl="0">
              <a:lnSpc>
                <a:spcPct val="124000"/>
              </a:lnSpc>
              <a:spcBef>
                <a:spcPts val="0"/>
              </a:spcBef>
              <a:spcAft>
                <a:spcPts val="0"/>
              </a:spcAft>
              <a:buClr>
                <a:srgbClr val="595959"/>
              </a:buClr>
              <a:buSzPts val="2000"/>
              <a:buFont typeface="Arial"/>
              <a:buChar char="•"/>
            </a:pPr>
            <a:r>
              <a:rPr lang="de-DE" b="1" dirty="0"/>
              <a:t>Lebenszyklusanalyse (LCA): </a:t>
            </a:r>
            <a:r>
              <a:rPr lang="de-DE" dirty="0"/>
              <a:t>Die Bewertung der Umweltauswirkungen, die mit allen Lebensphasen eines Produkts verbunden sind, von der Rohstoffgewinnung über die Materialverarbeitung, die Herstellung, den Vertrieb, die Nutzung, die Reparatur und Wartung bis hin zur Entsorgung oder zum Recycling.</a:t>
            </a:r>
            <a:endParaRPr dirty="0"/>
          </a:p>
          <a:p>
            <a:pPr marL="342900" lvl="0" indent="-342900" algn="just" rtl="0">
              <a:lnSpc>
                <a:spcPct val="124000"/>
              </a:lnSpc>
              <a:spcBef>
                <a:spcPts val="0"/>
              </a:spcBef>
              <a:spcAft>
                <a:spcPts val="0"/>
              </a:spcAft>
              <a:buClr>
                <a:srgbClr val="595959"/>
              </a:buClr>
              <a:buSzPts val="2000"/>
              <a:buFont typeface="Arial"/>
              <a:buChar char="•"/>
            </a:pPr>
            <a:r>
              <a:rPr lang="de-DE" b="1" dirty="0"/>
              <a:t>Nachhaltige Lieferkette: </a:t>
            </a:r>
            <a:r>
              <a:rPr lang="de-DE" dirty="0"/>
              <a:t>Management von Lieferketten in einer Weise, die umweltverträglich, sozial verantwortlich und wirtschaftlich tragfähig ist.</a:t>
            </a:r>
            <a:endParaRPr sz="20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61"/>
          <p:cNvSpPr txBox="1">
            <a:spLocks noGrp="1"/>
          </p:cNvSpPr>
          <p:nvPr>
            <p:ph type="body" idx="1"/>
          </p:nvPr>
        </p:nvSpPr>
        <p:spPr>
          <a:xfrm>
            <a:off x="451104" y="885316"/>
            <a:ext cx="10479218"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SCHLÜSSELBEGRIFFE UND DEFINITIONEN</a:t>
            </a:r>
          </a:p>
          <a:p>
            <a:pPr marL="0" lvl="0" indent="0" algn="l" rtl="0">
              <a:lnSpc>
                <a:spcPct val="90000"/>
              </a:lnSpc>
              <a:spcBef>
                <a:spcPts val="0"/>
              </a:spcBef>
              <a:spcAft>
                <a:spcPts val="0"/>
              </a:spcAft>
              <a:buClr>
                <a:schemeClr val="lt1"/>
              </a:buClr>
              <a:buSzPts val="3600"/>
              <a:buNone/>
            </a:pPr>
            <a:endParaRPr dirty="0"/>
          </a:p>
        </p:txBody>
      </p:sp>
      <p:sp>
        <p:nvSpPr>
          <p:cNvPr id="712" name="Google Shape;712;p61"/>
          <p:cNvSpPr txBox="1">
            <a:spLocks noGrp="1"/>
          </p:cNvSpPr>
          <p:nvPr>
            <p:ph type="body" idx="2"/>
          </p:nvPr>
        </p:nvSpPr>
        <p:spPr>
          <a:xfrm>
            <a:off x="451104" y="2176023"/>
            <a:ext cx="11387400" cy="3480000"/>
          </a:xfrm>
          <a:prstGeom prst="rect">
            <a:avLst/>
          </a:prstGeom>
          <a:noFill/>
          <a:ln>
            <a:noFill/>
          </a:ln>
        </p:spPr>
        <p:txBody>
          <a:bodyPr spcFirstLastPara="1" wrap="square" lIns="91425" tIns="45700" rIns="91425" bIns="45700" anchor="t" anchorCtr="0">
            <a:noAutofit/>
          </a:bodyPr>
          <a:lstStyle/>
          <a:p>
            <a:pPr marL="342900" lvl="0" indent="-342900" algn="just" rtl="0">
              <a:lnSpc>
                <a:spcPct val="124000"/>
              </a:lnSpc>
              <a:spcBef>
                <a:spcPts val="0"/>
              </a:spcBef>
              <a:spcAft>
                <a:spcPts val="0"/>
              </a:spcAft>
              <a:buClr>
                <a:srgbClr val="595959"/>
              </a:buClr>
              <a:buSzPts val="2000"/>
              <a:buFont typeface="Arial"/>
              <a:buChar char="•"/>
            </a:pPr>
            <a:r>
              <a:rPr lang="de-DE" b="1" spc="-100" dirty="0"/>
              <a:t>Ethische Beschaffung: </a:t>
            </a:r>
            <a:r>
              <a:rPr lang="de-DE" spc="-100" dirty="0"/>
              <a:t>Beschaffung von Waren auf eine Weise, die die Umwelt respektiert und sicherstellt, dass die an der Herstellung beteiligten Arbeiter sicher sind und fair behandelt werden</a:t>
            </a:r>
            <a:endParaRPr spc="-100" dirty="0"/>
          </a:p>
          <a:p>
            <a:pPr marL="342900" lvl="0" indent="-342900" algn="just" rtl="0">
              <a:lnSpc>
                <a:spcPct val="124000"/>
              </a:lnSpc>
              <a:spcBef>
                <a:spcPts val="0"/>
              </a:spcBef>
              <a:spcAft>
                <a:spcPts val="0"/>
              </a:spcAft>
              <a:buClr>
                <a:srgbClr val="595959"/>
              </a:buClr>
              <a:buSzPts val="2000"/>
              <a:buFont typeface="Arial"/>
              <a:buChar char="•"/>
            </a:pPr>
            <a:r>
              <a:rPr lang="de-DE" b="1" spc="-100" dirty="0"/>
              <a:t>Grünes Bauen: </a:t>
            </a:r>
            <a:r>
              <a:rPr lang="de-DE" spc="-100" dirty="0"/>
              <a:t>Bauprojekte, bei denen in der Regel nachhaltige Materialien verwendet werden und die Grundsätze einer nachhaltigen Architektur umgesetzt werden, zu denen Energieeffizienz, Wassereinsparung und die Nutzung erneuerbarer Energiequellen gehören.</a:t>
            </a:r>
            <a:endParaRPr spc="-100" dirty="0"/>
          </a:p>
          <a:p>
            <a:pPr marL="342900" lvl="0" indent="-342900" algn="just" rtl="0">
              <a:lnSpc>
                <a:spcPct val="124000"/>
              </a:lnSpc>
              <a:spcBef>
                <a:spcPts val="0"/>
              </a:spcBef>
              <a:spcAft>
                <a:spcPts val="0"/>
              </a:spcAft>
              <a:buClr>
                <a:srgbClr val="595959"/>
              </a:buClr>
              <a:buSzPts val="2000"/>
              <a:buFont typeface="Arial"/>
              <a:buChar char="•"/>
            </a:pPr>
            <a:r>
              <a:rPr lang="de-DE" b="1" spc="-100" dirty="0"/>
              <a:t>Biodiversität:</a:t>
            </a:r>
            <a:r>
              <a:rPr lang="de-DE" spc="-100" dirty="0"/>
              <a:t> Die Vielfalt des pflanzlichen und tierischen Lebens in der Welt oder in einem bestimmten Lebensraum, wobei ein hohes Maß an Biodiversität in der Regel als wichtig und wünschenswert angesehen wird.</a:t>
            </a:r>
            <a:endParaRPr spc="-100" dirty="0"/>
          </a:p>
          <a:p>
            <a:pPr marL="342900" lvl="0" indent="-342900" algn="just" rtl="0">
              <a:lnSpc>
                <a:spcPct val="124000"/>
              </a:lnSpc>
              <a:spcBef>
                <a:spcPts val="0"/>
              </a:spcBef>
              <a:spcAft>
                <a:spcPts val="0"/>
              </a:spcAft>
              <a:buClr>
                <a:srgbClr val="595959"/>
              </a:buClr>
              <a:buSzPts val="2000"/>
              <a:buFont typeface="Arial"/>
              <a:buChar char="•"/>
            </a:pPr>
            <a:r>
              <a:rPr lang="de-DE" b="1" spc="-100" dirty="0"/>
              <a:t>Energieeinsparung:</a:t>
            </a:r>
            <a:r>
              <a:rPr lang="de-DE" spc="-100" dirty="0"/>
              <a:t> Das Bestreben, den Energieverbrauch zu senken, indem weniger von einer Energiedienstleistung genutzt wird.</a:t>
            </a:r>
            <a:endParaRPr spc="-1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09"/>
          <p:cNvSpPr txBox="1">
            <a:spLocks noGrp="1"/>
          </p:cNvSpPr>
          <p:nvPr>
            <p:ph type="body" idx="1"/>
          </p:nvPr>
        </p:nvSpPr>
        <p:spPr>
          <a:xfrm>
            <a:off x="126492" y="912238"/>
            <a:ext cx="10479218" cy="803654"/>
          </a:xfrm>
          <a:prstGeom prst="rect">
            <a:avLst/>
          </a:prstGeom>
          <a:noFill/>
          <a:ln>
            <a:noFill/>
          </a:ln>
        </p:spPr>
        <p:txBody>
          <a:bodyPr spcFirstLastPara="1" wrap="square" lIns="91425" tIns="45700" rIns="91425" bIns="45700" anchor="t" anchorCtr="0">
            <a:noAutofit/>
          </a:bodyPr>
          <a:lstStyle/>
          <a:p>
            <a:r>
              <a:rPr lang="en-US" dirty="0"/>
              <a:t>SCHLÜSSELBEGRIFFE UND DEFINITIONEN</a:t>
            </a:r>
          </a:p>
          <a:p>
            <a:pPr marL="457200" marR="0" lvl="0" indent="-228600" algn="l" rtl="0">
              <a:lnSpc>
                <a:spcPct val="90000"/>
              </a:lnSpc>
              <a:spcBef>
                <a:spcPts val="1000"/>
              </a:spcBef>
              <a:spcAft>
                <a:spcPts val="0"/>
              </a:spcAft>
              <a:buClr>
                <a:schemeClr val="lt1"/>
              </a:buClr>
              <a:buSzPts val="3600"/>
              <a:buFont typeface="Arial"/>
              <a:buNone/>
            </a:pPr>
            <a:endParaRPr dirty="0"/>
          </a:p>
          <a:p>
            <a:pPr marL="457200" marR="0" lvl="0" indent="-228600" algn="l" rtl="0">
              <a:lnSpc>
                <a:spcPct val="90000"/>
              </a:lnSpc>
              <a:spcBef>
                <a:spcPts val="1000"/>
              </a:spcBef>
              <a:spcAft>
                <a:spcPts val="0"/>
              </a:spcAft>
              <a:buClr>
                <a:schemeClr val="lt1"/>
              </a:buClr>
              <a:buSzPts val="3600"/>
              <a:buFont typeface="Arial"/>
              <a:buNone/>
            </a:pPr>
            <a:endParaRPr dirty="0"/>
          </a:p>
        </p:txBody>
      </p:sp>
      <p:sp>
        <p:nvSpPr>
          <p:cNvPr id="718" name="Google Shape;718;p109"/>
          <p:cNvSpPr txBox="1">
            <a:spLocks noGrp="1"/>
          </p:cNvSpPr>
          <p:nvPr>
            <p:ph type="body" idx="2"/>
          </p:nvPr>
        </p:nvSpPr>
        <p:spPr>
          <a:xfrm>
            <a:off x="419100" y="1963669"/>
            <a:ext cx="10964974" cy="3781929"/>
          </a:xfrm>
          <a:prstGeom prst="rect">
            <a:avLst/>
          </a:prstGeom>
          <a:noFill/>
          <a:ln>
            <a:noFill/>
          </a:ln>
        </p:spPr>
        <p:txBody>
          <a:bodyPr spcFirstLastPara="1" wrap="square" lIns="91425" tIns="45700" rIns="91425" bIns="45700" anchor="t" anchorCtr="0">
            <a:noAutofit/>
          </a:bodyPr>
          <a:lstStyle/>
          <a:p>
            <a:pPr marL="342900" lvl="0" indent="-342900" algn="just" rtl="0">
              <a:lnSpc>
                <a:spcPct val="124000"/>
              </a:lnSpc>
              <a:spcBef>
                <a:spcPts val="0"/>
              </a:spcBef>
              <a:spcAft>
                <a:spcPts val="0"/>
              </a:spcAft>
              <a:buClr>
                <a:srgbClr val="595959"/>
              </a:buClr>
              <a:buSzPts val="2000"/>
              <a:buFont typeface="Arial"/>
              <a:buChar char="•"/>
            </a:pPr>
            <a:r>
              <a:rPr lang="de-DE" b="1" dirty="0"/>
              <a:t>LEED-Zertifizierung: </a:t>
            </a:r>
            <a:r>
              <a:rPr lang="de-DE" dirty="0"/>
              <a:t>Leadership in Energy and Environmental Design; ein beliebtes Zertifizierungssystem für umweltfreundliche Gebäude, das einen Rahmen für den Bau hocheffizienter und kostensparender umweltfreundlicher Gebäude bietet.</a:t>
            </a:r>
            <a:endParaRPr dirty="0"/>
          </a:p>
          <a:p>
            <a:pPr marL="342900" lvl="0" indent="-342900" algn="just" rtl="0">
              <a:lnSpc>
                <a:spcPct val="124000"/>
              </a:lnSpc>
              <a:spcBef>
                <a:spcPts val="0"/>
              </a:spcBef>
              <a:spcAft>
                <a:spcPts val="0"/>
              </a:spcAft>
              <a:buClr>
                <a:srgbClr val="595959"/>
              </a:buClr>
              <a:buSzPts val="2000"/>
              <a:buFont typeface="Arial"/>
              <a:buChar char="•"/>
            </a:pPr>
            <a:r>
              <a:rPr lang="de-DE" b="1" dirty="0"/>
              <a:t>Einbeziehung von Interessengruppen: </a:t>
            </a:r>
            <a:r>
              <a:rPr lang="de-DE" dirty="0"/>
              <a:t>Einbindung von Stakeholdern in die Planung, Entwicklung, Umsetzung und den kontinuierlichen Verbesserungsprozess eines Projekts oder Unternehmens.</a:t>
            </a:r>
            <a:endParaRPr dirty="0"/>
          </a:p>
          <a:p>
            <a:pPr marL="342900" lvl="0" indent="-342900" algn="just" rtl="0">
              <a:lnSpc>
                <a:spcPct val="124000"/>
              </a:lnSpc>
              <a:spcBef>
                <a:spcPts val="0"/>
              </a:spcBef>
              <a:spcAft>
                <a:spcPts val="0"/>
              </a:spcAft>
              <a:buClr>
                <a:srgbClr val="595959"/>
              </a:buClr>
              <a:buSzPts val="2000"/>
              <a:buFont typeface="Arial"/>
              <a:buChar char="•"/>
            </a:pPr>
            <a:r>
              <a:rPr lang="de-DE" b="1" dirty="0"/>
              <a:t>Unternehmensführung:</a:t>
            </a:r>
            <a:r>
              <a:rPr lang="de-DE" dirty="0"/>
              <a:t> Das System von Regeln, Praktiken und Prozessen, durch das ein Unternehmen geleitet und kontrolliert wird. Bei der Unternehmensführung geht es im Wesentlichen darum, die Interessen der zahlreichen Stakeholder eines Unternehmens auszugleichen.</a:t>
            </a:r>
            <a:endParaRPr dirty="0"/>
          </a:p>
          <a:p>
            <a:pPr marL="457200" marR="0" lvl="0" indent="-228600" algn="just" rtl="0">
              <a:lnSpc>
                <a:spcPct val="103333"/>
              </a:lnSpc>
              <a:spcBef>
                <a:spcPts val="0"/>
              </a:spcBef>
              <a:spcAft>
                <a:spcPts val="0"/>
              </a:spcAft>
              <a:buClr>
                <a:srgbClr val="595959"/>
              </a:buClr>
              <a:buSzPts val="2400"/>
              <a:buFont typeface="Arial"/>
              <a:buNone/>
            </a:pP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62"/>
          <p:cNvSpPr txBox="1">
            <a:spLocks noGrp="1"/>
          </p:cNvSpPr>
          <p:nvPr>
            <p:ph type="body" idx="1"/>
          </p:nvPr>
        </p:nvSpPr>
        <p:spPr>
          <a:xfrm>
            <a:off x="576544" y="983682"/>
            <a:ext cx="10479218"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SCHLÜSSELBEGRIFFE UND DEFINITIONEN</a:t>
            </a:r>
          </a:p>
          <a:p>
            <a:pPr marL="0" lvl="0" indent="0" algn="l" rtl="0">
              <a:lnSpc>
                <a:spcPct val="90000"/>
              </a:lnSpc>
              <a:spcBef>
                <a:spcPts val="0"/>
              </a:spcBef>
              <a:spcAft>
                <a:spcPts val="0"/>
              </a:spcAft>
              <a:buClr>
                <a:schemeClr val="lt1"/>
              </a:buClr>
              <a:buSzPts val="3600"/>
              <a:buNone/>
            </a:pPr>
            <a:endParaRPr dirty="0"/>
          </a:p>
        </p:txBody>
      </p:sp>
      <p:sp>
        <p:nvSpPr>
          <p:cNvPr id="724" name="Google Shape;724;p62"/>
          <p:cNvSpPr txBox="1">
            <a:spLocks noGrp="1"/>
          </p:cNvSpPr>
          <p:nvPr>
            <p:ph type="body" idx="2"/>
          </p:nvPr>
        </p:nvSpPr>
        <p:spPr>
          <a:xfrm>
            <a:off x="255016" y="2036420"/>
            <a:ext cx="11681968" cy="3976234"/>
          </a:xfrm>
          <a:prstGeom prst="rect">
            <a:avLst/>
          </a:prstGeom>
          <a:noFill/>
          <a:ln>
            <a:noFill/>
          </a:ln>
        </p:spPr>
        <p:txBody>
          <a:bodyPr spcFirstLastPara="1" wrap="square" lIns="91425" tIns="45700" rIns="91425" bIns="45700" anchor="t" anchorCtr="0">
            <a:noAutofit/>
          </a:bodyPr>
          <a:lstStyle/>
          <a:p>
            <a:pPr marL="342900" lvl="0" indent="-342900" algn="just" rtl="0">
              <a:lnSpc>
                <a:spcPct val="124000"/>
              </a:lnSpc>
              <a:spcBef>
                <a:spcPts val="0"/>
              </a:spcBef>
              <a:spcAft>
                <a:spcPts val="0"/>
              </a:spcAft>
              <a:buSzPts val="2000"/>
              <a:buFont typeface="Arial"/>
              <a:buChar char="•"/>
            </a:pPr>
            <a:r>
              <a:rPr lang="de-DE" sz="2260" b="1" spc="-150" dirty="0"/>
              <a:t>Recycling: </a:t>
            </a:r>
            <a:r>
              <a:rPr lang="de-DE" sz="2260" spc="-150" dirty="0"/>
              <a:t>Der Prozess der Umwandlung von Abfallstoffen in neue Materialien und Gegenstände, wodurch die Verschwendung von potenziell nützlichen Materialien vermieden, der Verbrauch von neuen Rohstoffen verringert und der Energieverbrauch reduziert wird.</a:t>
            </a:r>
            <a:endParaRPr sz="2260" spc="-150" dirty="0"/>
          </a:p>
          <a:p>
            <a:pPr marL="342900" lvl="0" indent="-342900" algn="just" rtl="0">
              <a:lnSpc>
                <a:spcPct val="124000"/>
              </a:lnSpc>
              <a:spcBef>
                <a:spcPts val="0"/>
              </a:spcBef>
              <a:spcAft>
                <a:spcPts val="0"/>
              </a:spcAft>
              <a:buClr>
                <a:srgbClr val="595959"/>
              </a:buClr>
              <a:buSzPts val="2000"/>
              <a:buFont typeface="Arial"/>
              <a:buChar char="•"/>
            </a:pPr>
            <a:r>
              <a:rPr lang="de-DE" sz="2260" b="1" spc="-150" dirty="0"/>
              <a:t>Regeneratives Design: </a:t>
            </a:r>
            <a:r>
              <a:rPr lang="de-DE" sz="2260" spc="-150" dirty="0"/>
              <a:t>Ein prozessorientierter Designansatz, der Energie- und Materialquellen wiederherstellt, erneuert oder revitalisiert.</a:t>
            </a:r>
            <a:endParaRPr sz="2260" spc="-150" dirty="0"/>
          </a:p>
          <a:p>
            <a:pPr marL="342900" lvl="0" indent="-342900" algn="just" rtl="0">
              <a:lnSpc>
                <a:spcPct val="124000"/>
              </a:lnSpc>
              <a:spcBef>
                <a:spcPts val="0"/>
              </a:spcBef>
              <a:spcAft>
                <a:spcPts val="0"/>
              </a:spcAft>
              <a:buClr>
                <a:srgbClr val="595959"/>
              </a:buClr>
              <a:buSzPts val="2000"/>
              <a:buFont typeface="Arial"/>
              <a:buChar char="•"/>
            </a:pPr>
            <a:r>
              <a:rPr lang="de-DE" sz="2260" b="1" spc="-150" dirty="0"/>
              <a:t>Umwelt, Soziales und Unternehmensführung (ESG): </a:t>
            </a:r>
            <a:r>
              <a:rPr lang="de-DE" sz="2260" spc="-150" dirty="0"/>
              <a:t>Kriterien sind eine Reihe von Standards für die Geschäftstätigkeit eines Unternehmens, die sozial bewusste Investoren zur Prüfung potenzieller Investitionen verwenden. Umweltkriterien berücksichtigen, wie ein Unternehmen mit der Natur umgeht. Soziale Kriterien untersuchen, wie das Unternehmen die Beziehungen zu Mitarbeitern, Lieferanten, Kunden und den Gemeinden, in denen es tätig ist, gestaltet. Bei der Unternehmensführung geht es um die Führung eines Unternehmens, die Vergütung von Führungskräften, Rechnungsprüfungen, interne Kontrollen und Aktionärsrechte.</a:t>
            </a:r>
            <a:r>
              <a:rPr lang="en-US" sz="2260" spc="-150" dirty="0"/>
              <a:t> </a:t>
            </a:r>
            <a:endParaRPr sz="2260" spc="-15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63"/>
          <p:cNvSpPr txBox="1">
            <a:spLocks noGrp="1"/>
          </p:cNvSpPr>
          <p:nvPr>
            <p:ph type="body" idx="1"/>
          </p:nvPr>
        </p:nvSpPr>
        <p:spPr>
          <a:xfrm>
            <a:off x="219456" y="993410"/>
            <a:ext cx="10479218"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SCHLÜSSELBEGRIFFE UND DEFINITIONEN</a:t>
            </a:r>
          </a:p>
          <a:p>
            <a:pPr marL="0" lvl="0" indent="0" algn="l" rtl="0">
              <a:lnSpc>
                <a:spcPct val="90000"/>
              </a:lnSpc>
              <a:spcBef>
                <a:spcPts val="0"/>
              </a:spcBef>
              <a:spcAft>
                <a:spcPts val="0"/>
              </a:spcAft>
              <a:buClr>
                <a:schemeClr val="lt1"/>
              </a:buClr>
              <a:buSzPts val="3600"/>
              <a:buNone/>
            </a:pPr>
            <a:endParaRPr dirty="0"/>
          </a:p>
        </p:txBody>
      </p:sp>
      <p:sp>
        <p:nvSpPr>
          <p:cNvPr id="730" name="Google Shape;730;p63"/>
          <p:cNvSpPr txBox="1">
            <a:spLocks noGrp="1"/>
          </p:cNvSpPr>
          <p:nvPr>
            <p:ph type="body" idx="2"/>
          </p:nvPr>
        </p:nvSpPr>
        <p:spPr>
          <a:xfrm>
            <a:off x="219456" y="1898427"/>
            <a:ext cx="11718600" cy="4212600"/>
          </a:xfrm>
          <a:prstGeom prst="rect">
            <a:avLst/>
          </a:prstGeom>
          <a:noFill/>
          <a:ln>
            <a:noFill/>
          </a:ln>
        </p:spPr>
        <p:txBody>
          <a:bodyPr spcFirstLastPara="1" wrap="square" lIns="91425" tIns="45700" rIns="91425" bIns="45700" anchor="t" anchorCtr="0">
            <a:noAutofit/>
          </a:bodyPr>
          <a:lstStyle/>
          <a:p>
            <a:pPr marL="342900" lvl="0" indent="-342900" algn="just" rtl="0">
              <a:lnSpc>
                <a:spcPct val="124000"/>
              </a:lnSpc>
              <a:spcBef>
                <a:spcPts val="0"/>
              </a:spcBef>
              <a:spcAft>
                <a:spcPts val="0"/>
              </a:spcAft>
              <a:buClr>
                <a:srgbClr val="595959"/>
              </a:buClr>
              <a:buSzPts val="2000"/>
              <a:buFont typeface="Arial"/>
              <a:buChar char="•"/>
            </a:pPr>
            <a:r>
              <a:rPr lang="en-US" b="1" spc="-110" dirty="0"/>
              <a:t>Impact Investing: </a:t>
            </a:r>
            <a:r>
              <a:rPr lang="de-DE" spc="-110" dirty="0"/>
              <a:t>Investitionen in Unternehmen, Organisationen und Fonds mit dem Ziel, neben einer finanziellen Rendite auch eine messbare, positive soziale oder ökologische Wirkung zu erzielen. Impact Investments stellen Kapital zur Verfügung, um soziale und/oder ökologische Probleme anzugehen.</a:t>
            </a:r>
            <a:endParaRPr spc="-110" dirty="0"/>
          </a:p>
          <a:p>
            <a:pPr marL="342900" lvl="0" indent="-342900" algn="just" rtl="0">
              <a:lnSpc>
                <a:spcPct val="124000"/>
              </a:lnSpc>
              <a:spcBef>
                <a:spcPts val="0"/>
              </a:spcBef>
              <a:spcAft>
                <a:spcPts val="0"/>
              </a:spcAft>
              <a:buClr>
                <a:srgbClr val="595959"/>
              </a:buClr>
              <a:buSzPts val="2000"/>
              <a:buFont typeface="Arial"/>
              <a:buChar char="•"/>
            </a:pPr>
            <a:r>
              <a:rPr lang="de-DE" b="1" spc="-110" dirty="0"/>
              <a:t>Ziele für nachhaltige Entwicklung (SDGs)</a:t>
            </a:r>
            <a:r>
              <a:rPr lang="en-US" b="1" spc="-110" dirty="0"/>
              <a:t>: </a:t>
            </a:r>
            <a:r>
              <a:rPr lang="de-DE" spc="-110" dirty="0"/>
              <a:t>Eine Sammlung von 17 globalen Zielen, die von der Generalversammlung der Vereinten Nationen im Jahr 2015 für das Jahr 2030 festgelegt wurden. Diese Ziele sind breit gefächert und voneinander abhängig, aber jedes hat eine eigene Liste von Zielen, die erreicht werden sollen. Diese Ziele decken soziale und wirtschaftliche Entwicklungsfragen ab und umfassen Armut, Hunger, Gesundheit, Bildung, Klimawandel, Gleichstellung der Geschlechter, Wasser, sanitäre Einrichtungen, Energie, Urbanisierung, Umwelt und soziale Gerechtigkeit.</a:t>
            </a:r>
            <a:endParaRPr spc="-11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7"/>
          <p:cNvSpPr txBox="1">
            <a:spLocks noGrp="1"/>
          </p:cNvSpPr>
          <p:nvPr>
            <p:ph type="body" idx="1"/>
          </p:nvPr>
        </p:nvSpPr>
        <p:spPr>
          <a:xfrm>
            <a:off x="4480925" y="555102"/>
            <a:ext cx="6790200" cy="6135600"/>
          </a:xfrm>
          <a:prstGeom prst="rect">
            <a:avLst/>
          </a:prstGeom>
          <a:noFill/>
          <a:ln>
            <a:noFill/>
          </a:ln>
        </p:spPr>
        <p:txBody>
          <a:bodyPr spcFirstLastPara="1" wrap="square" lIns="91425" tIns="45700" rIns="91425" bIns="45700" anchor="t" anchorCtr="0">
            <a:noAutofit/>
          </a:bodyPr>
          <a:lstStyle/>
          <a:p>
            <a:pPr marL="114300" lvl="0" indent="-127000" algn="just" rtl="0">
              <a:lnSpc>
                <a:spcPct val="124000"/>
              </a:lnSpc>
              <a:spcBef>
                <a:spcPts val="0"/>
              </a:spcBef>
              <a:spcAft>
                <a:spcPts val="0"/>
              </a:spcAft>
              <a:buClr>
                <a:srgbClr val="595959"/>
              </a:buClr>
              <a:buSzPts val="2000"/>
              <a:buFont typeface="Arial"/>
              <a:buChar char="•"/>
            </a:pPr>
            <a:r>
              <a:rPr lang="de-DE" spc="-100" dirty="0"/>
              <a:t>Gewinnen Sie ein solides Verständnis von Nachhaltigkeit im Unternehmenskontext, einschließlich der Definition von Nachhaltigkeit, der Erkennung nachhaltiger Geschäftsmodelle wie Kreislaufwirtschaft und Shared Value sowie des Ausgleichs zwischen ökologischen, sozialen und wirtschaftlichen Faktoren.</a:t>
            </a:r>
          </a:p>
          <a:p>
            <a:pPr marL="114300" lvl="0" indent="-127000" algn="just" rtl="0">
              <a:lnSpc>
                <a:spcPct val="124000"/>
              </a:lnSpc>
              <a:spcBef>
                <a:spcPts val="0"/>
              </a:spcBef>
              <a:spcAft>
                <a:spcPts val="0"/>
              </a:spcAft>
              <a:buClr>
                <a:srgbClr val="595959"/>
              </a:buClr>
              <a:buSzPts val="2000"/>
              <a:buFont typeface="Arial"/>
              <a:buChar char="•"/>
            </a:pPr>
            <a:r>
              <a:rPr lang="de-DE" spc="-100" dirty="0"/>
              <a:t>Erwerb von Kenntnissen und Fähigkeiten zur Anwendung ökoeffizienter Praktiken wie Abfallreduzierung, Energieeffizienz und nachhaltige Beschaffung sowie Entwicklung und Umsetzung eines maßgeschneiderten Nachhaltigkeitsplans zur Verbesserung des Unternehmens.</a:t>
            </a:r>
            <a:endParaRPr spc="-100" dirty="0"/>
          </a:p>
        </p:txBody>
      </p:sp>
      <p:sp>
        <p:nvSpPr>
          <p:cNvPr id="288" name="Google Shape;288;p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ZIELE</a:t>
            </a:r>
            <a:endParaRPr dirty="0"/>
          </a:p>
          <a:p>
            <a:pPr marL="0" lvl="0" indent="0" algn="l" rtl="0">
              <a:lnSpc>
                <a:spcPct val="90000"/>
              </a:lnSpc>
              <a:spcBef>
                <a:spcPts val="1000"/>
              </a:spcBef>
              <a:spcAft>
                <a:spcPts val="0"/>
              </a:spcAft>
              <a:buClr>
                <a:schemeClr val="lt1"/>
              </a:buClr>
              <a:buSzPts val="36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89"/>
          <p:cNvSpPr txBox="1">
            <a:spLocks noGrp="1"/>
          </p:cNvSpPr>
          <p:nvPr>
            <p:ph type="body" idx="1"/>
          </p:nvPr>
        </p:nvSpPr>
        <p:spPr>
          <a:xfrm>
            <a:off x="4737799" y="641850"/>
            <a:ext cx="6227436" cy="5574300"/>
          </a:xfrm>
          <a:prstGeom prst="rect">
            <a:avLst/>
          </a:prstGeom>
          <a:noFill/>
          <a:ln>
            <a:noFill/>
          </a:ln>
        </p:spPr>
        <p:txBody>
          <a:bodyPr spcFirstLastPara="1" wrap="square" lIns="91425" tIns="45700" rIns="91425" bIns="45700" anchor="t" anchorCtr="0">
            <a:noAutofit/>
          </a:bodyPr>
          <a:lstStyle/>
          <a:p>
            <a:pPr marL="0" lvl="0" indent="0" algn="just" rtl="0">
              <a:lnSpc>
                <a:spcPct val="124000"/>
              </a:lnSpc>
              <a:spcBef>
                <a:spcPts val="0"/>
              </a:spcBef>
              <a:spcAft>
                <a:spcPts val="0"/>
              </a:spcAft>
              <a:buSzPts val="2400"/>
              <a:buNone/>
            </a:pPr>
            <a:r>
              <a:rPr lang="en-US" spc="-100" dirty="0"/>
              <a:t>D</a:t>
            </a:r>
            <a:r>
              <a:rPr lang="de-DE" spc="-100" dirty="0"/>
              <a:t>as regulatorische Umfeld zu verstehen und zu navigieren, verfügbare Anreize zu nutzen und Stakeholdern effektiv über Nachhaltigkeitsbemühungen zu kommunizieren und zu berichten, um Engagement und Transparenz zu verbessern.</a:t>
            </a:r>
          </a:p>
          <a:p>
            <a:pPr marL="0" lvl="0" indent="0" algn="just" rtl="0">
              <a:lnSpc>
                <a:spcPct val="124000"/>
              </a:lnSpc>
              <a:spcBef>
                <a:spcPts val="0"/>
              </a:spcBef>
              <a:spcAft>
                <a:spcPts val="0"/>
              </a:spcAft>
              <a:buSzPts val="2400"/>
              <a:buNone/>
            </a:pPr>
            <a:r>
              <a:rPr lang="de-DE" spc="-100" dirty="0"/>
              <a:t>Sie lernen, Instrumente und Kennzahlen zur Messung der Nachhaltigkeitsleistung zu nutzen, Geschäftsabläufe zu bewerten und zu verstehen, wie die Integration von Nachhaltigkeit die langfristige Wettbewerbsfähigkeit und Marktposition eines Unternehmens verbessern kann.</a:t>
            </a:r>
            <a:endParaRPr lang="en-IN" spc="-100" dirty="0"/>
          </a:p>
        </p:txBody>
      </p:sp>
      <p:sp>
        <p:nvSpPr>
          <p:cNvPr id="294" name="Google Shape;294;p8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OBJECTIVES</a:t>
            </a:r>
            <a:endParaRPr/>
          </a:p>
          <a:p>
            <a:pPr marL="457200" marR="0" lvl="0" indent="-228600" algn="l" rtl="0">
              <a:lnSpc>
                <a:spcPct val="90000"/>
              </a:lnSpc>
              <a:spcBef>
                <a:spcPts val="1000"/>
              </a:spcBef>
              <a:spcAft>
                <a:spcPts val="0"/>
              </a:spcAft>
              <a:buClr>
                <a:schemeClr val="lt1"/>
              </a:buClr>
              <a:buSzPts val="3600"/>
              <a:buFont typeface="Arial"/>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7"/>
          <p:cNvSpPr txBox="1">
            <a:spLocks noGrp="1"/>
          </p:cNvSpPr>
          <p:nvPr>
            <p:ph type="body" idx="1"/>
          </p:nvPr>
        </p:nvSpPr>
        <p:spPr>
          <a:xfrm>
            <a:off x="673208" y="790318"/>
            <a:ext cx="10052954"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dirty="0"/>
              <a:t>LERNRESULTATE</a:t>
            </a:r>
            <a:endParaRPr dirty="0"/>
          </a:p>
        </p:txBody>
      </p:sp>
      <p:sp>
        <p:nvSpPr>
          <p:cNvPr id="300" name="Google Shape;300;p17"/>
          <p:cNvSpPr txBox="1">
            <a:spLocks noGrp="1"/>
          </p:cNvSpPr>
          <p:nvPr>
            <p:ph type="body" idx="2"/>
          </p:nvPr>
        </p:nvSpPr>
        <p:spPr>
          <a:xfrm>
            <a:off x="904856" y="1499617"/>
            <a:ext cx="10052954" cy="4739758"/>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b="0" i="0" spc="-100" dirty="0">
                <a:highlight>
                  <a:srgbClr val="FFFFFF"/>
                </a:highlight>
              </a:rPr>
              <a:t>In diesem Modul lernen Sie die Grundlagen der Nachhaltigkeit in der Wirtschaft kennen. Dazu gehören Informationen darüber, wie man ökologische, soziale und wirtschaftliche Aspekte definiert und ausgleicht. Sie erwerben auch die Fähigkeit, Praktiken wie Abfallvermeidung, Energieeffizienz und nachhaltige Beschaffung umzusetzen und einen auf Ihr Unternehmen zugeschnittenen Nachhaltigkeitsplan zu entwickeln.</a:t>
            </a:r>
          </a:p>
          <a:p>
            <a:pPr marL="0" lvl="0" indent="0" algn="just" rtl="0">
              <a:lnSpc>
                <a:spcPct val="103333"/>
              </a:lnSpc>
              <a:spcBef>
                <a:spcPts val="0"/>
              </a:spcBef>
              <a:spcAft>
                <a:spcPts val="0"/>
              </a:spcAft>
              <a:buClr>
                <a:srgbClr val="595959"/>
              </a:buClr>
              <a:buSzPts val="2400"/>
              <a:buNone/>
            </a:pPr>
            <a:endParaRPr lang="de-DE" b="0" i="0" spc="-100" dirty="0">
              <a:highlight>
                <a:srgbClr val="FFFFFF"/>
              </a:highlight>
            </a:endParaRPr>
          </a:p>
          <a:p>
            <a:pPr marL="0" lvl="0" indent="0" algn="just" rtl="0">
              <a:lnSpc>
                <a:spcPct val="103333"/>
              </a:lnSpc>
              <a:spcBef>
                <a:spcPts val="0"/>
              </a:spcBef>
              <a:spcAft>
                <a:spcPts val="0"/>
              </a:spcAft>
              <a:buClr>
                <a:srgbClr val="595959"/>
              </a:buClr>
              <a:buSzPts val="2400"/>
              <a:buNone/>
            </a:pPr>
            <a:r>
              <a:rPr lang="de-DE" b="0" i="0" spc="-100" dirty="0">
                <a:highlight>
                  <a:srgbClr val="FFFFFF"/>
                </a:highlight>
              </a:rPr>
              <a:t>Sie werden auch lernen, wie man mit gesetzlichen Vorschriften umgeht und wie man Anreize zur Förderung nachhaltiger Tätigkeiten nutzt. Sie werden auch lernen, wie Sie Ihre Nachhaltigkeitsbemühungen an die Stakeholder kommunizieren und die Nachhaltigkeitsleistung Ihres Unternehmens mit Hilfe von Metriken messen und bewerten können, um seine langfristige Wettbewerbsfähigkeit und Marktposition zu verbessern.</a:t>
            </a:r>
            <a:endParaRPr spc="-100" dirty="0"/>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TotalTime>
  <Words>5525</Words>
  <Application>Microsoft Office PowerPoint</Application>
  <PresentationFormat>Widescreen</PresentationFormat>
  <Paragraphs>347</Paragraphs>
  <Slides>69</Slides>
  <Notes>69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Calibri</vt:lpstr>
      <vt:lpstr>Montserrat</vt:lpstr>
      <vt:lpstr>Arial</vt:lpstr>
      <vt:lpstr>Montserrat Light</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GV Vadivan</dc:creator>
  <cp:lastModifiedBy>GV Vadivan</cp:lastModifiedBy>
  <cp:revision>8</cp:revision>
  <dcterms:modified xsi:type="dcterms:W3CDTF">2025-11-17T09:53:37Z</dcterms:modified>
</cp:coreProperties>
</file>