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12192000" cy="6858000"/>
  <p:notesSz cx="6858000" cy="9144000"/>
  <p:embeddedFontLst>
    <p:embeddedFont>
      <p:font typeface="IBM Plex Sans" panose="020B0503050203000203" pitchFamily="34" charset="0"/>
      <p:regular r:id="rId88"/>
      <p:bold r:id="rId89"/>
      <p:italic r:id="rId90"/>
      <p:boldItalic r:id="rId91"/>
    </p:embeddedFont>
    <p:embeddedFont>
      <p:font typeface="Montserrat" panose="00000500000000000000" pitchFamily="2" charset="0"/>
      <p:regular r:id="rId92"/>
      <p:bold r:id="rId93"/>
      <p:italic r:id="rId94"/>
      <p:boldItalic r:id="rId95"/>
    </p:embeddedFont>
    <p:embeddedFont>
      <p:font typeface="Montserrat Light" panose="00000400000000000000" pitchFamily="2"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3" roundtripDataSignature="AMtx7mj425K4yOsJyELh50EHC2hnjvML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1A13AB-6624-4E30-8D04-480D38C5EF26}">
  <a:tblStyle styleId="{6C1A13AB-6624-4E30-8D04-480D38C5EF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7.fntdata"/><Relationship Id="rId9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0.fntdata"/><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5" name="Google Shape;3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3" name="Google Shape;34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IBM “What is sustainability in business?” https://www.ibm.com/topics/business-sustainability#:~:text=Sustainability%20in%20business%20refers%20to,and%20governance%20(ESG)%20metrics.</a:t>
            </a:r>
            <a:endParaRPr/>
          </a:p>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Tech Target, Ben Lutkevich, ESG vs. CSR vs. sustainability: What's the difference? https://www.techtarget.com/whatis/feature/ESG-vs-CSR-vs-sustainability-Whats-the-difference.</a:t>
            </a:r>
            <a:endParaRPr/>
          </a:p>
        </p:txBody>
      </p:sp>
      <p:sp>
        <p:nvSpPr>
          <p:cNvPr id="350" name="Google Shape;35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9" name="Google Shape;3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7" name="Google Shape;3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Harvard Business School Online, Kelsey Miller (Dec 2020) The triple bottom line: what it is &amp; why it’s important: https://online.hbs.edu/blog/post/what-is-the-triple-bottom-line</a:t>
            </a:r>
            <a:endParaRPr/>
          </a:p>
        </p:txBody>
      </p:sp>
      <p:sp>
        <p:nvSpPr>
          <p:cNvPr id="388" name="Google Shape;38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European Parliament, Circular economy: definition, importance and benefits: https://www.europarl.europa.eu/topics/en/article/20151201STO05603/circular-economy-definition-importance-and-benefits#:~:text=The%20circular%20economy%20is%20a,reducing%20waste%20to%20a%20minimum.</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Steven Kane Curtis, Oksana Mont, Sharing economy business models for sustainability, Journal of Cleaner Production, Volume 266, 2020,</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121519, ISSN 0959-6526, https://doi.org/10.1016/j.jclepro.2020.121519.</a:t>
            </a:r>
            <a:endParaRPr/>
          </a:p>
          <a:p>
            <a:pPr marL="0" marR="0" lvl="0" indent="0" algn="l" rtl="0">
              <a:lnSpc>
                <a:spcPct val="100000"/>
              </a:lnSpc>
              <a:spcBef>
                <a:spcPts val="0"/>
              </a:spcBef>
              <a:spcAft>
                <a:spcPts val="0"/>
              </a:spcAft>
              <a:buClr>
                <a:schemeClr val="dk1"/>
              </a:buClr>
              <a:buSzPts val="1200"/>
              <a:buFont typeface="Calibri"/>
              <a:buNone/>
            </a:pPr>
            <a:r>
              <a:rPr lang="en-GB"/>
              <a:t>What is Product-as-a-Service (PaaS)? https://www.firmhouse.com/blog/what-is-product-as-a-service-paas </a:t>
            </a:r>
            <a:endParaRPr/>
          </a:p>
        </p:txBody>
      </p:sp>
      <p:sp>
        <p:nvSpPr>
          <p:cNvPr id="395" name="Google Shape;39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f058fc65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f058fc65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g2f058fc65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f058fc658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f058fc658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2f058fc658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Yenugula, M., Sahoo, S &amp; Goswami, S. (2024). Cloud computing for sustainable development: An analysis of environmental, economic and social benefits.Journal of Future Sustainability, 4(1), 59-66.</a:t>
            </a:r>
            <a:endParaRPr/>
          </a:p>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Earth 5R, Cloud Computing : Environmental Impacts And Sustainability: https://earth5r.org/environmental-benefits-cloud-computing/</a:t>
            </a:r>
            <a:endParaRPr/>
          </a:p>
          <a:p>
            <a:pPr marL="0" lvl="0" indent="0" algn="l" rtl="0">
              <a:lnSpc>
                <a:spcPct val="100000"/>
              </a:lnSpc>
              <a:spcBef>
                <a:spcPts val="0"/>
              </a:spcBef>
              <a:spcAft>
                <a:spcPts val="0"/>
              </a:spcAft>
              <a:buSzPts val="1400"/>
              <a:buNone/>
            </a:pPr>
            <a:endParaRPr/>
          </a:p>
        </p:txBody>
      </p:sp>
      <p:sp>
        <p:nvSpPr>
          <p:cNvPr id="435" name="Google Shape;43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McKinsey and Company, May 2024, What is the Internet of Things (IoT)? https://www.mckinsey.com/featured-insights/mckinsey-explainers/what-is-the-internet-of-things</a:t>
            </a:r>
            <a:endParaRPr/>
          </a:p>
          <a:p>
            <a:pPr marL="0" lvl="0" indent="0" algn="l" rtl="0">
              <a:lnSpc>
                <a:spcPct val="100000"/>
              </a:lnSpc>
              <a:spcBef>
                <a:spcPts val="0"/>
              </a:spcBef>
              <a:spcAft>
                <a:spcPts val="0"/>
              </a:spcAft>
              <a:buSzPts val="1400"/>
              <a:buNone/>
            </a:pPr>
            <a:r>
              <a:rPr lang="en-GB"/>
              <a:t>Kelsie Anderson, (Jan 2024)IoT for Sustainability — How IoT is changing the world: https://telnyx.com/resources/iot-sustainability-solutions</a:t>
            </a:r>
            <a:endParaRPr/>
          </a:p>
        </p:txBody>
      </p:sp>
      <p:sp>
        <p:nvSpPr>
          <p:cNvPr id="457" name="Google Shape;45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Forbes, Jia Rizvi, 4 Ways Artificial Intelligence Is Making Companies More Efficient: https://www.forbes.com/sites/jiawertz/2024/01/16/4-ways-artificial-intelligence-is-making-companies-more-efficient/?sh=af8fc3e545ad</a:t>
            </a:r>
            <a:endParaRPr/>
          </a:p>
          <a:p>
            <a:pPr marL="0" lvl="0" indent="0" algn="l" rtl="0">
              <a:lnSpc>
                <a:spcPct val="100000"/>
              </a:lnSpc>
              <a:spcBef>
                <a:spcPts val="0"/>
              </a:spcBef>
              <a:spcAft>
                <a:spcPts val="0"/>
              </a:spcAft>
              <a:buSzPts val="1400"/>
              <a:buNone/>
            </a:pPr>
            <a:r>
              <a:rPr lang="en-GB"/>
              <a:t>Sener, How can artificial intelligence help us to improve energy efficiency? https://www.group.sener/en/insights/how-can-artificial-intelligence-help-us-to-improve-energy-efficiency/</a:t>
            </a:r>
            <a:endParaRPr/>
          </a:p>
        </p:txBody>
      </p:sp>
      <p:sp>
        <p:nvSpPr>
          <p:cNvPr id="479" name="Google Shape;47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f058fc658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f058fc658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2f058fc658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p:txBody>
      </p:sp>
      <p:sp>
        <p:nvSpPr>
          <p:cNvPr id="583" name="Google Shape;58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90" name="Google Shape;59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98" name="Google Shape;59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9" name="Google Shape;74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1" name="Google Shape;761;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1" name="Google Shape;78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2" name="Google Shape;792;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5" name="Google Shape;805;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0" name="Google Shape;810;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f058fc658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g2f058fc658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g2f058fc6587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2" name="Google Shape;822;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85</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4"/>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84"/>
          <p:cNvGrpSpPr/>
          <p:nvPr/>
        </p:nvGrpSpPr>
        <p:grpSpPr>
          <a:xfrm>
            <a:off x="-695010" y="4529052"/>
            <a:ext cx="2530502" cy="2045219"/>
            <a:chOff x="5816064" y="9435173"/>
            <a:chExt cx="798029" cy="644988"/>
          </a:xfrm>
        </p:grpSpPr>
        <p:sp>
          <p:nvSpPr>
            <p:cNvPr id="17" name="Google Shape;17;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4"/>
          <p:cNvPicPr preferRelativeResize="0"/>
          <p:nvPr/>
        </p:nvPicPr>
        <p:blipFill rotWithShape="1">
          <a:blip r:embed="rId2">
            <a:alphaModFix/>
          </a:blip>
          <a:srcRect/>
          <a:stretch/>
        </p:blipFill>
        <p:spPr>
          <a:xfrm>
            <a:off x="10324730" y="6010183"/>
            <a:ext cx="1855160" cy="374884"/>
          </a:xfrm>
          <a:prstGeom prst="rect">
            <a:avLst/>
          </a:prstGeom>
          <a:noFill/>
          <a:ln>
            <a:noFill/>
          </a:ln>
        </p:spPr>
      </p:pic>
      <p:pic>
        <p:nvPicPr>
          <p:cNvPr id="34" name="Google Shape;34;p84"/>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3"/>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4"/>
          <p:cNvGrpSpPr/>
          <p:nvPr/>
        </p:nvGrpSpPr>
        <p:grpSpPr>
          <a:xfrm>
            <a:off x="-848733" y="3847224"/>
            <a:ext cx="3746119" cy="3027714"/>
            <a:chOff x="5816064" y="9435173"/>
            <a:chExt cx="798029" cy="644988"/>
          </a:xfrm>
        </p:grpSpPr>
        <p:sp>
          <p:nvSpPr>
            <p:cNvPr id="139" name="Google Shape;139;p9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5"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5"/>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62"/>
        <p:cNvGrpSpPr/>
        <p:nvPr/>
      </p:nvGrpSpPr>
      <p:grpSpPr>
        <a:xfrm>
          <a:off x="0" y="0"/>
          <a:ext cx="0" cy="0"/>
          <a:chOff x="0" y="0"/>
          <a:chExt cx="0" cy="0"/>
        </a:xfrm>
      </p:grpSpPr>
      <p:sp>
        <p:nvSpPr>
          <p:cNvPr id="163" name="Google Shape;163;p96"/>
          <p:cNvSpPr>
            <a:spLocks noGrp="1"/>
          </p:cNvSpPr>
          <p:nvPr>
            <p:ph type="pic" idx="2"/>
          </p:nvPr>
        </p:nvSpPr>
        <p:spPr>
          <a:xfrm>
            <a:off x="0" y="-12469"/>
            <a:ext cx="12192000" cy="6870469"/>
          </a:xfrm>
          <a:prstGeom prst="rect">
            <a:avLst/>
          </a:prstGeom>
          <a:solidFill>
            <a:srgbClr val="BFBFBF"/>
          </a:solidFill>
          <a:ln>
            <a:noFill/>
          </a:ln>
        </p:spPr>
      </p:sp>
      <p:sp>
        <p:nvSpPr>
          <p:cNvPr id="164" name="Google Shape;164;p96"/>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96"/>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3000"/>
              <a:buFont typeface="Arial"/>
              <a:buNone/>
              <a:defRPr sz="30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6"/>
        <p:cNvGrpSpPr/>
        <p:nvPr/>
      </p:nvGrpSpPr>
      <p:grpSpPr>
        <a:xfrm>
          <a:off x="0" y="0"/>
          <a:ext cx="0" cy="0"/>
          <a:chOff x="0" y="0"/>
          <a:chExt cx="0" cy="0"/>
        </a:xfrm>
      </p:grpSpPr>
      <p:sp>
        <p:nvSpPr>
          <p:cNvPr id="167" name="Google Shape;167;p98"/>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98"/>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98"/>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0" name="Google Shape;170;p98"/>
          <p:cNvGrpSpPr/>
          <p:nvPr/>
        </p:nvGrpSpPr>
        <p:grpSpPr>
          <a:xfrm>
            <a:off x="-1984680" y="2794849"/>
            <a:ext cx="3760285" cy="3039163"/>
            <a:chOff x="5816064" y="9435173"/>
            <a:chExt cx="798029" cy="644988"/>
          </a:xfrm>
        </p:grpSpPr>
        <p:sp>
          <p:nvSpPr>
            <p:cNvPr id="171" name="Google Shape;171;p9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9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9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9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9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9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9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6" name="Google Shape;186;p98"/>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87" name="Google Shape;187;p98"/>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88" name="Google Shape;188;p98"/>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89" name="Google Shape;189;p98"/>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98"/>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91"/>
        <p:cNvGrpSpPr/>
        <p:nvPr/>
      </p:nvGrpSpPr>
      <p:grpSpPr>
        <a:xfrm>
          <a:off x="0" y="0"/>
          <a:ext cx="0" cy="0"/>
          <a:chOff x="0" y="0"/>
          <a:chExt cx="0" cy="0"/>
        </a:xfrm>
      </p:grpSpPr>
      <p:sp>
        <p:nvSpPr>
          <p:cNvPr id="192" name="Google Shape;192;p97"/>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97"/>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94" name="Google Shape;194;p97"/>
          <p:cNvSpPr>
            <a:spLocks noGrp="1"/>
          </p:cNvSpPr>
          <p:nvPr>
            <p:ph type="pic" idx="2"/>
          </p:nvPr>
        </p:nvSpPr>
        <p:spPr>
          <a:xfrm>
            <a:off x="799128" y="746272"/>
            <a:ext cx="10203652" cy="5365455"/>
          </a:xfrm>
          <a:prstGeom prst="rect">
            <a:avLst/>
          </a:prstGeom>
          <a:solidFill>
            <a:srgbClr val="BFBFBF"/>
          </a:solidFill>
          <a:ln>
            <a:noFill/>
          </a:ln>
        </p:spPr>
      </p:sp>
      <p:sp>
        <p:nvSpPr>
          <p:cNvPr id="195" name="Google Shape;195;p97"/>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96" name="Google Shape;196;p97"/>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9"/>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9"/>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9"/>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9"/>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6"/>
          <p:cNvGrpSpPr/>
          <p:nvPr/>
        </p:nvGrpSpPr>
        <p:grpSpPr>
          <a:xfrm>
            <a:off x="-692770" y="4423334"/>
            <a:ext cx="3029570" cy="2448579"/>
            <a:chOff x="5816064" y="9435173"/>
            <a:chExt cx="798029" cy="644988"/>
          </a:xfrm>
        </p:grpSpPr>
        <p:sp>
          <p:nvSpPr>
            <p:cNvPr id="61" name="Google Shape;61;p8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6"/>
          <p:cNvPicPr preferRelativeResize="0"/>
          <p:nvPr/>
        </p:nvPicPr>
        <p:blipFill rotWithShape="1">
          <a:blip r:embed="rId2">
            <a:alphaModFix/>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7"/>
          <p:cNvGrpSpPr/>
          <p:nvPr/>
        </p:nvGrpSpPr>
        <p:grpSpPr>
          <a:xfrm>
            <a:off x="6966447" y="3406884"/>
            <a:ext cx="3616885" cy="2923263"/>
            <a:chOff x="5816064" y="9435173"/>
            <a:chExt cx="798029" cy="644988"/>
          </a:xfrm>
        </p:grpSpPr>
        <p:sp>
          <p:nvSpPr>
            <p:cNvPr id="82" name="Google Shape;82;p8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8"/>
          <p:cNvSpPr>
            <a:spLocks noGrp="1"/>
          </p:cNvSpPr>
          <p:nvPr>
            <p:ph type="pic" idx="8"/>
          </p:nvPr>
        </p:nvSpPr>
        <p:spPr>
          <a:xfrm>
            <a:off x="-48344" y="0"/>
            <a:ext cx="3570477" cy="6858000"/>
          </a:xfrm>
          <a:prstGeom prst="rect">
            <a:avLst/>
          </a:prstGeom>
          <a:solidFill>
            <a:srgbClr val="D8D8D8"/>
          </a:solidFill>
          <a:ln>
            <a:noFill/>
          </a:ln>
        </p:spPr>
      </p:sp>
      <p:sp>
        <p:nvSpPr>
          <p:cNvPr id="109" name="Google Shape;109;p8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9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9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90"/>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15" name="Google Shape;115;p9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9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9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18"/>
        <p:cNvGrpSpPr/>
        <p:nvPr/>
      </p:nvGrpSpPr>
      <p:grpSpPr>
        <a:xfrm>
          <a:off x="0" y="0"/>
          <a:ext cx="0" cy="0"/>
          <a:chOff x="0" y="0"/>
          <a:chExt cx="0" cy="0"/>
        </a:xfrm>
      </p:grpSpPr>
      <p:sp>
        <p:nvSpPr>
          <p:cNvPr id="119" name="Google Shape;119;p91"/>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91"/>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91"/>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91"/>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9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9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9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circulareconomy.europa.eu/platform/e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cloud.google.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www.googleadservices.com/pagead/aclk?sa=L&amp;ai=DChcSEwjIt-X7sN2FAxXnkVAGHV3XCvsYABAAGgJkZw&amp;ase=2&amp;gclid=Cj0KCQjw_qexBhCoARIsAFgBletCiInok3bE1lZdUU47MX_7-rfO01heeYV15i-haI4_LdAZ4QV7a2UaAiYUEALw_wcB&amp;ohost=www.google.com&amp;cid=CAESVeD2wEqwqG8o1hiyEbcoBZmYCNO3mrmB0Mi9VHhCw9HuQRmROsFGSeAErzUJTA1GB6N8Sc9u4GdoaQnUENb8SvyXlVwaY8PnYFXaywaHXnlNyccBKEU&amp;sig=AOD64_0Lm3J5ToRwfMG8ak4QWK0XOmV_vA&amp;q&amp;nis=4&amp;adurl&amp;ved=2ahUKEwiem977sN2FAxWIV0EAHR5UCocQ0Qx6BAgGEAE" TargetMode="External"/><Relationship Id="rId4" Type="http://schemas.openxmlformats.org/officeDocument/2006/relationships/hyperlink" Target="https://www.googleadservices.com/pagead/aclk?sa=L&amp;ai=DChcSEwiivKissN2FAxX5nVAGHQDGAJ0YABAAGgJkZw&amp;ase=2&amp;gclid=Cj0KCQjw_qexBhCoARIsAFgBlev08ceSH1FD1_dcfll0ye2zFJ663bEmdV1UfXTm_daG2Gzlo94U-wgaAu59EALw_wcB&amp;ohost=www.google.com&amp;cid=CAESVeD2pNEzOclD8EN_K2GTFSrn6K1bHaGrBODj6x_9qYEgDJuwOv2OWGqx6hj8i0L3NWSOLsl_Lt-OTiw09DaVJPq5Rb2y-K7F6JLRn3tPiGiE_UM-EEY&amp;sig=AOD64_1uG0E0tFu-ZteM5XlsuuiBN6SwFw&amp;q&amp;nis=4&amp;adurl&amp;ved=2ahUKEwjThaOssN2FAxU1RkEAHWhWBY4Q0Qx6BAgPEA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hyperlink" Target="https://youtu.be/kzKFuHk8ovk?si=x8QejSM-v32yKxa_"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oPSHs71mTVU?si=4PV9Rd515Otxe8B_"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hyperlink" Target="https://www.ibm.com/cloud/internet-of-thing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siemens.com/global/en/products/automation/topic-areas/it-ot-convergence/siemens-iiot.html" TargetMode="External"/><Relationship Id="rId4" Type="http://schemas.openxmlformats.org/officeDocument/2006/relationships/hyperlink" Target="https://www.cisco.com/c/en_uk/solutions/internet-of-things/overview.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youtu.be/Jh3u4GKNWXQ?si=QFDzIIkFtnN2bAEQ"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s://www.youtube.com/watch?v=42S86f5cWk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tensorflow.or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www.ibm.com/watson" TargetMode="External"/><Relationship Id="rId4" Type="http://schemas.openxmlformats.org/officeDocument/2006/relationships/hyperlink" Target="https://www.microsoft.com/en-us/a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s://www.youtube.com/watch?v=9NsfX9W80rw"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hGb9UZ8DyDc?si=7S53yKO3R2f8kCZI"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suitecrm.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youtu.be/hxOlsEtbdm4?si=82p61HuT3HLq0dq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odoo.com/"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27.jpg"/><Relationship Id="rId5" Type="http://schemas.openxmlformats.org/officeDocument/2006/relationships/image" Target="../media/image25.png"/><Relationship Id="rId4" Type="http://schemas.openxmlformats.org/officeDocument/2006/relationships/hyperlink" Target="https://youtu.be/y7TlnAv6cto?si=-dIOLdl3trrMORn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5.png"/><Relationship Id="rId4" Type="http://schemas.openxmlformats.org/officeDocument/2006/relationships/hyperlink" Target="https://youtu.be/6drUzoeHZkg?si=zniVUPUwX3Y6dcgo"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knime.com/knime-home"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hyperlink" Target="https://youtu.be/Pom9AuI9yg4?si=NtE8aLSERjtbhic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hyperlink" Target="https://purplegriffon.com/blog/what-is-digital-sustainability" TargetMode="External"/><Relationship Id="rId7" Type="http://schemas.openxmlformats.org/officeDocument/2006/relationships/hyperlink" Target="https://www.techtarget.com/whatis/feature/ESG-vs-CSR-vs-sustainability-Whats-the-difference"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hyperlink" Target="https://www.ibm.com/topics/business-sustainability#:~:text=Sustainability%20in%20business%20refers%20to,and%20governance%20(ESG)%20metrics" TargetMode="External"/><Relationship Id="rId5" Type="http://schemas.openxmlformats.org/officeDocument/2006/relationships/hyperlink" Target="https://digital-strategy.ec.europa.eu/en/activities/digital-programme" TargetMode="External"/><Relationship Id="rId4" Type="http://schemas.openxmlformats.org/officeDocument/2006/relationships/hyperlink" Target="https://www.culturehive.co.uk/digital-heritage-hub/resource/planning/how-can-digital-help-us-become-more-environmentally-sustainable/"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online.hbs.edu/blog/post/what-is-the-triple-bottom-line"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hyperlink" Target="https://www.firmhouse.com/blog/what-is-product-as-a-service-paas" TargetMode="External"/><Relationship Id="rId4" Type="http://schemas.openxmlformats.org/officeDocument/2006/relationships/hyperlink" Target="https://www.europarl.europa.eu/topics/en/article/20151201STO05603/circular-economy-definition-importance-and-benefits#:~:text=The%20circular%20economy%20is%20a,reducing%20waste%20to%20a%20minimum"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earth5r.org/environmental-benefits-cloud-computing/" TargetMode="External"/><Relationship Id="rId7" Type="http://schemas.openxmlformats.org/officeDocument/2006/relationships/hyperlink" Target="https://www.mightybytes.com/blog/digital-sustainability/"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hyperlink" Target="https://www.group.sener/en/insights/how-can-artificial-intelligence-help-us-to-improve-energy-efficiency/" TargetMode="External"/><Relationship Id="rId5" Type="http://schemas.openxmlformats.org/officeDocument/2006/relationships/hyperlink" Target="https://www.forbes.com/sites/jiawertz/2024/01/16/4-ways-artificial-intelligence-is-making-companies-more-efficient/?sh=af8fc3e545ad" TargetMode="External"/><Relationship Id="rId4" Type="http://schemas.openxmlformats.org/officeDocument/2006/relationships/hyperlink" Target="https://www.mckinsey.com/featured-insights/mckinsey-explainers/what-is-the-internet-of-things"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linkedin.com/pulse/intersection-digital-transformation-sustainability-9wsze/"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hyperlink" Target="https://www.bain.com/insights/a-three-part-game-plan-for-delivering-sustainability-digitally/"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212" name="Google Shape;212;p1"/>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rgbClr val="000000"/>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rgbClr val="000000"/>
                </a:solidFill>
                <a:latin typeface="Calibri"/>
                <a:ea typeface="Calibri"/>
                <a:cs typeface="Calibri"/>
                <a:sym typeface="Calibri"/>
              </a:rPr>
              <a:t>Starter Kit</a:t>
            </a:r>
            <a:endParaRPr sz="1400" b="0" i="0" u="none" strike="noStrike" cap="none">
              <a:solidFill>
                <a:srgbClr val="000000"/>
              </a:solidFill>
              <a:latin typeface="Arial"/>
              <a:ea typeface="Arial"/>
              <a:cs typeface="Arial"/>
              <a:sym typeface="Arial"/>
            </a:endParaRPr>
          </a:p>
        </p:txBody>
      </p:sp>
      <p:sp>
        <p:nvSpPr>
          <p:cNvPr id="213" name="Google Shape;213;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9. DIGITAL TOOLS</a:t>
            </a:r>
            <a:endParaRPr sz="1400" b="0" i="0" u="none" strike="noStrike" cap="none">
              <a:solidFill>
                <a:srgbClr val="000000"/>
              </a:solidFill>
              <a:latin typeface="Arial"/>
              <a:ea typeface="Arial"/>
              <a:cs typeface="Arial"/>
              <a:sym typeface="Arial"/>
            </a:endParaRPr>
          </a:p>
        </p:txBody>
      </p:sp>
      <p:sp>
        <p:nvSpPr>
          <p:cNvPr id="2" name="Google Shape;164;p1">
            <a:extLst>
              <a:ext uri="{FF2B5EF4-FFF2-40B4-BE49-F238E27FC236}">
                <a16:creationId xmlns:a16="http://schemas.microsoft.com/office/drawing/2014/main" id="{09573791-41E5-3A25-307E-48901C82FBD0}"/>
              </a:ext>
            </a:extLst>
          </p:cNvPr>
          <p:cNvSpPr txBox="1"/>
          <p:nvPr/>
        </p:nvSpPr>
        <p:spPr>
          <a:xfrm>
            <a:off x="1781175" y="5881209"/>
            <a:ext cx="2141539" cy="645906"/>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1100" dirty="0">
                <a:solidFill>
                  <a:schemeClr val="bg1"/>
                </a:solidFill>
              </a:rPr>
              <a:t>Start on Sustainability Erasmus+ VET Project © 2024 is licensed under CC BY 4.0</a:t>
            </a:r>
            <a:endParaRPr sz="1100" dirty="0">
              <a:solidFill>
                <a:schemeClr val="bg1"/>
              </a:solidFill>
              <a:latin typeface="Calibri"/>
              <a:ea typeface="Calibri"/>
              <a:cs typeface="Calibri"/>
              <a:sym typeface="Calibri"/>
            </a:endParaRPr>
          </a:p>
        </p:txBody>
      </p:sp>
      <p:sp>
        <p:nvSpPr>
          <p:cNvPr id="3" name="Google Shape;164;p1">
            <a:extLst>
              <a:ext uri="{FF2B5EF4-FFF2-40B4-BE49-F238E27FC236}">
                <a16:creationId xmlns:a16="http://schemas.microsoft.com/office/drawing/2014/main" id="{550601A2-4AF2-C14D-DD04-306633046B18}"/>
              </a:ext>
            </a:extLst>
          </p:cNvPr>
          <p:cNvSpPr txBox="1"/>
          <p:nvPr/>
        </p:nvSpPr>
        <p:spPr>
          <a:xfrm>
            <a:off x="4921525" y="5873125"/>
            <a:ext cx="5457375" cy="830443"/>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chemeClr val="lt1"/>
              </a:buClr>
              <a:buSzPts val="4800"/>
              <a:buFont typeface="Calibri"/>
              <a:buNone/>
            </a:pPr>
            <a:r>
              <a:rPr lang="en-US" sz="1100" b="1" dirty="0">
                <a:solidFill>
                  <a:srgbClr val="26324B"/>
                </a:solidFill>
              </a:rPr>
              <a:t>Disclaimer: </a:t>
            </a:r>
            <a:r>
              <a:rPr lang="en-US" sz="1100" dirty="0">
                <a:solidFill>
                  <a:srgbClr val="26324B"/>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1" dirty="0">
              <a:solidFill>
                <a:srgbClr val="010101"/>
              </a:solidFill>
              <a:latin typeface="Calibri"/>
              <a:ea typeface="Calibri"/>
              <a:cs typeface="Calibri"/>
              <a:sym typeface="Calibri"/>
            </a:endParaRPr>
          </a:p>
        </p:txBody>
      </p:sp>
      <p:pic>
        <p:nvPicPr>
          <p:cNvPr id="4" name="Picture 3" descr="A grey and black sign with a person in a circle&#10;&#10;Description automatically generated">
            <a:extLst>
              <a:ext uri="{FF2B5EF4-FFF2-40B4-BE49-F238E27FC236}">
                <a16:creationId xmlns:a16="http://schemas.microsoft.com/office/drawing/2014/main" id="{AA7748FD-D6C0-0EBD-CC40-879FE18A3C38}"/>
              </a:ext>
            </a:extLst>
          </p:cNvPr>
          <p:cNvPicPr>
            <a:picLocks noChangeAspect="1"/>
          </p:cNvPicPr>
          <p:nvPr/>
        </p:nvPicPr>
        <p:blipFill>
          <a:blip r:embed="rId4"/>
          <a:stretch>
            <a:fillRect/>
          </a:stretch>
        </p:blipFill>
        <p:spPr>
          <a:xfrm>
            <a:off x="3932239" y="6123613"/>
            <a:ext cx="941661" cy="329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295" name="Google Shape;295;p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3000"/>
              <a:buNone/>
            </a:pPr>
            <a:r>
              <a:rPr lang="en-GB" sz="3000" b="1">
                <a:solidFill>
                  <a:schemeClr val="lt1"/>
                </a:solidFill>
                <a:latin typeface="Calibri"/>
                <a:ea typeface="Calibri"/>
                <a:cs typeface="Calibri"/>
                <a:sym typeface="Calibri"/>
              </a:rPr>
              <a:t>There is a path to sustainability.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It is a path that could lead to a better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future for all life on Earth</a:t>
            </a:r>
            <a:endParaRPr/>
          </a:p>
        </p:txBody>
      </p:sp>
      <p:pic>
        <p:nvPicPr>
          <p:cNvPr id="296" name="Google Shape;296;p9"/>
          <p:cNvPicPr preferRelativeResize="0">
            <a:picLocks noGrp="1"/>
          </p:cNvPicPr>
          <p:nvPr>
            <p:ph type="pic" idx="3"/>
          </p:nvPr>
        </p:nvPicPr>
        <p:blipFill rotWithShape="1">
          <a:blip r:embed="rId3">
            <a:alphaModFix/>
          </a:blip>
          <a:srcRect t="7768" b="7768"/>
          <a:stretch/>
        </p:blipFill>
        <p:spPr>
          <a:xfrm>
            <a:off x="-2" y="-7299"/>
            <a:ext cx="12192002" cy="6865298"/>
          </a:xfrm>
          <a:prstGeom prst="rect">
            <a:avLst/>
          </a:prstGeom>
          <a:solidFill>
            <a:srgbClr val="BFBFBF"/>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0"/>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303" name="Google Shape;303;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4" name="Google Shape;304;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5" name="Google Shape;305;p10"/>
          <p:cNvSpPr txBox="1"/>
          <p:nvPr/>
        </p:nvSpPr>
        <p:spPr>
          <a:xfrm>
            <a:off x="5844230" y="4514232"/>
            <a:ext cx="560874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Digital Tools for Sustainability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1"/>
          <p:cNvSpPr txBox="1">
            <a:spLocks noGrp="1"/>
          </p:cNvSpPr>
          <p:nvPr>
            <p:ph type="body" idx="1"/>
          </p:nvPr>
        </p:nvSpPr>
        <p:spPr>
          <a:xfrm>
            <a:off x="4912291" y="127866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INTRODUCTION TO DIGITAL INNOVATION AND SUSTAINABILITY</a:t>
            </a:r>
            <a:endParaRPr/>
          </a:p>
        </p:txBody>
      </p:sp>
      <p:sp>
        <p:nvSpPr>
          <p:cNvPr id="311" name="Google Shape;311;p11"/>
          <p:cNvSpPr txBox="1">
            <a:spLocks noGrp="1"/>
          </p:cNvSpPr>
          <p:nvPr>
            <p:ph type="body" idx="3"/>
          </p:nvPr>
        </p:nvSpPr>
        <p:spPr>
          <a:xfrm>
            <a:off x="3880331" y="1061613"/>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2" name="Google Shape;312;p11"/>
          <p:cNvSpPr txBox="1">
            <a:spLocks noGrp="1"/>
          </p:cNvSpPr>
          <p:nvPr>
            <p:ph type="body" idx="4"/>
          </p:nvPr>
        </p:nvSpPr>
        <p:spPr>
          <a:xfrm>
            <a:off x="4912292" y="2436275"/>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SUSTAINABILITY THEORETICAL FOUNDATIONS</a:t>
            </a:r>
            <a:endParaRPr/>
          </a:p>
        </p:txBody>
      </p:sp>
      <p:sp>
        <p:nvSpPr>
          <p:cNvPr id="313" name="Google Shape;313;p11"/>
          <p:cNvSpPr txBox="1">
            <a:spLocks noGrp="1"/>
          </p:cNvSpPr>
          <p:nvPr>
            <p:ph type="body" idx="6"/>
          </p:nvPr>
        </p:nvSpPr>
        <p:spPr>
          <a:xfrm>
            <a:off x="4912293" y="351324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DIGITAL TOOLS AND TECHNOLOGIES</a:t>
            </a:r>
            <a:endParaRPr/>
          </a:p>
        </p:txBody>
      </p:sp>
      <p:sp>
        <p:nvSpPr>
          <p:cNvPr id="314" name="Google Shape;314;p11"/>
          <p:cNvSpPr txBox="1">
            <a:spLocks noGrp="1"/>
          </p:cNvSpPr>
          <p:nvPr>
            <p:ph type="body" idx="9"/>
          </p:nvPr>
        </p:nvSpPr>
        <p:spPr>
          <a:xfrm>
            <a:off x="3918849" y="2168414"/>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15" name="Google Shape;315;p11"/>
          <p:cNvSpPr txBox="1">
            <a:spLocks noGrp="1"/>
          </p:cNvSpPr>
          <p:nvPr>
            <p:ph type="body" idx="13"/>
          </p:nvPr>
        </p:nvSpPr>
        <p:spPr>
          <a:xfrm>
            <a:off x="3918849" y="320817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6" name="Google Shape;316;p11"/>
          <p:cNvSpPr/>
          <p:nvPr/>
        </p:nvSpPr>
        <p:spPr>
          <a:xfrm>
            <a:off x="3880331" y="218902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7" name="Google Shape;317;p11"/>
          <p:cNvSpPr/>
          <p:nvPr/>
        </p:nvSpPr>
        <p:spPr>
          <a:xfrm>
            <a:off x="3880331" y="325219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18" name="Google Shape;318;p11"/>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319" name="Google Shape;319;p11"/>
          <p:cNvSpPr/>
          <p:nvPr/>
        </p:nvSpPr>
        <p:spPr>
          <a:xfrm>
            <a:off x="3880331" y="42609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0" name="Google Shape;320;p11"/>
          <p:cNvSpPr txBox="1"/>
          <p:nvPr/>
        </p:nvSpPr>
        <p:spPr>
          <a:xfrm>
            <a:off x="4958705" y="4363199"/>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i="0" u="none" strike="noStrike" cap="none">
                <a:solidFill>
                  <a:srgbClr val="73B64B"/>
                </a:solidFill>
                <a:latin typeface="Calibri"/>
                <a:ea typeface="Calibri"/>
                <a:cs typeface="Calibri"/>
                <a:sym typeface="Calibri"/>
              </a:rPr>
              <a:t>OPEN-SOURCE OR LOW-COST SOFTWARE SOLUTIONS</a:t>
            </a:r>
            <a:endParaRPr sz="2400" b="1" i="0" u="none" strike="noStrike" cap="none">
              <a:solidFill>
                <a:srgbClr val="73B64B"/>
              </a:solidFill>
              <a:latin typeface="Calibri"/>
              <a:ea typeface="Calibri"/>
              <a:cs typeface="Calibri"/>
              <a:sym typeface="Calibri"/>
            </a:endParaRPr>
          </a:p>
        </p:txBody>
      </p:sp>
      <p:sp>
        <p:nvSpPr>
          <p:cNvPr id="321" name="Google Shape;321;p11"/>
          <p:cNvSpPr txBox="1"/>
          <p:nvPr/>
        </p:nvSpPr>
        <p:spPr>
          <a:xfrm>
            <a:off x="3914990" y="414803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2" name="Google Shape;322;p11"/>
          <p:cNvSpPr txBox="1"/>
          <p:nvPr/>
        </p:nvSpPr>
        <p:spPr>
          <a:xfrm>
            <a:off x="4927790" y="548837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i="0" u="none" strike="noStrike" cap="none">
                <a:solidFill>
                  <a:srgbClr val="73B64B"/>
                </a:solidFill>
                <a:latin typeface="Calibri"/>
                <a:ea typeface="Calibri"/>
                <a:cs typeface="Calibri"/>
                <a:sym typeface="Calibri"/>
              </a:rPr>
              <a:t>DEVELOPING A DIGITAL SUSTAINABILITY PLAN</a:t>
            </a:r>
            <a:endParaRPr sz="2400" b="1" i="0" u="none" strike="noStrike" cap="none">
              <a:solidFill>
                <a:srgbClr val="73B64B"/>
              </a:solidFill>
              <a:latin typeface="Calibri"/>
              <a:ea typeface="Calibri"/>
              <a:cs typeface="Calibri"/>
              <a:sym typeface="Calibri"/>
            </a:endParaRPr>
          </a:p>
        </p:txBody>
      </p:sp>
      <p:sp>
        <p:nvSpPr>
          <p:cNvPr id="323" name="Google Shape;323;p11"/>
          <p:cNvSpPr txBox="1"/>
          <p:nvPr/>
        </p:nvSpPr>
        <p:spPr>
          <a:xfrm>
            <a:off x="3918849" y="516634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4" name="Google Shape;324;p11"/>
          <p:cNvSpPr/>
          <p:nvPr/>
        </p:nvSpPr>
        <p:spPr>
          <a:xfrm>
            <a:off x="3880331" y="52713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5" name="Google Shape;325;p11"/>
          <p:cNvSpPr/>
          <p:nvPr/>
        </p:nvSpPr>
        <p:spPr>
          <a:xfrm>
            <a:off x="3880331" y="6179782"/>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9.1 INTRODUCTION TO DIGITAL INNOVATION AND SUSTAINABILITY</a:t>
            </a:r>
            <a:endParaRPr/>
          </a:p>
        </p:txBody>
      </p:sp>
      <p:pic>
        <p:nvPicPr>
          <p:cNvPr id="331" name="Google Shape;331;p12"/>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Introduction to Digital Innovation and Sustainability</a:t>
            </a:r>
            <a:endParaRPr/>
          </a:p>
        </p:txBody>
      </p:sp>
      <p:sp>
        <p:nvSpPr>
          <p:cNvPr id="338" name="Google Shape;338;p13"/>
          <p:cNvSpPr txBox="1">
            <a:spLocks noGrp="1"/>
          </p:cNvSpPr>
          <p:nvPr>
            <p:ph type="body" idx="2"/>
          </p:nvPr>
        </p:nvSpPr>
        <p:spPr>
          <a:xfrm>
            <a:off x="542257" y="2249306"/>
            <a:ext cx="51426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en-GB" b="1">
                <a:solidFill>
                  <a:srgbClr val="EB7339"/>
                </a:solidFill>
              </a:rPr>
              <a:t>What is Digital Technology?</a:t>
            </a:r>
            <a:endParaRPr/>
          </a:p>
          <a:p>
            <a:pPr marL="0" lvl="0" indent="0" algn="just" rtl="0">
              <a:lnSpc>
                <a:spcPct val="103333"/>
              </a:lnSpc>
              <a:spcBef>
                <a:spcPts val="0"/>
              </a:spcBef>
              <a:spcAft>
                <a:spcPts val="0"/>
              </a:spcAft>
              <a:buClr>
                <a:srgbClr val="595959"/>
              </a:buClr>
              <a:buSzPts val="2400"/>
              <a:buNone/>
            </a:pPr>
            <a:r>
              <a:rPr lang="en-GB"/>
              <a:t>At its core, digital technology represents a diverse array of electronic capabilities—tools, systems, and devices—capable of generating, storing, and processing data. These technologies are pivotal in advancing sustainability, offering smart solutions to complex environmental issues.</a:t>
            </a:r>
            <a:endParaRPr/>
          </a:p>
        </p:txBody>
      </p:sp>
      <p:sp>
        <p:nvSpPr>
          <p:cNvPr id="339" name="Google Shape;339;p13"/>
          <p:cNvSpPr txBox="1"/>
          <p:nvPr/>
        </p:nvSpPr>
        <p:spPr>
          <a:xfrm>
            <a:off x="5955664" y="2202794"/>
            <a:ext cx="5428500" cy="37818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EB7339"/>
              </a:buClr>
              <a:buSzPts val="2400"/>
              <a:buFont typeface="Arial"/>
              <a:buNone/>
            </a:pPr>
            <a:r>
              <a:rPr lang="en-GB" sz="2400" b="1" i="0" u="none" strike="noStrike" cap="none">
                <a:solidFill>
                  <a:srgbClr val="EB7339"/>
                </a:solidFill>
                <a:latin typeface="Calibri"/>
                <a:ea typeface="Calibri"/>
                <a:cs typeface="Calibri"/>
                <a:sym typeface="Calibri"/>
              </a:rPr>
              <a:t>What is Digital Innovation?</a:t>
            </a:r>
            <a:endParaRPr sz="1400" b="0" i="0" u="none" strike="noStrike" cap="none">
              <a:solidFill>
                <a:srgbClr val="000000"/>
              </a:solidFill>
              <a:latin typeface="Arial"/>
              <a:ea typeface="Arial"/>
              <a:cs typeface="Arial"/>
              <a:sym typeface="Arial"/>
            </a:endParaRPr>
          </a:p>
          <a:p>
            <a:pPr marL="0" marR="0" lvl="0" indent="0" algn="just" rtl="0">
              <a:lnSpc>
                <a:spcPct val="103333"/>
              </a:lnSpc>
              <a:spcBef>
                <a:spcPts val="0"/>
              </a:spcBef>
              <a:spcAft>
                <a:spcPts val="0"/>
              </a:spcAft>
              <a:buClr>
                <a:srgbClr val="595959"/>
              </a:buClr>
              <a:buSzPts val="2400"/>
              <a:buFont typeface="Arial"/>
              <a:buNone/>
            </a:pPr>
            <a:r>
              <a:rPr lang="en-GB" sz="2400" b="0" i="0" u="none" strike="noStrike" cap="none">
                <a:solidFill>
                  <a:srgbClr val="595959"/>
                </a:solidFill>
                <a:latin typeface="Calibri"/>
                <a:ea typeface="Calibri"/>
                <a:cs typeface="Calibri"/>
                <a:sym typeface="Calibri"/>
              </a:rPr>
              <a:t>Digital innovation is the application of digital technologies to significantly alter business practices, models, and products. It can help micro-enterprises enhance operational efficiency, improve customer engagement, and ultimately drive growth. According to the Digital Europe Programme, embracing digital tools is crucial for businesses aiming to stay competitive in the evolving digital economy.</a:t>
            </a: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Introduction to Digital Innovation and Sustainability</a:t>
            </a:r>
            <a:endParaRPr/>
          </a:p>
        </p:txBody>
      </p:sp>
      <p:sp>
        <p:nvSpPr>
          <p:cNvPr id="346" name="Google Shape;346;p14"/>
          <p:cNvSpPr txBox="1">
            <a:spLocks noGrp="1"/>
          </p:cNvSpPr>
          <p:nvPr>
            <p:ph type="body" idx="2"/>
          </p:nvPr>
        </p:nvSpPr>
        <p:spPr>
          <a:xfrm>
            <a:off x="904855" y="2356546"/>
            <a:ext cx="10777072"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None/>
            </a:pPr>
            <a:r>
              <a:rPr lang="en-GB" b="1">
                <a:solidFill>
                  <a:srgbClr val="1E75B0"/>
                </a:solidFill>
              </a:rPr>
              <a:t>Practical Examples</a:t>
            </a:r>
            <a:endParaRPr/>
          </a:p>
          <a:p>
            <a:pPr marL="0" lvl="0" indent="0" algn="l" rtl="0">
              <a:lnSpc>
                <a:spcPct val="103333"/>
              </a:lnSpc>
              <a:spcBef>
                <a:spcPts val="0"/>
              </a:spcBef>
              <a:spcAft>
                <a:spcPts val="0"/>
              </a:spcAft>
              <a:buClr>
                <a:srgbClr val="595959"/>
              </a:buClr>
              <a:buSzPts val="2400"/>
              <a:buNone/>
            </a:pPr>
            <a:endParaRPr b="1"/>
          </a:p>
          <a:p>
            <a:pPr marL="342900" lvl="0" indent="-342900" algn="l" rtl="0">
              <a:lnSpc>
                <a:spcPct val="103333"/>
              </a:lnSpc>
              <a:spcBef>
                <a:spcPts val="0"/>
              </a:spcBef>
              <a:spcAft>
                <a:spcPts val="0"/>
              </a:spcAft>
              <a:buClr>
                <a:srgbClr val="595959"/>
              </a:buClr>
              <a:buSzPts val="2400"/>
              <a:buFont typeface="Noto Sans Symbols"/>
              <a:buChar char="❖"/>
            </a:pPr>
            <a:r>
              <a:rPr lang="en-GB"/>
              <a:t>Integrating e-commerce solutions to access wider markets.</a:t>
            </a:r>
            <a:endParaRPr/>
          </a:p>
          <a:p>
            <a:pPr marL="342900" lvl="0" indent="-342900" algn="l" rtl="0">
              <a:lnSpc>
                <a:spcPct val="103333"/>
              </a:lnSpc>
              <a:spcBef>
                <a:spcPts val="0"/>
              </a:spcBef>
              <a:spcAft>
                <a:spcPts val="0"/>
              </a:spcAft>
              <a:buClr>
                <a:srgbClr val="595959"/>
              </a:buClr>
              <a:buSzPts val="2400"/>
              <a:buFont typeface="Noto Sans Symbols"/>
              <a:buChar char="❖"/>
            </a:pPr>
            <a:r>
              <a:rPr lang="en-GB"/>
              <a:t>Using big data and analytics to optimise supply chains and predict market trends.</a:t>
            </a:r>
            <a:endParaRPr/>
          </a:p>
          <a:p>
            <a:pPr marL="342900" lvl="0" indent="-342900" algn="l" rtl="0">
              <a:lnSpc>
                <a:spcPct val="103333"/>
              </a:lnSpc>
              <a:spcBef>
                <a:spcPts val="0"/>
              </a:spcBef>
              <a:spcAft>
                <a:spcPts val="0"/>
              </a:spcAft>
              <a:buClr>
                <a:srgbClr val="595959"/>
              </a:buClr>
              <a:buSzPts val="2400"/>
              <a:buFont typeface="Noto Sans Symbols"/>
              <a:buChar char="❖"/>
            </a:pPr>
            <a:r>
              <a:rPr lang="en-GB"/>
              <a:t>Adopting energy-efficient digital technologies that reduce the operational carbon footprint.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5"/>
          <p:cNvSpPr txBox="1">
            <a:spLocks noGrp="1"/>
          </p:cNvSpPr>
          <p:nvPr>
            <p:ph type="body" idx="1"/>
          </p:nvPr>
        </p:nvSpPr>
        <p:spPr>
          <a:xfrm>
            <a:off x="889304" y="66827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Understanding Sustainability in Business</a:t>
            </a:r>
            <a:endParaRPr/>
          </a:p>
        </p:txBody>
      </p:sp>
      <p:sp>
        <p:nvSpPr>
          <p:cNvPr id="353" name="Google Shape;353;p15"/>
          <p:cNvSpPr txBox="1">
            <a:spLocks noGrp="1"/>
          </p:cNvSpPr>
          <p:nvPr>
            <p:ph type="body" idx="2"/>
          </p:nvPr>
        </p:nvSpPr>
        <p:spPr>
          <a:xfrm>
            <a:off x="889279" y="118560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Sustainability in the business context is about developing practices that have long-term environmental, social, and economic benefits. The European Green Deal underscores the importance of sustainability, aiming for a climate-neutral Europe by 2050 by fostering economic growth that gives back more to the planet than it takes.</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595959"/>
              </a:buClr>
              <a:buSzPts val="2400"/>
              <a:buNone/>
            </a:pPr>
            <a:endParaRPr/>
          </a:p>
        </p:txBody>
      </p:sp>
      <p:sp>
        <p:nvSpPr>
          <p:cNvPr id="354" name="Google Shape;354;p15"/>
          <p:cNvSpPr txBox="1"/>
          <p:nvPr/>
        </p:nvSpPr>
        <p:spPr>
          <a:xfrm>
            <a:off x="699582" y="3056326"/>
            <a:ext cx="5664000" cy="29244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EB7339"/>
              </a:buClr>
              <a:buSzPts val="2400"/>
              <a:buFont typeface="Arial"/>
              <a:buNone/>
            </a:pPr>
            <a:r>
              <a:rPr lang="en-GB" sz="2400" b="1" i="0" u="none" strike="noStrike" cap="none">
                <a:solidFill>
                  <a:srgbClr val="EB7339"/>
                </a:solidFill>
                <a:latin typeface="Calibri"/>
                <a:ea typeface="Calibri"/>
                <a:cs typeface="Calibri"/>
                <a:sym typeface="Calibri"/>
              </a:rPr>
              <a:t>Three Pillars of Sustainability</a:t>
            </a:r>
            <a:endParaRPr sz="1400" b="0" i="0" u="none" strike="noStrike" cap="none">
              <a:solidFill>
                <a:srgbClr val="000000"/>
              </a:solidFill>
              <a:latin typeface="Arial"/>
              <a:ea typeface="Arial"/>
              <a:cs typeface="Arial"/>
              <a:sym typeface="Arial"/>
            </a:endParaRPr>
          </a:p>
          <a:p>
            <a:pPr marL="457200" marR="0" lvl="0" indent="-457200" algn="l" rtl="0">
              <a:lnSpc>
                <a:spcPct val="103333"/>
              </a:lnSpc>
              <a:spcBef>
                <a:spcPts val="0"/>
              </a:spcBef>
              <a:spcAft>
                <a:spcPts val="0"/>
              </a:spcAft>
              <a:buClr>
                <a:srgbClr val="595959"/>
              </a:buClr>
              <a:buSzPts val="2400"/>
              <a:buFont typeface="Calibri"/>
              <a:buAutoNum type="arabicPeriod"/>
            </a:pPr>
            <a:r>
              <a:rPr lang="en-GB" sz="2400" b="1" i="0" u="none" strike="noStrike" cap="none">
                <a:solidFill>
                  <a:srgbClr val="595959"/>
                </a:solidFill>
                <a:latin typeface="Calibri"/>
                <a:ea typeface="Calibri"/>
                <a:cs typeface="Calibri"/>
                <a:sym typeface="Calibri"/>
              </a:rPr>
              <a:t>Environmental- </a:t>
            </a:r>
            <a:r>
              <a:rPr lang="en-GB" sz="2400" b="0" i="0" u="none" strike="noStrike" cap="none">
                <a:solidFill>
                  <a:srgbClr val="595959"/>
                </a:solidFill>
                <a:latin typeface="Calibri"/>
                <a:ea typeface="Calibri"/>
                <a:cs typeface="Calibri"/>
                <a:sym typeface="Calibri"/>
              </a:rPr>
              <a:t>Initiatives like reducing waste through digital tracking systems.</a:t>
            </a:r>
            <a:endParaRPr sz="1400" b="0" i="0" u="none" strike="noStrike" cap="none">
              <a:solidFill>
                <a:srgbClr val="000000"/>
              </a:solidFill>
              <a:latin typeface="Arial"/>
              <a:ea typeface="Arial"/>
              <a:cs typeface="Arial"/>
              <a:sym typeface="Arial"/>
            </a:endParaRPr>
          </a:p>
          <a:p>
            <a:pPr marL="457200" marR="0" lvl="0" indent="-457200" algn="l" rtl="0">
              <a:lnSpc>
                <a:spcPct val="103333"/>
              </a:lnSpc>
              <a:spcBef>
                <a:spcPts val="0"/>
              </a:spcBef>
              <a:spcAft>
                <a:spcPts val="0"/>
              </a:spcAft>
              <a:buClr>
                <a:srgbClr val="595959"/>
              </a:buClr>
              <a:buSzPts val="2400"/>
              <a:buFont typeface="Calibri"/>
              <a:buAutoNum type="arabicPeriod"/>
            </a:pPr>
            <a:r>
              <a:rPr lang="en-GB" sz="2400" b="1" i="0" u="none" strike="noStrike" cap="none">
                <a:solidFill>
                  <a:srgbClr val="595959"/>
                </a:solidFill>
                <a:latin typeface="Calibri"/>
                <a:ea typeface="Calibri"/>
                <a:cs typeface="Calibri"/>
                <a:sym typeface="Calibri"/>
              </a:rPr>
              <a:t>Social- </a:t>
            </a:r>
            <a:r>
              <a:rPr lang="en-GB" sz="2400" b="0" i="0" u="none" strike="noStrike" cap="none">
                <a:solidFill>
                  <a:srgbClr val="595959"/>
                </a:solidFill>
                <a:latin typeface="Calibri"/>
                <a:ea typeface="Calibri"/>
                <a:cs typeface="Calibri"/>
                <a:sym typeface="Calibri"/>
              </a:rPr>
              <a:t>Enhancing workplace environments and community engagement.</a:t>
            </a:r>
            <a:endParaRPr sz="1400" b="0" i="0" u="none" strike="noStrike" cap="none">
              <a:solidFill>
                <a:srgbClr val="000000"/>
              </a:solidFill>
              <a:latin typeface="Arial"/>
              <a:ea typeface="Arial"/>
              <a:cs typeface="Arial"/>
              <a:sym typeface="Arial"/>
            </a:endParaRPr>
          </a:p>
          <a:p>
            <a:pPr marL="457200" marR="0" lvl="0" indent="-457200" algn="just" rtl="0">
              <a:lnSpc>
                <a:spcPct val="103333"/>
              </a:lnSpc>
              <a:spcBef>
                <a:spcPts val="0"/>
              </a:spcBef>
              <a:spcAft>
                <a:spcPts val="0"/>
              </a:spcAft>
              <a:buClr>
                <a:srgbClr val="595959"/>
              </a:buClr>
              <a:buSzPts val="2400"/>
              <a:buFont typeface="Calibri"/>
              <a:buAutoNum type="arabicPeriod"/>
            </a:pPr>
            <a:r>
              <a:rPr lang="en-GB" sz="2400" b="1" i="0" u="none" strike="noStrike" cap="none">
                <a:solidFill>
                  <a:srgbClr val="595959"/>
                </a:solidFill>
                <a:latin typeface="Calibri"/>
                <a:ea typeface="Calibri"/>
                <a:cs typeface="Calibri"/>
                <a:sym typeface="Calibri"/>
              </a:rPr>
              <a:t>Economic -</a:t>
            </a:r>
            <a:r>
              <a:rPr lang="en-GB" sz="2400" b="0" i="0" u="none" strike="noStrike" cap="none">
                <a:solidFill>
                  <a:srgbClr val="595959"/>
                </a:solidFill>
                <a:latin typeface="Calibri"/>
                <a:ea typeface="Calibri"/>
                <a:cs typeface="Calibri"/>
                <a:sym typeface="Calibri"/>
              </a:rPr>
              <a:t>Ensuring business practices are both profitable and environmentally conscious.</a:t>
            </a:r>
            <a:endParaRPr sz="1400" b="0" i="0" u="none" strike="noStrike" cap="none">
              <a:solidFill>
                <a:srgbClr val="000000"/>
              </a:solidFill>
              <a:latin typeface="Arial"/>
              <a:ea typeface="Arial"/>
              <a:cs typeface="Arial"/>
              <a:sym typeface="Arial"/>
            </a:endParaRPr>
          </a:p>
        </p:txBody>
      </p:sp>
      <p:sp>
        <p:nvSpPr>
          <p:cNvPr id="355" name="Google Shape;355;p15"/>
          <p:cNvSpPr txBox="1"/>
          <p:nvPr/>
        </p:nvSpPr>
        <p:spPr>
          <a:xfrm>
            <a:off x="6363582" y="3056326"/>
            <a:ext cx="5216200" cy="2924492"/>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1E75B0"/>
              </a:buClr>
              <a:buSzPts val="2400"/>
              <a:buFont typeface="Arial"/>
              <a:buNone/>
            </a:pPr>
            <a:r>
              <a:rPr lang="en-GB" sz="2400" b="1" i="0" u="none" strike="noStrike" cap="none">
                <a:solidFill>
                  <a:srgbClr val="1E75B0"/>
                </a:solidFill>
                <a:latin typeface="Calibri"/>
                <a:ea typeface="Calibri"/>
                <a:cs typeface="Calibri"/>
                <a:sym typeface="Calibri"/>
              </a:rPr>
              <a:t>Benefits of Sustainable Practices</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Reduced operational costs through energy savings.</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Enhanced market positioning by catering to eco-conscious consumers.</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Compliance with EU environmental regulations which can prevent potential fines and sanctions.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6"/>
          <p:cNvSpPr txBox="1">
            <a:spLocks noGrp="1"/>
          </p:cNvSpPr>
          <p:nvPr>
            <p:ph type="body" idx="1"/>
          </p:nvPr>
        </p:nvSpPr>
        <p:spPr>
          <a:xfrm>
            <a:off x="1138775" y="593866"/>
            <a:ext cx="1093459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The Intersection of Digital Innovation and Sustainability</a:t>
            </a:r>
            <a:endParaRPr/>
          </a:p>
        </p:txBody>
      </p:sp>
      <p:pic>
        <p:nvPicPr>
          <p:cNvPr id="362" name="Google Shape;362;p16"/>
          <p:cNvPicPr preferRelativeResize="0">
            <a:picLocks noGrp="1"/>
          </p:cNvPicPr>
          <p:nvPr>
            <p:ph type="pic" idx="2"/>
          </p:nvPr>
        </p:nvPicPr>
        <p:blipFill rotWithShape="1">
          <a:blip r:embed="rId3">
            <a:alphaModFix/>
          </a:blip>
          <a:srcRect l="13124" r="13124"/>
          <a:stretch/>
        </p:blipFill>
        <p:spPr>
          <a:xfrm>
            <a:off x="635271" y="2095585"/>
            <a:ext cx="5130800" cy="3913188"/>
          </a:xfrm>
          <a:prstGeom prst="rect">
            <a:avLst/>
          </a:prstGeom>
          <a:solidFill>
            <a:srgbClr val="D8D8D8"/>
          </a:solidFill>
          <a:ln>
            <a:noFill/>
          </a:ln>
        </p:spPr>
      </p:pic>
      <p:sp>
        <p:nvSpPr>
          <p:cNvPr id="363" name="Google Shape;363;p16"/>
          <p:cNvSpPr txBox="1">
            <a:spLocks noGrp="1"/>
          </p:cNvSpPr>
          <p:nvPr>
            <p:ph type="body" idx="3"/>
          </p:nvPr>
        </p:nvSpPr>
        <p:spPr>
          <a:xfrm>
            <a:off x="6360617" y="2095585"/>
            <a:ext cx="5585925" cy="4102937"/>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1. Synergistic Benefits</a:t>
            </a:r>
            <a:endParaRPr/>
          </a:p>
          <a:p>
            <a:pPr marL="0" lvl="0" indent="0" algn="just" rtl="0">
              <a:lnSpc>
                <a:spcPct val="103333"/>
              </a:lnSpc>
              <a:spcBef>
                <a:spcPts val="0"/>
              </a:spcBef>
              <a:spcAft>
                <a:spcPts val="0"/>
              </a:spcAft>
              <a:buClr>
                <a:srgbClr val="595959"/>
              </a:buClr>
              <a:buSzPts val="2400"/>
              <a:buNone/>
            </a:pPr>
            <a:r>
              <a:rPr lang="en-GB"/>
              <a:t>Digital tools can streamline processes and reduce resource consumption, directly supporting environmental sustainability goals. For example,</a:t>
            </a:r>
            <a:r>
              <a:rPr lang="en-GB">
                <a:solidFill>
                  <a:srgbClr val="F26650"/>
                </a:solidFill>
              </a:rPr>
              <a:t> </a:t>
            </a:r>
            <a:r>
              <a:rPr lang="en-GB" b="1">
                <a:solidFill>
                  <a:srgbClr val="F26650"/>
                </a:solidFill>
              </a:rPr>
              <a:t>cloud computing can decrease the need for physical infrastructure, </a:t>
            </a:r>
            <a:r>
              <a:rPr lang="en-GB"/>
              <a:t>thereby lessening energy use and office space.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txBox="1">
            <a:spLocks noGrp="1"/>
          </p:cNvSpPr>
          <p:nvPr>
            <p:ph type="body" idx="1"/>
          </p:nvPr>
        </p:nvSpPr>
        <p:spPr>
          <a:xfrm>
            <a:off x="1138775" y="160115"/>
            <a:ext cx="1093459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The Intersection of Digital Innovation and Sustainability</a:t>
            </a:r>
            <a:endParaRPr/>
          </a:p>
        </p:txBody>
      </p:sp>
      <p:pic>
        <p:nvPicPr>
          <p:cNvPr id="370" name="Google Shape;370;p17"/>
          <p:cNvPicPr preferRelativeResize="0">
            <a:picLocks noGrp="1"/>
          </p:cNvPicPr>
          <p:nvPr>
            <p:ph type="pic" idx="2"/>
          </p:nvPr>
        </p:nvPicPr>
        <p:blipFill rotWithShape="1">
          <a:blip r:embed="rId3">
            <a:alphaModFix/>
          </a:blip>
          <a:srcRect l="6273" r="6273"/>
          <a:stretch/>
        </p:blipFill>
        <p:spPr>
          <a:xfrm>
            <a:off x="635271" y="2095585"/>
            <a:ext cx="5130800" cy="3913188"/>
          </a:xfrm>
          <a:prstGeom prst="rect">
            <a:avLst/>
          </a:prstGeom>
          <a:solidFill>
            <a:srgbClr val="D8D8D8"/>
          </a:solidFill>
          <a:ln>
            <a:noFill/>
          </a:ln>
        </p:spPr>
      </p:pic>
      <p:sp>
        <p:nvSpPr>
          <p:cNvPr id="371" name="Google Shape;371;p17"/>
          <p:cNvSpPr txBox="1">
            <a:spLocks noGrp="1"/>
          </p:cNvSpPr>
          <p:nvPr>
            <p:ph type="body" idx="3"/>
          </p:nvPr>
        </p:nvSpPr>
        <p:spPr>
          <a:xfrm>
            <a:off x="6284400" y="758550"/>
            <a:ext cx="5652300" cy="5340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a:t>2. Challenges to Consider</a:t>
            </a:r>
            <a:endParaRPr/>
          </a:p>
          <a:p>
            <a:pPr marL="0" lvl="0" indent="0" algn="just" rtl="0">
              <a:lnSpc>
                <a:spcPct val="103333"/>
              </a:lnSpc>
              <a:spcBef>
                <a:spcPts val="0"/>
              </a:spcBef>
              <a:spcAft>
                <a:spcPts val="0"/>
              </a:spcAft>
              <a:buClr>
                <a:srgbClr val="595959"/>
              </a:buClr>
              <a:buSzPts val="2400"/>
              <a:buNone/>
            </a:pPr>
            <a:r>
              <a:rPr lang="en-GB"/>
              <a:t>While the initial investment in digital technologies can be high, particularly for micro-enterprises, the long-term savings and efficiency gains are significant. Training for employees is also essential to fully leverage the benefits of digital tools.</a:t>
            </a:r>
            <a:endParaRPr b="1"/>
          </a:p>
          <a:p>
            <a:pPr marL="0" lvl="0" indent="0" algn="just" rtl="0">
              <a:lnSpc>
                <a:spcPct val="103333"/>
              </a:lnSpc>
              <a:spcBef>
                <a:spcPts val="0"/>
              </a:spcBef>
              <a:spcAft>
                <a:spcPts val="0"/>
              </a:spcAft>
              <a:buClr>
                <a:srgbClr val="595959"/>
              </a:buClr>
              <a:buSzPts val="2400"/>
              <a:buNone/>
            </a:pPr>
            <a:r>
              <a:rPr lang="en-GB" b="1"/>
              <a:t>3. Regulatory Framework</a:t>
            </a:r>
            <a:endParaRPr/>
          </a:p>
          <a:p>
            <a:pPr marL="0" lvl="0" indent="0" algn="just" rtl="0">
              <a:lnSpc>
                <a:spcPct val="103333"/>
              </a:lnSpc>
              <a:spcBef>
                <a:spcPts val="0"/>
              </a:spcBef>
              <a:spcAft>
                <a:spcPts val="0"/>
              </a:spcAft>
              <a:buClr>
                <a:srgbClr val="595959"/>
              </a:buClr>
              <a:buSzPts val="2400"/>
              <a:buNone/>
            </a:pPr>
            <a:r>
              <a:rPr lang="en-GB"/>
              <a:t>Adhering to the Sustainable Finance Disclosure Regulation (SFDR) is crucial for micro-enterprises seeking investment. It mandates businesses to disclose how their practices align with sustainable investment to attract funding that complies with EU sustainability criteria.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8"/>
          <p:cNvSpPr txBox="1">
            <a:spLocks noGrp="1"/>
          </p:cNvSpPr>
          <p:nvPr>
            <p:ph type="body" idx="1"/>
          </p:nvPr>
        </p:nvSpPr>
        <p:spPr>
          <a:xfrm>
            <a:off x="4567623" y="251326"/>
            <a:ext cx="6829200" cy="516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400"/>
              <a:buNone/>
            </a:pPr>
            <a:r>
              <a:rPr lang="en-GB" b="1"/>
              <a:t>According to the Digital Europe Programme, what is the purpose of digital innovation in business?</a:t>
            </a:r>
            <a:endParaRPr/>
          </a:p>
          <a:p>
            <a:pPr marL="228600" lvl="0" indent="-228600" algn="just" rtl="0">
              <a:lnSpc>
                <a:spcPct val="100000"/>
              </a:lnSpc>
              <a:spcBef>
                <a:spcPts val="0"/>
              </a:spcBef>
              <a:spcAft>
                <a:spcPts val="0"/>
              </a:spcAft>
              <a:buClr>
                <a:srgbClr val="595959"/>
              </a:buClr>
              <a:buSzPts val="2400"/>
              <a:buNone/>
            </a:pPr>
            <a:r>
              <a:rPr lang="en-GB"/>
              <a:t>A. Only to automate existing processes</a:t>
            </a:r>
            <a:endParaRPr/>
          </a:p>
          <a:p>
            <a:pPr marL="228600" lvl="0" indent="-228600" algn="just" rtl="0">
              <a:lnSpc>
                <a:spcPct val="100000"/>
              </a:lnSpc>
              <a:spcBef>
                <a:spcPts val="0"/>
              </a:spcBef>
              <a:spcAft>
                <a:spcPts val="0"/>
              </a:spcAft>
              <a:buClr>
                <a:srgbClr val="00B050"/>
              </a:buClr>
              <a:buSzPts val="2400"/>
              <a:buNone/>
            </a:pPr>
            <a:r>
              <a:rPr lang="en-GB">
                <a:solidFill>
                  <a:srgbClr val="00B050"/>
                </a:solidFill>
              </a:rPr>
              <a:t>B. To transform business models and practices using digital technologies</a:t>
            </a:r>
            <a:endParaRPr/>
          </a:p>
          <a:p>
            <a:pPr marL="228600" lvl="0" indent="-228600" algn="just" rtl="0">
              <a:lnSpc>
                <a:spcPct val="100000"/>
              </a:lnSpc>
              <a:spcBef>
                <a:spcPts val="0"/>
              </a:spcBef>
              <a:spcAft>
                <a:spcPts val="0"/>
              </a:spcAft>
              <a:buClr>
                <a:srgbClr val="595959"/>
              </a:buClr>
              <a:buSzPts val="2400"/>
              <a:buNone/>
            </a:pPr>
            <a:r>
              <a:rPr lang="en-GB"/>
              <a:t>C. Solely to reduce employment costs</a:t>
            </a:r>
            <a:endParaRPr/>
          </a:p>
          <a:p>
            <a:pPr marL="228600" lvl="0" indent="-228600" algn="just" rtl="0">
              <a:lnSpc>
                <a:spcPct val="100000"/>
              </a:lnSpc>
              <a:spcBef>
                <a:spcPts val="0"/>
              </a:spcBef>
              <a:spcAft>
                <a:spcPts val="0"/>
              </a:spcAft>
              <a:buClr>
                <a:srgbClr val="595959"/>
              </a:buClr>
              <a:buSzPts val="2400"/>
              <a:buNone/>
            </a:pPr>
            <a:r>
              <a:rPr lang="en-GB" b="1"/>
              <a:t>What is a primary goal of the European Green Deal?</a:t>
            </a:r>
            <a:endParaRPr/>
          </a:p>
          <a:p>
            <a:pPr marL="228600" lvl="0" indent="-228600" algn="just" rtl="0">
              <a:lnSpc>
                <a:spcPct val="100000"/>
              </a:lnSpc>
              <a:spcBef>
                <a:spcPts val="0"/>
              </a:spcBef>
              <a:spcAft>
                <a:spcPts val="0"/>
              </a:spcAft>
              <a:buClr>
                <a:srgbClr val="595959"/>
              </a:buClr>
              <a:buSzPts val="2400"/>
              <a:buNone/>
            </a:pPr>
            <a:r>
              <a:rPr lang="en-GB"/>
              <a:t>A. To increase EU dependency on fossil fuels</a:t>
            </a:r>
            <a:endParaRPr/>
          </a:p>
          <a:p>
            <a:pPr marL="228600" lvl="0" indent="-228600" algn="just" rtl="0">
              <a:lnSpc>
                <a:spcPct val="100000"/>
              </a:lnSpc>
              <a:spcBef>
                <a:spcPts val="0"/>
              </a:spcBef>
              <a:spcAft>
                <a:spcPts val="0"/>
              </a:spcAft>
              <a:buClr>
                <a:srgbClr val="00B050"/>
              </a:buClr>
              <a:buSzPts val="2400"/>
              <a:buNone/>
            </a:pPr>
            <a:r>
              <a:rPr lang="en-GB">
                <a:solidFill>
                  <a:srgbClr val="00B050"/>
                </a:solidFill>
              </a:rPr>
              <a:t>B. To achieve climate neutrality for Europe by 2050</a:t>
            </a:r>
            <a:endParaRPr/>
          </a:p>
          <a:p>
            <a:pPr marL="228600" lvl="0" indent="-228600" algn="just" rtl="0">
              <a:lnSpc>
                <a:spcPct val="100000"/>
              </a:lnSpc>
              <a:spcBef>
                <a:spcPts val="0"/>
              </a:spcBef>
              <a:spcAft>
                <a:spcPts val="0"/>
              </a:spcAft>
              <a:buClr>
                <a:srgbClr val="595959"/>
              </a:buClr>
              <a:buSzPts val="2400"/>
              <a:buNone/>
            </a:pPr>
            <a:r>
              <a:rPr lang="en-GB"/>
              <a:t>C. To eliminate digital technology in business</a:t>
            </a:r>
            <a:endParaRPr/>
          </a:p>
          <a:p>
            <a:pPr marL="0" lvl="0" indent="0" algn="just" rtl="0">
              <a:lnSpc>
                <a:spcPct val="100000"/>
              </a:lnSpc>
              <a:spcBef>
                <a:spcPts val="0"/>
              </a:spcBef>
              <a:spcAft>
                <a:spcPts val="0"/>
              </a:spcAft>
              <a:buClr>
                <a:srgbClr val="595959"/>
              </a:buClr>
              <a:buSzPts val="2400"/>
              <a:buNone/>
            </a:pPr>
            <a:r>
              <a:rPr lang="en-GB" b="1"/>
              <a:t>How can adopting digital tools help a micro-enterprise become more sustainable?</a:t>
            </a:r>
            <a:endParaRPr/>
          </a:p>
          <a:p>
            <a:pPr marL="228600" lvl="0" indent="-228600" algn="just" rtl="0">
              <a:lnSpc>
                <a:spcPct val="100000"/>
              </a:lnSpc>
              <a:spcBef>
                <a:spcPts val="0"/>
              </a:spcBef>
              <a:spcAft>
                <a:spcPts val="0"/>
              </a:spcAft>
              <a:buClr>
                <a:srgbClr val="595959"/>
              </a:buClr>
              <a:buSzPts val="2400"/>
              <a:buNone/>
            </a:pPr>
            <a:r>
              <a:rPr lang="en-GB"/>
              <a:t>A. By solely focusing on increasing online sales</a:t>
            </a:r>
            <a:endParaRPr/>
          </a:p>
          <a:p>
            <a:pPr marL="228600" lvl="0" indent="-228600" algn="just" rtl="0">
              <a:lnSpc>
                <a:spcPct val="100000"/>
              </a:lnSpc>
              <a:spcBef>
                <a:spcPts val="0"/>
              </a:spcBef>
              <a:spcAft>
                <a:spcPts val="0"/>
              </a:spcAft>
              <a:buClr>
                <a:srgbClr val="00B050"/>
              </a:buClr>
              <a:buSzPts val="2400"/>
              <a:buNone/>
            </a:pPr>
            <a:r>
              <a:rPr lang="en-GB">
                <a:solidFill>
                  <a:srgbClr val="00B050"/>
                </a:solidFill>
              </a:rPr>
              <a:t>B. By enabling more efficient use of resources and reducing waste</a:t>
            </a:r>
            <a:endParaRPr/>
          </a:p>
          <a:p>
            <a:pPr marL="228600" lvl="0" indent="-228600" algn="just" rtl="0">
              <a:lnSpc>
                <a:spcPct val="100000"/>
              </a:lnSpc>
              <a:spcBef>
                <a:spcPts val="0"/>
              </a:spcBef>
              <a:spcAft>
                <a:spcPts val="0"/>
              </a:spcAft>
              <a:buClr>
                <a:srgbClr val="595959"/>
              </a:buClr>
              <a:buSzPts val="2400"/>
              <a:buNone/>
            </a:pPr>
            <a:r>
              <a:rPr lang="en-GB"/>
              <a:t>C. By limiting the use of digital devices in the workplace</a:t>
            </a:r>
            <a:endParaRPr/>
          </a:p>
        </p:txBody>
      </p:sp>
      <p:sp>
        <p:nvSpPr>
          <p:cNvPr id="378" name="Google Shape;378;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Activity: Short Quiz to Assess Baseline Understanding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221" name="Google Shape;221;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2" name="Google Shape;222;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ABOUT OUR PROJECT</a:t>
            </a:r>
            <a:endParaRPr sz="1400" b="0" i="0" u="none" strike="noStrike" cap="none">
              <a:solidFill>
                <a:srgbClr val="000000"/>
              </a:solidFill>
              <a:latin typeface="Arial"/>
              <a:ea typeface="Arial"/>
              <a:cs typeface="Arial"/>
              <a:sym typeface="Arial"/>
            </a:endParaRPr>
          </a:p>
        </p:txBody>
      </p:sp>
      <p:sp>
        <p:nvSpPr>
          <p:cNvPr id="223" name="Google Shape;223;p2"/>
          <p:cNvSpPr txBox="1">
            <a:spLocks noGrp="1"/>
          </p:cNvSpPr>
          <p:nvPr>
            <p:ph type="body" idx="1"/>
          </p:nvPr>
        </p:nvSpPr>
        <p:spPr>
          <a:xfrm>
            <a:off x="5002263" y="2441787"/>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en-GB" sz="2400"/>
              <a:t>By implementing Start on Sustainability, we aim </a:t>
            </a:r>
            <a:r>
              <a:rPr lang="en-GB" sz="2400" b="1"/>
              <a:t>to equip micro-enterprises </a:t>
            </a:r>
            <a:r>
              <a:rPr lang="en-GB" sz="2400"/>
              <a:t>with the necessary </a:t>
            </a:r>
            <a:r>
              <a:rPr lang="en-GB" sz="2400" b="1"/>
              <a:t>tools and resources </a:t>
            </a:r>
            <a:r>
              <a:rPr lang="en-GB" sz="2400"/>
              <a:t>to take meaningful action towards sustainability, thereby contributing to a more sustainable and resilient EU economy.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9.2 SUSTAINABILITY THEORETICAL FOUNDATIONS</a:t>
            </a:r>
            <a:endParaRPr/>
          </a:p>
        </p:txBody>
      </p:sp>
      <p:pic>
        <p:nvPicPr>
          <p:cNvPr id="384" name="Google Shape;384;p19"/>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Introduction to the Triple Bottom Line (People, Planet, Profit</a:t>
            </a:r>
            <a:endParaRPr/>
          </a:p>
        </p:txBody>
      </p:sp>
      <p:sp>
        <p:nvSpPr>
          <p:cNvPr id="391" name="Google Shape;391;p2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The </a:t>
            </a:r>
            <a:r>
              <a:rPr lang="en-GB" b="1">
                <a:solidFill>
                  <a:srgbClr val="F26650"/>
                </a:solidFill>
              </a:rPr>
              <a:t>Triple Bottom Line (TBL) </a:t>
            </a:r>
            <a:r>
              <a:rPr lang="en-GB"/>
              <a:t>is a sustainability framework that encourages businesses to focus equally on three important aspects: social equity </a:t>
            </a:r>
            <a:r>
              <a:rPr lang="en-GB" b="1">
                <a:solidFill>
                  <a:srgbClr val="73B64B"/>
                </a:solidFill>
              </a:rPr>
              <a:t>(People), </a:t>
            </a:r>
            <a:r>
              <a:rPr lang="en-GB"/>
              <a:t>environmental protection </a:t>
            </a:r>
            <a:r>
              <a:rPr lang="en-GB" b="1">
                <a:solidFill>
                  <a:srgbClr val="73B64B"/>
                </a:solidFill>
              </a:rPr>
              <a:t>(Planet), </a:t>
            </a:r>
            <a:r>
              <a:rPr lang="en-GB"/>
              <a:t>and economic profit </a:t>
            </a:r>
            <a:r>
              <a:rPr lang="en-GB" b="1">
                <a:solidFill>
                  <a:srgbClr val="73B64B"/>
                </a:solidFill>
              </a:rPr>
              <a:t>(Profit). </a:t>
            </a:r>
            <a:r>
              <a:rPr lang="en-GB"/>
              <a:t>The concept is crucial for micro-enterprises as it guides them in balancing these aspects to achieve sustainable success. John Elkington’s 1994 book, which introduced the TBL concept, is widely used as a foundation in sustainability discussions.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1E75B0"/>
              </a:buClr>
              <a:buSzPts val="2400"/>
              <a:buNone/>
            </a:pPr>
            <a:r>
              <a:rPr lang="en-GB" b="1" i="1">
                <a:solidFill>
                  <a:srgbClr val="1E75B0"/>
                </a:solidFill>
              </a:rPr>
              <a:t>Application in Digital Innovation- </a:t>
            </a:r>
            <a:r>
              <a:rPr lang="en-GB" i="1">
                <a:solidFill>
                  <a:srgbClr val="1E75B0"/>
                </a:solidFill>
              </a:rPr>
              <a:t>Digital tools can be used to improve efficiency (profit), reduce carbon footprint (planet), and enhance worker satisfaction and customer engagement (people).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Overview of Sustainable Business Models</a:t>
            </a:r>
            <a:endParaRPr/>
          </a:p>
        </p:txBody>
      </p:sp>
      <p:sp>
        <p:nvSpPr>
          <p:cNvPr id="398" name="Google Shape;398;p21"/>
          <p:cNvSpPr txBox="1">
            <a:spLocks noGrp="1"/>
          </p:cNvSpPr>
          <p:nvPr>
            <p:ph type="body" idx="2"/>
          </p:nvPr>
        </p:nvSpPr>
        <p:spPr>
          <a:xfrm>
            <a:off x="904856" y="1375396"/>
            <a:ext cx="10053000" cy="4250400"/>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EB7339"/>
              </a:buClr>
              <a:buSzPts val="2400"/>
              <a:buFont typeface="Calibri"/>
              <a:buAutoNum type="arabicPeriod"/>
            </a:pPr>
            <a:r>
              <a:rPr lang="en-GB" b="1">
                <a:solidFill>
                  <a:srgbClr val="EB7339"/>
                </a:solidFill>
              </a:rPr>
              <a:t>Circular Economy </a:t>
            </a:r>
            <a:r>
              <a:rPr lang="en-GB"/>
              <a:t>- Redesigning operations to reuse resources, minimising waste.</a:t>
            </a:r>
            <a:endParaRPr/>
          </a:p>
          <a:p>
            <a:pPr marL="457200" lvl="0" indent="-457200" algn="just" rtl="0">
              <a:lnSpc>
                <a:spcPct val="103333"/>
              </a:lnSpc>
              <a:spcBef>
                <a:spcPts val="0"/>
              </a:spcBef>
              <a:spcAft>
                <a:spcPts val="0"/>
              </a:spcAft>
              <a:buClr>
                <a:srgbClr val="EB7339"/>
              </a:buClr>
              <a:buSzPts val="2400"/>
              <a:buFont typeface="Calibri"/>
              <a:buAutoNum type="arabicPeriod"/>
            </a:pPr>
            <a:r>
              <a:rPr lang="en-GB" b="1">
                <a:solidFill>
                  <a:srgbClr val="EB7339"/>
                </a:solidFill>
              </a:rPr>
              <a:t>Service and Sharing Economy </a:t>
            </a:r>
            <a:r>
              <a:rPr lang="en-GB"/>
              <a:t>- Focusing on services rather than goods, encouraging shared use of assets.</a:t>
            </a:r>
            <a:endParaRPr/>
          </a:p>
          <a:p>
            <a:pPr marL="457200" lvl="0" indent="-457200" algn="just" rtl="0">
              <a:lnSpc>
                <a:spcPct val="103333"/>
              </a:lnSpc>
              <a:spcBef>
                <a:spcPts val="0"/>
              </a:spcBef>
              <a:spcAft>
                <a:spcPts val="0"/>
              </a:spcAft>
              <a:buClr>
                <a:srgbClr val="EB7339"/>
              </a:buClr>
              <a:buSzPts val="2400"/>
              <a:buFont typeface="Calibri"/>
              <a:buAutoNum type="arabicPeriod"/>
            </a:pPr>
            <a:r>
              <a:rPr lang="en-GB" b="1">
                <a:solidFill>
                  <a:srgbClr val="EB7339"/>
                </a:solidFill>
              </a:rPr>
              <a:t>Product as a Service (PaaS) </a:t>
            </a:r>
            <a:r>
              <a:rPr lang="en-GB"/>
              <a:t>- Offering products through lease or licensing, reducing the need for constant consumer purchases.</a:t>
            </a:r>
            <a:endParaRPr/>
          </a:p>
          <a:p>
            <a:pPr marL="457200" lvl="0" indent="-304800" algn="just" rtl="0">
              <a:lnSpc>
                <a:spcPct val="103333"/>
              </a:lnSpc>
              <a:spcBef>
                <a:spcPts val="0"/>
              </a:spcBef>
              <a:spcAft>
                <a:spcPts val="0"/>
              </a:spcAft>
              <a:buClr>
                <a:srgbClr val="595959"/>
              </a:buClr>
              <a:buSzPts val="2400"/>
              <a:buFont typeface="Calibri"/>
              <a:buNone/>
            </a:pPr>
            <a:endParaRPr/>
          </a:p>
          <a:p>
            <a:pPr marL="228600" lvl="0" indent="-228600" algn="just" rtl="0">
              <a:lnSpc>
                <a:spcPct val="103333"/>
              </a:lnSpc>
              <a:spcBef>
                <a:spcPts val="0"/>
              </a:spcBef>
              <a:spcAft>
                <a:spcPts val="0"/>
              </a:spcAft>
              <a:buClr>
                <a:srgbClr val="595959"/>
              </a:buClr>
              <a:buSzPts val="2400"/>
              <a:buNone/>
            </a:pPr>
            <a:r>
              <a:rPr lang="en-GB" b="1"/>
              <a:t>Role of Digital Tools</a:t>
            </a:r>
            <a:endParaRPr/>
          </a:p>
          <a:p>
            <a:pPr marL="342900" lvl="0" indent="-342900" algn="just" rtl="0">
              <a:lnSpc>
                <a:spcPct val="103333"/>
              </a:lnSpc>
              <a:spcBef>
                <a:spcPts val="0"/>
              </a:spcBef>
              <a:spcAft>
                <a:spcPts val="0"/>
              </a:spcAft>
              <a:buClr>
                <a:srgbClr val="595959"/>
              </a:buClr>
              <a:buSzPts val="2400"/>
              <a:buFont typeface="Arial"/>
              <a:buChar char="•"/>
            </a:pPr>
            <a:r>
              <a:rPr lang="en-GB"/>
              <a:t>Technologies like blockchain can ensure transparency in the supply chain, IoT for efficient resource management, and digital platforms for facilitating sharing economies.</a:t>
            </a:r>
            <a:endParaRPr/>
          </a:p>
          <a:p>
            <a:pPr marL="342900" lvl="0" indent="-342900" algn="just" rtl="0">
              <a:lnSpc>
                <a:spcPct val="103333"/>
              </a:lnSpc>
              <a:spcBef>
                <a:spcPts val="0"/>
              </a:spcBef>
              <a:spcAft>
                <a:spcPts val="0"/>
              </a:spcAft>
              <a:buClr>
                <a:srgbClr val="595959"/>
              </a:buClr>
              <a:buSzPts val="2400"/>
              <a:buFont typeface="Arial"/>
              <a:buChar char="•"/>
            </a:pPr>
            <a:r>
              <a:rPr lang="en-GB"/>
              <a:t>The </a:t>
            </a:r>
            <a:r>
              <a:rPr lang="en-GB" b="1" u="sng">
                <a:solidFill>
                  <a:srgbClr val="1E75B0"/>
                </a:solidFill>
                <a:hlinkClick r:id="rId3">
                  <a:extLst>
                    <a:ext uri="{A12FA001-AC4F-418D-AE19-62706E023703}">
                      <ahyp:hlinkClr xmlns:ahyp="http://schemas.microsoft.com/office/drawing/2018/hyperlinkcolor" val="tx"/>
                    </a:ext>
                  </a:extLst>
                </a:hlinkClick>
              </a:rPr>
              <a:t>European Circular Economy Stakeholder Platform (ECESP) </a:t>
            </a:r>
            <a:r>
              <a:rPr lang="en-GB"/>
              <a:t>provides guidelines and networks to support such business models.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2"/>
          <p:cNvSpPr txBox="1">
            <a:spLocks noGrp="1"/>
          </p:cNvSpPr>
          <p:nvPr>
            <p:ph type="body" idx="1"/>
          </p:nvPr>
        </p:nvSpPr>
        <p:spPr>
          <a:xfrm>
            <a:off x="545189" y="692575"/>
            <a:ext cx="67368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How Digital Tools Can Enhance Sustainability</a:t>
            </a:r>
            <a:endParaRPr/>
          </a:p>
        </p:txBody>
      </p:sp>
      <p:pic>
        <p:nvPicPr>
          <p:cNvPr id="404" name="Google Shape;404;p22"/>
          <p:cNvPicPr preferRelativeResize="0">
            <a:picLocks noGrp="1"/>
          </p:cNvPicPr>
          <p:nvPr>
            <p:ph type="pic" idx="2"/>
          </p:nvPr>
        </p:nvPicPr>
        <p:blipFill rotWithShape="1">
          <a:blip r:embed="rId3">
            <a:alphaModFix/>
          </a:blip>
          <a:srcRect l="7745" r="7745"/>
          <a:stretch/>
        </p:blipFill>
        <p:spPr>
          <a:xfrm>
            <a:off x="7735037" y="1373925"/>
            <a:ext cx="2444127" cy="4336988"/>
          </a:xfrm>
          <a:prstGeom prst="rect">
            <a:avLst/>
          </a:prstGeom>
          <a:solidFill>
            <a:srgbClr val="D8D8D8"/>
          </a:solidFill>
          <a:ln>
            <a:noFill/>
          </a:ln>
        </p:spPr>
      </p:pic>
      <p:sp>
        <p:nvSpPr>
          <p:cNvPr id="405" name="Google Shape;405;p22"/>
          <p:cNvSpPr txBox="1">
            <a:spLocks noGrp="1"/>
          </p:cNvSpPr>
          <p:nvPr>
            <p:ph type="body" idx="3"/>
          </p:nvPr>
        </p:nvSpPr>
        <p:spPr>
          <a:xfrm>
            <a:off x="558737" y="1986476"/>
            <a:ext cx="7176300" cy="5444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E.g Energy management systems that use AI to reduce energy consumption.</a:t>
            </a:r>
            <a:endParaRPr/>
          </a:p>
          <a:p>
            <a:pPr marL="342900" lvl="0" indent="-342900" algn="just" rtl="0">
              <a:lnSpc>
                <a:spcPct val="103333"/>
              </a:lnSpc>
              <a:spcBef>
                <a:spcPts val="0"/>
              </a:spcBef>
              <a:spcAft>
                <a:spcPts val="0"/>
              </a:spcAft>
              <a:buClr>
                <a:srgbClr val="595959"/>
              </a:buClr>
              <a:buSzPts val="2400"/>
              <a:buFont typeface="Arial"/>
              <a:buChar char="•"/>
            </a:pPr>
            <a:r>
              <a:rPr lang="en-GB"/>
              <a:t>E.g Customer Relationship Management (CRM) systems that improve customer relationships while also promoting sustainable practices like paperless communications.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f058fc6587_0_0"/>
          <p:cNvSpPr>
            <a:spLocks noGrp="1"/>
          </p:cNvSpPr>
          <p:nvPr>
            <p:ph type="pic" idx="2"/>
          </p:nvPr>
        </p:nvSpPr>
        <p:spPr>
          <a:xfrm>
            <a:off x="7735037" y="1373925"/>
            <a:ext cx="2444100" cy="4337100"/>
          </a:xfrm>
          <a:prstGeom prst="rect">
            <a:avLst/>
          </a:prstGeom>
          <a:solidFill>
            <a:srgbClr val="D8D8D8"/>
          </a:solidFill>
          <a:ln>
            <a:noFill/>
          </a:ln>
        </p:spPr>
        <p:txBody>
          <a:bodyPr/>
          <a:lstStyle/>
          <a:p>
            <a:endParaRPr lang="en-GB"/>
          </a:p>
        </p:txBody>
      </p:sp>
      <p:sp>
        <p:nvSpPr>
          <p:cNvPr id="412" name="Google Shape;412;g2f058fc6587_0_0"/>
          <p:cNvSpPr txBox="1">
            <a:spLocks noGrp="1"/>
          </p:cNvSpPr>
          <p:nvPr>
            <p:ph type="body" idx="3"/>
          </p:nvPr>
        </p:nvSpPr>
        <p:spPr>
          <a:xfrm>
            <a:off x="692000" y="1003125"/>
            <a:ext cx="6222000" cy="4102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Font typeface="Arial"/>
              <a:buNone/>
            </a:pPr>
            <a:r>
              <a:rPr lang="en-GB" b="1">
                <a:solidFill>
                  <a:srgbClr val="73B64B"/>
                </a:solidFill>
              </a:rPr>
              <a:t>Benefits</a:t>
            </a:r>
            <a:endParaRPr/>
          </a:p>
          <a:p>
            <a:pPr marL="457200" lvl="0" indent="-457200" algn="just" rtl="0">
              <a:lnSpc>
                <a:spcPct val="103333"/>
              </a:lnSpc>
              <a:spcBef>
                <a:spcPts val="0"/>
              </a:spcBef>
              <a:spcAft>
                <a:spcPts val="0"/>
              </a:spcAft>
              <a:buSzPts val="2400"/>
              <a:buFont typeface="Calibri"/>
              <a:buAutoNum type="arabicPeriod"/>
            </a:pPr>
            <a:r>
              <a:rPr lang="en-GB"/>
              <a:t>Reduced operational costs through improved efficiency.</a:t>
            </a:r>
            <a:endParaRPr/>
          </a:p>
          <a:p>
            <a:pPr marL="457200" lvl="0" indent="-457200" algn="just" rtl="0">
              <a:lnSpc>
                <a:spcPct val="103333"/>
              </a:lnSpc>
              <a:spcBef>
                <a:spcPts val="0"/>
              </a:spcBef>
              <a:spcAft>
                <a:spcPts val="0"/>
              </a:spcAft>
              <a:buSzPts val="2400"/>
              <a:buFont typeface="Calibri"/>
              <a:buAutoNum type="arabicPeriod"/>
            </a:pPr>
            <a:r>
              <a:rPr lang="en-GB"/>
              <a:t>Enhanced compliance with sustainability regulations and standards.</a:t>
            </a:r>
            <a:endParaRPr/>
          </a:p>
          <a:p>
            <a:pPr marL="457200" lvl="0" indent="-457200" algn="just" rtl="0">
              <a:lnSpc>
                <a:spcPct val="103333"/>
              </a:lnSpc>
              <a:spcBef>
                <a:spcPts val="0"/>
              </a:spcBef>
              <a:spcAft>
                <a:spcPts val="0"/>
              </a:spcAft>
              <a:buSzPts val="2400"/>
              <a:buFont typeface="Calibri"/>
              <a:buAutoNum type="arabicPeriod"/>
            </a:pPr>
            <a:r>
              <a:rPr lang="en-GB"/>
              <a:t>Better alignment with consumer expectations for ethical and sustainable business practices.</a:t>
            </a:r>
            <a:endParaRPr/>
          </a:p>
          <a:p>
            <a:pPr marL="0" lvl="0" indent="0" algn="just" rtl="0">
              <a:lnSpc>
                <a:spcPct val="103333"/>
              </a:lnSpc>
              <a:spcBef>
                <a:spcPts val="0"/>
              </a:spcBef>
              <a:spcAft>
                <a:spcPts val="0"/>
              </a:spcAft>
              <a:buClr>
                <a:srgbClr val="F26650"/>
              </a:buClr>
              <a:buSzPts val="2400"/>
              <a:buFont typeface="Arial"/>
              <a:buNone/>
            </a:pPr>
            <a:r>
              <a:rPr lang="en-GB" b="1">
                <a:solidFill>
                  <a:srgbClr val="F26650"/>
                </a:solidFill>
              </a:rPr>
              <a:t>Challenges</a:t>
            </a:r>
            <a:endParaRPr/>
          </a:p>
          <a:p>
            <a:pPr marL="457200" lvl="0" indent="-457200" algn="just" rtl="0">
              <a:lnSpc>
                <a:spcPct val="103333"/>
              </a:lnSpc>
              <a:spcBef>
                <a:spcPts val="0"/>
              </a:spcBef>
              <a:spcAft>
                <a:spcPts val="0"/>
              </a:spcAft>
              <a:buSzPts val="2400"/>
              <a:buFont typeface="Calibri"/>
              <a:buAutoNum type="arabicPeriod"/>
            </a:pPr>
            <a:r>
              <a:rPr lang="en-GB"/>
              <a:t>Understanding the initial costs versus long-term savings.</a:t>
            </a:r>
            <a:endParaRPr/>
          </a:p>
          <a:p>
            <a:pPr marL="457200" lvl="0" indent="-457200" algn="just" rtl="0">
              <a:lnSpc>
                <a:spcPct val="103333"/>
              </a:lnSpc>
              <a:spcBef>
                <a:spcPts val="0"/>
              </a:spcBef>
              <a:spcAft>
                <a:spcPts val="0"/>
              </a:spcAft>
              <a:buSzPts val="2400"/>
              <a:buFont typeface="Calibri"/>
              <a:buAutoNum type="arabicPeriod"/>
            </a:pPr>
            <a:r>
              <a:rPr lang="en-GB"/>
              <a:t>Ensuring data privacy and security in digital implementations.</a:t>
            </a:r>
            <a:endParaRPr/>
          </a:p>
        </p:txBody>
      </p:sp>
      <p:pic>
        <p:nvPicPr>
          <p:cNvPr id="413" name="Google Shape;413;g2f058fc6587_0_0"/>
          <p:cNvPicPr preferRelativeResize="0">
            <a:picLocks noGrp="1"/>
          </p:cNvPicPr>
          <p:nvPr>
            <p:ph type="pic" idx="2"/>
          </p:nvPr>
        </p:nvPicPr>
        <p:blipFill rotWithShape="1">
          <a:blip r:embed="rId3">
            <a:alphaModFix/>
          </a:blip>
          <a:srcRect l="7741" r="7748"/>
          <a:stretch/>
        </p:blipFill>
        <p:spPr>
          <a:xfrm>
            <a:off x="7735037" y="1373925"/>
            <a:ext cx="2444126" cy="4336988"/>
          </a:xfrm>
          <a:prstGeom prst="rect">
            <a:avLst/>
          </a:prstGeom>
          <a:solidFill>
            <a:srgbClr val="D8D8D8"/>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3"/>
          <p:cNvSpPr txBox="1">
            <a:spLocks noGrp="1"/>
          </p:cNvSpPr>
          <p:nvPr>
            <p:ph type="body" idx="1"/>
          </p:nvPr>
        </p:nvSpPr>
        <p:spPr>
          <a:xfrm>
            <a:off x="4556400" y="326375"/>
            <a:ext cx="6748200" cy="6087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en-GB">
                <a:solidFill>
                  <a:srgbClr val="EB7339"/>
                </a:solidFill>
              </a:rPr>
              <a:t>To foster deeper understanding through interactive learning, participants will discuss how they can apply the Triple Bottom Line and other sustainable business models in their own business contexts using digital tools.</a:t>
            </a:r>
            <a:endParaRPr/>
          </a:p>
          <a:p>
            <a:pPr marL="0" lvl="0" indent="0" algn="just" rtl="0">
              <a:lnSpc>
                <a:spcPct val="103333"/>
              </a:lnSpc>
              <a:spcBef>
                <a:spcPts val="0"/>
              </a:spcBef>
              <a:spcAft>
                <a:spcPts val="0"/>
              </a:spcAft>
              <a:buClr>
                <a:srgbClr val="73B64B"/>
              </a:buClr>
              <a:buSzPts val="2400"/>
              <a:buNone/>
            </a:pPr>
            <a:endParaRPr b="1">
              <a:solidFill>
                <a:srgbClr val="73B64B"/>
              </a:solidFill>
            </a:endParaRPr>
          </a:p>
          <a:p>
            <a:pPr marL="0" lvl="0" indent="0" algn="just" rtl="0">
              <a:lnSpc>
                <a:spcPct val="103333"/>
              </a:lnSpc>
              <a:spcBef>
                <a:spcPts val="0"/>
              </a:spcBef>
              <a:spcAft>
                <a:spcPts val="0"/>
              </a:spcAft>
              <a:buClr>
                <a:srgbClr val="73B64B"/>
              </a:buClr>
              <a:buSzPts val="2400"/>
              <a:buNone/>
            </a:pPr>
            <a:r>
              <a:rPr lang="en-GB" b="1">
                <a:solidFill>
                  <a:srgbClr val="73B64B"/>
                </a:solidFill>
              </a:rPr>
              <a:t>INSTRUCTIONS</a:t>
            </a:r>
            <a:endParaRPr/>
          </a:p>
          <a:p>
            <a:pPr marL="457200" lvl="0" indent="-381000" algn="just" rtl="0">
              <a:lnSpc>
                <a:spcPct val="103333"/>
              </a:lnSpc>
              <a:spcBef>
                <a:spcPts val="0"/>
              </a:spcBef>
              <a:spcAft>
                <a:spcPts val="0"/>
              </a:spcAft>
              <a:buSzPts val="2400"/>
              <a:buChar char="●"/>
            </a:pPr>
            <a:r>
              <a:rPr lang="en-GB"/>
              <a:t>Break into small groups, each focusing on one aspect of the Triple Bottom Line.</a:t>
            </a:r>
            <a:endParaRPr/>
          </a:p>
          <a:p>
            <a:pPr marL="457200" lvl="0" indent="-381000" algn="just" rtl="0">
              <a:lnSpc>
                <a:spcPct val="103333"/>
              </a:lnSpc>
              <a:spcBef>
                <a:spcPts val="0"/>
              </a:spcBef>
              <a:spcAft>
                <a:spcPts val="0"/>
              </a:spcAft>
              <a:buSzPts val="2400"/>
              <a:buChar char="●"/>
            </a:pPr>
            <a:r>
              <a:rPr lang="en-GB"/>
              <a:t>Discuss specific digital tools that could enhance these aspects in your business.</a:t>
            </a:r>
            <a:endParaRPr/>
          </a:p>
          <a:p>
            <a:pPr marL="457200" lvl="0" indent="-381000" algn="just" rtl="0">
              <a:lnSpc>
                <a:spcPct val="103333"/>
              </a:lnSpc>
              <a:spcBef>
                <a:spcPts val="0"/>
              </a:spcBef>
              <a:spcAft>
                <a:spcPts val="0"/>
              </a:spcAft>
              <a:buSzPts val="2400"/>
              <a:buChar char="●"/>
            </a:pPr>
            <a:r>
              <a:rPr lang="en-GB"/>
              <a:t>Each group will present their findings and suggestions to the larger group for feedback.</a:t>
            </a:r>
            <a:endParaRPr/>
          </a:p>
        </p:txBody>
      </p:sp>
      <p:sp>
        <p:nvSpPr>
          <p:cNvPr id="419" name="Google Shape;419;p23"/>
          <p:cNvSpPr txBox="1">
            <a:spLocks noGrp="1"/>
          </p:cNvSpPr>
          <p:nvPr>
            <p:ph type="body" idx="2"/>
          </p:nvPr>
        </p:nvSpPr>
        <p:spPr>
          <a:xfrm>
            <a:off x="455225" y="1113386"/>
            <a:ext cx="357343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Group Discussion on Application of Theories Purpose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f058fc6587_0_8"/>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Font typeface="Arial"/>
              <a:buNone/>
            </a:pPr>
            <a:r>
              <a:rPr lang="en-GB" b="1">
                <a:solidFill>
                  <a:srgbClr val="1E75B0"/>
                </a:solidFill>
              </a:rPr>
              <a:t>DISCUSSION QUESTIONS</a:t>
            </a:r>
            <a:endParaRPr/>
          </a:p>
          <a:p>
            <a:pPr marL="457200" lvl="0" indent="-381000" algn="l" rtl="0">
              <a:lnSpc>
                <a:spcPct val="103333"/>
              </a:lnSpc>
              <a:spcBef>
                <a:spcPts val="0"/>
              </a:spcBef>
              <a:spcAft>
                <a:spcPts val="0"/>
              </a:spcAft>
              <a:buSzPts val="2400"/>
              <a:buChar char="●"/>
            </a:pPr>
            <a:r>
              <a:rPr lang="en-GB" i="1"/>
              <a:t>How can digital tools help your business reduce its environmental impact?</a:t>
            </a:r>
            <a:endParaRPr i="1"/>
          </a:p>
          <a:p>
            <a:pPr marL="457200" lvl="0" indent="0" algn="l" rtl="0">
              <a:lnSpc>
                <a:spcPct val="103333"/>
              </a:lnSpc>
              <a:spcBef>
                <a:spcPts val="0"/>
              </a:spcBef>
              <a:spcAft>
                <a:spcPts val="0"/>
              </a:spcAft>
              <a:buSzPts val="2400"/>
              <a:buNone/>
            </a:pPr>
            <a:endParaRPr i="1"/>
          </a:p>
          <a:p>
            <a:pPr marL="457200" lvl="0" indent="-381000" algn="l" rtl="0">
              <a:lnSpc>
                <a:spcPct val="103333"/>
              </a:lnSpc>
              <a:spcBef>
                <a:spcPts val="0"/>
              </a:spcBef>
              <a:spcAft>
                <a:spcPts val="0"/>
              </a:spcAft>
              <a:buSzPts val="2400"/>
              <a:buChar char="●"/>
            </a:pPr>
            <a:r>
              <a:rPr lang="en-GB" i="1"/>
              <a:t>In what ways can technology improve social equity within your company and community?</a:t>
            </a:r>
            <a:endParaRPr i="1"/>
          </a:p>
          <a:p>
            <a:pPr marL="457200" lvl="0" indent="0" algn="l" rtl="0">
              <a:lnSpc>
                <a:spcPct val="103333"/>
              </a:lnSpc>
              <a:spcBef>
                <a:spcPts val="0"/>
              </a:spcBef>
              <a:spcAft>
                <a:spcPts val="0"/>
              </a:spcAft>
              <a:buSzPts val="2400"/>
              <a:buNone/>
            </a:pPr>
            <a:endParaRPr i="1"/>
          </a:p>
          <a:p>
            <a:pPr marL="457200" lvl="0" indent="-381000" algn="l" rtl="0">
              <a:lnSpc>
                <a:spcPct val="103333"/>
              </a:lnSpc>
              <a:spcBef>
                <a:spcPts val="0"/>
              </a:spcBef>
              <a:spcAft>
                <a:spcPts val="0"/>
              </a:spcAft>
              <a:buSzPts val="2400"/>
              <a:buChar char="●"/>
            </a:pPr>
            <a:r>
              <a:rPr lang="en-GB" i="1"/>
              <a:t>What digital strategies could be employed to boost profits while maintaining ethical practices?</a:t>
            </a:r>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9.3 DIGITAL TOOLS AND TECHNOLOGIES</a:t>
            </a:r>
            <a:endParaRPr/>
          </a:p>
        </p:txBody>
      </p:sp>
      <p:pic>
        <p:nvPicPr>
          <p:cNvPr id="431" name="Google Shape;431;p24"/>
          <p:cNvPicPr preferRelativeResize="0">
            <a:picLocks noGrp="1"/>
          </p:cNvPicPr>
          <p:nvPr>
            <p:ph type="pic" idx="3"/>
          </p:nvPr>
        </p:nvPicPr>
        <p:blipFill rotWithShape="1">
          <a:blip r:embed="rId3">
            <a:alphaModFix/>
          </a:blip>
          <a:srcRect l="24088" r="24089"/>
          <a:stretch/>
        </p:blipFill>
        <p:spPr>
          <a:xfrm>
            <a:off x="6083676" y="0"/>
            <a:ext cx="5361066" cy="6858000"/>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5"/>
          <p:cNvSpPr txBox="1">
            <a:spLocks noGrp="1"/>
          </p:cNvSpPr>
          <p:nvPr>
            <p:ph type="body" idx="1"/>
          </p:nvPr>
        </p:nvSpPr>
        <p:spPr>
          <a:xfrm>
            <a:off x="629539" y="3545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Cloud Computing </a:t>
            </a:r>
            <a:endParaRPr/>
          </a:p>
        </p:txBody>
      </p:sp>
      <p:sp>
        <p:nvSpPr>
          <p:cNvPr id="438" name="Google Shape;438;p25"/>
          <p:cNvSpPr txBox="1">
            <a:spLocks noGrp="1"/>
          </p:cNvSpPr>
          <p:nvPr>
            <p:ph type="body" idx="2"/>
          </p:nvPr>
        </p:nvSpPr>
        <p:spPr>
          <a:xfrm>
            <a:off x="616150" y="780175"/>
            <a:ext cx="61788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Cloud computing involves using networked online resources instead of physical hardware and local servers. It allows businesses to reduce costs by outsourcing infrastructure, platforms, or software. Popular Platforms:</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3"/>
              </a:rPr>
              <a:t>Google Cloud Platform (Google Cloud): </a:t>
            </a:r>
            <a:r>
              <a:rPr lang="en-GB"/>
              <a:t>Offers robust sustainability features like carbon-neutral cloud regions.</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4"/>
              </a:rPr>
              <a:t>Microsoft Azure (Azure): </a:t>
            </a:r>
            <a:r>
              <a:rPr lang="en-GB"/>
              <a:t>Provides tools for big data processing, AI, and IoT integration, all on a global network designed for sustainable computing.</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5"/>
              </a:rPr>
              <a:t>Amazon Web Services (AWS): </a:t>
            </a:r>
            <a:r>
              <a:rPr lang="en-GB"/>
              <a:t>Known for its extensive services that include data storage, machine learning, and computing power.</a:t>
            </a:r>
            <a:endParaRPr/>
          </a:p>
        </p:txBody>
      </p:sp>
      <p:sp>
        <p:nvSpPr>
          <p:cNvPr id="439" name="Google Shape;439;p25"/>
          <p:cNvSpPr txBox="1"/>
          <p:nvPr/>
        </p:nvSpPr>
        <p:spPr>
          <a:xfrm>
            <a:off x="6976537" y="354564"/>
            <a:ext cx="4433524" cy="6158204"/>
          </a:xfrm>
          <a:prstGeom prst="rect">
            <a:avLst/>
          </a:prstGeom>
          <a:solidFill>
            <a:srgbClr val="EB7339"/>
          </a:solid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Sustainability Benefits</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Significantly reduces the IT carbon footprint by leveraging energy-efficient global infrastructure.</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Helps optimise the energy usage of IT operations, potentially leading to a smaller environmental impact.</a:t>
            </a:r>
            <a:endParaRPr sz="1400" b="0" i="0" u="none" strike="noStrike" cap="none">
              <a:solidFill>
                <a:srgbClr val="000000"/>
              </a:solidFill>
              <a:latin typeface="Arial"/>
              <a:ea typeface="Arial"/>
              <a:cs typeface="Arial"/>
              <a:sym typeface="Arial"/>
            </a:endParaRPr>
          </a:p>
          <a:p>
            <a:pPr marL="0" marR="0" lvl="0" indent="0" algn="l" rtl="0">
              <a:lnSpc>
                <a:spcPct val="103333"/>
              </a:lnSpc>
              <a:spcBef>
                <a:spcPts val="0"/>
              </a:spcBef>
              <a:spcAft>
                <a:spcPts val="0"/>
              </a:spcAft>
              <a:buClr>
                <a:srgbClr val="595959"/>
              </a:buClr>
              <a:buSzPts val="2400"/>
              <a:buFont typeface="Arial"/>
              <a:buNone/>
            </a:pPr>
            <a:endParaRPr sz="2400" b="0" i="0" u="none" strike="noStrike" cap="none">
              <a:solidFill>
                <a:schemeClr val="lt1"/>
              </a:solidFill>
              <a:latin typeface="Calibri"/>
              <a:ea typeface="Calibri"/>
              <a:cs typeface="Calibri"/>
              <a:sym typeface="Calibri"/>
            </a:endParaRPr>
          </a:p>
          <a:p>
            <a:pPr marL="228600" marR="0" lvl="0" indent="-228600" algn="l" rtl="0">
              <a:lnSpc>
                <a:spcPct val="103333"/>
              </a:lnSpc>
              <a:spcBef>
                <a:spcPts val="0"/>
              </a:spcBef>
              <a:spcAft>
                <a:spcPts val="0"/>
              </a:spcAft>
              <a:buClr>
                <a:schemeClr val="lt1"/>
              </a:buClr>
              <a:buSzPts val="2400"/>
              <a:buFont typeface="Arial"/>
              <a:buNone/>
            </a:pPr>
            <a:r>
              <a:rPr lang="en-GB" sz="2400" b="1" i="1" u="none" strike="noStrike" cap="none">
                <a:solidFill>
                  <a:schemeClr val="lt1"/>
                </a:solidFill>
                <a:latin typeface="Calibri"/>
                <a:ea typeface="Calibri"/>
                <a:cs typeface="Calibri"/>
                <a:sym typeface="Calibri"/>
              </a:rPr>
              <a:t>Case Study</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chemeClr val="lt1"/>
              </a:buClr>
              <a:buSzPts val="2400"/>
              <a:buFont typeface="Arial"/>
              <a:buChar char="•"/>
            </a:pPr>
            <a:r>
              <a:rPr lang="en-GB" sz="2400" b="0" i="1" u="none" strike="noStrike" cap="none">
                <a:solidFill>
                  <a:schemeClr val="lt1"/>
                </a:solidFill>
                <a:latin typeface="Calibri"/>
                <a:ea typeface="Calibri"/>
                <a:cs typeface="Calibri"/>
                <a:sym typeface="Calibri"/>
              </a:rPr>
              <a:t>A small online retailer using AWS to decrease server costs and energy consumption by 30% through scalable computing resources.</a:t>
            </a: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body" idx="1"/>
          </p:nvPr>
        </p:nvSpPr>
        <p:spPr>
          <a:xfrm>
            <a:off x="6622357" y="2085846"/>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WATCH: What is Google Cloud?</a:t>
            </a:r>
            <a:endParaRPr/>
          </a:p>
        </p:txBody>
      </p:sp>
      <p:sp>
        <p:nvSpPr>
          <p:cNvPr id="445" name="Google Shape;445;p26"/>
          <p:cNvSpPr txBox="1">
            <a:spLocks noGrp="1"/>
          </p:cNvSpPr>
          <p:nvPr>
            <p:ph type="body" idx="3"/>
          </p:nvPr>
        </p:nvSpPr>
        <p:spPr>
          <a:xfrm>
            <a:off x="6724645" y="3282871"/>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Follow link below to find out more:</a:t>
            </a:r>
            <a:endParaRPr/>
          </a:p>
          <a:p>
            <a:pPr marL="228600" lvl="0" indent="-228600" algn="l" rtl="0">
              <a:lnSpc>
                <a:spcPct val="103333"/>
              </a:lnSpc>
              <a:spcBef>
                <a:spcPts val="0"/>
              </a:spcBef>
              <a:spcAft>
                <a:spcPts val="0"/>
              </a:spcAft>
              <a:buClr>
                <a:srgbClr val="595959"/>
              </a:buClr>
              <a:buSzPts val="2400"/>
              <a:buNone/>
            </a:pPr>
            <a:endParaRPr u="sng">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https://youtu.be/kzKFuHk8ovk?si=x8QejSM-v32yKxa_</a:t>
            </a:r>
            <a:r>
              <a:rPr lang="en-GB"/>
              <a:t> </a:t>
            </a:r>
            <a:endParaRPr/>
          </a:p>
        </p:txBody>
      </p:sp>
      <p:pic>
        <p:nvPicPr>
          <p:cNvPr id="446" name="Google Shape;446;p26"/>
          <p:cNvPicPr preferRelativeResize="0">
            <a:picLocks noGrp="1"/>
          </p:cNvPicPr>
          <p:nvPr>
            <p:ph type="pic" idx="2"/>
          </p:nvPr>
        </p:nvPicPr>
        <p:blipFill rotWithShape="1">
          <a:blip r:embed="rId5">
            <a:alphaModFix/>
          </a:blip>
          <a:srcRect l="8461" r="8459"/>
          <a:stretch/>
        </p:blipFill>
        <p:spPr>
          <a:xfrm>
            <a:off x="635271" y="2095585"/>
            <a:ext cx="5130800" cy="3913188"/>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0"/>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a:solidFill>
                  <a:srgbClr val="595959"/>
                </a:solidFill>
              </a:rPr>
              <a:t>SOS Starter Kit Table of Contents </a:t>
            </a:r>
            <a:endParaRPr/>
          </a:p>
        </p:txBody>
      </p:sp>
      <p:graphicFrame>
        <p:nvGraphicFramePr>
          <p:cNvPr id="229" name="Google Shape;229;p100"/>
          <p:cNvGraphicFramePr/>
          <p:nvPr/>
        </p:nvGraphicFramePr>
        <p:xfrm>
          <a:off x="621792" y="1456944"/>
          <a:ext cx="3000000" cy="3000000"/>
        </p:xfrm>
        <a:graphic>
          <a:graphicData uri="http://schemas.openxmlformats.org/drawingml/2006/table">
            <a:tbl>
              <a:tblPr>
                <a:noFill/>
                <a:tableStyleId>{6C1A13AB-6624-4E30-8D04-480D38C5EF26}</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Introduction to the SOS Starter Kit</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7- Supply Chain Transparency</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940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1- Sustainable Business Operations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8- Benchmark Practices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2- Sustainable Thinking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9- Digital Tools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77425">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3- Engaging Staff</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10- Pitfalls in Sustainable Businesses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4- Serving Green Consumers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Summary to the SOS Starter Kit</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5- Community Partnerships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Key Terms and Definitions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Unit 6- Assessment and Planning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References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a:spLocks noGrp="1"/>
          </p:cNvSpPr>
          <p:nvPr>
            <p:ph type="body" idx="1"/>
          </p:nvPr>
        </p:nvSpPr>
        <p:spPr>
          <a:xfrm>
            <a:off x="607555" y="2005557"/>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WATCH:</a:t>
            </a:r>
            <a:endParaRPr/>
          </a:p>
          <a:p>
            <a:pPr marL="0" lvl="0" indent="0" algn="l" rtl="0">
              <a:lnSpc>
                <a:spcPct val="90000"/>
              </a:lnSpc>
              <a:spcBef>
                <a:spcPts val="1000"/>
              </a:spcBef>
              <a:spcAft>
                <a:spcPts val="0"/>
              </a:spcAft>
              <a:buClr>
                <a:srgbClr val="EB7339"/>
              </a:buClr>
              <a:buSzPts val="3600"/>
              <a:buNone/>
            </a:pPr>
            <a:r>
              <a:rPr lang="en-GB">
                <a:solidFill>
                  <a:srgbClr val="EB7339"/>
                </a:solidFill>
              </a:rPr>
              <a:t>Microsoft Azure Overview</a:t>
            </a:r>
            <a:endParaRPr/>
          </a:p>
        </p:txBody>
      </p:sp>
      <p:sp>
        <p:nvSpPr>
          <p:cNvPr id="452" name="Google Shape;452;p27"/>
          <p:cNvSpPr txBox="1">
            <a:spLocks noGrp="1"/>
          </p:cNvSpPr>
          <p:nvPr>
            <p:ph type="body" idx="3"/>
          </p:nvPr>
        </p:nvSpPr>
        <p:spPr>
          <a:xfrm>
            <a:off x="677093" y="3542419"/>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Follow the link to discover more :</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https://youtu.be/oPSHs71mTVU?si=4PV9Rd515Otxe8B_</a:t>
            </a:r>
            <a:r>
              <a:rPr lang="en-GB"/>
              <a:t> </a:t>
            </a:r>
            <a:endParaRPr/>
          </a:p>
        </p:txBody>
      </p:sp>
      <p:pic>
        <p:nvPicPr>
          <p:cNvPr id="453" name="Google Shape;453;p27"/>
          <p:cNvPicPr preferRelativeResize="0">
            <a:picLocks noGrp="1"/>
          </p:cNvPicPr>
          <p:nvPr>
            <p:ph type="pic" idx="2"/>
          </p:nvPr>
        </p:nvPicPr>
        <p:blipFill rotWithShape="1">
          <a:blip r:embed="rId4">
            <a:alphaModFix/>
          </a:blip>
          <a:srcRect l="19822" r="41285"/>
          <a:stretch/>
        </p:blipFill>
        <p:spPr>
          <a:xfrm>
            <a:off x="7735037" y="1373925"/>
            <a:ext cx="2444127" cy="4336988"/>
          </a:xfrm>
          <a:prstGeom prst="rect">
            <a:avLst/>
          </a:prstGeom>
          <a:solidFill>
            <a:srgbClr val="D8D8D8"/>
          </a:solid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8"/>
          <p:cNvSpPr txBox="1">
            <a:spLocks noGrp="1"/>
          </p:cNvSpPr>
          <p:nvPr>
            <p:ph type="body" idx="1"/>
          </p:nvPr>
        </p:nvSpPr>
        <p:spPr>
          <a:xfrm>
            <a:off x="798839" y="306746"/>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Internet of Things (IoT)</a:t>
            </a:r>
            <a:endParaRPr/>
          </a:p>
        </p:txBody>
      </p:sp>
      <p:sp>
        <p:nvSpPr>
          <p:cNvPr id="460" name="Google Shape;460;p28"/>
          <p:cNvSpPr txBox="1">
            <a:spLocks noGrp="1"/>
          </p:cNvSpPr>
          <p:nvPr>
            <p:ph type="body" idx="2"/>
          </p:nvPr>
        </p:nvSpPr>
        <p:spPr>
          <a:xfrm>
            <a:off x="798850" y="897673"/>
            <a:ext cx="5883900" cy="54255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IoT connects physical devices over the internet to collect and exchange data. This technology enables micro-enterprises to automate processes and monitor environments in real-time. Popular Platforms:</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3"/>
              </a:rPr>
              <a:t>IBM Watson IoT (IBM Watson): </a:t>
            </a:r>
            <a:r>
              <a:rPr lang="en-GB"/>
              <a:t>Provides advanced data analytics and integration capabilities.</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4"/>
              </a:rPr>
              <a:t>Cisco IoT (Cisco): </a:t>
            </a:r>
            <a:r>
              <a:rPr lang="en-GB"/>
              <a:t>Offers solutions for securely connecting devices with real-time data monitoring.</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5"/>
              </a:rPr>
              <a:t>Siemens IoT Services (Siemens): </a:t>
            </a:r>
            <a:r>
              <a:rPr lang="en-GB"/>
              <a:t>Specialises in industrial IoT services to optimize operations.</a:t>
            </a:r>
            <a:endParaRPr/>
          </a:p>
        </p:txBody>
      </p:sp>
      <p:sp>
        <p:nvSpPr>
          <p:cNvPr id="461" name="Google Shape;461;p28"/>
          <p:cNvSpPr txBox="1"/>
          <p:nvPr/>
        </p:nvSpPr>
        <p:spPr>
          <a:xfrm>
            <a:off x="6596728" y="353568"/>
            <a:ext cx="4796423" cy="6121932"/>
          </a:xfrm>
          <a:prstGeom prst="rect">
            <a:avLst/>
          </a:prstGeom>
          <a:solidFill>
            <a:srgbClr val="73B64B"/>
          </a:solidFill>
          <a:ln w="9525" cap="flat" cmpd="sng">
            <a:solidFill>
              <a:srgbClr val="73B6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Sustainability Benefits</a:t>
            </a:r>
            <a:endParaRPr sz="2400" b="0" i="0" u="none" strike="noStrike" cap="none">
              <a:solidFill>
                <a:srgbClr val="000000"/>
              </a:solidFill>
              <a:latin typeface="Calibri"/>
              <a:ea typeface="Calibri"/>
              <a:cs typeface="Calibri"/>
              <a:sym typeface="Calibri"/>
            </a:endParaRPr>
          </a:p>
          <a:p>
            <a:pPr marL="342900" marR="0" lvl="0" indent="-330200" algn="l" rtl="0">
              <a:lnSpc>
                <a:spcPct val="103333"/>
              </a:lnSpc>
              <a:spcBef>
                <a:spcPts val="0"/>
              </a:spcBef>
              <a:spcAft>
                <a:spcPts val="0"/>
              </a:spcAft>
              <a:buClr>
                <a:schemeClr val="lt1"/>
              </a:buClr>
              <a:buSzPts val="2200"/>
              <a:buFont typeface="Calibri"/>
              <a:buChar char="•"/>
            </a:pPr>
            <a:r>
              <a:rPr lang="en-GB" sz="2400" b="0" i="0" u="none" strike="noStrike" cap="none">
                <a:solidFill>
                  <a:schemeClr val="lt1"/>
                </a:solidFill>
                <a:latin typeface="Calibri"/>
                <a:ea typeface="Calibri"/>
                <a:cs typeface="Calibri"/>
                <a:sym typeface="Calibri"/>
              </a:rPr>
              <a:t>Enables precise control and monitoring of resource usage such as energy and water, leading to substantial reductions in waste and cost.</a:t>
            </a:r>
            <a:endParaRPr sz="2400" b="0" i="0" u="none" strike="noStrike" cap="none">
              <a:solidFill>
                <a:srgbClr val="000000"/>
              </a:solidFill>
              <a:latin typeface="Calibri"/>
              <a:ea typeface="Calibri"/>
              <a:cs typeface="Calibri"/>
              <a:sym typeface="Calibri"/>
            </a:endParaRPr>
          </a:p>
          <a:p>
            <a:pPr marL="342900" marR="0" lvl="0" indent="-330200" algn="l" rtl="0">
              <a:lnSpc>
                <a:spcPct val="103333"/>
              </a:lnSpc>
              <a:spcBef>
                <a:spcPts val="0"/>
              </a:spcBef>
              <a:spcAft>
                <a:spcPts val="0"/>
              </a:spcAft>
              <a:buClr>
                <a:schemeClr val="lt1"/>
              </a:buClr>
              <a:buSzPts val="2200"/>
              <a:buFont typeface="Calibri"/>
              <a:buChar char="•"/>
            </a:pPr>
            <a:r>
              <a:rPr lang="en-GB" sz="2400" b="0" i="0" u="none" strike="noStrike" cap="none">
                <a:solidFill>
                  <a:schemeClr val="lt1"/>
                </a:solidFill>
                <a:latin typeface="Calibri"/>
                <a:ea typeface="Calibri"/>
                <a:cs typeface="Calibri"/>
                <a:sym typeface="Calibri"/>
              </a:rPr>
              <a:t>Improves asset management through predictive maintenance, thereby extending the lifespan of equipment and reducing e-waste.</a:t>
            </a:r>
            <a:endParaRPr sz="2400" b="0" i="0" u="none" strike="noStrike" cap="none">
              <a:solidFill>
                <a:schemeClr val="lt1"/>
              </a:solidFill>
              <a:latin typeface="Calibri"/>
              <a:ea typeface="Calibri"/>
              <a:cs typeface="Calibri"/>
              <a:sym typeface="Calibri"/>
            </a:endParaRPr>
          </a:p>
          <a:p>
            <a:pPr marL="0" marR="0" lvl="0" indent="0" algn="l"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Case Study</a:t>
            </a:r>
            <a:endParaRPr sz="2400" b="0" i="0" u="none" strike="noStrike" cap="none">
              <a:solidFill>
                <a:srgbClr val="000000"/>
              </a:solidFill>
              <a:latin typeface="Calibri"/>
              <a:ea typeface="Calibri"/>
              <a:cs typeface="Calibri"/>
              <a:sym typeface="Calibri"/>
            </a:endParaRPr>
          </a:p>
          <a:p>
            <a:pPr marL="12700" marR="0" lvl="0" indent="0" algn="l" rtl="0">
              <a:lnSpc>
                <a:spcPct val="103333"/>
              </a:lnSpc>
              <a:spcBef>
                <a:spcPts val="0"/>
              </a:spcBef>
              <a:spcAft>
                <a:spcPts val="0"/>
              </a:spcAft>
              <a:buClr>
                <a:srgbClr val="000000"/>
              </a:buClr>
              <a:buSzPts val="2400"/>
              <a:buFont typeface="Arial"/>
              <a:buNone/>
            </a:pPr>
            <a:r>
              <a:rPr lang="en-GB" sz="2400" b="0" i="1" u="none" strike="noStrike" cap="none">
                <a:solidFill>
                  <a:schemeClr val="lt1"/>
                </a:solidFill>
                <a:latin typeface="Calibri"/>
                <a:ea typeface="Calibri"/>
                <a:cs typeface="Calibri"/>
                <a:sym typeface="Calibri"/>
              </a:rPr>
              <a:t>A small manufacturing firm utilising IoT sensors from Siemens to optimise their energy consumption and machine maintenance schedules, reducing downtime by 25%.</a:t>
            </a:r>
            <a:endParaRPr sz="2400" b="0" i="0" u="none" strike="noStrike" cap="none">
              <a:solidFill>
                <a:srgbClr val="000000"/>
              </a:solidFill>
              <a:latin typeface="Calibri"/>
              <a:ea typeface="Calibri"/>
              <a:cs typeface="Calibri"/>
              <a:sym typeface="Calibri"/>
            </a:endParaRPr>
          </a:p>
          <a:p>
            <a:pPr marL="228600" marR="0" lvl="0" indent="-228600" algn="l" rtl="0">
              <a:lnSpc>
                <a:spcPct val="103333"/>
              </a:lnSpc>
              <a:spcBef>
                <a:spcPts val="0"/>
              </a:spcBef>
              <a:spcAft>
                <a:spcPts val="0"/>
              </a:spcAft>
              <a:buClr>
                <a:srgbClr val="595959"/>
              </a:buClr>
              <a:buSzPts val="2400"/>
              <a:buFont typeface="Arial"/>
              <a:buNone/>
            </a:pPr>
            <a:endParaRPr sz="2200" b="0" i="0" u="none" strike="noStrike" cap="none">
              <a:solidFill>
                <a:srgbClr val="59595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txBox="1">
            <a:spLocks noGrp="1"/>
          </p:cNvSpPr>
          <p:nvPr>
            <p:ph type="body" idx="1"/>
          </p:nvPr>
        </p:nvSpPr>
        <p:spPr>
          <a:xfrm>
            <a:off x="6622357" y="1422757"/>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WATCH: IoT made simple with IBM Watson IoT Platform</a:t>
            </a:r>
            <a:endParaRPr/>
          </a:p>
        </p:txBody>
      </p:sp>
      <p:pic>
        <p:nvPicPr>
          <p:cNvPr id="467" name="Google Shape;467;p29"/>
          <p:cNvPicPr preferRelativeResize="0">
            <a:picLocks noGrp="1"/>
          </p:cNvPicPr>
          <p:nvPr>
            <p:ph type="pic" idx="2"/>
          </p:nvPr>
        </p:nvPicPr>
        <p:blipFill rotWithShape="1">
          <a:blip r:embed="rId3">
            <a:alphaModFix/>
          </a:blip>
          <a:srcRect l="5576" r="5576"/>
          <a:stretch/>
        </p:blipFill>
        <p:spPr>
          <a:xfrm>
            <a:off x="635271" y="2095585"/>
            <a:ext cx="5130800" cy="3913188"/>
          </a:xfrm>
          <a:prstGeom prst="rect">
            <a:avLst/>
          </a:prstGeom>
          <a:solidFill>
            <a:srgbClr val="D8D8D8"/>
          </a:solidFill>
          <a:ln>
            <a:noFill/>
          </a:ln>
        </p:spPr>
      </p:pic>
      <p:sp>
        <p:nvSpPr>
          <p:cNvPr id="468" name="Google Shape;468;p29"/>
          <p:cNvSpPr txBox="1">
            <a:spLocks noGrp="1"/>
          </p:cNvSpPr>
          <p:nvPr>
            <p:ph type="body" idx="3"/>
          </p:nvPr>
        </p:nvSpPr>
        <p:spPr>
          <a:xfrm>
            <a:off x="6724645" y="3282871"/>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Follow link below to find out more:</a:t>
            </a:r>
            <a:endParaRPr/>
          </a:p>
          <a:p>
            <a:pPr marL="228600" lvl="0" indent="-228600" algn="l" rtl="0">
              <a:lnSpc>
                <a:spcPct val="103333"/>
              </a:lnSpc>
              <a:spcBef>
                <a:spcPts val="0"/>
              </a:spcBef>
              <a:spcAft>
                <a:spcPts val="0"/>
              </a:spcAft>
              <a:buClr>
                <a:srgbClr val="595959"/>
              </a:buClr>
              <a:buSzPts val="2400"/>
              <a:buNone/>
            </a:pPr>
            <a:endParaRPr u="sng">
              <a:solidFill>
                <a:schemeClr val="hlink"/>
              </a:solidFill>
              <a:hlinkClick r:id="rId4"/>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https://youtu.be/Jh3u4GKNWXQ?si=QFDzIIkFtnN2bAEQ</a:t>
            </a:r>
            <a:r>
              <a:rPr lang="en-GB"/>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0"/>
          <p:cNvSpPr txBox="1">
            <a:spLocks noGrp="1"/>
          </p:cNvSpPr>
          <p:nvPr>
            <p:ph type="body" idx="1"/>
          </p:nvPr>
        </p:nvSpPr>
        <p:spPr>
          <a:xfrm>
            <a:off x="607555" y="2005557"/>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WATCH:</a:t>
            </a:r>
            <a:endParaRPr/>
          </a:p>
          <a:p>
            <a:pPr marL="0" lvl="0" indent="0" algn="l" rtl="0">
              <a:lnSpc>
                <a:spcPct val="90000"/>
              </a:lnSpc>
              <a:spcBef>
                <a:spcPts val="1000"/>
              </a:spcBef>
              <a:spcAft>
                <a:spcPts val="0"/>
              </a:spcAft>
              <a:buClr>
                <a:srgbClr val="73B64B"/>
              </a:buClr>
              <a:buSzPts val="3600"/>
              <a:buNone/>
            </a:pPr>
            <a:r>
              <a:rPr lang="en-GB"/>
              <a:t>First Look: Cisco IoT Gateways</a:t>
            </a:r>
            <a:endParaRPr/>
          </a:p>
        </p:txBody>
      </p:sp>
      <p:pic>
        <p:nvPicPr>
          <p:cNvPr id="474" name="Google Shape;474;p30"/>
          <p:cNvPicPr preferRelativeResize="0">
            <a:picLocks noGrp="1"/>
          </p:cNvPicPr>
          <p:nvPr>
            <p:ph type="pic" idx="2"/>
          </p:nvPr>
        </p:nvPicPr>
        <p:blipFill rotWithShape="1">
          <a:blip r:embed="rId3">
            <a:alphaModFix/>
          </a:blip>
          <a:srcRect l="11294" r="50000"/>
          <a:stretch/>
        </p:blipFill>
        <p:spPr>
          <a:xfrm>
            <a:off x="7735037" y="1373925"/>
            <a:ext cx="2444127" cy="4336988"/>
          </a:xfrm>
          <a:prstGeom prst="rect">
            <a:avLst/>
          </a:prstGeom>
          <a:solidFill>
            <a:srgbClr val="D8D8D8"/>
          </a:solidFill>
          <a:ln>
            <a:noFill/>
          </a:ln>
        </p:spPr>
      </p:pic>
      <p:sp>
        <p:nvSpPr>
          <p:cNvPr id="475" name="Google Shape;475;p30"/>
          <p:cNvSpPr txBox="1">
            <a:spLocks noGrp="1"/>
          </p:cNvSpPr>
          <p:nvPr>
            <p:ph type="body" idx="3"/>
          </p:nvPr>
        </p:nvSpPr>
        <p:spPr>
          <a:xfrm>
            <a:off x="677093" y="3542419"/>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Follow the link to discover more :</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https://www.youtube.com/watch?v=42S86f5cWkE</a:t>
            </a:r>
            <a:r>
              <a:rPr lang="en-GB"/>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1"/>
          <p:cNvSpPr txBox="1">
            <a:spLocks noGrp="1"/>
          </p:cNvSpPr>
          <p:nvPr>
            <p:ph type="body" idx="1"/>
          </p:nvPr>
        </p:nvSpPr>
        <p:spPr>
          <a:xfrm>
            <a:off x="798839" y="535346"/>
            <a:ext cx="584050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Artificial Intelligence (AI) for Efficiency</a:t>
            </a:r>
            <a:endParaRPr/>
          </a:p>
        </p:txBody>
      </p:sp>
      <p:sp>
        <p:nvSpPr>
          <p:cNvPr id="482" name="Google Shape;482;p31"/>
          <p:cNvSpPr txBox="1">
            <a:spLocks noGrp="1"/>
          </p:cNvSpPr>
          <p:nvPr>
            <p:ph type="body" idx="2"/>
          </p:nvPr>
        </p:nvSpPr>
        <p:spPr>
          <a:xfrm>
            <a:off x="717472" y="1727901"/>
            <a:ext cx="6027885"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AI uses algorithms and machine learning to analyse information, make decisions, and perform tasks more efficiently than traditional methods. Popular Platforms:</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3"/>
              </a:rPr>
              <a:t>TensorFlow (TensorFlow): </a:t>
            </a:r>
            <a:r>
              <a:rPr lang="en-GB"/>
              <a:t>An open-source platform for machine learning.</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4"/>
              </a:rPr>
              <a:t>Microsoft AI (Microsoft AI): </a:t>
            </a:r>
            <a:r>
              <a:rPr lang="en-GB"/>
              <a:t>Tools for building AI solutions that can automate and optimise business processes.</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5"/>
              </a:rPr>
              <a:t>IBM Watson AI (IBM Watson AI): </a:t>
            </a:r>
            <a:r>
              <a:rPr lang="en-GB"/>
              <a:t>Known for its robust AI applications in data analysis and cognitive computing.</a:t>
            </a:r>
            <a:endParaRPr/>
          </a:p>
        </p:txBody>
      </p:sp>
      <p:sp>
        <p:nvSpPr>
          <p:cNvPr id="483" name="Google Shape;483;p31"/>
          <p:cNvSpPr txBox="1"/>
          <p:nvPr/>
        </p:nvSpPr>
        <p:spPr>
          <a:xfrm>
            <a:off x="7033196" y="345234"/>
            <a:ext cx="4359965" cy="6186196"/>
          </a:xfrm>
          <a:prstGeom prst="rect">
            <a:avLst/>
          </a:prstGeom>
          <a:solidFill>
            <a:srgbClr val="F26650"/>
          </a:solid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Sustainability Benefits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Enhances decision-making and efficiency in processes like logistics, thus reducing fuel usage and emissions.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Automates energy use in buildings and operations, significantly lowering carbon footprints.</a:t>
            </a:r>
            <a:endParaRPr sz="2400" b="0" i="0" u="none" strike="noStrike" cap="none">
              <a:solidFill>
                <a:schemeClr val="lt1"/>
              </a:solidFill>
              <a:latin typeface="Calibri"/>
              <a:ea typeface="Calibri"/>
              <a:cs typeface="Calibri"/>
              <a:sym typeface="Calibri"/>
            </a:endParaRPr>
          </a:p>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Case Study</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1" u="none" strike="noStrike" cap="none">
                <a:solidFill>
                  <a:schemeClr val="lt1"/>
                </a:solidFill>
                <a:latin typeface="Calibri"/>
                <a:ea typeface="Calibri"/>
                <a:cs typeface="Calibri"/>
                <a:sym typeface="Calibri"/>
              </a:rPr>
              <a:t>A logistics company using Microsoft AI to optimise delivery routes, resulting in a 20% reduction in fuel consumption and improved delivery times.</a:t>
            </a:r>
            <a:endParaRPr sz="1400" b="0" i="0" u="none" strike="noStrike" cap="none">
              <a:solidFill>
                <a:srgbClr val="000000"/>
              </a:solidFill>
              <a:latin typeface="Arial"/>
              <a:ea typeface="Arial"/>
              <a:cs typeface="Arial"/>
              <a:sym typeface="Arial"/>
            </a:endParaRPr>
          </a:p>
          <a:p>
            <a:pPr marL="228600" marR="0" lvl="0" indent="-228600" algn="just" rtl="0">
              <a:lnSpc>
                <a:spcPct val="103333"/>
              </a:lnSpc>
              <a:spcBef>
                <a:spcPts val="0"/>
              </a:spcBef>
              <a:spcAft>
                <a:spcPts val="0"/>
              </a:spcAft>
              <a:buClr>
                <a:srgbClr val="595959"/>
              </a:buClr>
              <a:buSzPts val="2400"/>
              <a:buFont typeface="Arial"/>
              <a:buNone/>
            </a:pP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2"/>
          <p:cNvSpPr txBox="1">
            <a:spLocks noGrp="1"/>
          </p:cNvSpPr>
          <p:nvPr>
            <p:ph type="body" idx="1"/>
          </p:nvPr>
        </p:nvSpPr>
        <p:spPr>
          <a:xfrm>
            <a:off x="6622357" y="1998739"/>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WATCH: What is TensorFlow | TensorFlow Explained in 3-Minutes </a:t>
            </a:r>
            <a:endParaRPr/>
          </a:p>
        </p:txBody>
      </p:sp>
      <p:sp>
        <p:nvSpPr>
          <p:cNvPr id="489" name="Google Shape;489;p32"/>
          <p:cNvSpPr txBox="1">
            <a:spLocks noGrp="1"/>
          </p:cNvSpPr>
          <p:nvPr>
            <p:ph type="body" idx="3"/>
          </p:nvPr>
        </p:nvSpPr>
        <p:spPr>
          <a:xfrm>
            <a:off x="6724645" y="3896627"/>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Follow link below to find out more:</a:t>
            </a:r>
            <a:endParaRPr/>
          </a:p>
          <a:p>
            <a:pPr marL="228600" lvl="0" indent="-228600" algn="l" rtl="0">
              <a:lnSpc>
                <a:spcPct val="103333"/>
              </a:lnSpc>
              <a:spcBef>
                <a:spcPts val="0"/>
              </a:spcBef>
              <a:spcAft>
                <a:spcPts val="0"/>
              </a:spcAft>
              <a:buClr>
                <a:srgbClr val="595959"/>
              </a:buClr>
              <a:buSzPts val="2400"/>
              <a:buNone/>
            </a:pPr>
            <a:endParaRPr u="sng">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https://www.youtube.com/watch?v=9NsfX9W80rw</a:t>
            </a:r>
            <a:r>
              <a:rPr lang="en-GB"/>
              <a:t> </a:t>
            </a:r>
            <a:endParaRPr/>
          </a:p>
        </p:txBody>
      </p:sp>
      <p:pic>
        <p:nvPicPr>
          <p:cNvPr id="490" name="Google Shape;490;p32"/>
          <p:cNvPicPr preferRelativeResize="0">
            <a:picLocks noGrp="1"/>
          </p:cNvPicPr>
          <p:nvPr>
            <p:ph type="pic" idx="2"/>
          </p:nvPr>
        </p:nvPicPr>
        <p:blipFill rotWithShape="1">
          <a:blip r:embed="rId5">
            <a:alphaModFix/>
          </a:blip>
          <a:srcRect l="5058" r="5058"/>
          <a:stretch/>
        </p:blipFill>
        <p:spPr>
          <a:xfrm>
            <a:off x="635271" y="2095585"/>
            <a:ext cx="5130800" cy="3913188"/>
          </a:xfrm>
          <a:prstGeom prst="rect">
            <a:avLst/>
          </a:prstGeom>
          <a:solidFill>
            <a:srgbClr val="D8D8D8"/>
          </a:solid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3"/>
          <p:cNvSpPr txBox="1">
            <a:spLocks noGrp="1"/>
          </p:cNvSpPr>
          <p:nvPr>
            <p:ph type="body" idx="1"/>
          </p:nvPr>
        </p:nvSpPr>
        <p:spPr>
          <a:xfrm>
            <a:off x="607554" y="1647749"/>
            <a:ext cx="5951301" cy="13100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WATCH:</a:t>
            </a:r>
            <a:endParaRPr/>
          </a:p>
          <a:p>
            <a:pPr marL="0" lvl="0" indent="0" algn="l" rtl="0">
              <a:lnSpc>
                <a:spcPct val="90000"/>
              </a:lnSpc>
              <a:spcBef>
                <a:spcPts val="1000"/>
              </a:spcBef>
              <a:spcAft>
                <a:spcPts val="0"/>
              </a:spcAft>
              <a:buClr>
                <a:srgbClr val="F26650"/>
              </a:buClr>
              <a:buSzPts val="3600"/>
              <a:buNone/>
            </a:pPr>
            <a:r>
              <a:rPr lang="en-GB">
                <a:solidFill>
                  <a:srgbClr val="F26650"/>
                </a:solidFill>
              </a:rPr>
              <a:t>The Microsoft 365 Copilot AI Event in Less than 3 Minutes</a:t>
            </a:r>
            <a:endParaRPr/>
          </a:p>
        </p:txBody>
      </p:sp>
      <p:sp>
        <p:nvSpPr>
          <p:cNvPr id="496" name="Google Shape;496;p33"/>
          <p:cNvSpPr txBox="1">
            <a:spLocks noGrp="1"/>
          </p:cNvSpPr>
          <p:nvPr>
            <p:ph type="body" idx="3"/>
          </p:nvPr>
        </p:nvSpPr>
        <p:spPr>
          <a:xfrm>
            <a:off x="677093" y="3542419"/>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Follow the link to discover more :</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https://youtu.be/hGb9UZ8DyDc?si=7S53yKO3R2f8kCZI</a:t>
            </a:r>
            <a:r>
              <a:rPr lang="en-GB"/>
              <a:t> </a:t>
            </a:r>
            <a:endParaRPr/>
          </a:p>
        </p:txBody>
      </p:sp>
      <p:pic>
        <p:nvPicPr>
          <p:cNvPr id="497" name="Google Shape;497;p33"/>
          <p:cNvPicPr preferRelativeResize="0">
            <a:picLocks noGrp="1"/>
          </p:cNvPicPr>
          <p:nvPr>
            <p:ph type="pic" idx="2"/>
          </p:nvPr>
        </p:nvPicPr>
        <p:blipFill rotWithShape="1">
          <a:blip r:embed="rId4">
            <a:alphaModFix/>
          </a:blip>
          <a:srcRect l="4185" t="-1011" r="58129" b="1011"/>
          <a:stretch/>
        </p:blipFill>
        <p:spPr>
          <a:xfrm>
            <a:off x="7735037" y="1373925"/>
            <a:ext cx="2444127" cy="4336988"/>
          </a:xfrm>
          <a:prstGeom prst="rect">
            <a:avLst/>
          </a:prstGeom>
          <a:solidFill>
            <a:srgbClr val="D8D8D8"/>
          </a:solid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body" idx="1"/>
          </p:nvPr>
        </p:nvSpPr>
        <p:spPr>
          <a:xfrm>
            <a:off x="4676486" y="584478"/>
            <a:ext cx="65841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en-GB" b="1">
                <a:solidFill>
                  <a:srgbClr val="73B64B"/>
                </a:solidFill>
              </a:rPr>
              <a:t>INSTRUCTIONS</a:t>
            </a:r>
            <a:endParaRPr b="1">
              <a:solidFill>
                <a:srgbClr val="73B64B"/>
              </a:solidFill>
            </a:endParaRPr>
          </a:p>
          <a:p>
            <a:pPr marL="0" lvl="0" indent="0" algn="just" rtl="0">
              <a:lnSpc>
                <a:spcPct val="103333"/>
              </a:lnSpc>
              <a:spcBef>
                <a:spcPts val="0"/>
              </a:spcBef>
              <a:spcAft>
                <a:spcPts val="0"/>
              </a:spcAft>
              <a:buClr>
                <a:srgbClr val="73B64B"/>
              </a:buClr>
              <a:buSzPts val="2400"/>
              <a:buNone/>
            </a:pPr>
            <a:endParaRPr b="1">
              <a:solidFill>
                <a:srgbClr val="73B64B"/>
              </a:solidFill>
            </a:endParaRPr>
          </a:p>
          <a:p>
            <a:pPr marL="457200" lvl="0" indent="-381000" algn="just" rtl="0">
              <a:lnSpc>
                <a:spcPct val="103333"/>
              </a:lnSpc>
              <a:spcBef>
                <a:spcPts val="0"/>
              </a:spcBef>
              <a:spcAft>
                <a:spcPts val="0"/>
              </a:spcAft>
              <a:buSzPts val="2400"/>
              <a:buChar char="●"/>
            </a:pPr>
            <a:r>
              <a:rPr lang="en-GB"/>
              <a:t>Set up interactive stations where participants can engage with each type of technology.</a:t>
            </a:r>
            <a:endParaRPr/>
          </a:p>
          <a:p>
            <a:pPr marL="0" lvl="0" indent="0" algn="just" rtl="0">
              <a:lnSpc>
                <a:spcPct val="103333"/>
              </a:lnSpc>
              <a:spcBef>
                <a:spcPts val="0"/>
              </a:spcBef>
              <a:spcAft>
                <a:spcPts val="0"/>
              </a:spcAft>
              <a:buSzPts val="2400"/>
              <a:buNone/>
            </a:pPr>
            <a:endParaRPr/>
          </a:p>
          <a:p>
            <a:pPr marL="457200" lvl="0" indent="-381000" algn="just" rtl="0">
              <a:lnSpc>
                <a:spcPct val="103333"/>
              </a:lnSpc>
              <a:spcBef>
                <a:spcPts val="0"/>
              </a:spcBef>
              <a:spcAft>
                <a:spcPts val="0"/>
              </a:spcAft>
              <a:buSzPts val="2400"/>
              <a:buChar char="●"/>
            </a:pPr>
            <a:r>
              <a:rPr lang="en-GB"/>
              <a:t>Facilitators will provide real-world scenarios for each tool, guiding participants through simulations or live demos on how to apply these technologies in their businesses.</a:t>
            </a:r>
            <a:endParaRPr/>
          </a:p>
        </p:txBody>
      </p:sp>
      <p:sp>
        <p:nvSpPr>
          <p:cNvPr id="503" name="Google Shape;503;p34"/>
          <p:cNvSpPr txBox="1">
            <a:spLocks noGrp="1"/>
          </p:cNvSpPr>
          <p:nvPr>
            <p:ph type="body" idx="2"/>
          </p:nvPr>
        </p:nvSpPr>
        <p:spPr>
          <a:xfrm>
            <a:off x="600999" y="835090"/>
            <a:ext cx="354237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Activity: Interactive Demonstrations of Selected Digital Tools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f058fc6587_0_20"/>
          <p:cNvSpPr txBox="1">
            <a:spLocks noGrp="1"/>
          </p:cNvSpPr>
          <p:nvPr>
            <p:ph type="body" idx="1"/>
          </p:nvPr>
        </p:nvSpPr>
        <p:spPr>
          <a:xfrm>
            <a:off x="4825907" y="750694"/>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Font typeface="Arial"/>
              <a:buNone/>
            </a:pPr>
            <a:r>
              <a:rPr lang="en-GB" b="1">
                <a:solidFill>
                  <a:srgbClr val="1E75B0"/>
                </a:solidFill>
              </a:rPr>
              <a:t>HANDS-ON EXAMPLES</a:t>
            </a:r>
            <a:endParaRPr/>
          </a:p>
          <a:p>
            <a:pPr marL="342900" lvl="0" indent="-342900" algn="just" rtl="0">
              <a:lnSpc>
                <a:spcPct val="103333"/>
              </a:lnSpc>
              <a:spcBef>
                <a:spcPts val="0"/>
              </a:spcBef>
              <a:spcAft>
                <a:spcPts val="0"/>
              </a:spcAft>
              <a:buSzPts val="2400"/>
              <a:buChar char="•"/>
            </a:pPr>
            <a:r>
              <a:rPr lang="en-GB"/>
              <a:t>Cloud Computing Station: Participants simulate setting up a virtual office on Google Cloud, focusing on data security and energy efficiency.</a:t>
            </a:r>
            <a:endParaRPr/>
          </a:p>
          <a:p>
            <a:pPr marL="342900" lvl="0" indent="-342900" algn="just" rtl="0">
              <a:lnSpc>
                <a:spcPct val="103333"/>
              </a:lnSpc>
              <a:spcBef>
                <a:spcPts val="0"/>
              </a:spcBef>
              <a:spcAft>
                <a:spcPts val="0"/>
              </a:spcAft>
              <a:buSzPts val="2400"/>
              <a:buChar char="•"/>
            </a:pPr>
            <a:r>
              <a:rPr lang="en-GB"/>
              <a:t>IoT Station: Use a virtual model of a smart building equipped with Cisco IoT solutions to manage and reduce energy usage.</a:t>
            </a:r>
            <a:endParaRPr/>
          </a:p>
          <a:p>
            <a:pPr marL="342900" lvl="0" indent="-342900" algn="just" rtl="0">
              <a:lnSpc>
                <a:spcPct val="103333"/>
              </a:lnSpc>
              <a:spcBef>
                <a:spcPts val="0"/>
              </a:spcBef>
              <a:spcAft>
                <a:spcPts val="0"/>
              </a:spcAft>
              <a:buSzPts val="2400"/>
              <a:buChar char="•"/>
            </a:pPr>
            <a:r>
              <a:rPr lang="en-GB"/>
              <a:t>AI Station: Participants use TensorFlow to analyse customer data from a simulated retail environment to predict buying trends and manage inventory sustainably.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5"/>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9.4 OPEN-SOURCE OR LOW-COST SOFTWARE SOLUTIONS</a:t>
            </a:r>
            <a:endParaRPr/>
          </a:p>
        </p:txBody>
      </p:sp>
      <p:pic>
        <p:nvPicPr>
          <p:cNvPr id="515" name="Google Shape;515;p35"/>
          <p:cNvPicPr preferRelativeResize="0">
            <a:picLocks noGrp="1"/>
          </p:cNvPicPr>
          <p:nvPr>
            <p:ph type="pic" idx="3"/>
          </p:nvPr>
        </p:nvPicPr>
        <p:blipFill rotWithShape="1">
          <a:blip r:embed="rId3">
            <a:alphaModFix/>
          </a:blip>
          <a:srcRect l="23927" r="23926"/>
          <a:stretch/>
        </p:blipFill>
        <p:spPr>
          <a:xfrm>
            <a:off x="6083676" y="0"/>
            <a:ext cx="5361066" cy="6858000"/>
          </a:xfrm>
          <a:prstGeom prst="rect">
            <a:avLst/>
          </a:prstGeom>
          <a:solidFill>
            <a:srgbClr val="D8D8D8"/>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Introduction to the module</a:t>
            </a:r>
            <a:endParaRPr/>
          </a:p>
        </p:txBody>
      </p:sp>
      <p:sp>
        <p:nvSpPr>
          <p:cNvPr id="236" name="Google Shape;236;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Digital Tools</a:t>
            </a:r>
            <a:endParaRPr/>
          </a:p>
        </p:txBody>
      </p:sp>
      <p:sp>
        <p:nvSpPr>
          <p:cNvPr id="237" name="Google Shape;237;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Case Studies</a:t>
            </a:r>
            <a:endParaRPr/>
          </a:p>
        </p:txBody>
      </p:sp>
      <p:sp>
        <p:nvSpPr>
          <p:cNvPr id="238" name="Google Shape;238;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Assessment</a:t>
            </a:r>
            <a:endParaRPr/>
          </a:p>
        </p:txBody>
      </p:sp>
      <p:sp>
        <p:nvSpPr>
          <p:cNvPr id="239" name="Google Shape;239;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Key terms and definitions</a:t>
            </a:r>
            <a:endParaRPr/>
          </a:p>
        </p:txBody>
      </p:sp>
      <p:sp>
        <p:nvSpPr>
          <p:cNvPr id="240" name="Google Shape;240;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TABLE OF CONTENTS</a:t>
            </a:r>
            <a:endParaRPr/>
          </a:p>
        </p:txBody>
      </p:sp>
      <p:sp>
        <p:nvSpPr>
          <p:cNvPr id="241" name="Google Shape;241;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2" name="Google Shape;242;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3" name="Google Shape;243;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4" name="Google Shape;244;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5" name="Google Shape;245;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6" name="Google Shape;246;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a:solidFill>
                  <a:srgbClr val="595959"/>
                </a:solidFill>
                <a:latin typeface="Calibri"/>
                <a:ea typeface="Calibri"/>
                <a:cs typeface="Calibri"/>
                <a:sym typeface="Calibri"/>
              </a:rPr>
              <a:t>References</a:t>
            </a:r>
            <a:endParaRPr sz="1400" b="0" i="0" u="none" strike="noStrike" cap="none">
              <a:solidFill>
                <a:srgbClr val="000000"/>
              </a:solidFill>
              <a:latin typeface="Arial"/>
              <a:ea typeface="Arial"/>
              <a:cs typeface="Arial"/>
              <a:sym typeface="Arial"/>
            </a:endParaRPr>
          </a:p>
        </p:txBody>
      </p:sp>
      <p:sp>
        <p:nvSpPr>
          <p:cNvPr id="247" name="Google Shape;247;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6"/>
          <p:cNvSpPr txBox="1">
            <a:spLocks noGrp="1"/>
          </p:cNvSpPr>
          <p:nvPr>
            <p:ph type="body" idx="1"/>
          </p:nvPr>
        </p:nvSpPr>
        <p:spPr>
          <a:xfrm>
            <a:off x="78293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Customer Relationship Management </a:t>
            </a:r>
            <a:endParaRPr/>
          </a:p>
        </p:txBody>
      </p:sp>
      <p:sp>
        <p:nvSpPr>
          <p:cNvPr id="521" name="Google Shape;521;p36"/>
          <p:cNvSpPr txBox="1">
            <a:spLocks noGrp="1"/>
          </p:cNvSpPr>
          <p:nvPr>
            <p:ph type="body" idx="2"/>
          </p:nvPr>
        </p:nvSpPr>
        <p:spPr>
          <a:xfrm>
            <a:off x="782936" y="1930994"/>
            <a:ext cx="4674309"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SuiteCRM is an open-source CRM solution that allows businesses to manage customer support, interactions and connections, enhancing customer service and sustainability in communications.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Visit &gt; </a:t>
            </a:r>
            <a:r>
              <a:rPr lang="en-GB" b="1" u="sng">
                <a:solidFill>
                  <a:schemeClr val="hlink"/>
                </a:solidFill>
                <a:hlinkClick r:id="rId3"/>
              </a:rPr>
              <a:t>SuiteCRM</a:t>
            </a:r>
            <a:r>
              <a:rPr lang="en-GB" b="1"/>
              <a:t> </a:t>
            </a:r>
            <a:r>
              <a:rPr lang="en-GB"/>
              <a:t>Website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Watch &gt; </a:t>
            </a:r>
            <a:r>
              <a:rPr lang="en-GB" b="1" u="sng">
                <a:solidFill>
                  <a:schemeClr val="hlink"/>
                </a:solidFill>
                <a:hlinkClick r:id="rId4"/>
              </a:rPr>
              <a:t>Introduction to SuiteCRM</a:t>
            </a:r>
            <a:endParaRPr/>
          </a:p>
        </p:txBody>
      </p:sp>
      <p:pic>
        <p:nvPicPr>
          <p:cNvPr id="522" name="Google Shape;522;p36"/>
          <p:cNvPicPr preferRelativeResize="0"/>
          <p:nvPr/>
        </p:nvPicPr>
        <p:blipFill rotWithShape="1">
          <a:blip r:embed="rId5">
            <a:alphaModFix/>
          </a:blip>
          <a:srcRect l="8385" t="10823" r="9306" b="5571"/>
          <a:stretch/>
        </p:blipFill>
        <p:spPr>
          <a:xfrm>
            <a:off x="4959598" y="1780771"/>
            <a:ext cx="6973850" cy="4250335"/>
          </a:xfrm>
          <a:prstGeom prst="rect">
            <a:avLst/>
          </a:prstGeom>
          <a:noFill/>
          <a:ln>
            <a:noFill/>
          </a:ln>
        </p:spPr>
      </p:pic>
      <p:pic>
        <p:nvPicPr>
          <p:cNvPr id="523" name="Google Shape;523;p36"/>
          <p:cNvPicPr preferRelativeResize="0"/>
          <p:nvPr/>
        </p:nvPicPr>
        <p:blipFill rotWithShape="1">
          <a:blip r:embed="rId6">
            <a:alphaModFix/>
          </a:blip>
          <a:srcRect/>
          <a:stretch/>
        </p:blipFill>
        <p:spPr>
          <a:xfrm>
            <a:off x="5935236" y="2093843"/>
            <a:ext cx="5022574" cy="316727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7"/>
          <p:cNvSpPr txBox="1">
            <a:spLocks noGrp="1"/>
          </p:cNvSpPr>
          <p:nvPr>
            <p:ph type="body" idx="1"/>
          </p:nvPr>
        </p:nvSpPr>
        <p:spPr>
          <a:xfrm>
            <a:off x="755374" y="85880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Enterprise Resource Planning (ERP)</a:t>
            </a:r>
            <a:endParaRPr/>
          </a:p>
        </p:txBody>
      </p:sp>
      <p:sp>
        <p:nvSpPr>
          <p:cNvPr id="529" name="Google Shape;529;p37"/>
          <p:cNvSpPr txBox="1">
            <a:spLocks noGrp="1"/>
          </p:cNvSpPr>
          <p:nvPr>
            <p:ph type="body" idx="2"/>
          </p:nvPr>
        </p:nvSpPr>
        <p:spPr>
          <a:xfrm>
            <a:off x="755374" y="2117270"/>
            <a:ext cx="48768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Odoo is a comprehensive suite of business applications including ERP and CRM features, with a specific focus on modularity and customisability, suitable for managing various business operations sustainably.</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Visit &gt; </a:t>
            </a:r>
            <a:r>
              <a:rPr lang="en-GB" u="sng">
                <a:solidFill>
                  <a:schemeClr val="hlink"/>
                </a:solidFill>
                <a:hlinkClick r:id="rId3"/>
              </a:rPr>
              <a:t>Odoo Website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Watch &gt; </a:t>
            </a:r>
            <a:r>
              <a:rPr lang="en-GB" u="sng">
                <a:solidFill>
                  <a:schemeClr val="hlink"/>
                </a:solidFill>
                <a:hlinkClick r:id="rId4"/>
              </a:rPr>
              <a:t>What is Odoo? 95 seconds overview</a:t>
            </a:r>
            <a:endParaRPr/>
          </a:p>
        </p:txBody>
      </p:sp>
      <p:pic>
        <p:nvPicPr>
          <p:cNvPr id="530" name="Google Shape;530;p37"/>
          <p:cNvPicPr preferRelativeResize="0"/>
          <p:nvPr/>
        </p:nvPicPr>
        <p:blipFill rotWithShape="1">
          <a:blip r:embed="rId5">
            <a:alphaModFix/>
          </a:blip>
          <a:srcRect l="8385" t="10823" r="9306" b="5571"/>
          <a:stretch/>
        </p:blipFill>
        <p:spPr>
          <a:xfrm>
            <a:off x="5632174" y="2223241"/>
            <a:ext cx="6785113" cy="4250335"/>
          </a:xfrm>
          <a:prstGeom prst="rect">
            <a:avLst/>
          </a:prstGeom>
          <a:noFill/>
          <a:ln>
            <a:noFill/>
          </a:ln>
        </p:spPr>
      </p:pic>
      <p:pic>
        <p:nvPicPr>
          <p:cNvPr id="531" name="Google Shape;531;p37"/>
          <p:cNvPicPr preferRelativeResize="0"/>
          <p:nvPr/>
        </p:nvPicPr>
        <p:blipFill rotWithShape="1">
          <a:blip r:embed="rId6">
            <a:alphaModFix/>
          </a:blip>
          <a:srcRect/>
          <a:stretch/>
        </p:blipFill>
        <p:spPr>
          <a:xfrm>
            <a:off x="6668560" y="2584173"/>
            <a:ext cx="4768066" cy="310266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Project Management </a:t>
            </a:r>
            <a:endParaRPr/>
          </a:p>
        </p:txBody>
      </p:sp>
      <p:sp>
        <p:nvSpPr>
          <p:cNvPr id="537" name="Google Shape;537;p38"/>
          <p:cNvSpPr txBox="1">
            <a:spLocks noGrp="1"/>
          </p:cNvSpPr>
          <p:nvPr>
            <p:ph type="body" idx="2"/>
          </p:nvPr>
        </p:nvSpPr>
        <p:spPr>
          <a:xfrm>
            <a:off x="904856" y="1989039"/>
            <a:ext cx="4674309"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Trello is a flexible, low-cost tool for managing projects and workflow with boards and cards that promote organisation and efficiency in teams.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Visit &gt; </a:t>
            </a:r>
            <a:r>
              <a:rPr lang="en-GB" b="1" u="sng">
                <a:solidFill>
                  <a:schemeClr val="hlink"/>
                </a:solidFill>
                <a:hlinkClick r:id="rId3"/>
              </a:rPr>
              <a:t>Trello Website</a:t>
            </a:r>
            <a:endParaRPr b="1"/>
          </a:p>
          <a:p>
            <a:pPr marL="0" lvl="0" indent="0" algn="just" rtl="0">
              <a:lnSpc>
                <a:spcPct val="103333"/>
              </a:lnSpc>
              <a:spcBef>
                <a:spcPts val="0"/>
              </a:spcBef>
              <a:spcAft>
                <a:spcPts val="0"/>
              </a:spcAft>
              <a:buClr>
                <a:srgbClr val="595959"/>
              </a:buClr>
              <a:buSzPts val="2400"/>
              <a:buNone/>
            </a:pPr>
            <a:endParaRPr b="1"/>
          </a:p>
          <a:p>
            <a:pPr marL="0" lvl="0" indent="0" algn="just" rtl="0">
              <a:lnSpc>
                <a:spcPct val="103333"/>
              </a:lnSpc>
              <a:spcBef>
                <a:spcPts val="0"/>
              </a:spcBef>
              <a:spcAft>
                <a:spcPts val="0"/>
              </a:spcAft>
              <a:buClr>
                <a:srgbClr val="595959"/>
              </a:buClr>
              <a:buSzPts val="2400"/>
              <a:buNone/>
            </a:pPr>
            <a:r>
              <a:rPr lang="en-GB" b="1"/>
              <a:t>Watch &gt; </a:t>
            </a:r>
            <a:r>
              <a:rPr lang="en-GB" b="1" u="sng">
                <a:solidFill>
                  <a:schemeClr val="hlink"/>
                </a:solidFill>
                <a:hlinkClick r:id="rId4"/>
              </a:rPr>
              <a:t>How To Use TRELLO for Beginners + Workflow Examples</a:t>
            </a:r>
            <a:endParaRPr/>
          </a:p>
        </p:txBody>
      </p:sp>
      <p:pic>
        <p:nvPicPr>
          <p:cNvPr id="538" name="Google Shape;538;p38"/>
          <p:cNvPicPr preferRelativeResize="0"/>
          <p:nvPr/>
        </p:nvPicPr>
        <p:blipFill rotWithShape="1">
          <a:blip r:embed="rId5">
            <a:alphaModFix/>
          </a:blip>
          <a:srcRect l="8385" t="10823" r="9306" b="5571"/>
          <a:stretch/>
        </p:blipFill>
        <p:spPr>
          <a:xfrm>
            <a:off x="4883875" y="1780771"/>
            <a:ext cx="6973850" cy="4250335"/>
          </a:xfrm>
          <a:prstGeom prst="rect">
            <a:avLst/>
          </a:prstGeom>
          <a:noFill/>
          <a:ln>
            <a:noFill/>
          </a:ln>
        </p:spPr>
      </p:pic>
      <p:pic>
        <p:nvPicPr>
          <p:cNvPr id="539" name="Google Shape;539;p38"/>
          <p:cNvPicPr preferRelativeResize="0"/>
          <p:nvPr/>
        </p:nvPicPr>
        <p:blipFill rotWithShape="1">
          <a:blip r:embed="rId6">
            <a:alphaModFix/>
          </a:blip>
          <a:srcRect/>
          <a:stretch/>
        </p:blipFill>
        <p:spPr>
          <a:xfrm>
            <a:off x="5931332" y="2120346"/>
            <a:ext cx="4922197" cy="306953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Data Analytics</a:t>
            </a:r>
            <a:endParaRPr/>
          </a:p>
        </p:txBody>
      </p:sp>
      <p:sp>
        <p:nvSpPr>
          <p:cNvPr id="545" name="Google Shape;545;p39"/>
          <p:cNvSpPr txBox="1">
            <a:spLocks noGrp="1"/>
          </p:cNvSpPr>
          <p:nvPr>
            <p:ph type="body" idx="2"/>
          </p:nvPr>
        </p:nvSpPr>
        <p:spPr>
          <a:xfrm>
            <a:off x="755374" y="2457445"/>
            <a:ext cx="4876800" cy="3781929"/>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KNIME an open-source platform for data analytics, reporting, and integration that allows businesses to leverage data towards making sustainable decisions.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Visit &gt; </a:t>
            </a:r>
            <a:r>
              <a:rPr lang="en-GB" u="sng">
                <a:solidFill>
                  <a:schemeClr val="hlink"/>
                </a:solidFill>
                <a:hlinkClick r:id="rId3"/>
              </a:rPr>
              <a:t>KNIME Website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Watch &gt; </a:t>
            </a:r>
            <a:r>
              <a:rPr lang="en-GB" u="sng">
                <a:solidFill>
                  <a:schemeClr val="hlink"/>
                </a:solidFill>
                <a:hlinkClick r:id="rId4"/>
              </a:rPr>
              <a:t>What Is KNIME?</a:t>
            </a:r>
            <a:endParaRPr/>
          </a:p>
        </p:txBody>
      </p:sp>
      <p:pic>
        <p:nvPicPr>
          <p:cNvPr id="546" name="Google Shape;546;p39"/>
          <p:cNvPicPr preferRelativeResize="0"/>
          <p:nvPr/>
        </p:nvPicPr>
        <p:blipFill rotWithShape="1">
          <a:blip r:embed="rId5">
            <a:alphaModFix/>
          </a:blip>
          <a:srcRect l="8385" t="10823" r="9306" b="5571"/>
          <a:stretch/>
        </p:blipFill>
        <p:spPr>
          <a:xfrm>
            <a:off x="5632174" y="2223241"/>
            <a:ext cx="6785113" cy="4250335"/>
          </a:xfrm>
          <a:prstGeom prst="rect">
            <a:avLst/>
          </a:prstGeom>
          <a:noFill/>
          <a:ln>
            <a:noFill/>
          </a:ln>
        </p:spPr>
      </p:pic>
      <p:pic>
        <p:nvPicPr>
          <p:cNvPr id="547" name="Google Shape;547;p39"/>
          <p:cNvPicPr preferRelativeResize="0"/>
          <p:nvPr/>
        </p:nvPicPr>
        <p:blipFill rotWithShape="1">
          <a:blip r:embed="rId6">
            <a:alphaModFix/>
          </a:blip>
          <a:srcRect/>
          <a:stretch/>
        </p:blipFill>
        <p:spPr>
          <a:xfrm>
            <a:off x="6703840" y="2610679"/>
            <a:ext cx="4732786" cy="303474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0"/>
          <p:cNvSpPr txBox="1">
            <a:spLocks noGrp="1"/>
          </p:cNvSpPr>
          <p:nvPr>
            <p:ph type="body" idx="1"/>
          </p:nvPr>
        </p:nvSpPr>
        <p:spPr>
          <a:xfrm>
            <a:off x="402961" y="1613183"/>
            <a:ext cx="5394865" cy="474176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Font typeface="Calibri"/>
              <a:buAutoNum type="arabicPeriod"/>
            </a:pPr>
            <a:r>
              <a:rPr lang="en-GB"/>
              <a:t>Visit the software's official website.</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Sign up or register for a free account if available, or opt for a trial period for premium features.</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Download any necessary software or access the platform online.</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Familiarise yourself with user manuals or quick start guides typically available on the software’s help page.</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Explore basic features through introductory videos or interactive guides provided within the software or on community forums.</a:t>
            </a:r>
            <a:endParaRPr/>
          </a:p>
        </p:txBody>
      </p:sp>
      <p:sp>
        <p:nvSpPr>
          <p:cNvPr id="553" name="Google Shape;553;p40"/>
          <p:cNvSpPr txBox="1">
            <a:spLocks noGrp="1"/>
          </p:cNvSpPr>
          <p:nvPr>
            <p:ph type="body" idx="2"/>
          </p:nvPr>
        </p:nvSpPr>
        <p:spPr>
          <a:xfrm>
            <a:off x="330075" y="277766"/>
            <a:ext cx="554063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Instructions on How to Access and Use These Tools</a:t>
            </a:r>
            <a:endParaRPr/>
          </a:p>
        </p:txBody>
      </p:sp>
      <p:pic>
        <p:nvPicPr>
          <p:cNvPr id="554" name="Google Shape;554;p40"/>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1"/>
          <p:cNvSpPr txBox="1">
            <a:spLocks noGrp="1"/>
          </p:cNvSpPr>
          <p:nvPr>
            <p:ph type="body" idx="1"/>
          </p:nvPr>
        </p:nvSpPr>
        <p:spPr>
          <a:xfrm>
            <a:off x="189998" y="1480660"/>
            <a:ext cx="5893678" cy="509957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Font typeface="Arial"/>
              <a:buChar char="•"/>
            </a:pPr>
            <a:r>
              <a:rPr lang="en-GB" b="1"/>
              <a:t>CRM (SuiteCRM) </a:t>
            </a:r>
            <a:r>
              <a:rPr lang="en-GB"/>
              <a:t>Utilise customer data to track and analyse purchasing trends related to sustainable products or services.</a:t>
            </a:r>
            <a:endParaRPr/>
          </a:p>
          <a:p>
            <a:pPr marL="457200" lvl="0" indent="-457200" algn="just" rtl="0">
              <a:lnSpc>
                <a:spcPct val="90000"/>
              </a:lnSpc>
              <a:spcBef>
                <a:spcPts val="1000"/>
              </a:spcBef>
              <a:spcAft>
                <a:spcPts val="0"/>
              </a:spcAft>
              <a:buClr>
                <a:schemeClr val="lt1"/>
              </a:buClr>
              <a:buSzPts val="2400"/>
              <a:buFont typeface="Arial"/>
              <a:buChar char="•"/>
            </a:pPr>
            <a:r>
              <a:rPr lang="en-GB" b="1"/>
              <a:t>ERP (Odoo) </a:t>
            </a:r>
            <a:r>
              <a:rPr lang="en-GB"/>
              <a:t>Implement inventory and supply chain modules to optimize resource usage and minimise waste.</a:t>
            </a:r>
            <a:endParaRPr/>
          </a:p>
          <a:p>
            <a:pPr marL="457200" lvl="0" indent="-457200" algn="just" rtl="0">
              <a:lnSpc>
                <a:spcPct val="90000"/>
              </a:lnSpc>
              <a:spcBef>
                <a:spcPts val="1000"/>
              </a:spcBef>
              <a:spcAft>
                <a:spcPts val="0"/>
              </a:spcAft>
              <a:buClr>
                <a:schemeClr val="lt1"/>
              </a:buClr>
              <a:buSzPts val="2400"/>
              <a:buFont typeface="Arial"/>
              <a:buChar char="•"/>
            </a:pPr>
            <a:r>
              <a:rPr lang="en-GB" b="1"/>
              <a:t>Project Management (Trello) </a:t>
            </a:r>
            <a:r>
              <a:rPr lang="en-GB"/>
              <a:t>Set up boards to monitor sustainability goals and projects, such as waste reduction initiatives or green marketing campaigns.</a:t>
            </a:r>
            <a:endParaRPr/>
          </a:p>
          <a:p>
            <a:pPr marL="457200" lvl="0" indent="-457200" algn="just" rtl="0">
              <a:lnSpc>
                <a:spcPct val="90000"/>
              </a:lnSpc>
              <a:spcBef>
                <a:spcPts val="1000"/>
              </a:spcBef>
              <a:spcAft>
                <a:spcPts val="0"/>
              </a:spcAft>
              <a:buClr>
                <a:schemeClr val="lt1"/>
              </a:buClr>
              <a:buSzPts val="2400"/>
              <a:buFont typeface="Arial"/>
              <a:buChar char="•"/>
            </a:pPr>
            <a:r>
              <a:rPr lang="en-GB" b="1"/>
              <a:t>Data Analytics (KNIME) </a:t>
            </a:r>
            <a:r>
              <a:rPr lang="en-GB"/>
              <a:t>Use analytics to assess environmental impact and sustainability performance metrics.</a:t>
            </a:r>
            <a:endParaRPr/>
          </a:p>
        </p:txBody>
      </p:sp>
      <p:sp>
        <p:nvSpPr>
          <p:cNvPr id="560" name="Google Shape;560;p41"/>
          <p:cNvSpPr txBox="1">
            <a:spLocks noGrp="1"/>
          </p:cNvSpPr>
          <p:nvPr>
            <p:ph type="body" idx="2"/>
          </p:nvPr>
        </p:nvSpPr>
        <p:spPr>
          <a:xfrm>
            <a:off x="330075" y="277766"/>
            <a:ext cx="554063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Specific Usage Instructions for </a:t>
            </a:r>
            <a:r>
              <a:rPr lang="en-GB">
                <a:solidFill>
                  <a:srgbClr val="73B64B"/>
                </a:solidFill>
              </a:rPr>
              <a:t>SUSTAINABILITY</a:t>
            </a:r>
            <a:endParaRPr/>
          </a:p>
        </p:txBody>
      </p:sp>
      <p:pic>
        <p:nvPicPr>
          <p:cNvPr id="561" name="Google Shape;561;p41"/>
          <p:cNvPicPr preferRelativeResize="0">
            <a:picLocks noGrp="1"/>
          </p:cNvPicPr>
          <p:nvPr>
            <p:ph type="pic" idx="3"/>
          </p:nvPr>
        </p:nvPicPr>
        <p:blipFill rotWithShape="1">
          <a:blip r:embed="rId3">
            <a:alphaModFix/>
          </a:blip>
          <a:srcRect l="23929" r="23929"/>
          <a:stretch/>
        </p:blipFill>
        <p:spPr>
          <a:xfrm>
            <a:off x="6083676" y="0"/>
            <a:ext cx="5361066" cy="6858000"/>
          </a:xfrm>
          <a:prstGeom prst="rect">
            <a:avLst/>
          </a:prstGeom>
          <a:solidFill>
            <a:srgbClr val="D8D8D8"/>
          </a:solid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2"/>
          <p:cNvSpPr txBox="1">
            <a:spLocks noGrp="1"/>
          </p:cNvSpPr>
          <p:nvPr>
            <p:ph type="body" idx="1"/>
          </p:nvPr>
        </p:nvSpPr>
        <p:spPr>
          <a:xfrm>
            <a:off x="4757857" y="397769"/>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Enable practical learning and application of digital tools that can assist in enhancing sustainability practices within micro-enterprises.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1E75B0"/>
              </a:buClr>
              <a:buSzPts val="2400"/>
              <a:buNone/>
            </a:pPr>
            <a:r>
              <a:rPr lang="en-GB" b="1">
                <a:solidFill>
                  <a:srgbClr val="1E75B0"/>
                </a:solidFill>
              </a:rPr>
              <a:t>Live Demonstrations</a:t>
            </a:r>
            <a:endParaRPr/>
          </a:p>
          <a:p>
            <a:pPr marL="342900" lvl="0" indent="-342900" algn="just" rtl="0">
              <a:lnSpc>
                <a:spcPct val="103333"/>
              </a:lnSpc>
              <a:spcBef>
                <a:spcPts val="0"/>
              </a:spcBef>
              <a:spcAft>
                <a:spcPts val="0"/>
              </a:spcAft>
              <a:buClr>
                <a:srgbClr val="595959"/>
              </a:buClr>
              <a:buSzPts val="2400"/>
              <a:buFont typeface="Arial"/>
              <a:buChar char="•"/>
            </a:pPr>
            <a:r>
              <a:rPr lang="en-GB"/>
              <a:t>Scheduled webinars where experts demonstrate the use of specific software solutions. These sessions include real-time examples focusing on features that aid in sustainability.</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1E75B0"/>
              </a:buClr>
              <a:buSzPts val="2400"/>
              <a:buNone/>
            </a:pPr>
            <a:r>
              <a:rPr lang="en-GB" b="1">
                <a:solidFill>
                  <a:srgbClr val="1E75B0"/>
                </a:solidFill>
              </a:rPr>
              <a:t>Interactive Tutorials</a:t>
            </a:r>
            <a:endParaRPr/>
          </a:p>
          <a:p>
            <a:pPr marL="342900" lvl="0" indent="-342900" algn="just" rtl="0">
              <a:lnSpc>
                <a:spcPct val="103333"/>
              </a:lnSpc>
              <a:spcBef>
                <a:spcPts val="0"/>
              </a:spcBef>
              <a:spcAft>
                <a:spcPts val="0"/>
              </a:spcAft>
              <a:buClr>
                <a:srgbClr val="595959"/>
              </a:buClr>
              <a:buSzPts val="2400"/>
              <a:buFont typeface="Arial"/>
              <a:buChar char="•"/>
            </a:pPr>
            <a:r>
              <a:rPr lang="en-GB"/>
              <a:t>Step-by-step tutorials on setting up and using software for sustainability-focused processes.</a:t>
            </a:r>
            <a:endParaRPr/>
          </a:p>
          <a:p>
            <a:pPr marL="342900" lvl="0" indent="-342900" algn="just" rtl="0">
              <a:lnSpc>
                <a:spcPct val="103333"/>
              </a:lnSpc>
              <a:spcBef>
                <a:spcPts val="0"/>
              </a:spcBef>
              <a:spcAft>
                <a:spcPts val="0"/>
              </a:spcAft>
              <a:buClr>
                <a:srgbClr val="595959"/>
              </a:buClr>
              <a:buSzPts val="2400"/>
              <a:buFont typeface="Arial"/>
              <a:buChar char="•"/>
            </a:pPr>
            <a:r>
              <a:rPr lang="en-GB"/>
              <a:t>Participants can follow along using their own devices and ask questions in real time.</a:t>
            </a:r>
            <a:endParaRPr/>
          </a:p>
        </p:txBody>
      </p:sp>
      <p:sp>
        <p:nvSpPr>
          <p:cNvPr id="567" name="Google Shape;567;p42"/>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Activity: Live Sessions or Tutorials for Using Specific Software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a:t>SESSIONS DETAILS</a:t>
            </a:r>
            <a:endParaRPr/>
          </a:p>
          <a:p>
            <a:pPr marL="0" lvl="0" indent="0" algn="just" rtl="0">
              <a:lnSpc>
                <a:spcPct val="103333"/>
              </a:lnSpc>
              <a:spcBef>
                <a:spcPts val="0"/>
              </a:spcBef>
              <a:spcAft>
                <a:spcPts val="0"/>
              </a:spcAft>
              <a:buClr>
                <a:srgbClr val="595959"/>
              </a:buClr>
              <a:buSzPts val="2400"/>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SuiteCRM: </a:t>
            </a:r>
            <a:r>
              <a:rPr lang="en-GB"/>
              <a:t>Managing sustainable customer relationships and integrating eco-friendly initiatives into marketing campaigns.</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Odoo: </a:t>
            </a:r>
            <a:r>
              <a:rPr lang="en-GB"/>
              <a:t>Streamlining operations to reduce waste and improve energy efficiency within ERP modules.</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Trello: </a:t>
            </a:r>
            <a:r>
              <a:rPr lang="en-GB"/>
              <a:t>Organising sustainability projects, tracking progress, and collaborating across teams.</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KNIME: </a:t>
            </a:r>
            <a:r>
              <a:rPr lang="en-GB"/>
              <a:t>Analysing data to drive sustainability in business decisions and reporting on environmental impact metrics.</a:t>
            </a:r>
            <a:endParaRPr/>
          </a:p>
        </p:txBody>
      </p:sp>
      <p:sp>
        <p:nvSpPr>
          <p:cNvPr id="573" name="Google Shape;573;p43"/>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Activity: Live Sessions or Tutorials for Using Specific Software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9.5 DEVELOPING A DIGITAL SUSTAINABILITY PLAN</a:t>
            </a:r>
            <a:endParaRPr/>
          </a:p>
        </p:txBody>
      </p:sp>
      <p:pic>
        <p:nvPicPr>
          <p:cNvPr id="579" name="Google Shape;579;p44"/>
          <p:cNvPicPr preferRelativeResize="0">
            <a:picLocks noGrp="1"/>
          </p:cNvPicPr>
          <p:nvPr>
            <p:ph type="pic" idx="3"/>
          </p:nvPr>
        </p:nvPicPr>
        <p:blipFill rotWithShape="1">
          <a:blip r:embed="rId3">
            <a:alphaModFix/>
          </a:blip>
          <a:srcRect l="23927" r="23926"/>
          <a:stretch/>
        </p:blipFill>
        <p:spPr>
          <a:xfrm>
            <a:off x="6083676" y="0"/>
            <a:ext cx="5361066" cy="6858000"/>
          </a:xfrm>
          <a:prstGeom prst="rect">
            <a:avLst/>
          </a:prstGeom>
          <a:solidFill>
            <a:srgbClr val="D8D8D8"/>
          </a:solid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Digital Sustainability Plan Template</a:t>
            </a:r>
            <a:endParaRPr/>
          </a:p>
        </p:txBody>
      </p:sp>
      <p:sp>
        <p:nvSpPr>
          <p:cNvPr id="586" name="Google Shape;586;p45"/>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GB" b="1"/>
              <a:t>Introduction: </a:t>
            </a:r>
            <a:r>
              <a:rPr lang="en-GB"/>
              <a:t>Overview of business goals related to sustainability.</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Current State Analysis: </a:t>
            </a:r>
            <a:r>
              <a:rPr lang="en-GB"/>
              <a:t>Assessment of current digital and sustainability practices.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Objectives: </a:t>
            </a:r>
            <a:r>
              <a:rPr lang="en-GB"/>
              <a:t>Specific sustainability objectives to be achieved through digital solutions.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Strategy and Actions: </a:t>
            </a:r>
            <a:r>
              <a:rPr lang="en-GB"/>
              <a:t>Detailed actions to achieve each objective, specifying digital tools and practices to be used.</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Metrics and Monitoring: </a:t>
            </a:r>
            <a:r>
              <a:rPr lang="en-GB"/>
              <a:t>KPIs to track progress and tools for monitoring these metrics.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Review and Adaptation: </a:t>
            </a:r>
            <a:r>
              <a:rPr lang="en-GB"/>
              <a:t>Steps for regular reviews and adaptations based on performance metrics.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254" name="Google Shape;254;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5" name="Google Shape;255;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6" name="Google Shape;256;p4"/>
          <p:cNvSpPr txBox="1"/>
          <p:nvPr/>
        </p:nvSpPr>
        <p:spPr>
          <a:xfrm>
            <a:off x="6163904" y="4770223"/>
            <a:ext cx="452182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INTRODUCTION TO THE MODULE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6"/>
          <p:cNvSpPr txBox="1">
            <a:spLocks noGrp="1"/>
          </p:cNvSpPr>
          <p:nvPr>
            <p:ph type="body" idx="1"/>
          </p:nvPr>
        </p:nvSpPr>
        <p:spPr>
          <a:xfrm>
            <a:off x="775072" y="461345"/>
            <a:ext cx="550645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Guidelines for creating Digital Sustainability Plan</a:t>
            </a:r>
            <a:endParaRPr/>
          </a:p>
        </p:txBody>
      </p:sp>
      <p:pic>
        <p:nvPicPr>
          <p:cNvPr id="593" name="Google Shape;593;p46"/>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594" name="Google Shape;594;p46"/>
          <p:cNvSpPr txBox="1">
            <a:spLocks noGrp="1"/>
          </p:cNvSpPr>
          <p:nvPr>
            <p:ph type="body" idx="3"/>
          </p:nvPr>
        </p:nvSpPr>
        <p:spPr>
          <a:xfrm>
            <a:off x="6561850" y="0"/>
            <a:ext cx="5321700" cy="60087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EB7339"/>
              </a:buClr>
              <a:buSzPts val="2400"/>
              <a:buFont typeface="Arial"/>
              <a:buChar char="•"/>
            </a:pPr>
            <a:r>
              <a:rPr lang="en-GB" b="1">
                <a:solidFill>
                  <a:srgbClr val="EB7339"/>
                </a:solidFill>
              </a:rPr>
              <a:t>Assess Needs and Opportunities: </a:t>
            </a:r>
            <a:r>
              <a:rPr lang="en-GB"/>
              <a:t>Begin by understanding where digital tools can most effectively enhance sustainability (e.g., energy management, resource efficiency, customer engagement).</a:t>
            </a:r>
            <a:endParaRPr/>
          </a:p>
          <a:p>
            <a:pPr marL="342900" lvl="0" indent="-342900" algn="just" rtl="0">
              <a:lnSpc>
                <a:spcPct val="103333"/>
              </a:lnSpc>
              <a:spcBef>
                <a:spcPts val="0"/>
              </a:spcBef>
              <a:spcAft>
                <a:spcPts val="0"/>
              </a:spcAft>
              <a:buClr>
                <a:srgbClr val="73B64B"/>
              </a:buClr>
              <a:buSzPts val="2400"/>
              <a:buFont typeface="Arial"/>
              <a:buChar char="•"/>
            </a:pPr>
            <a:r>
              <a:rPr lang="en-GB" b="1">
                <a:solidFill>
                  <a:srgbClr val="73B64B"/>
                </a:solidFill>
              </a:rPr>
              <a:t>Set Realistic Goals: </a:t>
            </a:r>
            <a:r>
              <a:rPr lang="en-GB"/>
              <a:t>Based on the business’s capabilities and sustainability needs, set achievable and measurable goals.</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Plan Integration: </a:t>
            </a:r>
            <a:r>
              <a:rPr lang="en-GB"/>
              <a:t>Describe how digital tools will be integrated into existing business processes or what new processes will be required.</a:t>
            </a:r>
            <a:endParaRPr/>
          </a:p>
          <a:p>
            <a:pPr marL="342900" lvl="0" indent="-342900" algn="just" rtl="0">
              <a:lnSpc>
                <a:spcPct val="103333"/>
              </a:lnSpc>
              <a:spcBef>
                <a:spcPts val="0"/>
              </a:spcBef>
              <a:spcAft>
                <a:spcPts val="0"/>
              </a:spcAft>
              <a:buClr>
                <a:srgbClr val="EB7339"/>
              </a:buClr>
              <a:buSzPts val="2400"/>
              <a:buFont typeface="Arial"/>
              <a:buChar char="•"/>
            </a:pPr>
            <a:r>
              <a:rPr lang="en-GB" b="1">
                <a:solidFill>
                  <a:srgbClr val="EB7339"/>
                </a:solidFill>
              </a:rPr>
              <a:t>Define Success: </a:t>
            </a:r>
            <a:r>
              <a:rPr lang="en-GB"/>
              <a:t>Establish clear metrics or KPIs to measure the success of the implemented digital strategies in terms of sustainability.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Key Considerations for Developing a Digital Sustainability Plan</a:t>
            </a:r>
            <a:endParaRPr/>
          </a:p>
        </p:txBody>
      </p:sp>
      <p:sp>
        <p:nvSpPr>
          <p:cNvPr id="601" name="Google Shape;601;p47"/>
          <p:cNvSpPr/>
          <p:nvPr/>
        </p:nvSpPr>
        <p:spPr>
          <a:xfrm>
            <a:off x="39759" y="2213115"/>
            <a:ext cx="4015408" cy="4293704"/>
          </a:xfrm>
          <a:prstGeom prst="roundRect">
            <a:avLst>
              <a:gd name="adj" fmla="val 16667"/>
            </a:avLst>
          </a:prstGeom>
          <a:solidFill>
            <a:srgbClr val="EB7339"/>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47"/>
          <p:cNvSpPr/>
          <p:nvPr/>
        </p:nvSpPr>
        <p:spPr>
          <a:xfrm>
            <a:off x="4081672" y="2213115"/>
            <a:ext cx="4015408" cy="4293704"/>
          </a:xfrm>
          <a:prstGeom prst="roundRect">
            <a:avLst>
              <a:gd name="adj" fmla="val 16667"/>
            </a:avLst>
          </a:prstGeom>
          <a:solidFill>
            <a:srgbClr val="1E75B0"/>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p47"/>
          <p:cNvSpPr/>
          <p:nvPr/>
        </p:nvSpPr>
        <p:spPr>
          <a:xfrm>
            <a:off x="8123585" y="2226369"/>
            <a:ext cx="4015408" cy="4293704"/>
          </a:xfrm>
          <a:prstGeom prst="roundRect">
            <a:avLst>
              <a:gd name="adj" fmla="val 16667"/>
            </a:avLst>
          </a:prstGeom>
          <a:solidFill>
            <a:srgbClr val="73B64B"/>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4" name="Google Shape;604;p47"/>
          <p:cNvSpPr txBox="1"/>
          <p:nvPr/>
        </p:nvSpPr>
        <p:spPr>
          <a:xfrm>
            <a:off x="351185" y="2545785"/>
            <a:ext cx="3392700" cy="3478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BUDGET</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Plan for initial costs and ongoing expenses of digital tool adoption, including software subscriptions, hardware investments, and training.</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Consider potential savings and returns from enhanced efficiency and sustainability initiatives.</a:t>
            </a:r>
            <a:endParaRPr sz="1400" b="0" i="0" u="none" strike="noStrike" cap="none">
              <a:solidFill>
                <a:srgbClr val="000000"/>
              </a:solidFill>
              <a:latin typeface="Arial"/>
              <a:ea typeface="Arial"/>
              <a:cs typeface="Arial"/>
              <a:sym typeface="Arial"/>
            </a:endParaRPr>
          </a:p>
        </p:txBody>
      </p:sp>
      <p:sp>
        <p:nvSpPr>
          <p:cNvPr id="605" name="Google Shape;605;p47"/>
          <p:cNvSpPr txBox="1"/>
          <p:nvPr/>
        </p:nvSpPr>
        <p:spPr>
          <a:xfrm>
            <a:off x="4366593" y="2532532"/>
            <a:ext cx="3392700" cy="3786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BUSINESS &amp; SCOPE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Tailor the use of digital tools to the size and scope of the business; smaller businesses might require more scalable and flexible solutions.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Consider the impact of digital implementations on all stakeholders, including employees, customers, and suppliers.</a:t>
            </a:r>
            <a:endParaRPr sz="1400" b="0" i="0" u="none" strike="noStrike" cap="none">
              <a:solidFill>
                <a:srgbClr val="000000"/>
              </a:solidFill>
              <a:latin typeface="Arial"/>
              <a:ea typeface="Arial"/>
              <a:cs typeface="Arial"/>
              <a:sym typeface="Arial"/>
            </a:endParaRPr>
          </a:p>
        </p:txBody>
      </p:sp>
      <p:sp>
        <p:nvSpPr>
          <p:cNvPr id="606" name="Google Shape;606;p47"/>
          <p:cNvSpPr txBox="1"/>
          <p:nvPr/>
        </p:nvSpPr>
        <p:spPr>
          <a:xfrm>
            <a:off x="8488019" y="2444904"/>
            <a:ext cx="3392700" cy="3478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INDUSTRY SPECIFICS</a:t>
            </a:r>
            <a:endParaRPr sz="1400" b="1"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Reflect on industry-specific regulations and standards for sustainability and digital data use.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Identify industry-specific digital tools that could enhance sustainability (e.g., precision agriculture technologies for farming businesses).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The AIM is to facilitate the practical application of the module’s content by having participants draft their own digital sustainability plans, then refine these plans based on peer insights.</a:t>
            </a:r>
            <a:endParaRPr/>
          </a:p>
          <a:p>
            <a:pPr marL="342900" lvl="0" indent="-190500" algn="just" rtl="0">
              <a:lnSpc>
                <a:spcPct val="103333"/>
              </a:lnSpc>
              <a:spcBef>
                <a:spcPts val="0"/>
              </a:spcBef>
              <a:spcAft>
                <a:spcPts val="0"/>
              </a:spcAft>
              <a:buClr>
                <a:srgbClr val="595959"/>
              </a:buClr>
              <a:buSzPts val="2400"/>
              <a:buFont typeface="Arial"/>
              <a:buNone/>
            </a:pPr>
            <a:endParaRPr b="1">
              <a:solidFill>
                <a:srgbClr val="1E75B0"/>
              </a:solidFill>
            </a:endParaRPr>
          </a:p>
          <a:p>
            <a:pPr marL="0" lvl="0" indent="0" algn="just" rtl="0">
              <a:lnSpc>
                <a:spcPct val="103333"/>
              </a:lnSpc>
              <a:spcBef>
                <a:spcPts val="0"/>
              </a:spcBef>
              <a:spcAft>
                <a:spcPts val="0"/>
              </a:spcAft>
              <a:buClr>
                <a:srgbClr val="1E75B0"/>
              </a:buClr>
              <a:buSzPts val="2400"/>
              <a:buNone/>
            </a:pPr>
            <a:r>
              <a:rPr lang="en-GB" b="1">
                <a:solidFill>
                  <a:srgbClr val="1E75B0"/>
                </a:solidFill>
              </a:rPr>
              <a:t>Drafting Session</a:t>
            </a:r>
            <a:endParaRPr/>
          </a:p>
          <a:p>
            <a:pPr marL="342900" lvl="0" indent="-342900" algn="just" rtl="0">
              <a:lnSpc>
                <a:spcPct val="103333"/>
              </a:lnSpc>
              <a:spcBef>
                <a:spcPts val="0"/>
              </a:spcBef>
              <a:spcAft>
                <a:spcPts val="0"/>
              </a:spcAft>
              <a:buClr>
                <a:srgbClr val="595959"/>
              </a:buClr>
              <a:buSzPts val="2400"/>
              <a:buFont typeface="Arial"/>
              <a:buChar char="•"/>
            </a:pPr>
            <a:r>
              <a:rPr lang="en-GB"/>
              <a:t>Participants use the provided template to draft their digital sustainability plan, considering their specific business context.</a:t>
            </a:r>
            <a:endParaRPr/>
          </a:p>
          <a:p>
            <a:pPr marL="342900" lvl="0" indent="-342900" algn="just" rtl="0">
              <a:lnSpc>
                <a:spcPct val="103333"/>
              </a:lnSpc>
              <a:spcBef>
                <a:spcPts val="0"/>
              </a:spcBef>
              <a:spcAft>
                <a:spcPts val="0"/>
              </a:spcAft>
              <a:buClr>
                <a:srgbClr val="595959"/>
              </a:buClr>
              <a:buSzPts val="2400"/>
              <a:buFont typeface="Arial"/>
              <a:buChar char="•"/>
            </a:pPr>
            <a:r>
              <a:rPr lang="en-GB"/>
              <a:t>Facilitators provide support and resources, such as examples of successful digital sustainability initiatives and access to planning software.</a:t>
            </a:r>
            <a:endParaRPr/>
          </a:p>
        </p:txBody>
      </p:sp>
      <p:sp>
        <p:nvSpPr>
          <p:cNvPr id="612" name="Google Shape;612;p48"/>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Activity: Drafting a Digital Sustainability Plan, with Peer Review and Feedback</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None/>
            </a:pPr>
            <a:r>
              <a:rPr lang="en-GB" b="1">
                <a:solidFill>
                  <a:srgbClr val="1E75B0"/>
                </a:solidFill>
              </a:rPr>
              <a:t>Peer Review Session</a:t>
            </a:r>
            <a:endParaRPr/>
          </a:p>
          <a:p>
            <a:pPr marL="342900" lvl="0" indent="-342900" algn="just" rtl="0">
              <a:lnSpc>
                <a:spcPct val="103333"/>
              </a:lnSpc>
              <a:spcBef>
                <a:spcPts val="0"/>
              </a:spcBef>
              <a:spcAft>
                <a:spcPts val="0"/>
              </a:spcAft>
              <a:buClr>
                <a:srgbClr val="595959"/>
              </a:buClr>
              <a:buSzPts val="2400"/>
              <a:buFont typeface="Arial"/>
              <a:buChar char="•"/>
            </a:pPr>
            <a:r>
              <a:rPr lang="en-GB"/>
              <a:t>Participants exchange their drafted plans with a peer for review. Peers provide constructive feedback focusing on the feasibility, completeness, and integration of digital tools.</a:t>
            </a:r>
            <a:endParaRPr/>
          </a:p>
          <a:p>
            <a:pPr marL="342900" lvl="0" indent="-342900" algn="just" rtl="0">
              <a:lnSpc>
                <a:spcPct val="103333"/>
              </a:lnSpc>
              <a:spcBef>
                <a:spcPts val="0"/>
              </a:spcBef>
              <a:spcAft>
                <a:spcPts val="0"/>
              </a:spcAft>
              <a:buClr>
                <a:srgbClr val="595959"/>
              </a:buClr>
              <a:buSzPts val="2400"/>
              <a:buFont typeface="Arial"/>
              <a:buChar char="•"/>
            </a:pPr>
            <a:r>
              <a:rPr lang="en-GB"/>
              <a:t>Facilitators oversee the exchange to ensure constructive and useful feedback is given.</a:t>
            </a:r>
            <a:endParaRPr/>
          </a:p>
          <a:p>
            <a:pPr marL="342900" lvl="0" indent="-190500" algn="just" rtl="0">
              <a:lnSpc>
                <a:spcPct val="103333"/>
              </a:lnSpc>
              <a:spcBef>
                <a:spcPts val="0"/>
              </a:spcBef>
              <a:spcAft>
                <a:spcPts val="0"/>
              </a:spcAft>
              <a:buClr>
                <a:srgbClr val="595959"/>
              </a:buClr>
              <a:buSzPts val="2400"/>
              <a:buFont typeface="Arial"/>
              <a:buNone/>
            </a:pPr>
            <a:endParaRPr/>
          </a:p>
          <a:p>
            <a:pPr marL="0" lvl="0" indent="0" algn="just" rtl="0">
              <a:lnSpc>
                <a:spcPct val="103333"/>
              </a:lnSpc>
              <a:spcBef>
                <a:spcPts val="0"/>
              </a:spcBef>
              <a:spcAft>
                <a:spcPts val="0"/>
              </a:spcAft>
              <a:buClr>
                <a:srgbClr val="1E75B0"/>
              </a:buClr>
              <a:buSzPts val="2400"/>
              <a:buNone/>
            </a:pPr>
            <a:r>
              <a:rPr lang="en-GB" b="1">
                <a:solidFill>
                  <a:srgbClr val="1E75B0"/>
                </a:solidFill>
              </a:rPr>
              <a:t>Revision and Finalisation</a:t>
            </a:r>
            <a:endParaRPr/>
          </a:p>
          <a:p>
            <a:pPr marL="342900" lvl="0" indent="-342900" algn="just" rtl="0">
              <a:lnSpc>
                <a:spcPct val="103333"/>
              </a:lnSpc>
              <a:spcBef>
                <a:spcPts val="0"/>
              </a:spcBef>
              <a:spcAft>
                <a:spcPts val="0"/>
              </a:spcAft>
              <a:buClr>
                <a:srgbClr val="595959"/>
              </a:buClr>
              <a:buSzPts val="2400"/>
              <a:buFont typeface="Arial"/>
              <a:buChar char="•"/>
            </a:pPr>
            <a:r>
              <a:rPr lang="en-GB"/>
              <a:t>Participants revise their plans based on the feedback received.</a:t>
            </a:r>
            <a:endParaRPr/>
          </a:p>
          <a:p>
            <a:pPr marL="342900" lvl="0" indent="-342900" algn="just" rtl="0">
              <a:lnSpc>
                <a:spcPct val="103333"/>
              </a:lnSpc>
              <a:spcBef>
                <a:spcPts val="0"/>
              </a:spcBef>
              <a:spcAft>
                <a:spcPts val="0"/>
              </a:spcAft>
              <a:buClr>
                <a:srgbClr val="595959"/>
              </a:buClr>
              <a:buSzPts val="2400"/>
              <a:buFont typeface="Arial"/>
              <a:buChar char="•"/>
            </a:pPr>
            <a:r>
              <a:rPr lang="en-GB"/>
              <a:t>Present final plans to the group for open feedback and further refinement suggestions.</a:t>
            </a:r>
            <a:endParaRPr/>
          </a:p>
        </p:txBody>
      </p:sp>
      <p:sp>
        <p:nvSpPr>
          <p:cNvPr id="618" name="Google Shape;618;p49"/>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Activity: Drafting a Digital Sustainability Plan, with Peer Review and Feedback</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50"/>
          <p:cNvPicPr preferRelativeResize="0">
            <a:picLocks noGrp="1"/>
          </p:cNvPicPr>
          <p:nvPr>
            <p:ph type="pic" idx="2"/>
          </p:nvPr>
        </p:nvPicPr>
        <p:blipFill rotWithShape="1">
          <a:blip r:embed="rId3">
            <a:alphaModFix/>
          </a:blip>
          <a:srcRect t="7740" b="7739"/>
          <a:stretch/>
        </p:blipFill>
        <p:spPr>
          <a:xfrm>
            <a:off x="0" y="-12469"/>
            <a:ext cx="12192000" cy="6870469"/>
          </a:xfrm>
          <a:prstGeom prst="rect">
            <a:avLst/>
          </a:prstGeom>
          <a:solidFill>
            <a:srgbClr val="BFBFBF"/>
          </a:solidFill>
          <a:ln>
            <a:noFill/>
          </a:ln>
        </p:spPr>
      </p:pic>
      <p:sp>
        <p:nvSpPr>
          <p:cNvPr id="624" name="Google Shape;624;p50"/>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625" name="Google Shape;625;p50"/>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rgbClr val="595959"/>
              </a:buClr>
              <a:buSzPts val="3000"/>
              <a:buNone/>
            </a:pPr>
            <a:r>
              <a:rPr lang="en-GB" sz="3000" b="1">
                <a:solidFill>
                  <a:schemeClr val="lt1"/>
                </a:solidFill>
                <a:highlight>
                  <a:srgbClr val="161616"/>
                </a:highlight>
                <a:latin typeface="Calibri"/>
                <a:ea typeface="Calibri"/>
                <a:cs typeface="Calibri"/>
                <a:sym typeface="Calibri"/>
              </a:rPr>
              <a:t>There is a path to sustainability. </a:t>
            </a:r>
            <a:endParaRPr>
              <a:solidFill>
                <a:schemeClr val="lt1"/>
              </a:solidFill>
              <a:highlight>
                <a:srgbClr val="161616"/>
              </a:highlight>
            </a:endParaRPr>
          </a:p>
          <a:p>
            <a:pPr marL="228600" lvl="0" indent="-228600" algn="ctr" rtl="0">
              <a:lnSpc>
                <a:spcPct val="90000"/>
              </a:lnSpc>
              <a:spcBef>
                <a:spcPts val="1000"/>
              </a:spcBef>
              <a:spcAft>
                <a:spcPts val="0"/>
              </a:spcAft>
              <a:buClr>
                <a:srgbClr val="595959"/>
              </a:buClr>
              <a:buSzPts val="3000"/>
              <a:buNone/>
            </a:pPr>
            <a:r>
              <a:rPr lang="en-GB" sz="3000" b="1">
                <a:solidFill>
                  <a:schemeClr val="lt1"/>
                </a:solidFill>
                <a:highlight>
                  <a:srgbClr val="161616"/>
                </a:highlight>
                <a:latin typeface="Calibri"/>
                <a:ea typeface="Calibri"/>
                <a:cs typeface="Calibri"/>
                <a:sym typeface="Calibri"/>
              </a:rPr>
              <a:t>It is a path that could lead to a better </a:t>
            </a:r>
            <a:endParaRPr>
              <a:solidFill>
                <a:schemeClr val="lt1"/>
              </a:solidFill>
              <a:highlight>
                <a:srgbClr val="161616"/>
              </a:highlight>
            </a:endParaRPr>
          </a:p>
          <a:p>
            <a:pPr marL="228600" lvl="0" indent="-228600" algn="ctr" rtl="0">
              <a:lnSpc>
                <a:spcPct val="90000"/>
              </a:lnSpc>
              <a:spcBef>
                <a:spcPts val="1000"/>
              </a:spcBef>
              <a:spcAft>
                <a:spcPts val="0"/>
              </a:spcAft>
              <a:buClr>
                <a:srgbClr val="595959"/>
              </a:buClr>
              <a:buSzPts val="3000"/>
              <a:buNone/>
            </a:pPr>
            <a:r>
              <a:rPr lang="en-GB" sz="3000" b="1">
                <a:solidFill>
                  <a:schemeClr val="lt1"/>
                </a:solidFill>
                <a:highlight>
                  <a:srgbClr val="161616"/>
                </a:highlight>
                <a:latin typeface="Calibri"/>
                <a:ea typeface="Calibri"/>
                <a:cs typeface="Calibri"/>
                <a:sym typeface="Calibri"/>
              </a:rPr>
              <a:t>future for all life on Earth</a:t>
            </a:r>
            <a:endParaRPr>
              <a:solidFill>
                <a:schemeClr val="lt1"/>
              </a:solidFill>
              <a:highlight>
                <a:srgbClr val="161616"/>
              </a:high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51"/>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632" name="Google Shape;632;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633" name="Google Shape;633;p5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34" name="Google Shape;634;p51"/>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Case study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Once a traditional family-owned brewery nestled in the heart of Austria, the Austrian Brewery faced growing pressure from environmental regulations and eco-conscious consumers.</a:t>
            </a:r>
            <a:endParaRPr/>
          </a:p>
          <a:p>
            <a:pPr marL="342900" lvl="0" indent="-342900" algn="just" rtl="0">
              <a:lnSpc>
                <a:spcPct val="103333"/>
              </a:lnSpc>
              <a:spcBef>
                <a:spcPts val="0"/>
              </a:spcBef>
              <a:spcAft>
                <a:spcPts val="0"/>
              </a:spcAft>
              <a:buClr>
                <a:srgbClr val="595959"/>
              </a:buClr>
              <a:buSzPts val="2400"/>
              <a:buFont typeface="Arial"/>
              <a:buChar char="•"/>
            </a:pPr>
            <a:r>
              <a:rPr lang="en-GB"/>
              <a:t>The management knew it was time for a change and embarked on a journey to integrate sustainability into their business operations.</a:t>
            </a:r>
            <a:endParaRPr/>
          </a:p>
          <a:p>
            <a:pPr marL="342900" lvl="0" indent="-342900" algn="just" rtl="0">
              <a:lnSpc>
                <a:spcPct val="103333"/>
              </a:lnSpc>
              <a:spcBef>
                <a:spcPts val="0"/>
              </a:spcBef>
              <a:spcAft>
                <a:spcPts val="0"/>
              </a:spcAft>
              <a:buClr>
                <a:srgbClr val="595959"/>
              </a:buClr>
              <a:buSzPts val="2400"/>
              <a:buFont typeface="Arial"/>
              <a:buChar char="•"/>
            </a:pPr>
            <a:r>
              <a:rPr lang="en-GB"/>
              <a:t>Their chosen tool for this transformation was the Sustainability Balanced Scorecard (SBSC), a digital solution designed to align their sustainability goals with their business strategy.</a:t>
            </a:r>
            <a:endParaRPr/>
          </a:p>
        </p:txBody>
      </p:sp>
      <p:sp>
        <p:nvSpPr>
          <p:cNvPr id="640" name="Google Shape;640;p52"/>
          <p:cNvSpPr txBox="1">
            <a:spLocks noGrp="1"/>
          </p:cNvSpPr>
          <p:nvPr>
            <p:ph type="body" idx="2"/>
          </p:nvPr>
        </p:nvSpPr>
        <p:spPr>
          <a:xfrm>
            <a:off x="600998" y="835090"/>
            <a:ext cx="3540077" cy="37579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 Enhancing Sustainability through Digital Tools: A Case Study on an Austrian Brewery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3"/>
          <p:cNvSpPr txBox="1">
            <a:spLocks noGrp="1"/>
          </p:cNvSpPr>
          <p:nvPr>
            <p:ph type="body" idx="1"/>
          </p:nvPr>
        </p:nvSpPr>
        <p:spPr>
          <a:xfrm>
            <a:off x="1752872" y="51258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The Sustainability Challenge</a:t>
            </a:r>
            <a:endParaRPr/>
          </a:p>
        </p:txBody>
      </p:sp>
      <p:sp>
        <p:nvSpPr>
          <p:cNvPr id="647" name="Google Shape;647;p53"/>
          <p:cNvSpPr txBox="1">
            <a:spLocks noGrp="1"/>
          </p:cNvSpPr>
          <p:nvPr>
            <p:ph type="body" idx="3"/>
          </p:nvPr>
        </p:nvSpPr>
        <p:spPr>
          <a:xfrm>
            <a:off x="6531705" y="0"/>
            <a:ext cx="5473800" cy="58425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The brewery operated in an increasingly regulated environment where consumers demanded more sustainable products.</a:t>
            </a:r>
            <a:endParaRPr/>
          </a:p>
          <a:p>
            <a:pPr marL="342900" lvl="0" indent="-342900" algn="just" rtl="0">
              <a:lnSpc>
                <a:spcPct val="103333"/>
              </a:lnSpc>
              <a:spcBef>
                <a:spcPts val="0"/>
              </a:spcBef>
              <a:spcAft>
                <a:spcPts val="0"/>
              </a:spcAft>
              <a:buClr>
                <a:srgbClr val="595959"/>
              </a:buClr>
              <a:buSzPts val="2400"/>
              <a:buFont typeface="Arial"/>
              <a:buChar char="•"/>
            </a:pPr>
            <a:r>
              <a:rPr lang="en-GB"/>
              <a:t>Traditional methods of managing sustainability were proving inadequate, and the brewery struggled with several key issues.</a:t>
            </a:r>
            <a:endParaRPr/>
          </a:p>
          <a:p>
            <a:pPr marL="0" lvl="0" indent="0" algn="just" rtl="0">
              <a:lnSpc>
                <a:spcPct val="103333"/>
              </a:lnSpc>
              <a:spcBef>
                <a:spcPts val="0"/>
              </a:spcBef>
              <a:spcAft>
                <a:spcPts val="0"/>
              </a:spcAft>
              <a:buClr>
                <a:srgbClr val="595959"/>
              </a:buClr>
              <a:buSzPts val="2400"/>
              <a:buNone/>
            </a:pPr>
            <a:r>
              <a:rPr lang="en-GB" b="1"/>
              <a:t>Key Issues:</a:t>
            </a:r>
            <a:endParaRPr/>
          </a:p>
          <a:p>
            <a:pPr marL="342900" lvl="0" indent="-342900" algn="just" rtl="0">
              <a:lnSpc>
                <a:spcPct val="103333"/>
              </a:lnSpc>
              <a:spcBef>
                <a:spcPts val="0"/>
              </a:spcBef>
              <a:spcAft>
                <a:spcPts val="0"/>
              </a:spcAft>
              <a:buClr>
                <a:srgbClr val="595959"/>
              </a:buClr>
              <a:buSzPts val="2400"/>
              <a:buFont typeface="Arial"/>
              <a:buChar char="•"/>
            </a:pPr>
            <a:r>
              <a:rPr lang="en-GB"/>
              <a:t>Lack of real-time data on environmental performance made it difficult to measure and manage impact.</a:t>
            </a:r>
            <a:endParaRPr/>
          </a:p>
          <a:p>
            <a:pPr marL="342900" lvl="0" indent="-342900" algn="just" rtl="0">
              <a:lnSpc>
                <a:spcPct val="103333"/>
              </a:lnSpc>
              <a:spcBef>
                <a:spcPts val="0"/>
              </a:spcBef>
              <a:spcAft>
                <a:spcPts val="0"/>
              </a:spcAft>
              <a:buClr>
                <a:srgbClr val="595959"/>
              </a:buClr>
              <a:buSzPts val="2400"/>
              <a:buFont typeface="Arial"/>
              <a:buChar char="•"/>
            </a:pPr>
            <a:r>
              <a:rPr lang="en-GB"/>
              <a:t>Integrating sustainability goals with the overall business strategy was challenging</a:t>
            </a:r>
            <a:endParaRPr/>
          </a:p>
          <a:p>
            <a:pPr marL="342900" lvl="0" indent="-342900" algn="just" rtl="0">
              <a:lnSpc>
                <a:spcPct val="103333"/>
              </a:lnSpc>
              <a:spcBef>
                <a:spcPts val="0"/>
              </a:spcBef>
              <a:spcAft>
                <a:spcPts val="0"/>
              </a:spcAft>
              <a:buClr>
                <a:srgbClr val="595959"/>
              </a:buClr>
              <a:buSzPts val="2400"/>
              <a:buFont typeface="Arial"/>
              <a:buChar char="•"/>
            </a:pPr>
            <a:r>
              <a:rPr lang="en-GB"/>
              <a:t>Limited resources and expertise in comprehensive sustainability initiatives.</a:t>
            </a:r>
            <a:endParaRPr/>
          </a:p>
        </p:txBody>
      </p:sp>
      <p:pic>
        <p:nvPicPr>
          <p:cNvPr id="648" name="Google Shape;648;p53"/>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4"/>
          <p:cNvSpPr txBox="1">
            <a:spLocks noGrp="1"/>
          </p:cNvSpPr>
          <p:nvPr>
            <p:ph type="body" idx="1"/>
          </p:nvPr>
        </p:nvSpPr>
        <p:spPr>
          <a:xfrm>
            <a:off x="904856" y="49091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Implementation of the Sustainability Balanced Scorecard (SBSC)</a:t>
            </a:r>
            <a:endParaRPr/>
          </a:p>
        </p:txBody>
      </p:sp>
      <p:sp>
        <p:nvSpPr>
          <p:cNvPr id="654" name="Google Shape;654;p54"/>
          <p:cNvSpPr txBox="1">
            <a:spLocks noGrp="1"/>
          </p:cNvSpPr>
          <p:nvPr>
            <p:ph type="body" idx="2"/>
          </p:nvPr>
        </p:nvSpPr>
        <p:spPr>
          <a:xfrm>
            <a:off x="904856" y="1491621"/>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The Turning Point</a:t>
            </a:r>
            <a:endParaRPr/>
          </a:p>
          <a:p>
            <a:pPr marL="342900" lvl="0" indent="-342900" algn="just" rtl="0">
              <a:lnSpc>
                <a:spcPct val="103333"/>
              </a:lnSpc>
              <a:spcBef>
                <a:spcPts val="0"/>
              </a:spcBef>
              <a:spcAft>
                <a:spcPts val="0"/>
              </a:spcAft>
              <a:buClr>
                <a:srgbClr val="595959"/>
              </a:buClr>
              <a:buSzPts val="2400"/>
              <a:buFont typeface="Arial"/>
              <a:buChar char="•"/>
            </a:pPr>
            <a:r>
              <a:rPr lang="en-GB"/>
              <a:t>The brewery decided to adopt the SBSC to manage and measure their sustainability efforts.</a:t>
            </a:r>
            <a:endParaRPr/>
          </a:p>
          <a:p>
            <a:pPr marL="342900" lvl="0" indent="-342900" algn="just" rtl="0">
              <a:lnSpc>
                <a:spcPct val="103333"/>
              </a:lnSpc>
              <a:spcBef>
                <a:spcPts val="0"/>
              </a:spcBef>
              <a:spcAft>
                <a:spcPts val="0"/>
              </a:spcAft>
              <a:buClr>
                <a:srgbClr val="595959"/>
              </a:buClr>
              <a:buSzPts val="2400"/>
              <a:buFont typeface="Arial"/>
              <a:buChar char="•"/>
            </a:pPr>
            <a:r>
              <a:rPr lang="en-GB"/>
              <a:t>This digital tool allowed them to integrate environmental, social, and economic performance indicators into their operations.</a:t>
            </a:r>
            <a:endParaRPr/>
          </a:p>
          <a:p>
            <a:pPr marL="0" lvl="0" indent="0" algn="just" rtl="0">
              <a:lnSpc>
                <a:spcPct val="103333"/>
              </a:lnSpc>
              <a:spcBef>
                <a:spcPts val="0"/>
              </a:spcBef>
              <a:spcAft>
                <a:spcPts val="0"/>
              </a:spcAft>
              <a:buClr>
                <a:srgbClr val="595959"/>
              </a:buClr>
              <a:buSzPts val="2400"/>
              <a:buNone/>
            </a:pPr>
            <a:endParaRPr b="1"/>
          </a:p>
          <a:p>
            <a:pPr marL="0" lvl="0" indent="0" algn="just" rtl="0">
              <a:lnSpc>
                <a:spcPct val="103333"/>
              </a:lnSpc>
              <a:spcBef>
                <a:spcPts val="0"/>
              </a:spcBef>
              <a:spcAft>
                <a:spcPts val="0"/>
              </a:spcAft>
              <a:buClr>
                <a:srgbClr val="595959"/>
              </a:buClr>
              <a:buSzPts val="2400"/>
              <a:buNone/>
            </a:pPr>
            <a:r>
              <a:rPr lang="en-GB" b="1"/>
              <a:t>Key Components</a:t>
            </a:r>
            <a:endParaRPr/>
          </a:p>
          <a:p>
            <a:pPr marL="342900" lvl="0" indent="-342900" algn="just" rtl="0">
              <a:lnSpc>
                <a:spcPct val="103333"/>
              </a:lnSpc>
              <a:spcBef>
                <a:spcPts val="0"/>
              </a:spcBef>
              <a:spcAft>
                <a:spcPts val="0"/>
              </a:spcAft>
              <a:buClr>
                <a:srgbClr val="595959"/>
              </a:buClr>
              <a:buSzPts val="2400"/>
              <a:buFont typeface="Arial"/>
              <a:buChar char="•"/>
            </a:pPr>
            <a:r>
              <a:rPr lang="en-GB"/>
              <a:t>Metrics for energy consumption, waste reduction, and carbon footprint were established.</a:t>
            </a:r>
            <a:endParaRPr/>
          </a:p>
          <a:p>
            <a:pPr marL="342900" lvl="0" indent="-342900" algn="just" rtl="0">
              <a:lnSpc>
                <a:spcPct val="103333"/>
              </a:lnSpc>
              <a:spcBef>
                <a:spcPts val="0"/>
              </a:spcBef>
              <a:spcAft>
                <a:spcPts val="0"/>
              </a:spcAft>
              <a:buClr>
                <a:srgbClr val="595959"/>
              </a:buClr>
              <a:buSzPts val="2400"/>
              <a:buFont typeface="Arial"/>
              <a:buChar char="•"/>
            </a:pPr>
            <a:r>
              <a:rPr lang="en-GB"/>
              <a:t>Performance targets and benchmarks were set to guide their sustainability journey.</a:t>
            </a:r>
            <a:endParaRPr/>
          </a:p>
          <a:p>
            <a:pPr marL="342900" lvl="0" indent="-342900" algn="just" rtl="0">
              <a:lnSpc>
                <a:spcPct val="103333"/>
              </a:lnSpc>
              <a:spcBef>
                <a:spcPts val="0"/>
              </a:spcBef>
              <a:spcAft>
                <a:spcPts val="0"/>
              </a:spcAft>
              <a:buClr>
                <a:srgbClr val="595959"/>
              </a:buClr>
              <a:buSzPts val="2400"/>
              <a:buFont typeface="Arial"/>
              <a:buChar char="•"/>
            </a:pPr>
            <a:r>
              <a:rPr lang="en-GB"/>
              <a:t>Regular monitoring and reporting were facilitated through digital dashboards, providing real-time data and insights.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Implementation Process and Digital Tools</a:t>
            </a:r>
            <a:endParaRPr/>
          </a:p>
        </p:txBody>
      </p:sp>
      <p:sp>
        <p:nvSpPr>
          <p:cNvPr id="660" name="Google Shape;660;p55"/>
          <p:cNvSpPr txBox="1">
            <a:spLocks noGrp="1"/>
          </p:cNvSpPr>
          <p:nvPr>
            <p:ph type="body" idx="2"/>
          </p:nvPr>
        </p:nvSpPr>
        <p:spPr>
          <a:xfrm>
            <a:off x="417176" y="2175360"/>
            <a:ext cx="10966800" cy="42381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The SBSC was integrated with the brewery's existing IT systems, enabling real-time data collection and analysis. Data analytics were used to track and analyse sustainability metrics, helping to identify areas for improvement. Employees were engaged in the process through training programs, fostering a culture of sustainability.</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EB7339"/>
              </a:buClr>
              <a:buSzPts val="2400"/>
              <a:buNone/>
            </a:pPr>
            <a:r>
              <a:rPr lang="en-GB" b="1">
                <a:solidFill>
                  <a:srgbClr val="EB7339"/>
                </a:solidFill>
              </a:rPr>
              <a:t>Case Examples</a:t>
            </a:r>
            <a:endParaRPr/>
          </a:p>
          <a:p>
            <a:pPr marL="342900" lvl="0" indent="-342900" algn="just" rtl="0">
              <a:lnSpc>
                <a:spcPct val="103333"/>
              </a:lnSpc>
              <a:spcBef>
                <a:spcPts val="0"/>
              </a:spcBef>
              <a:spcAft>
                <a:spcPts val="0"/>
              </a:spcAft>
              <a:buClr>
                <a:srgbClr val="595959"/>
              </a:buClr>
              <a:buSzPts val="2400"/>
              <a:buFont typeface="Arial"/>
              <a:buChar char="•"/>
            </a:pPr>
            <a:r>
              <a:rPr lang="en-GB"/>
              <a:t>Energy-efficient brewing processes were implemented, reducing overall energy consumption.</a:t>
            </a:r>
            <a:endParaRPr/>
          </a:p>
          <a:p>
            <a:pPr marL="342900" lvl="0" indent="-342900" algn="just" rtl="0">
              <a:lnSpc>
                <a:spcPct val="103333"/>
              </a:lnSpc>
              <a:spcBef>
                <a:spcPts val="0"/>
              </a:spcBef>
              <a:spcAft>
                <a:spcPts val="0"/>
              </a:spcAft>
              <a:buClr>
                <a:srgbClr val="595959"/>
              </a:buClr>
              <a:buSzPts val="2400"/>
              <a:buFont typeface="Arial"/>
              <a:buChar char="•"/>
            </a:pPr>
            <a:r>
              <a:rPr lang="en-GB"/>
              <a:t>Waste reduction programs were put in place, enhancing recycling efforts and minimising waste.</a:t>
            </a:r>
            <a:endParaRPr/>
          </a:p>
          <a:p>
            <a:pPr marL="342900" lvl="0" indent="-342900" algn="just" rtl="0">
              <a:lnSpc>
                <a:spcPct val="103333"/>
              </a:lnSpc>
              <a:spcBef>
                <a:spcPts val="0"/>
              </a:spcBef>
              <a:spcAft>
                <a:spcPts val="0"/>
              </a:spcAft>
              <a:buClr>
                <a:srgbClr val="595959"/>
              </a:buClr>
              <a:buSzPts val="2400"/>
              <a:buFont typeface="Arial"/>
              <a:buChar char="•"/>
            </a:pPr>
            <a:r>
              <a:rPr lang="en-GB"/>
              <a:t>Comprehensive carbon footprint analysis was conducted, leading to targeted reduction strategies.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OVERVIEW OF THE TOPIC</a:t>
            </a:r>
            <a:endParaRPr/>
          </a:p>
        </p:txBody>
      </p:sp>
      <p:sp>
        <p:nvSpPr>
          <p:cNvPr id="262" name="Google Shape;262;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3" name="Google Shape;263;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OBJECTIVES</a:t>
            </a:r>
            <a:endParaRPr/>
          </a:p>
          <a:p>
            <a:pPr marL="0" lvl="0" indent="0" algn="l" rtl="0">
              <a:lnSpc>
                <a:spcPct val="100000"/>
              </a:lnSpc>
              <a:spcBef>
                <a:spcPts val="0"/>
              </a:spcBef>
              <a:spcAft>
                <a:spcPts val="0"/>
              </a:spcAft>
              <a:buClr>
                <a:srgbClr val="73B64B"/>
              </a:buClr>
              <a:buSzPts val="2400"/>
              <a:buNone/>
            </a:pPr>
            <a:endParaRPr/>
          </a:p>
        </p:txBody>
      </p:sp>
      <p:sp>
        <p:nvSpPr>
          <p:cNvPr id="264" name="Google Shape;264;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LEARNING OUTCOMES</a:t>
            </a:r>
            <a:endParaRPr/>
          </a:p>
          <a:p>
            <a:pPr marL="0" lvl="0" indent="0" algn="l" rtl="0">
              <a:lnSpc>
                <a:spcPct val="100000"/>
              </a:lnSpc>
              <a:spcBef>
                <a:spcPts val="0"/>
              </a:spcBef>
              <a:spcAft>
                <a:spcPts val="0"/>
              </a:spcAft>
              <a:buClr>
                <a:srgbClr val="73B64B"/>
              </a:buClr>
              <a:buSzPts val="2400"/>
              <a:buNone/>
            </a:pPr>
            <a:endParaRPr/>
          </a:p>
        </p:txBody>
      </p:sp>
      <p:sp>
        <p:nvSpPr>
          <p:cNvPr id="265" name="Google Shape;265;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6" name="Google Shape;266;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7" name="Google Shape;267;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8" name="Google Shape;268;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9" name="Google Shape;269;p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6"/>
          <p:cNvSpPr txBox="1">
            <a:spLocks noGrp="1"/>
          </p:cNvSpPr>
          <p:nvPr>
            <p:ph type="body" idx="1"/>
          </p:nvPr>
        </p:nvSpPr>
        <p:spPr>
          <a:xfrm>
            <a:off x="904856" y="572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Results and Sustainability Impact</a:t>
            </a:r>
            <a:endParaRPr/>
          </a:p>
        </p:txBody>
      </p:sp>
      <p:sp>
        <p:nvSpPr>
          <p:cNvPr id="666" name="Google Shape;666;p56"/>
          <p:cNvSpPr txBox="1">
            <a:spLocks noGrp="1"/>
          </p:cNvSpPr>
          <p:nvPr>
            <p:ph type="body" idx="2"/>
          </p:nvPr>
        </p:nvSpPr>
        <p:spPr>
          <a:xfrm>
            <a:off x="904831" y="1167752"/>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EB7339"/>
              </a:buClr>
              <a:buSzPts val="2400"/>
              <a:buNone/>
            </a:pPr>
            <a:r>
              <a:rPr lang="en-GB" b="1">
                <a:solidFill>
                  <a:srgbClr val="EB7339"/>
                </a:solidFill>
              </a:rPr>
              <a:t>Celebrating Success</a:t>
            </a:r>
            <a:endParaRPr/>
          </a:p>
          <a:p>
            <a:pPr marL="342900" lvl="0" indent="-342900" algn="just" rtl="0">
              <a:lnSpc>
                <a:spcPct val="103333"/>
              </a:lnSpc>
              <a:spcBef>
                <a:spcPts val="0"/>
              </a:spcBef>
              <a:spcAft>
                <a:spcPts val="0"/>
              </a:spcAft>
              <a:buClr>
                <a:srgbClr val="595959"/>
              </a:buClr>
              <a:buSzPts val="2400"/>
              <a:buFont typeface="Arial"/>
              <a:buChar char="•"/>
            </a:pPr>
            <a:r>
              <a:rPr lang="en-GB"/>
              <a:t>The brewery saw significant improvements in tracking and managing their environmental impact.</a:t>
            </a:r>
            <a:endParaRPr/>
          </a:p>
          <a:p>
            <a:pPr marL="342900" lvl="0" indent="-342900" algn="just" rtl="0">
              <a:lnSpc>
                <a:spcPct val="103333"/>
              </a:lnSpc>
              <a:spcBef>
                <a:spcPts val="0"/>
              </a:spcBef>
              <a:spcAft>
                <a:spcPts val="0"/>
              </a:spcAft>
              <a:buClr>
                <a:srgbClr val="595959"/>
              </a:buClr>
              <a:buSzPts val="2400"/>
              <a:buFont typeface="Arial"/>
              <a:buChar char="•"/>
            </a:pPr>
            <a:r>
              <a:rPr lang="en-GB"/>
              <a:t>There was a notable reduction in energy consumption and waste production.</a:t>
            </a:r>
            <a:endParaRPr/>
          </a:p>
          <a:p>
            <a:pPr marL="342900" lvl="0" indent="-342900" algn="just" rtl="0">
              <a:lnSpc>
                <a:spcPct val="103333"/>
              </a:lnSpc>
              <a:spcBef>
                <a:spcPts val="0"/>
              </a:spcBef>
              <a:spcAft>
                <a:spcPts val="0"/>
              </a:spcAft>
              <a:buClr>
                <a:srgbClr val="595959"/>
              </a:buClr>
              <a:buSzPts val="2400"/>
              <a:buFont typeface="Arial"/>
              <a:buChar char="•"/>
            </a:pPr>
            <a:r>
              <a:rPr lang="en-GB"/>
              <a:t>Compliance with environmental regulations was enhanced, strengthening their market position.</a:t>
            </a:r>
            <a:endParaRPr/>
          </a:p>
          <a:p>
            <a:pPr marL="0" lvl="0" indent="0" algn="just" rtl="0">
              <a:lnSpc>
                <a:spcPct val="103333"/>
              </a:lnSpc>
              <a:spcBef>
                <a:spcPts val="0"/>
              </a:spcBef>
              <a:spcAft>
                <a:spcPts val="0"/>
              </a:spcAft>
              <a:buClr>
                <a:srgbClr val="1E75B0"/>
              </a:buClr>
              <a:buSzPts val="2400"/>
              <a:buNone/>
            </a:pPr>
            <a:r>
              <a:rPr lang="en-GB" b="1">
                <a:solidFill>
                  <a:srgbClr val="1E75B0"/>
                </a:solidFill>
              </a:rPr>
              <a:t>Future Outlook</a:t>
            </a:r>
            <a:endParaRPr/>
          </a:p>
          <a:p>
            <a:pPr marL="342900" lvl="0" indent="-342900" algn="just" rtl="0">
              <a:lnSpc>
                <a:spcPct val="103333"/>
              </a:lnSpc>
              <a:spcBef>
                <a:spcPts val="0"/>
              </a:spcBef>
              <a:spcAft>
                <a:spcPts val="0"/>
              </a:spcAft>
              <a:buClr>
                <a:srgbClr val="595959"/>
              </a:buClr>
              <a:buSzPts val="2400"/>
              <a:buFont typeface="Arial"/>
              <a:buChar char="•"/>
            </a:pPr>
            <a:r>
              <a:rPr lang="en-GB"/>
              <a:t>The brewery continues to refine their approach, making iterative updates to the SBSC.</a:t>
            </a:r>
            <a:endParaRPr/>
          </a:p>
          <a:p>
            <a:pPr marL="342900" lvl="0" indent="-342900" algn="just" rtl="0">
              <a:lnSpc>
                <a:spcPct val="103333"/>
              </a:lnSpc>
              <a:spcBef>
                <a:spcPts val="0"/>
              </a:spcBef>
              <a:spcAft>
                <a:spcPts val="0"/>
              </a:spcAft>
              <a:buClr>
                <a:srgbClr val="595959"/>
              </a:buClr>
              <a:buSzPts val="2400"/>
              <a:buFont typeface="Arial"/>
              <a:buChar char="•"/>
            </a:pPr>
            <a:r>
              <a:rPr lang="en-GB"/>
              <a:t>The long-term benefits of integrated sustainability management are clear, with ongoing improvements in efficiency and sustainability.</a:t>
            </a:r>
            <a:endParaRPr/>
          </a:p>
          <a:p>
            <a:pPr marL="342900" lvl="0" indent="-342900" algn="just" rtl="0">
              <a:lnSpc>
                <a:spcPct val="103333"/>
              </a:lnSpc>
              <a:spcBef>
                <a:spcPts val="0"/>
              </a:spcBef>
              <a:spcAft>
                <a:spcPts val="0"/>
              </a:spcAft>
              <a:buClr>
                <a:srgbClr val="595959"/>
              </a:buClr>
              <a:buSzPts val="2400"/>
              <a:buFont typeface="Arial"/>
              <a:buChar char="•"/>
            </a:pPr>
            <a:r>
              <a:rPr lang="en-GB"/>
              <a:t>The brewery's journey serves as a model for other SMEs, demonstrating the potential of digital tools to drive sustainable growth.</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Meet WebWorks, a small web design company nestled in the heart of Belfast, Northern Ireland. With just five passionate employees, this micro business was keen to minimise its environmental footprint but struggled with inefficiencies and waste.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Despite their best efforts, WebWorks found it challenging to track their sustainability initiatives. High energy consumption, resource mismanagement, and lack of coordination among team members were significant hurdles.</a:t>
            </a:r>
            <a:endParaRPr/>
          </a:p>
        </p:txBody>
      </p:sp>
      <p:sp>
        <p:nvSpPr>
          <p:cNvPr id="672" name="Google Shape;672;p57"/>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WebWorks, Belfast Northern Ireland: How Project Management Software Enhanced Sustainability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8"/>
          <p:cNvSpPr txBox="1">
            <a:spLocks noGrp="1"/>
          </p:cNvSpPr>
          <p:nvPr>
            <p:ph type="body" idx="1"/>
          </p:nvPr>
        </p:nvSpPr>
        <p:spPr>
          <a:xfrm>
            <a:off x="895702" y="514947"/>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The Struggles of WebWorks</a:t>
            </a:r>
            <a:endParaRPr/>
          </a:p>
        </p:txBody>
      </p:sp>
      <p:pic>
        <p:nvPicPr>
          <p:cNvPr id="678" name="Google Shape;678;p58"/>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679" name="Google Shape;679;p58"/>
          <p:cNvSpPr txBox="1">
            <a:spLocks noGrp="1"/>
          </p:cNvSpPr>
          <p:nvPr>
            <p:ph type="body" idx="3"/>
          </p:nvPr>
        </p:nvSpPr>
        <p:spPr>
          <a:xfrm>
            <a:off x="6425930" y="406205"/>
            <a:ext cx="5600165" cy="619136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GB" b="1"/>
              <a:t>Resource Waste: </a:t>
            </a:r>
            <a:r>
              <a:rPr lang="en-GB"/>
              <a:t>Overuse of electricity and office supplies.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Energy Inefficiency: </a:t>
            </a:r>
            <a:r>
              <a:rPr lang="en-GB"/>
              <a:t>Devices left on, consuming power unnecessarily.</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Coordination Issues: </a:t>
            </a:r>
            <a:r>
              <a:rPr lang="en-GB"/>
              <a:t>Disconnected efforts in sustainability projects.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Lack of Clear Goals: </a:t>
            </a:r>
            <a:r>
              <a:rPr lang="en-GB"/>
              <a:t>No concrete targets for reducing environmental impact.</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Day-to-Day Problems</a:t>
            </a:r>
            <a:endParaRPr/>
          </a:p>
          <a:p>
            <a:pPr marL="0" lvl="0" indent="0" algn="just" rtl="0">
              <a:lnSpc>
                <a:spcPct val="103333"/>
              </a:lnSpc>
              <a:spcBef>
                <a:spcPts val="0"/>
              </a:spcBef>
              <a:spcAft>
                <a:spcPts val="0"/>
              </a:spcAft>
              <a:buClr>
                <a:srgbClr val="595959"/>
              </a:buClr>
              <a:buSzPts val="2400"/>
              <a:buNone/>
            </a:pPr>
            <a:r>
              <a:rPr lang="en-GB"/>
              <a:t>The team often found themselves buried under piles of wasted paper, and the office lights were frequently left on overnight. The lack of a unified approach meant their green initiatives were disjointed and less effective.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Turning Point with Project Management Software</a:t>
            </a:r>
            <a:endParaRPr/>
          </a:p>
        </p:txBody>
      </p:sp>
      <p:sp>
        <p:nvSpPr>
          <p:cNvPr id="685" name="Google Shape;685;p59"/>
          <p:cNvSpPr txBox="1">
            <a:spLocks noGrp="1"/>
          </p:cNvSpPr>
          <p:nvPr>
            <p:ph type="body" idx="2"/>
          </p:nvPr>
        </p:nvSpPr>
        <p:spPr>
          <a:xfrm>
            <a:off x="904856" y="149409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Frustrated and eager for a solution, the team discovered Trello, a project management tool known for its simplicity and effectiveness. </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Steps to Implementation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Setting Goals: The first task was setting clear, achievable sustainability goals, such as reducing paper usage by 30%.</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Creating Projects: They set up specific projects within Trello for each green initiative, like "Energy Saving" and "Waste Reduction.“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Assigning Tasks: Tasks were allocated to team members, with deadlines and detailed descriptions to ensure accountability.</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Monitoring Progress: Regular check-ins and progress tracking became routine, ensuring everyone stayed on course.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EcoFresh Organics, a micro business based in Copenhagen, Denmark, specialising in organic food delivery. With a team of six dedicated employees, EcoFresh was passionate about sustainability but needed a boost in efficiency to reduce their environmental footprint further.</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EcoFresh faced challenges in managing their supply chain, reducing food waste, and optimising delivery routes. They knew that to achieve their green goals, they needed to embrace innovative technology.</a:t>
            </a:r>
            <a:endParaRPr/>
          </a:p>
        </p:txBody>
      </p:sp>
      <p:sp>
        <p:nvSpPr>
          <p:cNvPr id="691" name="Google Shape;691;p6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AI-Powered Sustainability: Transforming EcoFresh Organics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1"/>
          <p:cNvSpPr txBox="1">
            <a:spLocks noGrp="1"/>
          </p:cNvSpPr>
          <p:nvPr>
            <p:ph type="body" idx="1"/>
          </p:nvPr>
        </p:nvSpPr>
        <p:spPr>
          <a:xfrm>
            <a:off x="90168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The Struggles of EcoFresh Organics</a:t>
            </a:r>
            <a:endParaRPr/>
          </a:p>
        </p:txBody>
      </p:sp>
      <p:pic>
        <p:nvPicPr>
          <p:cNvPr id="697" name="Google Shape;697;p61"/>
          <p:cNvPicPr preferRelativeResize="0">
            <a:picLocks noGrp="1"/>
          </p:cNvPicPr>
          <p:nvPr>
            <p:ph type="pic" idx="2"/>
          </p:nvPr>
        </p:nvPicPr>
        <p:blipFill rotWithShape="1">
          <a:blip r:embed="rId3">
            <a:alphaModFix/>
          </a:blip>
          <a:srcRect t="34271" b="5032"/>
          <a:stretch/>
        </p:blipFill>
        <p:spPr>
          <a:xfrm>
            <a:off x="635271" y="2095585"/>
            <a:ext cx="5130800" cy="3913188"/>
          </a:xfrm>
          <a:prstGeom prst="rect">
            <a:avLst/>
          </a:prstGeom>
          <a:solidFill>
            <a:srgbClr val="D8D8D8"/>
          </a:solidFill>
          <a:ln>
            <a:noFill/>
          </a:ln>
        </p:spPr>
      </p:pic>
      <p:sp>
        <p:nvSpPr>
          <p:cNvPr id="698" name="Google Shape;698;p61"/>
          <p:cNvSpPr txBox="1">
            <a:spLocks noGrp="1"/>
          </p:cNvSpPr>
          <p:nvPr>
            <p:ph type="body" idx="3"/>
          </p:nvPr>
        </p:nvSpPr>
        <p:spPr>
          <a:xfrm>
            <a:off x="6599475" y="0"/>
            <a:ext cx="5224800" cy="6323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a:t>Food Waste: </a:t>
            </a:r>
            <a:r>
              <a:rPr lang="en-GB"/>
              <a:t>Overstocking led to significant amounts of spoiled produce.</a:t>
            </a:r>
            <a:endParaRPr/>
          </a:p>
          <a:p>
            <a:pPr marL="342900" lvl="0" indent="-342900" algn="just" rtl="0">
              <a:lnSpc>
                <a:spcPct val="103333"/>
              </a:lnSpc>
              <a:spcBef>
                <a:spcPts val="0"/>
              </a:spcBef>
              <a:spcAft>
                <a:spcPts val="0"/>
              </a:spcAft>
              <a:buClr>
                <a:srgbClr val="595959"/>
              </a:buClr>
              <a:buSzPts val="2400"/>
              <a:buFont typeface="Arial"/>
              <a:buChar char="•"/>
            </a:pPr>
            <a:r>
              <a:rPr lang="en-GB" b="1"/>
              <a:t>Inefficient Delivery Routes: </a:t>
            </a:r>
            <a:r>
              <a:rPr lang="en-GB"/>
              <a:t>Delivery trucks often took longer routes, increasing fuel consumption.</a:t>
            </a:r>
            <a:endParaRPr/>
          </a:p>
          <a:p>
            <a:pPr marL="342900" lvl="0" indent="-342900" algn="just" rtl="0">
              <a:lnSpc>
                <a:spcPct val="103333"/>
              </a:lnSpc>
              <a:spcBef>
                <a:spcPts val="0"/>
              </a:spcBef>
              <a:spcAft>
                <a:spcPts val="0"/>
              </a:spcAft>
              <a:buClr>
                <a:srgbClr val="595959"/>
              </a:buClr>
              <a:buSzPts val="2400"/>
              <a:buFont typeface="Arial"/>
              <a:buChar char="•"/>
            </a:pPr>
            <a:r>
              <a:rPr lang="en-GB" b="1"/>
              <a:t>Supply Chain Management:</a:t>
            </a:r>
            <a:r>
              <a:rPr lang="en-GB"/>
              <a:t> Difficulty in predicting demand led to either shortages or surpluses.</a:t>
            </a:r>
            <a:endParaRPr/>
          </a:p>
          <a:p>
            <a:pPr marL="342900" lvl="0" indent="-342900" algn="just" rtl="0">
              <a:lnSpc>
                <a:spcPct val="103333"/>
              </a:lnSpc>
              <a:spcBef>
                <a:spcPts val="0"/>
              </a:spcBef>
              <a:spcAft>
                <a:spcPts val="0"/>
              </a:spcAft>
              <a:buClr>
                <a:srgbClr val="595959"/>
              </a:buClr>
              <a:buSzPts val="2400"/>
              <a:buFont typeface="Arial"/>
              <a:buChar char="•"/>
            </a:pPr>
            <a:r>
              <a:rPr lang="en-GB" b="1"/>
              <a:t>Manual Processes: </a:t>
            </a:r>
            <a:r>
              <a:rPr lang="en-GB"/>
              <a:t>Many operations were handled manually, leading to errors and inefficiencies</a:t>
            </a:r>
            <a:endParaRPr/>
          </a:p>
          <a:p>
            <a:pPr marL="0" lvl="0" indent="0" algn="just" rtl="0">
              <a:lnSpc>
                <a:spcPct val="103333"/>
              </a:lnSpc>
              <a:spcBef>
                <a:spcPts val="0"/>
              </a:spcBef>
              <a:spcAft>
                <a:spcPts val="0"/>
              </a:spcAft>
              <a:buClr>
                <a:srgbClr val="595959"/>
              </a:buClr>
              <a:buSzPts val="2400"/>
              <a:buNone/>
            </a:pPr>
            <a:r>
              <a:rPr lang="en-GB" b="1"/>
              <a:t>EcoFresh's </a:t>
            </a:r>
            <a:r>
              <a:rPr lang="en-GB"/>
              <a:t>warehouse was often filled with unsold produce, and delivery drivers spent too much time on the road. The team spent hours manually tracking inventory and orders, resulting in mistakes and waste.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2"/>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Turning Point with Artificial Intelligence</a:t>
            </a:r>
            <a:endParaRPr/>
          </a:p>
        </p:txBody>
      </p:sp>
      <p:sp>
        <p:nvSpPr>
          <p:cNvPr id="704" name="Google Shape;704;p62"/>
          <p:cNvSpPr txBox="1">
            <a:spLocks noGrp="1"/>
          </p:cNvSpPr>
          <p:nvPr>
            <p:ph type="body" idx="2"/>
          </p:nvPr>
        </p:nvSpPr>
        <p:spPr>
          <a:xfrm>
            <a:off x="904856" y="163053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In their quest for a solution, EcoFresh turned to artificial intelligence, implementing an AI-driven system to streamline their operations.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Steps to Implementation: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AI-Powered Inventory Management: AI algorithms predicted demand based on historical data and trends, ensuring optimal stock levels.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Route Optimisation: AI software calculated the most efficient delivery routes, saving time and fuel.</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Automated Ordering System: The AI system automatically placed orders with suppliers based on predicted demand.</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a:t>Real-Time Monitoring: AI provided real-time insights into inventory levels, delivery statuses, and overall operations.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Immediate Benefits</a:t>
            </a:r>
            <a:endParaRPr/>
          </a:p>
        </p:txBody>
      </p:sp>
      <p:pic>
        <p:nvPicPr>
          <p:cNvPr id="710" name="Google Shape;710;p63"/>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711" name="Google Shape;711;p63"/>
          <p:cNvSpPr txBox="1">
            <a:spLocks noGrp="1"/>
          </p:cNvSpPr>
          <p:nvPr>
            <p:ph type="body" idx="3"/>
          </p:nvPr>
        </p:nvSpPr>
        <p:spPr>
          <a:xfrm>
            <a:off x="607550" y="2016625"/>
            <a:ext cx="6442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a:t>Reduced Food Waste: </a:t>
            </a:r>
            <a:r>
              <a:rPr lang="en-GB"/>
              <a:t>Accurate demand forecasting cut food waste by 50%.</a:t>
            </a:r>
            <a:endParaRPr/>
          </a:p>
          <a:p>
            <a:pPr marL="342900" lvl="0" indent="-342900" algn="just" rtl="0">
              <a:lnSpc>
                <a:spcPct val="103333"/>
              </a:lnSpc>
              <a:spcBef>
                <a:spcPts val="0"/>
              </a:spcBef>
              <a:spcAft>
                <a:spcPts val="0"/>
              </a:spcAft>
              <a:buClr>
                <a:srgbClr val="595959"/>
              </a:buClr>
              <a:buSzPts val="2400"/>
              <a:buFont typeface="Arial"/>
              <a:buChar char="•"/>
            </a:pPr>
            <a:r>
              <a:rPr lang="en-GB" b="1"/>
              <a:t>Fuel Efficiency: </a:t>
            </a:r>
            <a:r>
              <a:rPr lang="en-GB"/>
              <a:t>Optimised routes reduced fuel consumption by 30%.</a:t>
            </a:r>
            <a:endParaRPr/>
          </a:p>
          <a:p>
            <a:pPr marL="342900" lvl="0" indent="-342900" algn="just" rtl="0">
              <a:lnSpc>
                <a:spcPct val="103333"/>
              </a:lnSpc>
              <a:spcBef>
                <a:spcPts val="0"/>
              </a:spcBef>
              <a:spcAft>
                <a:spcPts val="0"/>
              </a:spcAft>
              <a:buClr>
                <a:srgbClr val="595959"/>
              </a:buClr>
              <a:buSzPts val="2400"/>
              <a:buFont typeface="Arial"/>
              <a:buChar char="•"/>
            </a:pPr>
            <a:r>
              <a:rPr lang="en-GB" b="1"/>
              <a:t>Streamlined Operations: </a:t>
            </a:r>
            <a:r>
              <a:rPr lang="en-GB"/>
              <a:t>Automated systems decreased manual workload and errors.</a:t>
            </a:r>
            <a:endParaRPr/>
          </a:p>
          <a:p>
            <a:pPr marL="342900" lvl="0" indent="-342900" algn="just" rtl="0">
              <a:lnSpc>
                <a:spcPct val="103333"/>
              </a:lnSpc>
              <a:spcBef>
                <a:spcPts val="0"/>
              </a:spcBef>
              <a:spcAft>
                <a:spcPts val="0"/>
              </a:spcAft>
              <a:buClr>
                <a:srgbClr val="595959"/>
              </a:buClr>
              <a:buSzPts val="2400"/>
              <a:buFont typeface="Arial"/>
              <a:buChar char="•"/>
            </a:pPr>
            <a:r>
              <a:rPr lang="en-GB" b="1"/>
              <a:t>Enhanced Sustainability: </a:t>
            </a:r>
            <a:r>
              <a:rPr lang="en-GB"/>
              <a:t>Overall, the company's carbon footprint was significantly reduced.</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4"/>
          <p:cNvSpPr txBox="1">
            <a:spLocks noGrp="1"/>
          </p:cNvSpPr>
          <p:nvPr>
            <p:ph type="body" idx="1"/>
          </p:nvPr>
        </p:nvSpPr>
        <p:spPr>
          <a:xfrm>
            <a:off x="309600" y="1388150"/>
            <a:ext cx="5430300" cy="36666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lt1"/>
              </a:buClr>
              <a:buSzPts val="2400"/>
              <a:buFont typeface="Arial"/>
              <a:buChar char="•"/>
            </a:pPr>
            <a:r>
              <a:rPr lang="en-GB" b="1"/>
              <a:t>Cost Savings: </a:t>
            </a:r>
            <a:r>
              <a:rPr lang="en-GB"/>
              <a:t>EcoFresh saved approximately €2,000 annually on fuel and reduced waste-related costs.</a:t>
            </a:r>
            <a:endParaRPr/>
          </a:p>
          <a:p>
            <a:pPr marL="342900" lvl="0" indent="-342900" algn="just" rtl="0">
              <a:lnSpc>
                <a:spcPct val="90000"/>
              </a:lnSpc>
              <a:spcBef>
                <a:spcPts val="1000"/>
              </a:spcBef>
              <a:spcAft>
                <a:spcPts val="0"/>
              </a:spcAft>
              <a:buClr>
                <a:schemeClr val="lt1"/>
              </a:buClr>
              <a:buSzPts val="2400"/>
              <a:buFont typeface="Arial"/>
              <a:buChar char="•"/>
            </a:pPr>
            <a:r>
              <a:rPr lang="en-GB" b="1"/>
              <a:t>Efficiency Gains: </a:t>
            </a:r>
            <a:r>
              <a:rPr lang="en-GB"/>
              <a:t>Delivery times improved by 25%, enhancing customer satisfaction.</a:t>
            </a:r>
            <a:endParaRPr/>
          </a:p>
          <a:p>
            <a:pPr marL="342900" lvl="0" indent="-342900" algn="just" rtl="0">
              <a:lnSpc>
                <a:spcPct val="90000"/>
              </a:lnSpc>
              <a:spcBef>
                <a:spcPts val="1000"/>
              </a:spcBef>
              <a:spcAft>
                <a:spcPts val="0"/>
              </a:spcAft>
              <a:buClr>
                <a:schemeClr val="lt1"/>
              </a:buClr>
              <a:buSzPts val="2400"/>
              <a:buFont typeface="Arial"/>
              <a:buChar char="•"/>
            </a:pPr>
            <a:r>
              <a:rPr lang="en-GB" b="1"/>
              <a:t>Carbon Footprint: </a:t>
            </a:r>
            <a:r>
              <a:rPr lang="en-GB"/>
              <a:t>The carbon footprint was reduced by 35% over six months.</a:t>
            </a:r>
            <a:endParaRPr/>
          </a:p>
          <a:p>
            <a:pPr marL="0" lvl="0" indent="0" algn="just" rtl="0">
              <a:lnSpc>
                <a:spcPct val="90000"/>
              </a:lnSpc>
              <a:spcBef>
                <a:spcPts val="1000"/>
              </a:spcBef>
              <a:spcAft>
                <a:spcPts val="0"/>
              </a:spcAft>
              <a:buClr>
                <a:schemeClr val="lt1"/>
              </a:buClr>
              <a:buSzPts val="2400"/>
              <a:buNone/>
            </a:pPr>
            <a:r>
              <a:rPr lang="en-GB"/>
              <a:t>By integrating AI, EcoFresh Organics drastically improved their efficiency and sustainability. The technology not only streamlined operations but also fostered a more eco-friendly business model.</a:t>
            </a:r>
            <a:endParaRPr/>
          </a:p>
        </p:txBody>
      </p:sp>
      <p:sp>
        <p:nvSpPr>
          <p:cNvPr id="717" name="Google Shape;717;p64"/>
          <p:cNvSpPr txBox="1">
            <a:spLocks noGrp="1"/>
          </p:cNvSpPr>
          <p:nvPr>
            <p:ph type="body" idx="2"/>
          </p:nvPr>
        </p:nvSpPr>
        <p:spPr>
          <a:xfrm>
            <a:off x="474369" y="42711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Quantifiable Outcomes</a:t>
            </a:r>
            <a:endParaRPr/>
          </a:p>
        </p:txBody>
      </p:sp>
      <p:pic>
        <p:nvPicPr>
          <p:cNvPr id="718" name="Google Shape;718;p64"/>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65"/>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25" name="Google Shape;725;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26" name="Google Shape;726;p6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27" name="Google Shape;727;p65"/>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ASSESSMENT</a:t>
            </a:r>
            <a:endParaRPr sz="1400" b="0" i="0" u="none" strike="noStrike" cap="none">
              <a:solidFill>
                <a:srgbClr val="000000"/>
              </a:solidFill>
              <a:latin typeface="Arial"/>
              <a:ea typeface="Arial"/>
              <a:cs typeface="Arial"/>
              <a:sym typeface="Arial"/>
            </a:endParaRPr>
          </a:p>
        </p:txBody>
      </p:sp>
      <p:sp>
        <p:nvSpPr>
          <p:cNvPr id="728" name="Google Shape;728;p65"/>
          <p:cNvSpPr/>
          <p:nvPr/>
        </p:nvSpPr>
        <p:spPr>
          <a:xfrm>
            <a:off x="3023674" y="6023651"/>
            <a:ext cx="3409024" cy="83434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OVERVIEW</a:t>
            </a:r>
            <a:endParaRPr/>
          </a:p>
        </p:txBody>
      </p:sp>
      <p:sp>
        <p:nvSpPr>
          <p:cNvPr id="275" name="Google Shape;275;p6"/>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This module explores how digital tools can enhance sustainability practices in micro-enterprises. It covers the intersection of digital innovation and sustainability, illustrating how technology can drive efficient, eco-friendly business operations. Key topics include the role of digital technology in reducing environmental impact, improving social equity, and boosting economic profitability. Practical examples and case studies provide a clear understanding of implementing digital solutions for sustainable development.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Question 1 </a:t>
            </a:r>
            <a:endParaRPr/>
          </a:p>
        </p:txBody>
      </p:sp>
      <p:sp>
        <p:nvSpPr>
          <p:cNvPr id="734" name="Google Shape;734;p7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What is a primary benefit of adopting digital technologies in sustainability practices for micro-enterprises?</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To increase manual workload</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To enhance operational efficiency</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To decrease customer engagement </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To promote traditional business models</a:t>
            </a:r>
            <a:endParaRPr>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7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Question 2 </a:t>
            </a:r>
            <a:endParaRPr/>
          </a:p>
        </p:txBody>
      </p:sp>
      <p:sp>
        <p:nvSpPr>
          <p:cNvPr id="740" name="Google Shape;740;p7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What does the Triple Bottom Line framework encourage businesses to focus on?</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Financial performance only</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Environmental protection and economic profit only</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Social equity, environmental protection, and economic profit</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Customer satisfaction only</a:t>
            </a:r>
            <a:endParaRPr>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8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Question 3 </a:t>
            </a:r>
            <a:endParaRPr/>
          </a:p>
        </p:txBody>
      </p:sp>
      <p:sp>
        <p:nvSpPr>
          <p:cNvPr id="746" name="Google Shape;746;p8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Which digital tool can help reduce a company's IT carbon footprint by using energy-efficient global infrastructure?</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Manual data entry</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Cloud Computing</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Paper-based filing systems</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Traditional desktop applications</a:t>
            </a:r>
            <a:endParaRPr>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Question 4 </a:t>
            </a:r>
            <a:endParaRPr/>
          </a:p>
        </p:txBody>
      </p:sp>
      <p:sp>
        <p:nvSpPr>
          <p:cNvPr id="752" name="Google Shape;752;p10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Which open-source platform is used for data analytics to drive sustainable business decisions?</a:t>
            </a:r>
            <a:endParaRPr b="1">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Trello</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Odoo</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SuiteCRM</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KNIME</a:t>
            </a:r>
            <a:endParaRPr>
              <a:solidFill>
                <a:srgbClr val="00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0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Question 5 </a:t>
            </a:r>
            <a:endParaRPr/>
          </a:p>
        </p:txBody>
      </p:sp>
      <p:sp>
        <p:nvSpPr>
          <p:cNvPr id="758" name="Google Shape;758;p10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95959"/>
              </a:buClr>
              <a:buSzPts val="2400"/>
              <a:buNone/>
            </a:pPr>
            <a:r>
              <a:rPr lang="en-GB" b="1">
                <a:solidFill>
                  <a:srgbClr val="000000"/>
                </a:solidFill>
              </a:rPr>
              <a:t>What is a crucial first step in creating a Digital Sustainability Plan?</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Implementing random digital tools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Assessing current digital and sustainability practices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Ignoring budget considerations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Avoiding stakeholder input</a:t>
            </a:r>
            <a:endParaRPr>
              <a:solidFill>
                <a:srgbClr val="00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0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Answer Key</a:t>
            </a:r>
            <a:endParaRPr/>
          </a:p>
        </p:txBody>
      </p:sp>
      <p:sp>
        <p:nvSpPr>
          <p:cNvPr id="764" name="Google Shape;764;p103"/>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GB">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Q4: D</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Q5: B</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0" name="Google Shape;770;p72"/>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771" name="Google Shape;771;p7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72" name="Google Shape;772;p7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73" name="Google Shape;773;p72"/>
          <p:cNvSpPr txBox="1"/>
          <p:nvPr/>
        </p:nvSpPr>
        <p:spPr>
          <a:xfrm>
            <a:off x="6025679" y="4642627"/>
            <a:ext cx="463054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KEY TERMS AND DEFINITIONS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3"/>
          <p:cNvSpPr txBox="1">
            <a:spLocks noGrp="1"/>
          </p:cNvSpPr>
          <p:nvPr>
            <p:ph type="body" idx="2"/>
          </p:nvPr>
        </p:nvSpPr>
        <p:spPr>
          <a:xfrm>
            <a:off x="904856" y="678812"/>
            <a:ext cx="10053000" cy="48198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Digital Technology: </a:t>
            </a:r>
            <a:r>
              <a:rPr lang="en-GB"/>
              <a:t>A diverse array of electronic capabilities—tools, systems, and devices—capable of generating, storing, and processing data.</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Digital Innovation: </a:t>
            </a:r>
            <a:r>
              <a:rPr lang="en-GB"/>
              <a:t>The application of digital technologies to significantly alter business practices, models, and products.</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Sustainability: </a:t>
            </a:r>
            <a:r>
              <a:rPr lang="en-GB"/>
              <a:t>Developing practices that have long-term environmental, social, and economic benefits.</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Triple Bottom Line (TBL): </a:t>
            </a:r>
            <a:r>
              <a:rPr lang="en-GB"/>
              <a:t>A sustainability framework focusing equally on social equity (People), environmental protection (Planet), and economic profit (Profit).</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Circular Economy: </a:t>
            </a:r>
            <a:r>
              <a:rPr lang="en-GB"/>
              <a:t>An economic system aimed at eliminating waste and the continual use of resources through redesigning operations to reuse resources.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4"/>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Cloud Computing: </a:t>
            </a:r>
            <a:r>
              <a:rPr lang="en-GB"/>
              <a:t>Using networked online resources instead of physical hardware and local servers.</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Internet of Things (IoT): </a:t>
            </a:r>
            <a:r>
              <a:rPr lang="en-GB"/>
              <a:t>Connecting physical devices over the internet to collect and exchange data.</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Artificial Intelligence (AI): </a:t>
            </a:r>
            <a:r>
              <a:rPr lang="en-GB"/>
              <a:t>Uses algorithms and machine learning to analyze information, make decisions, and perform tasks more efficiently.</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Customer Relationship Management (CRM): </a:t>
            </a:r>
            <a:r>
              <a:rPr lang="en-GB"/>
              <a:t>Systems used to manage a company’s interactions with current and potential customers.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75"/>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Enterprise Resource Planning (ERP): </a:t>
            </a:r>
            <a:r>
              <a:rPr lang="en-GB"/>
              <a:t>A type of software used by organisations to manage business activities.</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Sustainable Finance Disclosure Regulation (SFDR): </a:t>
            </a:r>
            <a:r>
              <a:rPr lang="en-GB"/>
              <a:t>An EU regulation mandating businesses to disclose how their practices align with sustainable investment.</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Sustainability Balanced Scorecard (SBSC): </a:t>
            </a:r>
            <a:r>
              <a:rPr lang="en-GB"/>
              <a:t>A digital tool designed to align sustainability goals with business strategy.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7"/>
          <p:cNvSpPr txBox="1">
            <a:spLocks noGrp="1"/>
          </p:cNvSpPr>
          <p:nvPr>
            <p:ph type="body" idx="1"/>
          </p:nvPr>
        </p:nvSpPr>
        <p:spPr>
          <a:xfrm>
            <a:off x="775073" y="76659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OBJECTIVES</a:t>
            </a:r>
            <a:endParaRPr/>
          </a:p>
          <a:p>
            <a:pPr marL="0" lvl="0" indent="0" algn="l" rtl="0">
              <a:lnSpc>
                <a:spcPct val="90000"/>
              </a:lnSpc>
              <a:spcBef>
                <a:spcPts val="1000"/>
              </a:spcBef>
              <a:spcAft>
                <a:spcPts val="0"/>
              </a:spcAft>
              <a:buClr>
                <a:srgbClr val="73B64B"/>
              </a:buClr>
              <a:buSzPts val="3600"/>
              <a:buNone/>
            </a:pPr>
            <a:endParaRPr/>
          </a:p>
        </p:txBody>
      </p:sp>
      <p:sp>
        <p:nvSpPr>
          <p:cNvPr id="282" name="Google Shape;282;p7"/>
          <p:cNvSpPr txBox="1">
            <a:spLocks noGrp="1"/>
          </p:cNvSpPr>
          <p:nvPr>
            <p:ph type="body" idx="3"/>
          </p:nvPr>
        </p:nvSpPr>
        <p:spPr>
          <a:xfrm>
            <a:off x="6267400" y="0"/>
            <a:ext cx="5802600" cy="6041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a:t>Understand Digital Technology: </a:t>
            </a:r>
            <a:r>
              <a:rPr lang="en-GB"/>
              <a:t>Gain a comprehensive understanding of various digital technologies and their applications in sustainability.</a:t>
            </a:r>
            <a:endParaRPr/>
          </a:p>
          <a:p>
            <a:pPr marL="342900" lvl="0" indent="-342900" algn="just" rtl="0">
              <a:lnSpc>
                <a:spcPct val="103333"/>
              </a:lnSpc>
              <a:spcBef>
                <a:spcPts val="0"/>
              </a:spcBef>
              <a:spcAft>
                <a:spcPts val="0"/>
              </a:spcAft>
              <a:buClr>
                <a:srgbClr val="595959"/>
              </a:buClr>
              <a:buSzPts val="2400"/>
              <a:buFont typeface="Arial"/>
              <a:buChar char="•"/>
            </a:pPr>
            <a:r>
              <a:rPr lang="en-GB" b="1"/>
              <a:t>Explore Digital Innovation: </a:t>
            </a:r>
            <a:r>
              <a:rPr lang="en-GB"/>
              <a:t>Learn how digital innovation can transform business models, enhance efficiency, and promote sustainable practices.</a:t>
            </a:r>
            <a:endParaRPr/>
          </a:p>
          <a:p>
            <a:pPr marL="342900" lvl="0" indent="-342900" algn="just" rtl="0">
              <a:lnSpc>
                <a:spcPct val="103333"/>
              </a:lnSpc>
              <a:spcBef>
                <a:spcPts val="0"/>
              </a:spcBef>
              <a:spcAft>
                <a:spcPts val="0"/>
              </a:spcAft>
              <a:buClr>
                <a:srgbClr val="595959"/>
              </a:buClr>
              <a:buSzPts val="2400"/>
              <a:buFont typeface="Arial"/>
              <a:buChar char="•"/>
            </a:pPr>
            <a:r>
              <a:rPr lang="en-GB" b="1"/>
              <a:t>Implement Digital Tools: </a:t>
            </a:r>
            <a:r>
              <a:rPr lang="en-GB"/>
              <a:t>Identify and utilise digital tools to support sustainable business operations.</a:t>
            </a:r>
            <a:endParaRPr/>
          </a:p>
          <a:p>
            <a:pPr marL="342900" lvl="0" indent="-342900" algn="just" rtl="0">
              <a:lnSpc>
                <a:spcPct val="103333"/>
              </a:lnSpc>
              <a:spcBef>
                <a:spcPts val="0"/>
              </a:spcBef>
              <a:spcAft>
                <a:spcPts val="0"/>
              </a:spcAft>
              <a:buClr>
                <a:srgbClr val="595959"/>
              </a:buClr>
              <a:buSzPts val="2400"/>
              <a:buFont typeface="Arial"/>
              <a:buChar char="•"/>
            </a:pPr>
            <a:r>
              <a:rPr lang="en-GB" b="1"/>
              <a:t>Case Studies Analysis: </a:t>
            </a:r>
            <a:r>
              <a:rPr lang="en-GB"/>
              <a:t>Analyse real-world examples of businesses successfully integrating digital tools for sustainability.</a:t>
            </a:r>
            <a:endParaRPr/>
          </a:p>
          <a:p>
            <a:pPr marL="342900" lvl="0" indent="-342900" algn="just" rtl="0">
              <a:lnSpc>
                <a:spcPct val="103333"/>
              </a:lnSpc>
              <a:spcBef>
                <a:spcPts val="0"/>
              </a:spcBef>
              <a:spcAft>
                <a:spcPts val="0"/>
              </a:spcAft>
              <a:buClr>
                <a:srgbClr val="595959"/>
              </a:buClr>
              <a:buSzPts val="2400"/>
              <a:buFont typeface="Arial"/>
              <a:buChar char="•"/>
            </a:pPr>
            <a:r>
              <a:rPr lang="en-GB" b="1"/>
              <a:t>Develop Sustainability Plans</a:t>
            </a:r>
            <a:r>
              <a:rPr lang="en-GB"/>
              <a:t>: Create actionable digital sustainability plans tailored to micro-enterprises.</a:t>
            </a:r>
            <a:endParaRPr/>
          </a:p>
        </p:txBody>
      </p:sp>
      <p:pic>
        <p:nvPicPr>
          <p:cNvPr id="283" name="Google Shape;283;p7"/>
          <p:cNvPicPr preferRelativeResize="0">
            <a:picLocks noGrp="1"/>
          </p:cNvPicPr>
          <p:nvPr>
            <p:ph type="pic" idx="2"/>
          </p:nvPr>
        </p:nvPicPr>
        <p:blipFill rotWithShape="1">
          <a:blip r:embed="rId3">
            <a:alphaModFix/>
          </a:blip>
          <a:srcRect l="6295" r="6295"/>
          <a:stretch/>
        </p:blipFill>
        <p:spPr>
          <a:xfrm>
            <a:off x="635271" y="2146955"/>
            <a:ext cx="5130800" cy="3913188"/>
          </a:xfrm>
          <a:prstGeom prst="rect">
            <a:avLst/>
          </a:prstGeom>
          <a:solidFill>
            <a:srgbClr val="D8D8D8"/>
          </a:solid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pic>
        <p:nvPicPr>
          <p:cNvPr id="794" name="Google Shape;794;p77"/>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95" name="Google Shape;795;p7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96" name="Google Shape;796;p77"/>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97" name="Google Shape;797;p77"/>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REFERENCES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78"/>
          <p:cNvSpPr txBox="1">
            <a:spLocks noGrp="1"/>
          </p:cNvSpPr>
          <p:nvPr>
            <p:ph type="body" idx="2"/>
          </p:nvPr>
        </p:nvSpPr>
        <p:spPr>
          <a:xfrm>
            <a:off x="707907" y="783437"/>
            <a:ext cx="10293000" cy="58890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James Lawless (Feb 2024) What Is Digital Sustainability? </a:t>
            </a:r>
            <a:r>
              <a:rPr lang="en-GB" u="sng">
                <a:solidFill>
                  <a:schemeClr val="hlink"/>
                </a:solidFill>
                <a:hlinkClick r:id="rId3"/>
              </a:rPr>
              <a:t>https://purplegriffon.com/blog/what-is-digital-sustainability</a:t>
            </a:r>
            <a:r>
              <a:rPr lang="en-GB"/>
              <a:t>  </a:t>
            </a:r>
            <a:endParaRPr/>
          </a:p>
          <a:p>
            <a:pPr marL="0" lvl="0" indent="0" algn="l" rtl="0">
              <a:lnSpc>
                <a:spcPct val="103333"/>
              </a:lnSpc>
              <a:spcBef>
                <a:spcPts val="0"/>
              </a:spcBef>
              <a:spcAft>
                <a:spcPts val="0"/>
              </a:spcAft>
              <a:buClr>
                <a:srgbClr val="595959"/>
              </a:buClr>
              <a:buSzPts val="2400"/>
              <a:buNone/>
            </a:pPr>
            <a:r>
              <a:rPr lang="en-GB"/>
              <a:t>Dr Ruth Daly, How can digital help us become more environmentally sustainable? </a:t>
            </a:r>
            <a:r>
              <a:rPr lang="en-GB" u="sng">
                <a:solidFill>
                  <a:schemeClr val="hlink"/>
                </a:solidFill>
                <a:hlinkClick r:id="rId4"/>
              </a:rPr>
              <a:t>https://www.culturehive.co.uk/digital-heritage-hub/resource/planning/how-can-digital-help-us-become-more-environmentally-sustainable/</a:t>
            </a:r>
            <a:r>
              <a:rPr lang="en-GB"/>
              <a:t> </a:t>
            </a:r>
            <a:endParaRPr/>
          </a:p>
          <a:p>
            <a:pPr marL="0" lvl="0" indent="0" algn="l" rtl="0">
              <a:lnSpc>
                <a:spcPct val="103333"/>
              </a:lnSpc>
              <a:spcBef>
                <a:spcPts val="0"/>
              </a:spcBef>
              <a:spcAft>
                <a:spcPts val="0"/>
              </a:spcAft>
              <a:buClr>
                <a:srgbClr val="595959"/>
              </a:buClr>
              <a:buSzPts val="2400"/>
              <a:buNone/>
            </a:pPr>
            <a:r>
              <a:rPr lang="en-GB"/>
              <a:t>The Digital Europe Programme: </a:t>
            </a:r>
            <a:r>
              <a:rPr lang="en-GB" u="sng">
                <a:solidFill>
                  <a:schemeClr val="hlink"/>
                </a:solidFill>
                <a:hlinkClick r:id="rId5"/>
              </a:rPr>
              <a:t>https://digital-strategy.ec.europa.eu/en/activities/digital-programme</a:t>
            </a:r>
            <a:r>
              <a:rPr lang="en-GB"/>
              <a:t> </a:t>
            </a:r>
            <a:endParaRPr/>
          </a:p>
          <a:p>
            <a:pPr marL="0" lvl="0" indent="0" algn="l" rtl="0">
              <a:lnSpc>
                <a:spcPct val="103333"/>
              </a:lnSpc>
              <a:spcBef>
                <a:spcPts val="0"/>
              </a:spcBef>
              <a:spcAft>
                <a:spcPts val="0"/>
              </a:spcAft>
              <a:buClr>
                <a:srgbClr val="595959"/>
              </a:buClr>
              <a:buSzPts val="2400"/>
              <a:buNone/>
            </a:pPr>
            <a:r>
              <a:rPr lang="en-GB"/>
              <a:t>IBM “What is sustainability in business?” </a:t>
            </a:r>
            <a:r>
              <a:rPr lang="en-GB" u="sng">
                <a:solidFill>
                  <a:schemeClr val="hlink"/>
                </a:solidFill>
                <a:hlinkClick r:id="rId6"/>
              </a:rPr>
              <a:t>https://www.ibm.com/topics/business-sustainability#:~:text=Sustainability%20in%20business%20refers%20to,and%20governance%20(ESG)%20metrics</a:t>
            </a:r>
            <a:r>
              <a:rPr lang="en-GB"/>
              <a:t>. </a:t>
            </a:r>
            <a:endParaRPr/>
          </a:p>
          <a:p>
            <a:pPr marL="0" lvl="0" indent="0" algn="l" rtl="0">
              <a:lnSpc>
                <a:spcPct val="103333"/>
              </a:lnSpc>
              <a:spcBef>
                <a:spcPts val="0"/>
              </a:spcBef>
              <a:spcAft>
                <a:spcPts val="0"/>
              </a:spcAft>
              <a:buClr>
                <a:srgbClr val="595959"/>
              </a:buClr>
              <a:buSzPts val="2400"/>
              <a:buNone/>
            </a:pPr>
            <a:r>
              <a:rPr lang="en-GB"/>
              <a:t>Tech Target, Ben Lutkevich, ESG vs. CSR vs. sustainability: What's the difference? </a:t>
            </a:r>
            <a:r>
              <a:rPr lang="en-GB" u="sng">
                <a:solidFill>
                  <a:schemeClr val="hlink"/>
                </a:solidFill>
                <a:hlinkClick r:id="rId7"/>
              </a:rPr>
              <a:t>https://www.techtarget.com/whatis/feature/ESG-vs-CSR-vs-sustainability-Whats-the-difference</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79"/>
          <p:cNvSpPr txBox="1">
            <a:spLocks noGrp="1"/>
          </p:cNvSpPr>
          <p:nvPr>
            <p:ph type="body" idx="2"/>
          </p:nvPr>
        </p:nvSpPr>
        <p:spPr>
          <a:xfrm>
            <a:off x="707907" y="364689"/>
            <a:ext cx="10293027"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Harvard Business School Online, Kelsey Miller (Dec 2020) The triple bottom line: what it is &amp; why it’s important: </a:t>
            </a:r>
            <a:r>
              <a:rPr lang="en-GB" u="sng">
                <a:solidFill>
                  <a:schemeClr val="hlink"/>
                </a:solidFill>
                <a:hlinkClick r:id="rId3"/>
              </a:rPr>
              <a:t>https://online.hbs.edu/blog/post/what-is-the-triple-bottom-line</a:t>
            </a:r>
            <a:r>
              <a:rPr lang="en-GB"/>
              <a:t> </a:t>
            </a:r>
            <a:endParaRPr/>
          </a:p>
          <a:p>
            <a:pPr marL="0" lvl="0" indent="0" algn="l" rtl="0">
              <a:lnSpc>
                <a:spcPct val="103333"/>
              </a:lnSpc>
              <a:spcBef>
                <a:spcPts val="0"/>
              </a:spcBef>
              <a:spcAft>
                <a:spcPts val="0"/>
              </a:spcAft>
              <a:buClr>
                <a:srgbClr val="595959"/>
              </a:buClr>
              <a:buSzPts val="2400"/>
              <a:buNone/>
            </a:pPr>
            <a:r>
              <a:rPr lang="en-GB"/>
              <a:t>European Parliament, Circular economy: definition, importance and benefits: </a:t>
            </a:r>
            <a:r>
              <a:rPr lang="en-GB" u="sng">
                <a:solidFill>
                  <a:schemeClr val="hlink"/>
                </a:solidFill>
                <a:hlinkClick r:id="rId4"/>
              </a:rPr>
              <a:t>https://www.europarl.europa.eu/topics/en/article/20151201STO05603/circular-economy-definition-importance-and-benefits#:~:text=The%20circular%20economy%20is%20a,reducing%20waste%20to%20a%20minimum</a:t>
            </a:r>
            <a:r>
              <a:rPr lang="en-GB"/>
              <a:t>. </a:t>
            </a:r>
            <a:endParaRPr/>
          </a:p>
          <a:p>
            <a:pPr marL="0" lvl="0" indent="0" algn="l" rtl="0">
              <a:lnSpc>
                <a:spcPct val="103333"/>
              </a:lnSpc>
              <a:spcBef>
                <a:spcPts val="0"/>
              </a:spcBef>
              <a:spcAft>
                <a:spcPts val="0"/>
              </a:spcAft>
              <a:buClr>
                <a:srgbClr val="595959"/>
              </a:buClr>
              <a:buSzPts val="2400"/>
              <a:buNone/>
            </a:pPr>
            <a:r>
              <a:rPr lang="en-GB"/>
              <a:t>Steven Kane Curtis, Oksana Mont, Sharing economy business models for sustainability, Journal of Cleaner Production, Volume 266, 2020,</a:t>
            </a:r>
            <a:endParaRPr/>
          </a:p>
          <a:p>
            <a:pPr marL="0" lvl="0" indent="0" algn="l" rtl="0">
              <a:lnSpc>
                <a:spcPct val="103333"/>
              </a:lnSpc>
              <a:spcBef>
                <a:spcPts val="0"/>
              </a:spcBef>
              <a:spcAft>
                <a:spcPts val="0"/>
              </a:spcAft>
              <a:buClr>
                <a:srgbClr val="595959"/>
              </a:buClr>
              <a:buSzPts val="2400"/>
              <a:buNone/>
            </a:pPr>
            <a:r>
              <a:rPr lang="en-GB"/>
              <a:t>121519, ISSN 0959-6526, https://doi.org/10.1016/j.jclepro.2020.121519.</a:t>
            </a:r>
            <a:endParaRPr/>
          </a:p>
          <a:p>
            <a:pPr marL="0" lvl="0" indent="0" algn="l" rtl="0">
              <a:lnSpc>
                <a:spcPct val="103333"/>
              </a:lnSpc>
              <a:spcBef>
                <a:spcPts val="0"/>
              </a:spcBef>
              <a:spcAft>
                <a:spcPts val="0"/>
              </a:spcAft>
              <a:buClr>
                <a:srgbClr val="595959"/>
              </a:buClr>
              <a:buSzPts val="2400"/>
              <a:buNone/>
            </a:pPr>
            <a:r>
              <a:rPr lang="en-GB"/>
              <a:t>What is Product-as-a-Service (PaaS)? </a:t>
            </a:r>
            <a:r>
              <a:rPr lang="en-GB" u="sng">
                <a:solidFill>
                  <a:schemeClr val="hlink"/>
                </a:solidFill>
                <a:hlinkClick r:id="rId5"/>
              </a:rPr>
              <a:t>https://www.firmhouse.com/blog/what-is-product-as-a-service-paas</a:t>
            </a:r>
            <a:r>
              <a:rPr lang="en-GB"/>
              <a:t>  </a:t>
            </a:r>
            <a:endParaRPr/>
          </a:p>
          <a:p>
            <a:pPr marL="0" lvl="0" indent="0" algn="l" rtl="0">
              <a:lnSpc>
                <a:spcPct val="103333"/>
              </a:lnSpc>
              <a:spcBef>
                <a:spcPts val="0"/>
              </a:spcBef>
              <a:spcAft>
                <a:spcPts val="0"/>
              </a:spcAft>
              <a:buClr>
                <a:srgbClr val="595959"/>
              </a:buClr>
              <a:buSzPts val="2400"/>
              <a:buNone/>
            </a:pPr>
            <a:r>
              <a:rPr lang="en-GB"/>
              <a:t>Yenugula, M., Sahoo, S &amp; Goswami, S. (2024). Cloud computing for sustainable development: An analysis of environmental, economic and social benefits.Journal of Future Sustainability, 4(1), 59-66.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80"/>
          <p:cNvSpPr txBox="1">
            <a:spLocks noGrp="1"/>
          </p:cNvSpPr>
          <p:nvPr>
            <p:ph type="body" idx="2"/>
          </p:nvPr>
        </p:nvSpPr>
        <p:spPr>
          <a:xfrm>
            <a:off x="496892" y="484565"/>
            <a:ext cx="10982345"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Earth 5R, Cloud Computing : Environmental Impacts And Sustainability: </a:t>
            </a:r>
            <a:r>
              <a:rPr lang="en-GB" u="sng">
                <a:solidFill>
                  <a:schemeClr val="hlink"/>
                </a:solidFill>
                <a:hlinkClick r:id="rId3"/>
              </a:rPr>
              <a:t>https://earth5r.org/environmental-benefits-cloud-computing/</a:t>
            </a:r>
            <a:r>
              <a:rPr lang="en-GB"/>
              <a:t> </a:t>
            </a:r>
            <a:endParaRPr/>
          </a:p>
          <a:p>
            <a:pPr marL="0" lvl="0" indent="0" algn="l" rtl="0">
              <a:lnSpc>
                <a:spcPct val="103333"/>
              </a:lnSpc>
              <a:spcBef>
                <a:spcPts val="0"/>
              </a:spcBef>
              <a:spcAft>
                <a:spcPts val="0"/>
              </a:spcAft>
              <a:buClr>
                <a:srgbClr val="595959"/>
              </a:buClr>
              <a:buSzPts val="2400"/>
              <a:buNone/>
            </a:pPr>
            <a:r>
              <a:rPr lang="en-GB"/>
              <a:t>McKinsey and Company, May 2024, What is the Internet of Things (IoT)? </a:t>
            </a:r>
            <a:r>
              <a:rPr lang="en-GB" u="sng">
                <a:solidFill>
                  <a:schemeClr val="hlink"/>
                </a:solidFill>
                <a:hlinkClick r:id="rId4"/>
              </a:rPr>
              <a:t>https://www.mckinsey.com/featured-insights/mckinsey-explainers/what-is-the-internet-of-things</a:t>
            </a:r>
            <a:r>
              <a:rPr lang="en-GB"/>
              <a:t> </a:t>
            </a:r>
            <a:endParaRPr/>
          </a:p>
          <a:p>
            <a:pPr marL="0" lvl="0" indent="0" algn="l" rtl="0">
              <a:lnSpc>
                <a:spcPct val="103333"/>
              </a:lnSpc>
              <a:spcBef>
                <a:spcPts val="0"/>
              </a:spcBef>
              <a:spcAft>
                <a:spcPts val="0"/>
              </a:spcAft>
              <a:buClr>
                <a:srgbClr val="595959"/>
              </a:buClr>
              <a:buSzPts val="2400"/>
              <a:buNone/>
            </a:pPr>
            <a:r>
              <a:rPr lang="en-GB"/>
              <a:t>Kelsie Anderson, (Jan 2024)IoT for Sustainability — How IoT is changing the world: https://telnyx.com/resources/iot-sustainability-solutions</a:t>
            </a:r>
            <a:endParaRPr/>
          </a:p>
          <a:p>
            <a:pPr marL="0" lvl="0" indent="0" algn="l" rtl="0">
              <a:lnSpc>
                <a:spcPct val="103333"/>
              </a:lnSpc>
              <a:spcBef>
                <a:spcPts val="0"/>
              </a:spcBef>
              <a:spcAft>
                <a:spcPts val="0"/>
              </a:spcAft>
              <a:buClr>
                <a:srgbClr val="595959"/>
              </a:buClr>
              <a:buSzPts val="2400"/>
              <a:buNone/>
            </a:pPr>
            <a:r>
              <a:rPr lang="en-GB"/>
              <a:t>Forbes, Jia Rizvi, 4 Ways Artificial Intelligence Is Making Companies More Efficient: </a:t>
            </a:r>
            <a:r>
              <a:rPr lang="en-GB" u="sng">
                <a:solidFill>
                  <a:schemeClr val="hlink"/>
                </a:solidFill>
                <a:hlinkClick r:id="rId5"/>
              </a:rPr>
              <a:t>https://www.forbes.com/sites/jiawertz/2024/01/16/4-ways-artificial-intelligence-is-making-companies-more-efficient/?sh=af8fc3e545ad</a:t>
            </a:r>
            <a:r>
              <a:rPr lang="en-GB"/>
              <a:t> </a:t>
            </a:r>
            <a:endParaRPr/>
          </a:p>
          <a:p>
            <a:pPr marL="0" lvl="0" indent="0" algn="l" rtl="0">
              <a:lnSpc>
                <a:spcPct val="103333"/>
              </a:lnSpc>
              <a:spcBef>
                <a:spcPts val="0"/>
              </a:spcBef>
              <a:spcAft>
                <a:spcPts val="0"/>
              </a:spcAft>
              <a:buClr>
                <a:srgbClr val="595959"/>
              </a:buClr>
              <a:buSzPts val="2400"/>
              <a:buNone/>
            </a:pPr>
            <a:r>
              <a:rPr lang="en-GB"/>
              <a:t>Sener, How can artificial intelligence help us to improve energy efficiency? </a:t>
            </a:r>
            <a:r>
              <a:rPr lang="en-GB" u="sng">
                <a:solidFill>
                  <a:schemeClr val="hlink"/>
                </a:solidFill>
                <a:hlinkClick r:id="rId6"/>
              </a:rPr>
              <a:t>https://www.group.sener/en/insights/how-can-artificial-intelligence-help-us-to-improve-energy-efficiency/</a:t>
            </a:r>
            <a:r>
              <a:rPr lang="en-GB"/>
              <a:t> </a:t>
            </a:r>
            <a:endParaRPr/>
          </a:p>
          <a:p>
            <a:pPr marL="0" lvl="0" indent="0" algn="l" rtl="0">
              <a:lnSpc>
                <a:spcPct val="103333"/>
              </a:lnSpc>
              <a:spcBef>
                <a:spcPts val="0"/>
              </a:spcBef>
              <a:spcAft>
                <a:spcPts val="0"/>
              </a:spcAft>
              <a:buClr>
                <a:srgbClr val="595959"/>
              </a:buClr>
              <a:buSzPts val="2400"/>
              <a:buNone/>
            </a:pPr>
            <a:r>
              <a:rPr lang="en-GB"/>
              <a:t>Mighty Bytes, Tim Frick, Digital Sustainability: How to Get Started Today </a:t>
            </a:r>
            <a:r>
              <a:rPr lang="en-GB" u="sng">
                <a:solidFill>
                  <a:schemeClr val="hlink"/>
                </a:solidFill>
                <a:hlinkClick r:id="rId7"/>
              </a:rPr>
              <a:t>https://www.mightybytes.com/blog/digital-sustainability/</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2f058fc6587_0_14"/>
          <p:cNvSpPr txBox="1">
            <a:spLocks noGrp="1"/>
          </p:cNvSpPr>
          <p:nvPr>
            <p:ph type="body" idx="2"/>
          </p:nvPr>
        </p:nvSpPr>
        <p:spPr>
          <a:xfrm>
            <a:off x="938856" y="62831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Font typeface="Arial"/>
              <a:buNone/>
            </a:pPr>
            <a:r>
              <a:rPr lang="en-GB"/>
              <a:t>McBride Sustainability, The Intersection of Digital Transformation and Sustainability: </a:t>
            </a:r>
            <a:r>
              <a:rPr lang="en-GB" u="sng">
                <a:solidFill>
                  <a:schemeClr val="accent3"/>
                </a:solidFill>
                <a:hlinkClick r:id="rId3">
                  <a:extLst>
                    <a:ext uri="{A12FA001-AC4F-418D-AE19-62706E023703}">
                      <ahyp:hlinkClr xmlns:ahyp="http://schemas.microsoft.com/office/drawing/2018/hyperlinkcolor" val="tx"/>
                    </a:ext>
                  </a:extLst>
                </a:hlinkClick>
              </a:rPr>
              <a:t>https://www.linkedin.com/pulse/intersection-digital-transformation-sustainability-9wsze/</a:t>
            </a:r>
            <a:r>
              <a:rPr lang="en-GB"/>
              <a:t> </a:t>
            </a:r>
            <a:endParaRPr/>
          </a:p>
          <a:p>
            <a:pPr marL="0" lvl="0" indent="0" algn="l" rtl="0">
              <a:lnSpc>
                <a:spcPct val="103333"/>
              </a:lnSpc>
              <a:spcBef>
                <a:spcPts val="0"/>
              </a:spcBef>
              <a:spcAft>
                <a:spcPts val="0"/>
              </a:spcAft>
              <a:buClr>
                <a:srgbClr val="595959"/>
              </a:buClr>
              <a:buSzPts val="2400"/>
              <a:buFont typeface="Arial"/>
              <a:buNone/>
            </a:pPr>
            <a:r>
              <a:rPr lang="en-GB"/>
              <a:t>Bain and Company, James Anderson and Greg Caimi, (Jan 2022) A Three-Part Game Plan for Delivering Sustainability Digitally: </a:t>
            </a:r>
            <a:r>
              <a:rPr lang="en-GB" u="sng">
                <a:solidFill>
                  <a:schemeClr val="accent3"/>
                </a:solidFill>
                <a:hlinkClick r:id="rId4">
                  <a:extLst>
                    <a:ext uri="{A12FA001-AC4F-418D-AE19-62706E023703}">
                      <ahyp:hlinkClr xmlns:ahyp="http://schemas.microsoft.com/office/drawing/2018/hyperlinkcolor" val="tx"/>
                    </a:ext>
                  </a:extLst>
                </a:hlinkClick>
              </a:rPr>
              <a:t>https://www.bain.com/insights/a-three-part-game-plan-for-delivering-sustainability-digitally/</a:t>
            </a:r>
            <a:r>
              <a:rPr lang="en-GB"/>
              <a:t> </a:t>
            </a:r>
            <a:endParaRPr/>
          </a:p>
          <a:p>
            <a:pPr marL="228600" lvl="0" indent="-228600" algn="l" rtl="0">
              <a:lnSpc>
                <a:spcPct val="103333"/>
              </a:lnSpc>
              <a:spcBef>
                <a:spcPts val="0"/>
              </a:spcBef>
              <a:spcAft>
                <a:spcPts val="0"/>
              </a:spcAft>
              <a:buClr>
                <a:srgbClr val="595959"/>
              </a:buClr>
              <a:buSzPts val="2400"/>
              <a:buFont typeface="Arial"/>
              <a:buNone/>
            </a:pPr>
            <a:r>
              <a:rPr lang="en-GB"/>
              <a:t> </a:t>
            </a:r>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82"/>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25" name="Google Shape;825;p82"/>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GB"/>
              <a:t>Any questions?</a:t>
            </a:r>
            <a:endParaRPr/>
          </a:p>
        </p:txBody>
      </p:sp>
      <p:sp>
        <p:nvSpPr>
          <p:cNvPr id="826" name="Google Shape;826;p82"/>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Thank You</a:t>
            </a:r>
            <a:endParaRPr/>
          </a:p>
        </p:txBody>
      </p:sp>
      <p:grpSp>
        <p:nvGrpSpPr>
          <p:cNvPr id="827" name="Google Shape;827;p82"/>
          <p:cNvGrpSpPr/>
          <p:nvPr/>
        </p:nvGrpSpPr>
        <p:grpSpPr>
          <a:xfrm>
            <a:off x="8380634" y="2920943"/>
            <a:ext cx="3193903" cy="538831"/>
            <a:chOff x="5349868" y="8302092"/>
            <a:chExt cx="1664680" cy="280842"/>
          </a:xfrm>
        </p:grpSpPr>
        <p:grpSp>
          <p:nvGrpSpPr>
            <p:cNvPr id="828" name="Google Shape;828;p82"/>
            <p:cNvGrpSpPr/>
            <p:nvPr/>
          </p:nvGrpSpPr>
          <p:grpSpPr>
            <a:xfrm>
              <a:off x="6388006" y="8302092"/>
              <a:ext cx="280634" cy="280634"/>
              <a:chOff x="1950027" y="2499889"/>
              <a:chExt cx="850463" cy="850463"/>
            </a:xfrm>
          </p:grpSpPr>
          <p:sp>
            <p:nvSpPr>
              <p:cNvPr id="829" name="Google Shape;829;p82"/>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30" name="Google Shape;830;p82"/>
              <p:cNvGrpSpPr/>
              <p:nvPr/>
            </p:nvGrpSpPr>
            <p:grpSpPr>
              <a:xfrm>
                <a:off x="2107521" y="2657382"/>
                <a:ext cx="535476" cy="535477"/>
                <a:chOff x="2107521" y="2657382"/>
                <a:chExt cx="535476" cy="535477"/>
              </a:xfrm>
            </p:grpSpPr>
            <p:sp>
              <p:nvSpPr>
                <p:cNvPr id="831" name="Google Shape;831;p82"/>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2" name="Google Shape;832;p82"/>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3" name="Google Shape;833;p82"/>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34" name="Google Shape;834;p82"/>
            <p:cNvGrpSpPr/>
            <p:nvPr/>
          </p:nvGrpSpPr>
          <p:grpSpPr>
            <a:xfrm>
              <a:off x="5695775" y="8302092"/>
              <a:ext cx="280634" cy="280634"/>
              <a:chOff x="-147782" y="2499889"/>
              <a:chExt cx="850463" cy="850463"/>
            </a:xfrm>
          </p:grpSpPr>
          <p:sp>
            <p:nvSpPr>
              <p:cNvPr id="835" name="Google Shape;835;p82"/>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6" name="Google Shape;836;p82"/>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37" name="Google Shape;837;p82"/>
            <p:cNvGrpSpPr/>
            <p:nvPr/>
          </p:nvGrpSpPr>
          <p:grpSpPr>
            <a:xfrm>
              <a:off x="6733914" y="8302092"/>
              <a:ext cx="280634" cy="280634"/>
              <a:chOff x="2998302" y="2499889"/>
              <a:chExt cx="850463" cy="850463"/>
            </a:xfrm>
          </p:grpSpPr>
          <p:sp>
            <p:nvSpPr>
              <p:cNvPr id="838" name="Google Shape;838;p82"/>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9" name="Google Shape;839;p82"/>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0" name="Google Shape;840;p82"/>
            <p:cNvGrpSpPr/>
            <p:nvPr/>
          </p:nvGrpSpPr>
          <p:grpSpPr>
            <a:xfrm>
              <a:off x="5349868" y="8302092"/>
              <a:ext cx="280634" cy="280842"/>
              <a:chOff x="-1196056" y="2499889"/>
              <a:chExt cx="850463" cy="851092"/>
            </a:xfrm>
          </p:grpSpPr>
          <p:sp>
            <p:nvSpPr>
              <p:cNvPr id="841" name="Google Shape;841;p82"/>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2" name="Google Shape;842;p82"/>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3" name="Google Shape;843;p82"/>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44" name="Google Shape;844;p82"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LEARNING OUTCOMES</a:t>
            </a:r>
            <a:endParaRPr/>
          </a:p>
        </p:txBody>
      </p:sp>
      <p:sp>
        <p:nvSpPr>
          <p:cNvPr id="289" name="Google Shape;289;p8"/>
          <p:cNvSpPr txBox="1">
            <a:spLocks noGrp="1"/>
          </p:cNvSpPr>
          <p:nvPr>
            <p:ph type="body" idx="2"/>
          </p:nvPr>
        </p:nvSpPr>
        <p:spPr>
          <a:xfrm>
            <a:off x="904856" y="1780771"/>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By the end of this module, participants will be able to:</a:t>
            </a:r>
            <a:endParaRPr/>
          </a:p>
          <a:p>
            <a:pPr marL="0" lvl="0" indent="0" algn="just" rtl="0">
              <a:lnSpc>
                <a:spcPct val="103333"/>
              </a:lnSpc>
              <a:spcBef>
                <a:spcPts val="0"/>
              </a:spcBef>
              <a:spcAft>
                <a:spcPts val="0"/>
              </a:spcAft>
              <a:buClr>
                <a:srgbClr val="595959"/>
              </a:buClr>
              <a:buSzPts val="2400"/>
              <a:buNone/>
            </a:pPr>
            <a:endParaRPr/>
          </a:p>
          <a:p>
            <a:pPr marL="342900" lvl="0" indent="-342900" algn="just" rtl="0">
              <a:lnSpc>
                <a:spcPct val="103333"/>
              </a:lnSpc>
              <a:spcBef>
                <a:spcPts val="0"/>
              </a:spcBef>
              <a:spcAft>
                <a:spcPts val="0"/>
              </a:spcAft>
              <a:buClr>
                <a:srgbClr val="595959"/>
              </a:buClr>
              <a:buSzPts val="2400"/>
              <a:buFont typeface="Arial"/>
              <a:buChar char="•"/>
            </a:pPr>
            <a:r>
              <a:rPr lang="en-GB" i="1"/>
              <a:t>Describe how digital technologies contribute to sustainability in business.</a:t>
            </a:r>
            <a:endParaRPr/>
          </a:p>
          <a:p>
            <a:pPr marL="342900" lvl="0" indent="-342900" algn="just" rtl="0">
              <a:lnSpc>
                <a:spcPct val="103333"/>
              </a:lnSpc>
              <a:spcBef>
                <a:spcPts val="0"/>
              </a:spcBef>
              <a:spcAft>
                <a:spcPts val="0"/>
              </a:spcAft>
              <a:buClr>
                <a:srgbClr val="595959"/>
              </a:buClr>
              <a:buSzPts val="2400"/>
              <a:buFont typeface="Arial"/>
              <a:buChar char="•"/>
            </a:pPr>
            <a:r>
              <a:rPr lang="en-GB" i="1"/>
              <a:t>Select appropriate digital tools to address specific sustainability challenges.</a:t>
            </a:r>
            <a:endParaRPr/>
          </a:p>
          <a:p>
            <a:pPr marL="342900" lvl="0" indent="-342900" algn="just" rtl="0">
              <a:lnSpc>
                <a:spcPct val="103333"/>
              </a:lnSpc>
              <a:spcBef>
                <a:spcPts val="0"/>
              </a:spcBef>
              <a:spcAft>
                <a:spcPts val="0"/>
              </a:spcAft>
              <a:buClr>
                <a:srgbClr val="595959"/>
              </a:buClr>
              <a:buSzPts val="2400"/>
              <a:buFont typeface="Arial"/>
              <a:buChar char="•"/>
            </a:pPr>
            <a:r>
              <a:rPr lang="en-GB" i="1"/>
              <a:t>Implement digital solutions to enhance environmental, social, and economic sustainability in micro-enterprises.</a:t>
            </a:r>
            <a:endParaRPr/>
          </a:p>
          <a:p>
            <a:pPr marL="342900" lvl="0" indent="-342900" algn="just" rtl="0">
              <a:lnSpc>
                <a:spcPct val="103333"/>
              </a:lnSpc>
              <a:spcBef>
                <a:spcPts val="0"/>
              </a:spcBef>
              <a:spcAft>
                <a:spcPts val="0"/>
              </a:spcAft>
              <a:buClr>
                <a:srgbClr val="595959"/>
              </a:buClr>
              <a:buSzPts val="2400"/>
              <a:buFont typeface="Arial"/>
              <a:buChar char="•"/>
            </a:pPr>
            <a:r>
              <a:rPr lang="en-GB" i="1"/>
              <a:t>Critically evaluate case studies to draw insights and best practices for digital sustainability.</a:t>
            </a:r>
            <a:endParaRPr/>
          </a:p>
          <a:p>
            <a:pPr marL="342900" lvl="0" indent="-342900" algn="just" rtl="0">
              <a:lnSpc>
                <a:spcPct val="103333"/>
              </a:lnSpc>
              <a:spcBef>
                <a:spcPts val="0"/>
              </a:spcBef>
              <a:spcAft>
                <a:spcPts val="0"/>
              </a:spcAft>
              <a:buClr>
                <a:srgbClr val="595959"/>
              </a:buClr>
              <a:buSzPts val="2400"/>
              <a:buFont typeface="Arial"/>
              <a:buChar char="•"/>
            </a:pPr>
            <a:r>
              <a:rPr lang="en-GB" i="1"/>
              <a:t>Formulate and refine a digital sustainability plan, incorporating peer feedback and practical examples.</a:t>
            </a:r>
            <a:endParaRPr i="1"/>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6223</Words>
  <Application>Microsoft Office PowerPoint</Application>
  <PresentationFormat>Widescreen</PresentationFormat>
  <Paragraphs>544</Paragraphs>
  <Slides>85</Slides>
  <Notes>85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IBM Plex Sans</vt:lpstr>
      <vt:lpstr>Arial</vt:lpstr>
      <vt:lpstr>Montserrat Light</vt:lpstr>
      <vt:lpstr>Noto Sans Symbols</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1</cp:revision>
  <dcterms:created xsi:type="dcterms:W3CDTF">2020-10-14T13:32:04Z</dcterms:created>
  <dcterms:modified xsi:type="dcterms:W3CDTF">2024-10-11T10:44:11Z</dcterms:modified>
</cp:coreProperties>
</file>