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embeddedFontLst>
    <p:embeddedFont>
      <p:font typeface="Montserrat" panose="00000500000000000000" pitchFamily="2" charset="0"/>
      <p:regular r:id="rId41"/>
      <p:bold r:id="rId42"/>
      <p:italic r:id="rId43"/>
      <p:boldItalic r:id="rId44"/>
    </p:embeddedFont>
    <p:embeddedFont>
      <p:font typeface="Montserrat Light" panose="000004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gdG+rjb4XtC6tjIZlH2kvhvsaar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3D556F-89D4-43A5-A3AD-49BC6212A7E6}">
  <a:tblStyle styleId="{323D556F-89D4-43A5-A3AD-49BC6212A7E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6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1c089a3e3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21c089a3e3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g21c089a3e3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d1a56627bd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2d1a56627bd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g2d1a56627bd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1c089a3e3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21c089a3e33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g21c089a3e33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1c089a3e33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21c089a3e33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g21c089a3e33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1c089a3e33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21c089a3e33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g21c089a3e33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d1a56627bd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2d1a56627bd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g2d1a56627bd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d1a56627b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2d1a56627b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g2d1a56627bd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d22398ad0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d22398ad0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2d22398ad0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d22398ad00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2d22398ad00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g2d22398ad00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3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3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34"/>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34"/>
          <p:cNvGrpSpPr/>
          <p:nvPr/>
        </p:nvGrpSpPr>
        <p:grpSpPr>
          <a:xfrm>
            <a:off x="-695010" y="4529052"/>
            <a:ext cx="2530502" cy="2045219"/>
            <a:chOff x="5816064" y="9435173"/>
            <a:chExt cx="798029" cy="644988"/>
          </a:xfrm>
        </p:grpSpPr>
        <p:sp>
          <p:nvSpPr>
            <p:cNvPr id="17" name="Google Shape;17;p3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3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3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34"/>
          <p:cNvPicPr preferRelativeResize="0"/>
          <p:nvPr/>
        </p:nvPicPr>
        <p:blipFill rotWithShape="1">
          <a:blip r:embed="rId2">
            <a:alphaModFix/>
          </a:blip>
          <a:srcRect/>
          <a:stretch/>
        </p:blipFill>
        <p:spPr>
          <a:xfrm>
            <a:off x="10386873" y="6063448"/>
            <a:ext cx="1801895" cy="398465"/>
          </a:xfrm>
          <a:prstGeom prst="rect">
            <a:avLst/>
          </a:prstGeom>
          <a:noFill/>
          <a:ln>
            <a:noFill/>
          </a:ln>
        </p:spPr>
      </p:pic>
      <p:pic>
        <p:nvPicPr>
          <p:cNvPr id="34" name="Google Shape;34;p3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45"/>
        <p:cNvGrpSpPr/>
        <p:nvPr/>
      </p:nvGrpSpPr>
      <p:grpSpPr>
        <a:xfrm>
          <a:off x="0" y="0"/>
          <a:ext cx="0" cy="0"/>
          <a:chOff x="0" y="0"/>
          <a:chExt cx="0" cy="0"/>
        </a:xfrm>
      </p:grpSpPr>
      <p:sp>
        <p:nvSpPr>
          <p:cNvPr id="146" name="Google Shape;146;p48"/>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48"/>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48"/>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48"/>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24"/>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24"/>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24"/>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3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3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3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3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3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3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3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3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3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3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3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3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36"/>
          <p:cNvGrpSpPr/>
          <p:nvPr/>
        </p:nvGrpSpPr>
        <p:grpSpPr>
          <a:xfrm>
            <a:off x="-692770" y="4423334"/>
            <a:ext cx="3029570" cy="2448579"/>
            <a:chOff x="5816064" y="9435173"/>
            <a:chExt cx="798029" cy="644988"/>
          </a:xfrm>
        </p:grpSpPr>
        <p:sp>
          <p:nvSpPr>
            <p:cNvPr id="61" name="Google Shape;61;p3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3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3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3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3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3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3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3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3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3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37"/>
          <p:cNvGrpSpPr/>
          <p:nvPr/>
        </p:nvGrpSpPr>
        <p:grpSpPr>
          <a:xfrm>
            <a:off x="6966447" y="3406884"/>
            <a:ext cx="3616885" cy="2923263"/>
            <a:chOff x="5816064" y="9435173"/>
            <a:chExt cx="798029" cy="644988"/>
          </a:xfrm>
        </p:grpSpPr>
        <p:sp>
          <p:nvSpPr>
            <p:cNvPr id="82" name="Google Shape;82;p3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3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3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3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3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3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3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3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3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3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3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37"/>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3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99"/>
        <p:cNvGrpSpPr/>
        <p:nvPr/>
      </p:nvGrpSpPr>
      <p:grpSpPr>
        <a:xfrm>
          <a:off x="0" y="0"/>
          <a:ext cx="0" cy="0"/>
          <a:chOff x="0" y="0"/>
          <a:chExt cx="0" cy="0"/>
        </a:xfrm>
      </p:grpSpPr>
      <p:sp>
        <p:nvSpPr>
          <p:cNvPr id="100" name="Google Shape;100;p4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03"/>
        <p:cNvGrpSpPr/>
        <p:nvPr/>
      </p:nvGrpSpPr>
      <p:grpSpPr>
        <a:xfrm>
          <a:off x="0" y="0"/>
          <a:ext cx="0" cy="0"/>
          <a:chOff x="0" y="0"/>
          <a:chExt cx="0" cy="0"/>
        </a:xfrm>
      </p:grpSpPr>
      <p:sp>
        <p:nvSpPr>
          <p:cNvPr id="104" name="Google Shape;104;p43"/>
          <p:cNvSpPr txBox="1">
            <a:spLocks noGrp="1"/>
          </p:cNvSpPr>
          <p:nvPr>
            <p:ph type="body" idx="1"/>
          </p:nvPr>
        </p:nvSpPr>
        <p:spPr>
          <a:xfrm>
            <a:off x="607554" y="587575"/>
            <a:ext cx="779349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43"/>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6" name="Google Shape;106;p43" descr="iPhone6_mockup_front_white.png"/>
          <p:cNvPicPr preferRelativeResize="0"/>
          <p:nvPr/>
        </p:nvPicPr>
        <p:blipFill rotWithShape="1">
          <a:blip r:embed="rId2">
            <a:alphaModFix/>
          </a:blip>
          <a:srcRect/>
          <a:stretch/>
        </p:blipFill>
        <p:spPr>
          <a:xfrm>
            <a:off x="7949281" y="354148"/>
            <a:ext cx="4094254" cy="6404164"/>
          </a:xfrm>
          <a:prstGeom prst="rect">
            <a:avLst/>
          </a:prstGeom>
          <a:noFill/>
          <a:ln>
            <a:noFill/>
          </a:ln>
        </p:spPr>
      </p:pic>
      <p:sp>
        <p:nvSpPr>
          <p:cNvPr id="107" name="Google Shape;107;p43"/>
          <p:cNvSpPr>
            <a:spLocks noGrp="1"/>
          </p:cNvSpPr>
          <p:nvPr>
            <p:ph type="pic" idx="2"/>
          </p:nvPr>
        </p:nvSpPr>
        <p:spPr>
          <a:xfrm>
            <a:off x="8745769" y="1387736"/>
            <a:ext cx="2444127" cy="4336988"/>
          </a:xfrm>
          <a:prstGeom prst="rect">
            <a:avLst/>
          </a:prstGeom>
          <a:solidFill>
            <a:srgbClr val="D8D8D8"/>
          </a:solidFill>
          <a:ln>
            <a:noFill/>
          </a:ln>
        </p:spPr>
      </p:sp>
      <p:sp>
        <p:nvSpPr>
          <p:cNvPr id="108" name="Google Shape;108;p43"/>
          <p:cNvSpPr txBox="1">
            <a:spLocks noGrp="1"/>
          </p:cNvSpPr>
          <p:nvPr>
            <p:ph type="body" idx="3"/>
          </p:nvPr>
        </p:nvSpPr>
        <p:spPr>
          <a:xfrm>
            <a:off x="607553" y="2016633"/>
            <a:ext cx="7793494"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4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10"/>
        <p:cNvGrpSpPr/>
        <p:nvPr/>
      </p:nvGrpSpPr>
      <p:grpSpPr>
        <a:xfrm>
          <a:off x="0" y="0"/>
          <a:ext cx="0" cy="0"/>
          <a:chOff x="0" y="0"/>
          <a:chExt cx="0" cy="0"/>
        </a:xfrm>
      </p:grpSpPr>
      <p:sp>
        <p:nvSpPr>
          <p:cNvPr id="111" name="Google Shape;111;p4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45"/>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3" name="Google Shape;113;p4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4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45"/>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16" name="Google Shape;116;p45"/>
          <p:cNvGrpSpPr/>
          <p:nvPr/>
        </p:nvGrpSpPr>
        <p:grpSpPr>
          <a:xfrm>
            <a:off x="-848733" y="3847224"/>
            <a:ext cx="3746119" cy="3027714"/>
            <a:chOff x="5816064" y="9435173"/>
            <a:chExt cx="798029" cy="644988"/>
          </a:xfrm>
        </p:grpSpPr>
        <p:sp>
          <p:nvSpPr>
            <p:cNvPr id="117" name="Google Shape;117;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 name="Google Shape;118;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2" name="Google Shape;132;p45"/>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133"/>
        <p:cNvGrpSpPr/>
        <p:nvPr/>
      </p:nvGrpSpPr>
      <p:grpSpPr>
        <a:xfrm>
          <a:off x="0" y="0"/>
          <a:ext cx="0" cy="0"/>
          <a:chOff x="0" y="0"/>
          <a:chExt cx="0" cy="0"/>
        </a:xfrm>
      </p:grpSpPr>
      <p:sp>
        <p:nvSpPr>
          <p:cNvPr id="134" name="Google Shape;134;p3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3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3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3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3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3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8"/>
          <p:cNvSpPr>
            <a:spLocks noGrp="1"/>
          </p:cNvSpPr>
          <p:nvPr>
            <p:ph type="pic" idx="8"/>
          </p:nvPr>
        </p:nvSpPr>
        <p:spPr>
          <a:xfrm>
            <a:off x="-48344" y="0"/>
            <a:ext cx="3570477" cy="6858000"/>
          </a:xfrm>
          <a:prstGeom prst="rect">
            <a:avLst/>
          </a:prstGeom>
          <a:solidFill>
            <a:srgbClr val="D8D8D8"/>
          </a:solidFill>
          <a:ln>
            <a:noFill/>
          </a:ln>
        </p:spPr>
      </p:sp>
      <p:sp>
        <p:nvSpPr>
          <p:cNvPr id="143" name="Google Shape;143;p3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3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32"/>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aicontentfy.com/en/blog/building-sustainable-future-for-small-businesses-best-practices" TargetMode="External"/><Relationship Id="rId7" Type="http://schemas.openxmlformats.org/officeDocument/2006/relationships/hyperlink" Target="https://www.forbes.com/sites/forbesagencycouncil/2021/06/09/the-role-small-businesses-can-play-in-building-a-sustainable-future/?sh=12d49c42da5d"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link.springer.com/content/pdf/10.1007/s43615-022-00224-3.pdf" TargetMode="External"/><Relationship Id="rId5" Type="http://schemas.openxmlformats.org/officeDocument/2006/relationships/hyperlink" Target="https://aworld.org/engagement/sustainability-engagement-importance-and-best-practices/" TargetMode="External"/><Relationship Id="rId4" Type="http://schemas.openxmlformats.org/officeDocument/2006/relationships/hyperlink" Target="https://www.isealalliance.org/sites/default/files/resource/2019-07/ISEAL_SustainabilityBenchmarkingGoodPracticeGuide2019_V6.pdf"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medium.com/@wmoushey/the-complete-guide-to-esg-benchmarking-864ce90eb669" TargetMode="External"/><Relationship Id="rId3" Type="http://schemas.openxmlformats.org/officeDocument/2006/relationships/hyperlink" Target="https://link.springer.com/article/10.1007/s43615-022-00224-3" TargetMode="External"/><Relationship Id="rId7" Type="http://schemas.openxmlformats.org/officeDocument/2006/relationships/hyperlink" Target="https://www.weforum.org/agenda/2022/02/employee-engagement-sustainability-work-climate-crisis/"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s://www.greenpolicyplatform.org/research/sustainability-benchmarking-good-practice-guide" TargetMode="External"/><Relationship Id="rId5" Type="http://schemas.openxmlformats.org/officeDocument/2006/relationships/hyperlink" Target="https://assets.worldbenchmarkingalliance.org/app/uploads/2023/10/case_study_CHRB_automotive_sector.pdf" TargetMode="External"/><Relationship Id="rId4" Type="http://schemas.openxmlformats.org/officeDocument/2006/relationships/hyperlink" Target="https://repurpose.global/blog/post/3-sustainability-initiatives-and-why-they-worked"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156" name="Google Shape;156;p2"/>
          <p:cNvSpPr txBox="1"/>
          <p:nvPr/>
        </p:nvSpPr>
        <p:spPr>
          <a:xfrm>
            <a:off x="226433" y="523776"/>
            <a:ext cx="6476785"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Starter Kit</a:t>
            </a:r>
            <a:endParaRPr sz="1400" b="0" i="0" u="none" strike="noStrike" cap="none">
              <a:solidFill>
                <a:srgbClr val="000000"/>
              </a:solidFill>
              <a:latin typeface="Arial"/>
              <a:ea typeface="Arial"/>
              <a:cs typeface="Arial"/>
              <a:sym typeface="Arial"/>
            </a:endParaRPr>
          </a:p>
        </p:txBody>
      </p:sp>
      <p:sp>
        <p:nvSpPr>
          <p:cNvPr id="157" name="Google Shape;157;p2"/>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8. BENCHMARK PRACTICES</a:t>
            </a:r>
            <a:endParaRPr sz="1400" b="0" i="0" u="none" strike="noStrike" cap="none">
              <a:solidFill>
                <a:srgbClr val="000000"/>
              </a:solidFill>
              <a:latin typeface="Arial"/>
              <a:ea typeface="Arial"/>
              <a:cs typeface="Arial"/>
              <a:sym typeface="Arial"/>
            </a:endParaRPr>
          </a:p>
        </p:txBody>
      </p:sp>
      <p:sp>
        <p:nvSpPr>
          <p:cNvPr id="2" name="Google Shape;164;p1">
            <a:extLst>
              <a:ext uri="{FF2B5EF4-FFF2-40B4-BE49-F238E27FC236}">
                <a16:creationId xmlns:a16="http://schemas.microsoft.com/office/drawing/2014/main" id="{DF3D2DB4-D615-AF9F-2A61-359044D5F0AF}"/>
              </a:ext>
            </a:extLst>
          </p:cNvPr>
          <p:cNvSpPr txBox="1"/>
          <p:nvPr/>
        </p:nvSpPr>
        <p:spPr>
          <a:xfrm>
            <a:off x="1781175" y="5881209"/>
            <a:ext cx="2141539" cy="645906"/>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1100" dirty="0">
                <a:solidFill>
                  <a:schemeClr val="bg1"/>
                </a:solidFill>
              </a:rPr>
              <a:t>Start on Sustainability Erasmus+ VET Project © 2024 is licensed under CC BY 4.0</a:t>
            </a:r>
            <a:endParaRPr sz="1100" dirty="0">
              <a:solidFill>
                <a:schemeClr val="bg1"/>
              </a:solidFill>
              <a:latin typeface="Calibri"/>
              <a:ea typeface="Calibri"/>
              <a:cs typeface="Calibri"/>
              <a:sym typeface="Calibri"/>
            </a:endParaRPr>
          </a:p>
        </p:txBody>
      </p:sp>
      <p:sp>
        <p:nvSpPr>
          <p:cNvPr id="3" name="Google Shape;164;p1">
            <a:extLst>
              <a:ext uri="{FF2B5EF4-FFF2-40B4-BE49-F238E27FC236}">
                <a16:creationId xmlns:a16="http://schemas.microsoft.com/office/drawing/2014/main" id="{7238163F-713C-408F-553F-CCBC03E24F2F}"/>
              </a:ext>
            </a:extLst>
          </p:cNvPr>
          <p:cNvSpPr txBox="1"/>
          <p:nvPr/>
        </p:nvSpPr>
        <p:spPr>
          <a:xfrm>
            <a:off x="4921525" y="5873125"/>
            <a:ext cx="5457375" cy="830443"/>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9130"/>
              </a:lnSpc>
              <a:spcBef>
                <a:spcPts val="0"/>
              </a:spcBef>
              <a:spcAft>
                <a:spcPts val="0"/>
              </a:spcAft>
              <a:buClr>
                <a:schemeClr val="lt1"/>
              </a:buClr>
              <a:buSzPts val="4800"/>
              <a:buFont typeface="Calibri"/>
              <a:buNone/>
            </a:pPr>
            <a:r>
              <a:rPr lang="en-US" sz="1100" b="1" dirty="0">
                <a:solidFill>
                  <a:srgbClr val="26324B"/>
                </a:solidFill>
              </a:rPr>
              <a:t>Disclaimer: </a:t>
            </a:r>
            <a:r>
              <a:rPr lang="en-US" sz="1100" dirty="0">
                <a:solidFill>
                  <a:srgbClr val="26324B"/>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1" dirty="0">
              <a:solidFill>
                <a:srgbClr val="010101"/>
              </a:solidFill>
              <a:latin typeface="Calibri"/>
              <a:ea typeface="Calibri"/>
              <a:cs typeface="Calibri"/>
              <a:sym typeface="Calibri"/>
            </a:endParaRPr>
          </a:p>
        </p:txBody>
      </p:sp>
      <p:pic>
        <p:nvPicPr>
          <p:cNvPr id="4" name="Picture 3" descr="A grey and black sign with a person in a circle&#10;&#10;Description automatically generated">
            <a:extLst>
              <a:ext uri="{FF2B5EF4-FFF2-40B4-BE49-F238E27FC236}">
                <a16:creationId xmlns:a16="http://schemas.microsoft.com/office/drawing/2014/main" id="{D6210CAE-39B3-8F81-1071-CB4F57A035DE}"/>
              </a:ext>
            </a:extLst>
          </p:cNvPr>
          <p:cNvPicPr>
            <a:picLocks noChangeAspect="1"/>
          </p:cNvPicPr>
          <p:nvPr/>
        </p:nvPicPr>
        <p:blipFill>
          <a:blip r:embed="rId4"/>
          <a:stretch>
            <a:fillRect/>
          </a:stretch>
        </p:blipFill>
        <p:spPr>
          <a:xfrm>
            <a:off x="3932239" y="6123613"/>
            <a:ext cx="941661" cy="329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body" idx="1"/>
          </p:nvPr>
        </p:nvSpPr>
        <p:spPr>
          <a:xfrm>
            <a:off x="607555" y="320451"/>
            <a:ext cx="5881764" cy="6864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DEFINITIONS</a:t>
            </a:r>
            <a:endParaRPr/>
          </a:p>
        </p:txBody>
      </p:sp>
      <p:sp>
        <p:nvSpPr>
          <p:cNvPr id="230" name="Google Shape;230;p33"/>
          <p:cNvSpPr txBox="1">
            <a:spLocks noGrp="1"/>
          </p:cNvSpPr>
          <p:nvPr>
            <p:ph type="body" idx="3"/>
          </p:nvPr>
        </p:nvSpPr>
        <p:spPr>
          <a:xfrm>
            <a:off x="607556" y="968672"/>
            <a:ext cx="7591222" cy="410293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2400"/>
              <a:buNone/>
            </a:pPr>
            <a:r>
              <a:rPr lang="en-US" b="1">
                <a:solidFill>
                  <a:srgbClr val="222222"/>
                </a:solidFill>
              </a:rPr>
              <a:t>Benchmark:</a:t>
            </a:r>
            <a:r>
              <a:rPr lang="en-US">
                <a:solidFill>
                  <a:srgbClr val="222222"/>
                </a:solidFill>
              </a:rPr>
              <a:t> The reference point against which something is evaluated.</a:t>
            </a:r>
            <a:endParaRPr/>
          </a:p>
          <a:p>
            <a:pPr marL="0" lvl="0" indent="0" algn="just" rtl="0">
              <a:lnSpc>
                <a:spcPct val="100000"/>
              </a:lnSpc>
              <a:spcBef>
                <a:spcPts val="1200"/>
              </a:spcBef>
              <a:spcAft>
                <a:spcPts val="0"/>
              </a:spcAft>
              <a:buSzPts val="2400"/>
              <a:buNone/>
            </a:pPr>
            <a:r>
              <a:rPr lang="en-US" b="1">
                <a:solidFill>
                  <a:srgbClr val="222222"/>
                </a:solidFill>
              </a:rPr>
              <a:t>Benchmarking exercise: </a:t>
            </a:r>
            <a:r>
              <a:rPr lang="en-US">
                <a:solidFill>
                  <a:srgbClr val="222222"/>
                </a:solidFill>
              </a:rPr>
              <a:t>A one-off benchmark, not part of a long-term program, policy, or strategy.</a:t>
            </a:r>
            <a:endParaRPr/>
          </a:p>
          <a:p>
            <a:pPr marL="0" lvl="0" indent="0" algn="just" rtl="0">
              <a:lnSpc>
                <a:spcPct val="100000"/>
              </a:lnSpc>
              <a:spcBef>
                <a:spcPts val="1200"/>
              </a:spcBef>
              <a:spcAft>
                <a:spcPts val="0"/>
              </a:spcAft>
              <a:buSzPts val="2400"/>
              <a:buNone/>
            </a:pPr>
            <a:r>
              <a:rPr lang="en-US" b="1">
                <a:solidFill>
                  <a:srgbClr val="222222"/>
                </a:solidFill>
              </a:rPr>
              <a:t>Benchmarking programme: </a:t>
            </a:r>
            <a:r>
              <a:rPr lang="en-US">
                <a:solidFill>
                  <a:srgbClr val="222222"/>
                </a:solidFill>
              </a:rPr>
              <a:t>A structured and systematic way of carrying out evaluations against benchmarks, often tied to specific organisational or policy goals.</a:t>
            </a:r>
            <a:endParaRPr/>
          </a:p>
          <a:p>
            <a:pPr marL="0" lvl="0" indent="0" algn="just" rtl="0">
              <a:lnSpc>
                <a:spcPct val="100000"/>
              </a:lnSpc>
              <a:spcBef>
                <a:spcPts val="1200"/>
              </a:spcBef>
              <a:spcAft>
                <a:spcPts val="0"/>
              </a:spcAft>
              <a:buSzPts val="2400"/>
              <a:buNone/>
            </a:pPr>
            <a:r>
              <a:rPr lang="en-US" b="1">
                <a:solidFill>
                  <a:srgbClr val="222222"/>
                </a:solidFill>
              </a:rPr>
              <a:t>Entity: </a:t>
            </a:r>
            <a:r>
              <a:rPr lang="en-US">
                <a:solidFill>
                  <a:srgbClr val="222222"/>
                </a:solidFill>
              </a:rPr>
              <a:t>The subject of a benchmark, such as a sustainability standard, company, NGO, or other stakeholders.</a:t>
            </a:r>
            <a:endParaRPr/>
          </a:p>
          <a:p>
            <a:pPr marL="0" lvl="0" indent="0" algn="just" rtl="0">
              <a:lnSpc>
                <a:spcPct val="100000"/>
              </a:lnSpc>
              <a:spcBef>
                <a:spcPts val="1200"/>
              </a:spcBef>
              <a:spcAft>
                <a:spcPts val="1200"/>
              </a:spcAft>
              <a:buSzPts val="2400"/>
              <a:buNone/>
            </a:pPr>
            <a:r>
              <a:rPr lang="en-US" b="1">
                <a:solidFill>
                  <a:srgbClr val="222222"/>
                </a:solidFill>
              </a:rPr>
              <a:t>Convenor: </a:t>
            </a:r>
            <a:r>
              <a:rPr lang="en-US">
                <a:solidFill>
                  <a:srgbClr val="222222"/>
                </a:solidFill>
              </a:rPr>
              <a:t>The organisation leading the development of a benchmarking exercise or programme and making key decisions about its purpose, structure, and process.</a:t>
            </a:r>
            <a:endParaRPr/>
          </a:p>
        </p:txBody>
      </p:sp>
      <p:pic>
        <p:nvPicPr>
          <p:cNvPr id="231" name="Google Shape;231;p33"/>
          <p:cNvPicPr preferRelativeResize="0">
            <a:picLocks noGrp="1"/>
          </p:cNvPicPr>
          <p:nvPr>
            <p:ph type="pic" idx="2"/>
          </p:nvPr>
        </p:nvPicPr>
        <p:blipFill rotWithShape="1">
          <a:blip r:embed="rId3">
            <a:alphaModFix/>
          </a:blip>
          <a:srcRect l="31209" r="31209"/>
          <a:stretch/>
        </p:blipFill>
        <p:spPr>
          <a:xfrm>
            <a:off x="8745769" y="1387736"/>
            <a:ext cx="2444127" cy="4336988"/>
          </a:xfrm>
          <a:prstGeom prst="rect">
            <a:avLst/>
          </a:prstGeom>
          <a:solidFill>
            <a:srgbClr val="D8D8D8"/>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9"/>
          <p:cNvSpPr txBox="1">
            <a:spLocks noGrp="1"/>
          </p:cNvSpPr>
          <p:nvPr>
            <p:ph type="body" idx="1"/>
          </p:nvPr>
        </p:nvSpPr>
        <p:spPr>
          <a:xfrm>
            <a:off x="607555" y="320451"/>
            <a:ext cx="6491888" cy="6864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PRINCIPLES OF BENCHMARKING</a:t>
            </a:r>
            <a:endParaRPr/>
          </a:p>
        </p:txBody>
      </p:sp>
      <p:sp>
        <p:nvSpPr>
          <p:cNvPr id="238" name="Google Shape;238;p49"/>
          <p:cNvSpPr txBox="1">
            <a:spLocks noGrp="1"/>
          </p:cNvSpPr>
          <p:nvPr>
            <p:ph type="body" idx="3"/>
          </p:nvPr>
        </p:nvSpPr>
        <p:spPr>
          <a:xfrm>
            <a:off x="607556" y="968672"/>
            <a:ext cx="7591222" cy="4102937"/>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200"/>
              </a:spcBef>
              <a:spcAft>
                <a:spcPts val="0"/>
              </a:spcAft>
              <a:buSzPts val="2400"/>
              <a:buFont typeface="Arial"/>
              <a:buChar char="•"/>
            </a:pPr>
            <a:r>
              <a:rPr lang="en-US" b="1">
                <a:solidFill>
                  <a:srgbClr val="222222"/>
                </a:solidFill>
              </a:rPr>
              <a:t>Transparency: </a:t>
            </a:r>
            <a:r>
              <a:rPr lang="en-US">
                <a:solidFill>
                  <a:srgbClr val="222222"/>
                </a:solidFill>
              </a:rPr>
              <a:t>Making relevant information freely available in an accessible manner.</a:t>
            </a:r>
            <a:endParaRPr/>
          </a:p>
          <a:p>
            <a:pPr marL="342900" lvl="0" indent="-342900" algn="just" rtl="0">
              <a:lnSpc>
                <a:spcPct val="100000"/>
              </a:lnSpc>
              <a:spcBef>
                <a:spcPts val="1200"/>
              </a:spcBef>
              <a:spcAft>
                <a:spcPts val="0"/>
              </a:spcAft>
              <a:buSzPts val="2400"/>
              <a:buFont typeface="Arial"/>
              <a:buChar char="•"/>
            </a:pPr>
            <a:r>
              <a:rPr lang="en-US" b="1">
                <a:solidFill>
                  <a:srgbClr val="222222"/>
                </a:solidFill>
              </a:rPr>
              <a:t>Rigour: </a:t>
            </a:r>
            <a:r>
              <a:rPr lang="en-US">
                <a:solidFill>
                  <a:srgbClr val="222222"/>
                </a:solidFill>
              </a:rPr>
              <a:t>Structured and implemented in ways that produce quality outcomes.</a:t>
            </a:r>
            <a:endParaRPr/>
          </a:p>
          <a:p>
            <a:pPr marL="342900" lvl="0" indent="-342900" algn="just" rtl="0">
              <a:lnSpc>
                <a:spcPct val="100000"/>
              </a:lnSpc>
              <a:spcBef>
                <a:spcPts val="1200"/>
              </a:spcBef>
              <a:spcAft>
                <a:spcPts val="0"/>
              </a:spcAft>
              <a:buSzPts val="2400"/>
              <a:buFont typeface="Arial"/>
              <a:buChar char="•"/>
            </a:pPr>
            <a:r>
              <a:rPr lang="en-US" b="1">
                <a:solidFill>
                  <a:srgbClr val="222222"/>
                </a:solidFill>
              </a:rPr>
              <a:t>Stakeholder engagement: </a:t>
            </a:r>
            <a:r>
              <a:rPr lang="en-US">
                <a:solidFill>
                  <a:srgbClr val="222222"/>
                </a:solidFill>
              </a:rPr>
              <a:t>Providing appropriate opportunities for stakeholders to participate in and provide input to the process.</a:t>
            </a:r>
            <a:endParaRPr/>
          </a:p>
          <a:p>
            <a:pPr marL="342900" lvl="0" indent="-342900" algn="just" rtl="0">
              <a:lnSpc>
                <a:spcPct val="100000"/>
              </a:lnSpc>
              <a:spcBef>
                <a:spcPts val="1200"/>
              </a:spcBef>
              <a:spcAft>
                <a:spcPts val="0"/>
              </a:spcAft>
              <a:buSzPts val="2400"/>
              <a:buFont typeface="Arial"/>
              <a:buChar char="•"/>
            </a:pPr>
            <a:r>
              <a:rPr lang="en-US" b="1">
                <a:solidFill>
                  <a:srgbClr val="222222"/>
                </a:solidFill>
              </a:rPr>
              <a:t>Impartiality: </a:t>
            </a:r>
            <a:r>
              <a:rPr lang="en-US">
                <a:solidFill>
                  <a:srgbClr val="222222"/>
                </a:solidFill>
              </a:rPr>
              <a:t>Identifying and mitigating conflicts of interest throughout operations.</a:t>
            </a:r>
            <a:endParaRPr/>
          </a:p>
          <a:p>
            <a:pPr marL="0" lvl="0" indent="0" algn="just" rtl="0">
              <a:lnSpc>
                <a:spcPct val="100000"/>
              </a:lnSpc>
              <a:spcBef>
                <a:spcPts val="1200"/>
              </a:spcBef>
              <a:spcAft>
                <a:spcPts val="0"/>
              </a:spcAft>
              <a:buSzPts val="2400"/>
              <a:buNone/>
            </a:pPr>
            <a:r>
              <a:rPr lang="en-US">
                <a:solidFill>
                  <a:srgbClr val="222222"/>
                </a:solidFill>
              </a:rPr>
              <a:t>Key points to remember while creating benchmarks:</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rPr>
              <a:t>Identify the purpose of the benchmark and who it is for.</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rPr>
              <a:t>Determine who or what is being benchmarked.</a:t>
            </a:r>
            <a:endParaRPr/>
          </a:p>
        </p:txBody>
      </p:sp>
      <p:pic>
        <p:nvPicPr>
          <p:cNvPr id="239" name="Google Shape;239;p49"/>
          <p:cNvPicPr preferRelativeResize="0">
            <a:picLocks noGrp="1"/>
          </p:cNvPicPr>
          <p:nvPr>
            <p:ph type="pic" idx="2"/>
          </p:nvPr>
        </p:nvPicPr>
        <p:blipFill rotWithShape="1">
          <a:blip r:embed="rId3">
            <a:alphaModFix/>
          </a:blip>
          <a:srcRect l="31173" r="31173"/>
          <a:stretch/>
        </p:blipFill>
        <p:spPr>
          <a:xfrm>
            <a:off x="8745769" y="1387736"/>
            <a:ext cx="2444127" cy="4336988"/>
          </a:xfrm>
          <a:prstGeom prst="rect">
            <a:avLst/>
          </a:prstGeom>
          <a:solidFill>
            <a:srgbClr val="D8D8D8"/>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50"/>
          <p:cNvSpPr txBox="1">
            <a:spLocks noGrp="1"/>
          </p:cNvSpPr>
          <p:nvPr>
            <p:ph type="body" idx="1"/>
          </p:nvPr>
        </p:nvSpPr>
        <p:spPr>
          <a:xfrm>
            <a:off x="334737" y="0"/>
            <a:ext cx="6492000" cy="686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BENCHMARKING PROCESS</a:t>
            </a:r>
            <a:endParaRPr/>
          </a:p>
        </p:txBody>
      </p:sp>
      <p:sp>
        <p:nvSpPr>
          <p:cNvPr id="246" name="Google Shape;246;p50"/>
          <p:cNvSpPr txBox="1">
            <a:spLocks noGrp="1"/>
          </p:cNvSpPr>
          <p:nvPr>
            <p:ph type="body" idx="3"/>
          </p:nvPr>
        </p:nvSpPr>
        <p:spPr>
          <a:xfrm>
            <a:off x="334737" y="433246"/>
            <a:ext cx="8226300" cy="545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en-US">
                <a:solidFill>
                  <a:srgbClr val="222222"/>
                </a:solidFill>
              </a:rPr>
              <a:t>Determine the content of the benchmark.</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rPr>
              <a:t>Consider core elements for benchmarking sustainability standards.</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rPr>
              <a:t>Align with international norms and guides.</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rPr>
              <a:t>Accommodate diverse approaches in a benchmark.</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rPr>
              <a:t>Determine the evaluation structure of the benchmark.</a:t>
            </a:r>
            <a:endParaRPr/>
          </a:p>
          <a:p>
            <a:pPr marL="342900" lvl="0" indent="-342900" algn="just" rtl="0">
              <a:lnSpc>
                <a:spcPct val="100000"/>
              </a:lnSpc>
              <a:spcBef>
                <a:spcPts val="1200"/>
              </a:spcBef>
              <a:spcAft>
                <a:spcPts val="0"/>
              </a:spcAft>
              <a:buSzPts val="2400"/>
              <a:buFont typeface="Arial"/>
              <a:buChar char="•"/>
            </a:pPr>
            <a:r>
              <a:rPr lang="en-US">
                <a:solidFill>
                  <a:srgbClr val="222222"/>
                </a:solidFill>
              </a:rPr>
              <a:t>Determine the benchmarking methodology.</a:t>
            </a:r>
            <a:endParaRPr/>
          </a:p>
          <a:p>
            <a:pPr marL="457200" lvl="0" indent="-381000" algn="just" rtl="0">
              <a:lnSpc>
                <a:spcPct val="100000"/>
              </a:lnSpc>
              <a:spcBef>
                <a:spcPts val="1200"/>
              </a:spcBef>
              <a:spcAft>
                <a:spcPts val="0"/>
              </a:spcAft>
              <a:buSzPts val="2400"/>
              <a:buChar char="•"/>
            </a:pPr>
            <a:r>
              <a:rPr lang="en-US">
                <a:solidFill>
                  <a:srgbClr val="222222"/>
                </a:solidFill>
              </a:rPr>
              <a:t>Steps in implementing the benchmarking process.</a:t>
            </a:r>
            <a:endParaRPr/>
          </a:p>
          <a:p>
            <a:pPr marL="457200" lvl="0" indent="-381000" algn="just" rtl="0">
              <a:lnSpc>
                <a:spcPct val="100000"/>
              </a:lnSpc>
              <a:spcBef>
                <a:spcPts val="1200"/>
              </a:spcBef>
              <a:spcAft>
                <a:spcPts val="0"/>
              </a:spcAft>
              <a:buSzPts val="2400"/>
              <a:buChar char="•"/>
            </a:pPr>
            <a:r>
              <a:rPr lang="en-US">
                <a:solidFill>
                  <a:srgbClr val="222222"/>
                </a:solidFill>
              </a:rPr>
              <a:t>Determine how the results will be communicated.</a:t>
            </a:r>
            <a:endParaRPr/>
          </a:p>
          <a:p>
            <a:pPr marL="457200" lvl="0" indent="-381000" algn="just" rtl="0">
              <a:lnSpc>
                <a:spcPct val="100000"/>
              </a:lnSpc>
              <a:spcBef>
                <a:spcPts val="1200"/>
              </a:spcBef>
              <a:spcAft>
                <a:spcPts val="0"/>
              </a:spcAft>
              <a:buSzPts val="2400"/>
              <a:buChar char="•"/>
            </a:pPr>
            <a:r>
              <a:rPr lang="en-US">
                <a:solidFill>
                  <a:srgbClr val="222222"/>
                </a:solidFill>
              </a:rPr>
              <a:t>Consider further considerations such as competence, cost and complexity.</a:t>
            </a:r>
            <a:endParaRPr/>
          </a:p>
          <a:p>
            <a:pPr marL="457200" lvl="0" indent="-381000" algn="just" rtl="0">
              <a:lnSpc>
                <a:spcPct val="100000"/>
              </a:lnSpc>
              <a:spcBef>
                <a:spcPts val="1200"/>
              </a:spcBef>
              <a:spcAft>
                <a:spcPts val="0"/>
              </a:spcAft>
              <a:buSzPts val="2400"/>
              <a:buChar char="•"/>
            </a:pPr>
            <a:r>
              <a:rPr lang="en-US">
                <a:solidFill>
                  <a:srgbClr val="222222"/>
                </a:solidFill>
              </a:rPr>
              <a:t>Improve the benchmark and process.</a:t>
            </a:r>
            <a:endParaRPr/>
          </a:p>
          <a:p>
            <a:pPr marL="457200" lvl="0" indent="-381000" algn="just" rtl="0">
              <a:lnSpc>
                <a:spcPct val="100000"/>
              </a:lnSpc>
              <a:spcBef>
                <a:spcPts val="1200"/>
              </a:spcBef>
              <a:spcAft>
                <a:spcPts val="0"/>
              </a:spcAft>
              <a:buSzPts val="2400"/>
              <a:buChar char="•"/>
            </a:pPr>
            <a:r>
              <a:rPr lang="en-US">
                <a:solidFill>
                  <a:srgbClr val="222222"/>
                </a:solidFill>
              </a:rPr>
              <a:t>Government use of benchmarks.</a:t>
            </a:r>
            <a:endParaRPr/>
          </a:p>
        </p:txBody>
      </p:sp>
      <p:pic>
        <p:nvPicPr>
          <p:cNvPr id="247" name="Google Shape;247;p50"/>
          <p:cNvPicPr preferRelativeResize="0">
            <a:picLocks noGrp="1"/>
          </p:cNvPicPr>
          <p:nvPr>
            <p:ph type="pic" idx="2"/>
          </p:nvPr>
        </p:nvPicPr>
        <p:blipFill rotWithShape="1">
          <a:blip r:embed="rId3">
            <a:alphaModFix/>
          </a:blip>
          <a:srcRect l="31210" r="31210"/>
          <a:stretch/>
        </p:blipFill>
        <p:spPr>
          <a:xfrm>
            <a:off x="8745769" y="1387736"/>
            <a:ext cx="2444127" cy="4336988"/>
          </a:xfrm>
          <a:prstGeom prst="rect">
            <a:avLst/>
          </a:prstGeom>
          <a:solidFill>
            <a:srgbClr val="D8D8D8"/>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1"/>
          <p:cNvSpPr txBox="1">
            <a:spLocks noGrp="1"/>
          </p:cNvSpPr>
          <p:nvPr>
            <p:ph type="body" idx="1"/>
          </p:nvPr>
        </p:nvSpPr>
        <p:spPr>
          <a:xfrm>
            <a:off x="4479534" y="364561"/>
            <a:ext cx="6904232" cy="5871854"/>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595959"/>
              </a:buClr>
              <a:buSzPts val="2400"/>
              <a:buNone/>
            </a:pPr>
            <a:r>
              <a:rPr lang="en-US" b="1">
                <a:solidFill>
                  <a:srgbClr val="222222"/>
                </a:solidFill>
                <a:highlight>
                  <a:srgbClr val="FFFFFF"/>
                </a:highlight>
              </a:rPr>
              <a:t>A Sustainability Benchmarking Good Practice Guide</a:t>
            </a:r>
            <a:endParaRPr/>
          </a:p>
          <a:p>
            <a:pPr marL="342900" lvl="0" indent="-342900" algn="just" rtl="0">
              <a:lnSpc>
                <a:spcPct val="150000"/>
              </a:lnSpc>
              <a:spcBef>
                <a:spcPts val="0"/>
              </a:spcBef>
              <a:spcAft>
                <a:spcPts val="0"/>
              </a:spcAft>
              <a:buClr>
                <a:srgbClr val="595959"/>
              </a:buClr>
              <a:buSzPts val="2400"/>
              <a:buFont typeface="Arial"/>
              <a:buChar char="•"/>
            </a:pPr>
            <a:r>
              <a:rPr lang="en-US">
                <a:solidFill>
                  <a:srgbClr val="222222"/>
                </a:solidFill>
                <a:highlight>
                  <a:srgbClr val="FFFFFF"/>
                </a:highlight>
              </a:rPr>
              <a:t>A good sustainability benchmarking practice guide can provide a framework and practical set of good practices and considerations for organisations and initiatives considering whether to carry out a benchmarking exercise or develop a benchmarking program.</a:t>
            </a:r>
            <a:endParaRPr/>
          </a:p>
          <a:p>
            <a:pPr marL="342900" lvl="0" indent="-342900" algn="just" rtl="0">
              <a:lnSpc>
                <a:spcPct val="150000"/>
              </a:lnSpc>
              <a:spcBef>
                <a:spcPts val="0"/>
              </a:spcBef>
              <a:spcAft>
                <a:spcPts val="0"/>
              </a:spcAft>
              <a:buClr>
                <a:srgbClr val="595959"/>
              </a:buClr>
              <a:buSzPts val="2400"/>
              <a:buFont typeface="Arial"/>
              <a:buChar char="•"/>
            </a:pPr>
            <a:r>
              <a:rPr lang="en-US">
                <a:solidFill>
                  <a:srgbClr val="222222"/>
                </a:solidFill>
                <a:highlight>
                  <a:srgbClr val="FFFFFF"/>
                </a:highlight>
              </a:rPr>
              <a:t>This may cover benchmarks developed by any type of organisation, including companies, governments, NGOs, sustainability standards, and others.</a:t>
            </a:r>
            <a:endParaRPr/>
          </a:p>
        </p:txBody>
      </p:sp>
      <p:sp>
        <p:nvSpPr>
          <p:cNvPr id="253" name="Google Shape;253;p51"/>
          <p:cNvSpPr txBox="1">
            <a:spLocks noGrp="1"/>
          </p:cNvSpPr>
          <p:nvPr>
            <p:ph type="body" idx="2"/>
          </p:nvPr>
        </p:nvSpPr>
        <p:spPr>
          <a:xfrm>
            <a:off x="621547" y="352204"/>
            <a:ext cx="3125818" cy="41684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METHODS TO MEASURE PERFORMANCE AGAINST INDUSTRY STANDARDS AND BEST PRACTICES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2"/>
          <p:cNvSpPr txBox="1">
            <a:spLocks noGrp="1"/>
          </p:cNvSpPr>
          <p:nvPr>
            <p:ph type="body" idx="1"/>
          </p:nvPr>
        </p:nvSpPr>
        <p:spPr>
          <a:xfrm>
            <a:off x="4458984" y="467302"/>
            <a:ext cx="6914508" cy="5902676"/>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en-US">
                <a:solidFill>
                  <a:srgbClr val="222222"/>
                </a:solidFill>
                <a:highlight>
                  <a:srgbClr val="FFFFFF"/>
                </a:highlight>
              </a:rPr>
              <a:t>The guide should aim to provide a framework and practical set of good practices and considerations for organisations and initiatives considering carrying out a benchmarking exercise or developing a benchmarking program.</a:t>
            </a:r>
            <a:endParaRPr/>
          </a:p>
          <a:p>
            <a:pPr marL="342900" lvl="0" indent="-342900" algn="just" rtl="0">
              <a:lnSpc>
                <a:spcPct val="150000"/>
              </a:lnSpc>
              <a:spcBef>
                <a:spcPts val="0"/>
              </a:spcBef>
              <a:spcAft>
                <a:spcPts val="0"/>
              </a:spcAft>
              <a:buSzPts val="2400"/>
              <a:buFont typeface="Arial"/>
              <a:buChar char="•"/>
            </a:pPr>
            <a:r>
              <a:rPr lang="en-US">
                <a:solidFill>
                  <a:srgbClr val="222222"/>
                </a:solidFill>
                <a:highlight>
                  <a:srgbClr val="FFFFFF"/>
                </a:highlight>
              </a:rPr>
              <a:t>It should not fully propose a criteria or requirement to be used in a benchmark but set out some considerations for developing those requirements. </a:t>
            </a:r>
            <a:endParaRPr/>
          </a:p>
        </p:txBody>
      </p:sp>
      <p:sp>
        <p:nvSpPr>
          <p:cNvPr id="259" name="Google Shape;259;p52"/>
          <p:cNvSpPr txBox="1">
            <a:spLocks noGrp="1"/>
          </p:cNvSpPr>
          <p:nvPr>
            <p:ph type="body" idx="2"/>
          </p:nvPr>
        </p:nvSpPr>
        <p:spPr>
          <a:xfrm>
            <a:off x="621547" y="352204"/>
            <a:ext cx="3125818" cy="41684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METHODS TO MEASURE PERFORMANCE AGAINST INDUSTRY STANDARDS AND BEST PRACTICES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53"/>
          <p:cNvSpPr txBox="1">
            <a:spLocks noGrp="1"/>
          </p:cNvSpPr>
          <p:nvPr>
            <p:ph type="body" idx="1"/>
          </p:nvPr>
        </p:nvSpPr>
        <p:spPr>
          <a:xfrm>
            <a:off x="4458984" y="364562"/>
            <a:ext cx="6914508" cy="5902676"/>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en-US">
                <a:solidFill>
                  <a:srgbClr val="222222"/>
                </a:solidFill>
                <a:highlight>
                  <a:srgbClr val="FFFFFF"/>
                </a:highlight>
              </a:rPr>
              <a:t>It should be applicable to any ongoing benchmarking programme for analysing or evaluating sustainability initiatives or performance, as well as one-off benchmarking exercises.</a:t>
            </a:r>
            <a:endParaRPr/>
          </a:p>
          <a:p>
            <a:pPr marL="342900" lvl="0" indent="-342900" algn="just" rtl="0">
              <a:lnSpc>
                <a:spcPct val="150000"/>
              </a:lnSpc>
              <a:spcBef>
                <a:spcPts val="0"/>
              </a:spcBef>
              <a:spcAft>
                <a:spcPts val="0"/>
              </a:spcAft>
              <a:buSzPts val="2400"/>
              <a:buFont typeface="Arial"/>
              <a:buChar char="•"/>
            </a:pPr>
            <a:r>
              <a:rPr lang="en-US">
                <a:solidFill>
                  <a:srgbClr val="222222"/>
                </a:solidFill>
                <a:highlight>
                  <a:srgbClr val="FFFFFF"/>
                </a:highlight>
              </a:rPr>
              <a:t>It should also discuss the importance of alignment with international norms and guides, cover  diverse approaches in a benchmark, determine the evaluation structure of the benchmark, determine the benchmarking methodology, steps in implementing the benchmarking process, and determine how the results will be communicated.</a:t>
            </a:r>
            <a:endParaRPr/>
          </a:p>
        </p:txBody>
      </p:sp>
      <p:sp>
        <p:nvSpPr>
          <p:cNvPr id="265" name="Google Shape;265;p53"/>
          <p:cNvSpPr txBox="1">
            <a:spLocks noGrp="1"/>
          </p:cNvSpPr>
          <p:nvPr>
            <p:ph type="body" idx="2"/>
          </p:nvPr>
        </p:nvSpPr>
        <p:spPr>
          <a:xfrm>
            <a:off x="621547" y="352204"/>
            <a:ext cx="3125818" cy="41684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METHODS TO MEASURE PERFORMANCE AGAINST INDUSTRY STANDARDS AND BEST PRACTICES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4"/>
          <p:cNvSpPr txBox="1">
            <a:spLocks noGrp="1"/>
          </p:cNvSpPr>
          <p:nvPr>
            <p:ph type="body" idx="1"/>
          </p:nvPr>
        </p:nvSpPr>
        <p:spPr>
          <a:xfrm>
            <a:off x="4458984" y="364562"/>
            <a:ext cx="6914508" cy="5902676"/>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n-US" b="1">
                <a:solidFill>
                  <a:srgbClr val="222222"/>
                </a:solidFill>
                <a:highlight>
                  <a:srgbClr val="FFFFFF"/>
                </a:highlight>
              </a:rPr>
              <a:t>The challenge</a:t>
            </a:r>
            <a:endParaRPr/>
          </a:p>
          <a:p>
            <a:pPr marL="342900" lvl="0" indent="-342900" algn="just" rtl="0">
              <a:lnSpc>
                <a:spcPct val="150000"/>
              </a:lnSpc>
              <a:spcBef>
                <a:spcPts val="0"/>
              </a:spcBef>
              <a:spcAft>
                <a:spcPts val="0"/>
              </a:spcAft>
              <a:buSzPts val="2400"/>
              <a:buFont typeface="Arial"/>
              <a:buChar char="•"/>
            </a:pPr>
            <a:r>
              <a:rPr lang="en-US">
                <a:solidFill>
                  <a:srgbClr val="222222"/>
                </a:solidFill>
                <a:highlight>
                  <a:srgbClr val="FFFFFF"/>
                </a:highlight>
              </a:rPr>
              <a:t>There has been little guidance on how to develop and implement a credible benchmarking program.</a:t>
            </a:r>
            <a:endParaRPr/>
          </a:p>
          <a:p>
            <a:pPr marL="342900" lvl="0" indent="-342900" algn="just" rtl="0">
              <a:lnSpc>
                <a:spcPct val="150000"/>
              </a:lnSpc>
              <a:spcBef>
                <a:spcPts val="0"/>
              </a:spcBef>
              <a:spcAft>
                <a:spcPts val="0"/>
              </a:spcAft>
              <a:buSzPts val="2400"/>
              <a:buFont typeface="Arial"/>
              <a:buChar char="•"/>
            </a:pPr>
            <a:r>
              <a:rPr lang="en-US">
                <a:solidFill>
                  <a:srgbClr val="222222"/>
                </a:solidFill>
                <a:highlight>
                  <a:srgbClr val="FFFFFF"/>
                </a:highlight>
              </a:rPr>
              <a:t>This is significant because it means that these programs have the potential to recognise and reward poor performers, potentially limiting the effectiveness of collective responses to today's sustainability challenges.</a:t>
            </a:r>
            <a:endParaRPr/>
          </a:p>
        </p:txBody>
      </p:sp>
      <p:sp>
        <p:nvSpPr>
          <p:cNvPr id="271" name="Google Shape;271;p54"/>
          <p:cNvSpPr txBox="1">
            <a:spLocks noGrp="1"/>
          </p:cNvSpPr>
          <p:nvPr>
            <p:ph type="body" idx="2"/>
          </p:nvPr>
        </p:nvSpPr>
        <p:spPr>
          <a:xfrm>
            <a:off x="621547" y="352204"/>
            <a:ext cx="3125818" cy="41684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METHODS TO MEASURE PERFORMANCE AGAINST INDUSTRY STANDARDS AND BEST PRACTICES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278" name="Google Shape;278;p1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279" name="Google Shape;279;p1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80" name="Google Shape;280;p12"/>
          <p:cNvSpPr txBox="1"/>
          <p:nvPr/>
        </p:nvSpPr>
        <p:spPr>
          <a:xfrm>
            <a:off x="5906320" y="4514232"/>
            <a:ext cx="560874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CASE STUDIES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7"/>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1:Lyft</a:t>
            </a:r>
            <a:endParaRPr/>
          </a:p>
        </p:txBody>
      </p:sp>
      <p:sp>
        <p:nvSpPr>
          <p:cNvPr id="286" name="Google Shape;286;p17"/>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287" name="Google Shape;287;p17"/>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2: Patagonia</a:t>
            </a:r>
            <a:endParaRPr/>
          </a:p>
        </p:txBody>
      </p:sp>
      <p:sp>
        <p:nvSpPr>
          <p:cNvPr id="288" name="Google Shape;288;p17"/>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3: Danone</a:t>
            </a:r>
            <a:endParaRPr/>
          </a:p>
        </p:txBody>
      </p:sp>
      <p:sp>
        <p:nvSpPr>
          <p:cNvPr id="289" name="Google Shape;289;p17"/>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290" name="Google Shape;290;p17"/>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291" name="Google Shape;291;p17"/>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92" name="Google Shape;292;p17"/>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93" name="Google Shape;293;p17"/>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1c089a3e33_0_0"/>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3600"/>
              <a:buFont typeface="Arial"/>
              <a:buNone/>
            </a:pPr>
            <a:r>
              <a:rPr lang="en-US"/>
              <a:t>CASE STUDY 1</a:t>
            </a:r>
            <a:endParaRPr/>
          </a:p>
        </p:txBody>
      </p:sp>
      <p:sp>
        <p:nvSpPr>
          <p:cNvPr id="300" name="Google Shape;300;g21c089a3e33_0_0"/>
          <p:cNvSpPr txBox="1">
            <a:spLocks noGrp="1"/>
          </p:cNvSpPr>
          <p:nvPr>
            <p:ph type="body" idx="2"/>
          </p:nvPr>
        </p:nvSpPr>
        <p:spPr>
          <a:xfrm>
            <a:off x="904856" y="1780706"/>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en-US">
                <a:solidFill>
                  <a:srgbClr val="000000"/>
                </a:solidFill>
                <a:highlight>
                  <a:schemeClr val="lt1"/>
                </a:highlight>
              </a:rPr>
              <a:t>Lyft, a $11 billion ride-hailing company, has been criticised for contributing to emissions and increasing congestion. In 2017, Lyft shared its 2025 climate impact goals, which include a switch to autonomous electric vehicles powered by renewable energy and reducing overall CO2 emissions in the transportation sector. The company has also invested in making all its rides carbon neutral, directly funding emission mitigation efforts such as reducing emissions in the automotive manufacturing process, renewable energy programs, forestry projects, and landfill emissions capture. By 2019, Lyft spent over $2 million on carbon credits, equivalent to 2,062,500 metric tons of carbon.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165" name="Google Shape;165;p3"/>
          <p:cNvSpPr txBox="1">
            <a:spLocks noGrp="1"/>
          </p:cNvSpPr>
          <p:nvPr>
            <p:ph type="body" idx="1"/>
          </p:nvPr>
        </p:nvSpPr>
        <p:spPr>
          <a:xfrm>
            <a:off x="5002263" y="2441787"/>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en-US" sz="2400"/>
              <a:t>By implementing Start on Sustainability, we aim </a:t>
            </a:r>
            <a:r>
              <a:rPr lang="en-US" sz="2400" b="1"/>
              <a:t>to equip micro-enterprises </a:t>
            </a:r>
            <a:r>
              <a:rPr lang="en-US" sz="2400"/>
              <a:t>with the necessary </a:t>
            </a:r>
            <a:r>
              <a:rPr lang="en-US" sz="2400" b="1"/>
              <a:t>tools and resources </a:t>
            </a:r>
            <a:r>
              <a:rPr lang="en-US" sz="2400"/>
              <a:t>to take meaningful action towards sustainability, thereby contributing to a more sustainable and resilient EU economy. </a:t>
            </a:r>
            <a:endParaRPr/>
          </a:p>
        </p:txBody>
      </p:sp>
      <p:sp>
        <p:nvSpPr>
          <p:cNvPr id="166" name="Google Shape;166;p3"/>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67" name="Google Shape;167;p3"/>
          <p:cNvSpPr txBox="1"/>
          <p:nvPr/>
        </p:nvSpPr>
        <p:spPr>
          <a:xfrm>
            <a:off x="4110770" y="1305097"/>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ABOUT OUR PROJECT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2d1a56627bd_0_42"/>
          <p:cNvSpPr txBox="1">
            <a:spLocks noGrp="1"/>
          </p:cNvSpPr>
          <p:nvPr>
            <p:ph type="body" idx="2"/>
          </p:nvPr>
        </p:nvSpPr>
        <p:spPr>
          <a:xfrm>
            <a:off x="904850" y="721903"/>
            <a:ext cx="10053000" cy="5517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a:solidFill>
                  <a:srgbClr val="222222"/>
                </a:solidFill>
                <a:highlight>
                  <a:srgbClr val="FFFFFF"/>
                </a:highlight>
              </a:rPr>
              <a:t>The company's efforts to go carbon neutral align with its larger marketing strategy, which focuses on friendly, easy-going community-based messaging. This marketing angle has contributed to its success, as Lyft was in control of a third of the US ride-sharing market in 2017, while Uber was losing part of its own. This initiative creates a strong association in the minds of consumers, demonstrating Lyft's commitment to offering the best possible option, which in turn leads to greater customer retention and acquisition rates.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21c089a3e33_0_6"/>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3600"/>
              <a:buFont typeface="Arial"/>
              <a:buNone/>
            </a:pPr>
            <a:r>
              <a:rPr lang="en-US"/>
              <a:t>CASE STUDY 2</a:t>
            </a:r>
            <a:endParaRPr/>
          </a:p>
        </p:txBody>
      </p:sp>
      <p:sp>
        <p:nvSpPr>
          <p:cNvPr id="313" name="Google Shape;313;g21c089a3e33_0_6"/>
          <p:cNvSpPr txBox="1">
            <a:spLocks noGrp="1"/>
          </p:cNvSpPr>
          <p:nvPr>
            <p:ph type="body" idx="2"/>
          </p:nvPr>
        </p:nvSpPr>
        <p:spPr>
          <a:xfrm>
            <a:off x="904856" y="1989039"/>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en-US">
                <a:solidFill>
                  <a:srgbClr val="000000"/>
                </a:solidFill>
                <a:highlight>
                  <a:schemeClr val="lt1"/>
                </a:highlight>
              </a:rPr>
              <a:t>Patagonia, founded by Yvon Chouinard, is an outdoor clothing brand that aims to protect nature. The company has made significant efforts to reduce its environmental impact, such as donating profits to environmental causes, switching to organic cotton, and implementing initiatives like the Common Threads Garment Recycling Program. The company also launched The Common Threads Initiative (2011), which encouraged consumers to repair and reuse their clothing instead of disposing of it. The initiative aimed to promote higher quality products with longer shelf lives over those that might wear out quicker. Patagonia also offered a free customer repair service for those that do wear out.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21c089a3e33_0_18"/>
          <p:cNvSpPr txBox="1">
            <a:spLocks noGrp="1"/>
          </p:cNvSpPr>
          <p:nvPr>
            <p:ph type="body" idx="2"/>
          </p:nvPr>
        </p:nvSpPr>
        <p:spPr>
          <a:xfrm>
            <a:off x="989306" y="857314"/>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en-US">
                <a:solidFill>
                  <a:srgbClr val="000000"/>
                </a:solidFill>
                <a:highlight>
                  <a:schemeClr val="lt1"/>
                </a:highlight>
              </a:rPr>
              <a:t>The brand's "Don't Buy This Jacket" ads were seen as a risky but refreshing approach to marketing, which was expected to cause a decline in sales. However, the campaign was at the core of the brand's greatest success in two years. The initiative repaired over 30,000 items in 18 months, leading to a 30% increase in sales to $540 million in the following year. Rob BonDurant, Vice President on Global Marketing, explained that the discerning consumer targeted by Patagonia would be more likely to buy their expensive fleeces, which last for years and avoid the need for replacements. Patagonia's free repair service also discourages customers from discarding their products when they get frayed or torn.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21c089a3e33_0_12"/>
          <p:cNvSpPr txBox="1">
            <a:spLocks noGrp="1"/>
          </p:cNvSpPr>
          <p:nvPr>
            <p:ph type="body" idx="1"/>
          </p:nvPr>
        </p:nvSpPr>
        <p:spPr>
          <a:xfrm>
            <a:off x="786606" y="500089"/>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3600"/>
              <a:buFont typeface="Arial"/>
              <a:buNone/>
            </a:pPr>
            <a:r>
              <a:rPr lang="en-US"/>
              <a:t>CASE STUDY 3</a:t>
            </a:r>
            <a:endParaRPr/>
          </a:p>
        </p:txBody>
      </p:sp>
      <p:sp>
        <p:nvSpPr>
          <p:cNvPr id="326" name="Google Shape;326;g21c089a3e33_0_12"/>
          <p:cNvSpPr txBox="1">
            <a:spLocks noGrp="1"/>
          </p:cNvSpPr>
          <p:nvPr>
            <p:ph type="body" idx="2"/>
          </p:nvPr>
        </p:nvSpPr>
        <p:spPr>
          <a:xfrm>
            <a:off x="786606" y="1096256"/>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en-US">
                <a:solidFill>
                  <a:srgbClr val="000000"/>
                </a:solidFill>
                <a:highlight>
                  <a:schemeClr val="lt1"/>
                </a:highlight>
              </a:rPr>
              <a:t>Danone, a global leader in the food and beverage industry, has made significant strides in sustainability through its commitment to sustainable food values. The company has introduced new plant-based products, made drastic changes to its packaging, and announced its 2030 sustainable goals to green their products even further. As of 2018, 87% of Danone's total packaging (and 77% of its plastic packaging) was reusable, recyclable, or compostable. At least 50% of its water volumes are sold in reusable jugs.</a:t>
            </a:r>
            <a:endParaRPr>
              <a:solidFill>
                <a:srgbClr val="000000"/>
              </a:solidFill>
              <a:highlight>
                <a:schemeClr val="lt1"/>
              </a:highlight>
            </a:endParaRPr>
          </a:p>
          <a:p>
            <a:pPr marL="457200" lvl="0" indent="0" algn="just" rtl="0">
              <a:lnSpc>
                <a:spcPct val="100000"/>
              </a:lnSpc>
              <a:spcBef>
                <a:spcPts val="0"/>
              </a:spcBef>
              <a:spcAft>
                <a:spcPts val="0"/>
              </a:spcAft>
              <a:buClr>
                <a:srgbClr val="000000"/>
              </a:buClr>
              <a:buSzPts val="2400"/>
              <a:buFont typeface="Arial"/>
              <a:buNone/>
            </a:pPr>
            <a:endParaRPr>
              <a:solidFill>
                <a:srgbClr val="000000"/>
              </a:solidFill>
              <a:highlight>
                <a:schemeClr val="lt1"/>
              </a:highlight>
            </a:endParaRPr>
          </a:p>
          <a:p>
            <a:pPr marL="0" lvl="0" indent="0" algn="just" rtl="0">
              <a:lnSpc>
                <a:spcPct val="100000"/>
              </a:lnSpc>
              <a:spcBef>
                <a:spcPts val="0"/>
              </a:spcBef>
              <a:spcAft>
                <a:spcPts val="0"/>
              </a:spcAft>
              <a:buClr>
                <a:srgbClr val="000000"/>
              </a:buClr>
              <a:buSzPts val="2400"/>
              <a:buFont typeface="Arial"/>
              <a:buNone/>
            </a:pPr>
            <a:r>
              <a:rPr lang="en-US">
                <a:solidFill>
                  <a:srgbClr val="000000"/>
                </a:solidFill>
                <a:highlight>
                  <a:schemeClr val="lt1"/>
                </a:highlight>
              </a:rPr>
              <a:t>Danone is also taking greater strides toward the circular packaging model with the goals of launching 100% recycled PET bottles in major water markets by 2021, reaching 25% of recycled material on average in plastic packaging by 2025, 50% on average for water and beverage bottles, and 100% for Evian bottle by 2025, and offering consumers bottles made from 100% bioplastic.</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2d1a56627bd_0_66"/>
          <p:cNvSpPr txBox="1">
            <a:spLocks noGrp="1"/>
          </p:cNvSpPr>
          <p:nvPr>
            <p:ph type="body" idx="2"/>
          </p:nvPr>
        </p:nvSpPr>
        <p:spPr>
          <a:xfrm>
            <a:off x="904850" y="641678"/>
            <a:ext cx="10053000" cy="55977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a:solidFill>
                  <a:srgbClr val="000000"/>
                </a:solidFill>
                <a:highlight>
                  <a:srgbClr val="FFFFFF"/>
                </a:highlight>
              </a:rPr>
              <a:t>In addition to implementing a circular economy, Danone has emphasised the importance of investing in the infrastructure of waste management systems. They have launched projects to support waste pickers in seven countries, ensuring safe working conditions, appropriate wages, and social protection. By 2018, close to 6,000 waste pickers were professionally empowered, and more than 45,000 tons of waste were recycled yearly. To further express their support for the circular economy model, Danone invested $5 million dollars in the Closed Loop Fund to finance the recycling and circular economy infrastructure across North America.</a:t>
            </a:r>
            <a:endParaRPr>
              <a:solidFill>
                <a:srgbClr val="000000"/>
              </a:solidFill>
              <a:highlight>
                <a:srgbClr val="FFFFFF"/>
              </a:highlight>
            </a:endParaRPr>
          </a:p>
          <a:p>
            <a:pPr marL="0" lvl="0" indent="0" algn="just" rtl="0">
              <a:lnSpc>
                <a:spcPct val="100000"/>
              </a:lnSpc>
              <a:spcBef>
                <a:spcPts val="0"/>
              </a:spcBef>
              <a:spcAft>
                <a:spcPts val="0"/>
              </a:spcAft>
              <a:buSzPts val="2400"/>
              <a:buNone/>
            </a:pPr>
            <a:endParaRPr>
              <a:solidFill>
                <a:srgbClr val="000000"/>
              </a:solidFill>
              <a:highlight>
                <a:srgbClr val="FFFFFF"/>
              </a:highlight>
            </a:endParaRPr>
          </a:p>
          <a:p>
            <a:pPr marL="0" lvl="0" indent="0" algn="just" rtl="0">
              <a:lnSpc>
                <a:spcPct val="100000"/>
              </a:lnSpc>
              <a:spcBef>
                <a:spcPts val="0"/>
              </a:spcBef>
              <a:spcAft>
                <a:spcPts val="0"/>
              </a:spcAft>
              <a:buSzPts val="2400"/>
              <a:buNone/>
            </a:pPr>
            <a:r>
              <a:rPr lang="en-US">
                <a:solidFill>
                  <a:srgbClr val="000000"/>
                </a:solidFill>
                <a:highlight>
                  <a:srgbClr val="FFFFFF"/>
                </a:highlight>
              </a:rPr>
              <a:t>The transparency with which Danone regears their supply chain and takes on new environmental commitments shows their dedication to delivering the best customer experience possible. Their consistent communications on initiatives taken to help their consumers lead more sustainable lives help build the association of customer consideration.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2d1a56627bd_0_72"/>
          <p:cNvSpPr txBox="1">
            <a:spLocks noGrp="1"/>
          </p:cNvSpPr>
          <p:nvPr>
            <p:ph type="body" idx="2"/>
          </p:nvPr>
        </p:nvSpPr>
        <p:spPr>
          <a:xfrm>
            <a:off x="904850" y="721903"/>
            <a:ext cx="10053000" cy="5517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a:solidFill>
                  <a:srgbClr val="000000"/>
                </a:solidFill>
                <a:highlight>
                  <a:srgbClr val="FFFFFF"/>
                </a:highlight>
              </a:rPr>
              <a:t>The more Danone experiments with environmentally beneficial innovations and communicates the same with their consumers, the more appealing the brand grows.</a:t>
            </a:r>
            <a:endParaRPr>
              <a:solidFill>
                <a:srgbClr val="000000"/>
              </a:solidFill>
              <a:highlight>
                <a:srgbClr val="FFFFFF"/>
              </a:highlight>
            </a:endParaRPr>
          </a:p>
          <a:p>
            <a:pPr marL="0" lvl="0" indent="0" algn="just" rtl="0">
              <a:lnSpc>
                <a:spcPct val="103333"/>
              </a:lnSpc>
              <a:spcBef>
                <a:spcPts val="0"/>
              </a:spcBef>
              <a:spcAft>
                <a:spcPts val="0"/>
              </a:spcAft>
              <a:buSzPts val="2400"/>
              <a:buNone/>
            </a:pPr>
            <a:endParaRPr/>
          </a:p>
          <a:p>
            <a:pPr marL="0" lvl="0" indent="0" algn="just" rtl="0">
              <a:lnSpc>
                <a:spcPct val="100000"/>
              </a:lnSpc>
              <a:spcBef>
                <a:spcPts val="0"/>
              </a:spcBef>
              <a:spcAft>
                <a:spcPts val="0"/>
              </a:spcAft>
              <a:buSzPts val="2400"/>
              <a:buNone/>
            </a:pPr>
            <a:r>
              <a:rPr lang="en-US">
                <a:solidFill>
                  <a:srgbClr val="000000"/>
                </a:solidFill>
                <a:highlight>
                  <a:srgbClr val="FFFFFF"/>
                </a:highlight>
              </a:rPr>
              <a:t>Small businesses can also incorporate sustainability into their practices by developing a solution through their Plastic Neutral platform. For every kg of plastic used in operations and packaging, they recover and recycle an equivalent amount with verified impact partners.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21"/>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45" name="Google Shape;345;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346" name="Google Shape;346;p2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47" name="Google Shape;347;p21"/>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ASSESSMENT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
          <p:cNvSpPr txBox="1">
            <a:spLocks noGrp="1"/>
          </p:cNvSpPr>
          <p:nvPr>
            <p:ph type="body" idx="1"/>
          </p:nvPr>
        </p:nvSpPr>
        <p:spPr>
          <a:xfrm>
            <a:off x="4686300" y="826894"/>
            <a:ext cx="6481373"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n-US" sz="2400" b="1">
                <a:solidFill>
                  <a:srgbClr val="000000"/>
                </a:solidFill>
              </a:rPr>
              <a:t>What is the purpose of benchmarking in the context of sustainability?</a:t>
            </a:r>
            <a:endParaRPr>
              <a:solidFill>
                <a:srgbClr val="000000"/>
              </a:solidFill>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To hide information from stakeholders</a:t>
            </a:r>
            <a:endParaRPr>
              <a:solidFill>
                <a:srgbClr val="000000"/>
              </a:solidFill>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To compare sustainability efforts of different entities</a:t>
            </a:r>
            <a:endParaRPr>
              <a:solidFill>
                <a:srgbClr val="000000"/>
              </a:solidFill>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To create complexity in sustainability practices</a:t>
            </a:r>
            <a:endParaRPr>
              <a:solidFill>
                <a:srgbClr val="000000"/>
              </a:solidFill>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To discourage transparency in business practices</a:t>
            </a:r>
            <a:endParaRPr>
              <a:solidFill>
                <a:srgbClr val="000000"/>
              </a:solidFill>
            </a:endParaRPr>
          </a:p>
        </p:txBody>
      </p:sp>
      <p:sp>
        <p:nvSpPr>
          <p:cNvPr id="353" name="Google Shape;353;p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Q1</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
          <p:cNvSpPr txBox="1">
            <a:spLocks noGrp="1"/>
          </p:cNvSpPr>
          <p:nvPr>
            <p:ph type="body" idx="1"/>
          </p:nvPr>
        </p:nvSpPr>
        <p:spPr>
          <a:xfrm>
            <a:off x="4676775" y="826894"/>
            <a:ext cx="6490898"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n-US" sz="2400" b="1">
                <a:solidFill>
                  <a:srgbClr val="000000"/>
                </a:solidFill>
              </a:rPr>
              <a:t>Which of the following is NOT a key principle of benchmarking in sustainability?</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Transparency</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Rigour</a:t>
            </a:r>
            <a:endParaRPr sz="2400">
              <a:solidFill>
                <a:srgbClr val="000000"/>
              </a:solidFill>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Exclusivity</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Stakeholder engagement</a:t>
            </a:r>
            <a:endParaRPr/>
          </a:p>
        </p:txBody>
      </p:sp>
      <p:sp>
        <p:nvSpPr>
          <p:cNvPr id="359" name="Google Shape;359;p6"/>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Q2</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9"/>
          <p:cNvSpPr txBox="1">
            <a:spLocks noGrp="1"/>
          </p:cNvSpPr>
          <p:nvPr>
            <p:ph type="body" idx="1"/>
          </p:nvPr>
        </p:nvSpPr>
        <p:spPr>
          <a:xfrm>
            <a:off x="4788329" y="501217"/>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n-US" sz="2400" b="1">
                <a:solidFill>
                  <a:srgbClr val="000000"/>
                </a:solidFill>
              </a:rPr>
              <a:t>What is a benchmarking exercise in the context of sustainability?</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A one-time evaluation against a benchmark</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A continuous program for sustainability improvement</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A way to avoid transparency in business practices</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A method to hide sustainability data from stakeholders</a:t>
            </a:r>
            <a:endParaRPr/>
          </a:p>
        </p:txBody>
      </p:sp>
      <p:sp>
        <p:nvSpPr>
          <p:cNvPr id="365" name="Google Shape;365;p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0"/>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solidFill>
                  <a:srgbClr val="595959"/>
                </a:solidFill>
              </a:rPr>
              <a:t>SOS Starter Kit Table of Contents </a:t>
            </a:r>
            <a:endParaRPr/>
          </a:p>
        </p:txBody>
      </p:sp>
      <p:graphicFrame>
        <p:nvGraphicFramePr>
          <p:cNvPr id="173" name="Google Shape;173;p10"/>
          <p:cNvGraphicFramePr/>
          <p:nvPr/>
        </p:nvGraphicFramePr>
        <p:xfrm>
          <a:off x="621792" y="1456944"/>
          <a:ext cx="3000000" cy="3000000"/>
        </p:xfrm>
        <a:graphic>
          <a:graphicData uri="http://schemas.openxmlformats.org/drawingml/2006/table">
            <a:tbl>
              <a:tblPr>
                <a:noFill/>
                <a:tableStyleId>{323D556F-89D4-43A5-A3AD-49BC6212A7E6}</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538150">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Introduction to the SOS Starter Kit</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7- Supply Chain Transparency</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5940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 Sustainable Business Operations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8- Benchmark Practices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2- Sustainable Thinking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9- Digital Tools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5774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3- Engaging Staff</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10- Pitfalls in Sustainable Businesses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4- Serving Green Consumers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Summary to the SOS Starter Kit</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5- Community Partnerships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Key Terms and Definitions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6- Assessment and Planning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References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n-US" sz="2400" b="1">
                <a:solidFill>
                  <a:srgbClr val="000000"/>
                </a:solidFill>
              </a:rPr>
              <a:t>How can benchmarking help in sustainability practices?</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By increasing complexity in operations</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By rewarding underperforming entities</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By comparing sustainability performance and standards</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By avoiding stakeholder engagement</a:t>
            </a:r>
            <a:endParaRPr/>
          </a:p>
        </p:txBody>
      </p:sp>
      <p:sp>
        <p:nvSpPr>
          <p:cNvPr id="371" name="Google Shape;371;p2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Q4</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6"/>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n-US" sz="2400" b="1">
                <a:solidFill>
                  <a:srgbClr val="000000"/>
                </a:solidFill>
              </a:rPr>
              <a:t>What is the role of a convenor in benchmarking?</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To hide conflicts of interest</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To lead the development of benchmarking exercises</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To discourage stakeholder engagement</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To limit transparency in the benchmarking process</a:t>
            </a:r>
            <a:endParaRPr/>
          </a:p>
        </p:txBody>
      </p:sp>
      <p:sp>
        <p:nvSpPr>
          <p:cNvPr id="377" name="Google Shape;377;p26"/>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Q5</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en-US" sz="2400" b="1">
                <a:solidFill>
                  <a:srgbClr val="000000"/>
                </a:solidFill>
              </a:rPr>
              <a:t>What is the purpose of advocacy and activism in sustainability engagement?</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To maintain the status quo of unsustainable practices</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To discourage individuals from adopting sustainable behaviours</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To take action to promote sustainability on a broader scale</a:t>
            </a:r>
            <a:endParaRPr/>
          </a:p>
          <a:p>
            <a:pPr marL="457200" lvl="0" indent="-457200" algn="just" rtl="0">
              <a:lnSpc>
                <a:spcPct val="150000"/>
              </a:lnSpc>
              <a:spcBef>
                <a:spcPts val="0"/>
              </a:spcBef>
              <a:spcAft>
                <a:spcPts val="0"/>
              </a:spcAft>
              <a:buSzPts val="2400"/>
              <a:buFont typeface="Arial"/>
              <a:buAutoNum type="alphaUcPeriod"/>
            </a:pPr>
            <a:r>
              <a:rPr lang="en-US" sz="2400">
                <a:solidFill>
                  <a:srgbClr val="000000"/>
                </a:solidFill>
              </a:rPr>
              <a:t>To support environmental pollution</a:t>
            </a:r>
            <a:endParaRPr/>
          </a:p>
        </p:txBody>
      </p:sp>
      <p:sp>
        <p:nvSpPr>
          <p:cNvPr id="383" name="Google Shape;383;p2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Q6</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Answer Key</a:t>
            </a:r>
            <a:endParaRPr/>
          </a:p>
        </p:txBody>
      </p:sp>
      <p:sp>
        <p:nvSpPr>
          <p:cNvPr id="389" name="Google Shape;389;p29"/>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a:solidFill>
                  <a:srgbClr val="000000"/>
                </a:solidFill>
              </a:rPr>
              <a:t>Q1: B</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Q2: C </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Q3: A</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Q4: C</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Q5: B</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Q6: C</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2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96" name="Google Shape;396;p2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397" name="Google Shape;397;p2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98" name="Google Shape;398;p22"/>
          <p:cNvSpPr txBox="1"/>
          <p:nvPr/>
        </p:nvSpPr>
        <p:spPr>
          <a:xfrm>
            <a:off x="5906320" y="4514232"/>
            <a:ext cx="560874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KEY TERMS AND DEFINITIONS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3"/>
          <p:cNvSpPr txBox="1">
            <a:spLocks noGrp="1"/>
          </p:cNvSpPr>
          <p:nvPr>
            <p:ph type="body" idx="2"/>
          </p:nvPr>
        </p:nvSpPr>
        <p:spPr>
          <a:xfrm>
            <a:off x="917048" y="1172175"/>
            <a:ext cx="10052954" cy="4250335"/>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222222"/>
                </a:solidFill>
              </a:rPr>
              <a:t>A benchmark is a standard used for evaluation.</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Sustainability benchmarks are used to assess the sustainability performance of companies and the quality of sustainability standards and certifications.</a:t>
            </a:r>
            <a:endParaRPr/>
          </a:p>
          <a:p>
            <a:pPr marL="342900" lvl="0" indent="-342900" algn="just" rtl="0">
              <a:lnSpc>
                <a:spcPct val="150000"/>
              </a:lnSpc>
              <a:spcBef>
                <a:spcPts val="600"/>
              </a:spcBef>
              <a:spcAft>
                <a:spcPts val="0"/>
              </a:spcAft>
              <a:buSzPts val="2400"/>
              <a:buFont typeface="Arial"/>
              <a:buChar char="•"/>
            </a:pPr>
            <a:r>
              <a:rPr lang="en-US" b="1">
                <a:solidFill>
                  <a:srgbClr val="222222"/>
                </a:solidFill>
              </a:rPr>
              <a:t>Benchmark:</a:t>
            </a:r>
            <a:r>
              <a:rPr lang="en-US">
                <a:solidFill>
                  <a:srgbClr val="222222"/>
                </a:solidFill>
              </a:rPr>
              <a:t> The reference point against which something is evaluated.</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Industry standards and best practices.</a:t>
            </a:r>
            <a:endParaRPr/>
          </a:p>
          <a:p>
            <a:pPr marL="342900" lvl="0" indent="-190500" algn="just" rtl="0">
              <a:lnSpc>
                <a:spcPct val="150000"/>
              </a:lnSpc>
              <a:spcBef>
                <a:spcPts val="600"/>
              </a:spcBef>
              <a:spcAft>
                <a:spcPts val="0"/>
              </a:spcAft>
              <a:buSzPts val="2400"/>
              <a:buFont typeface="Arial"/>
              <a:buNone/>
            </a:pPr>
            <a:endParaRPr>
              <a:solidFill>
                <a:srgbClr val="222222"/>
              </a:solidFill>
            </a:endParaRPr>
          </a:p>
          <a:p>
            <a:pPr marL="457200" marR="0" lvl="0" indent="-228600" algn="l" rtl="0">
              <a:lnSpc>
                <a:spcPct val="103333"/>
              </a:lnSpc>
              <a:spcBef>
                <a:spcPts val="0"/>
              </a:spcBef>
              <a:spcAft>
                <a:spcPts val="0"/>
              </a:spcAft>
              <a:buClr>
                <a:srgbClr val="595959"/>
              </a:buClr>
              <a:buSzPts val="2400"/>
              <a:buFont typeface="Arial"/>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28"/>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410" name="Google Shape;410;p2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411" name="Google Shape;411;p28"/>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12" name="Google Shape;412;p28"/>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d22398ad00_0_0"/>
          <p:cNvSpPr txBox="1">
            <a:spLocks noGrp="1"/>
          </p:cNvSpPr>
          <p:nvPr>
            <p:ph type="body" idx="2"/>
          </p:nvPr>
        </p:nvSpPr>
        <p:spPr>
          <a:xfrm>
            <a:off x="843896" y="618246"/>
            <a:ext cx="10053000" cy="47193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600"/>
              </a:spcBef>
              <a:spcAft>
                <a:spcPts val="0"/>
              </a:spcAft>
              <a:buSzPts val="2400"/>
              <a:buFont typeface="Arial"/>
              <a:buChar char="•"/>
            </a:pPr>
            <a:r>
              <a:rPr lang="en-US" u="sng">
                <a:solidFill>
                  <a:srgbClr val="1155CC"/>
                </a:solidFill>
                <a:hlinkClick r:id="rId3">
                  <a:extLst>
                    <a:ext uri="{A12FA001-AC4F-418D-AE19-62706E023703}">
                      <ahyp:hlinkClr xmlns:ahyp="http://schemas.microsoft.com/office/drawing/2018/hyperlinkcolor" val="tx"/>
                    </a:ext>
                  </a:extLst>
                </a:hlinkClick>
              </a:rPr>
              <a:t>https://aicontentfy.com/en/blog/building-sustainable-future-for-small-businesses-best-practices</a:t>
            </a:r>
            <a:endParaRPr u="sng">
              <a:solidFill>
                <a:srgbClr val="1155CC"/>
              </a:solidFill>
            </a:endParaRPr>
          </a:p>
          <a:p>
            <a:pPr marL="342900" lvl="0" indent="-190500" algn="l" rtl="0">
              <a:lnSpc>
                <a:spcPct val="100000"/>
              </a:lnSpc>
              <a:spcBef>
                <a:spcPts val="600"/>
              </a:spcBef>
              <a:spcAft>
                <a:spcPts val="0"/>
              </a:spcAft>
              <a:buSzPts val="2400"/>
              <a:buFont typeface="Arial"/>
              <a:buNone/>
            </a:pPr>
            <a:endParaRPr/>
          </a:p>
          <a:p>
            <a:pPr marL="342900" lvl="0" indent="-342900" algn="l" rtl="0">
              <a:lnSpc>
                <a:spcPct val="100000"/>
              </a:lnSpc>
              <a:spcBef>
                <a:spcPts val="600"/>
              </a:spcBef>
              <a:spcAft>
                <a:spcPts val="0"/>
              </a:spcAft>
              <a:buSzPts val="2400"/>
              <a:buFont typeface="Arial"/>
              <a:buChar char="•"/>
            </a:pPr>
            <a:r>
              <a:rPr lang="en-US" u="sng">
                <a:solidFill>
                  <a:schemeClr val="hlink"/>
                </a:solidFill>
                <a:hlinkClick r:id="rId4"/>
              </a:rPr>
              <a:t>https://www.isealalliance.org/sites/default/files/resource/2019-07/ISEAL_SustainabilityBenchmarkingGoodPracticeGuide2019_V6.pdf</a:t>
            </a:r>
            <a:endParaRPr u="sng">
              <a:solidFill>
                <a:schemeClr val="hlink"/>
              </a:solidFill>
            </a:endParaRPr>
          </a:p>
          <a:p>
            <a:pPr marL="342900" lvl="0" indent="-190500" algn="l" rtl="0">
              <a:lnSpc>
                <a:spcPct val="100000"/>
              </a:lnSpc>
              <a:spcBef>
                <a:spcPts val="600"/>
              </a:spcBef>
              <a:spcAft>
                <a:spcPts val="0"/>
              </a:spcAft>
              <a:buSzPts val="2400"/>
              <a:buFont typeface="Arial"/>
              <a:buNone/>
            </a:pPr>
            <a:endParaRPr/>
          </a:p>
          <a:p>
            <a:pPr marL="342900" lvl="0" indent="-342900" algn="l" rtl="0">
              <a:lnSpc>
                <a:spcPct val="100000"/>
              </a:lnSpc>
              <a:spcBef>
                <a:spcPts val="600"/>
              </a:spcBef>
              <a:spcAft>
                <a:spcPts val="0"/>
              </a:spcAft>
              <a:buSzPts val="2400"/>
              <a:buFont typeface="Arial"/>
              <a:buChar char="•"/>
            </a:pPr>
            <a:r>
              <a:rPr lang="en-US" u="sng">
                <a:solidFill>
                  <a:schemeClr val="hlink"/>
                </a:solidFill>
                <a:hlinkClick r:id="rId5"/>
              </a:rPr>
              <a:t>https://aworld.org/engagement/sustainability-engagement-importance-and-best-practices/</a:t>
            </a:r>
            <a:endParaRPr u="sng">
              <a:solidFill>
                <a:schemeClr val="hlink"/>
              </a:solidFill>
            </a:endParaRPr>
          </a:p>
          <a:p>
            <a:pPr marL="342900" lvl="0" indent="-190500" algn="l" rtl="0">
              <a:lnSpc>
                <a:spcPct val="100000"/>
              </a:lnSpc>
              <a:spcBef>
                <a:spcPts val="600"/>
              </a:spcBef>
              <a:spcAft>
                <a:spcPts val="0"/>
              </a:spcAft>
              <a:buSzPts val="2400"/>
              <a:buFont typeface="Arial"/>
              <a:buNone/>
            </a:pPr>
            <a:endParaRPr/>
          </a:p>
          <a:p>
            <a:pPr marL="342900" lvl="0" indent="-342900" algn="l" rtl="0">
              <a:lnSpc>
                <a:spcPct val="100000"/>
              </a:lnSpc>
              <a:spcBef>
                <a:spcPts val="600"/>
              </a:spcBef>
              <a:spcAft>
                <a:spcPts val="0"/>
              </a:spcAft>
              <a:buSzPts val="2400"/>
              <a:buFont typeface="Arial"/>
              <a:buChar char="•"/>
            </a:pPr>
            <a:r>
              <a:rPr lang="en-US" u="sng">
                <a:solidFill>
                  <a:schemeClr val="hlink"/>
                </a:solidFill>
                <a:hlinkClick r:id="rId6"/>
              </a:rPr>
              <a:t>https://link.springer.com/content/pdf/10.1007/s43615-022-00224-3.pdf</a:t>
            </a:r>
            <a:endParaRPr u="sng">
              <a:solidFill>
                <a:schemeClr val="hlink"/>
              </a:solidFill>
            </a:endParaRPr>
          </a:p>
          <a:p>
            <a:pPr marL="342900" lvl="0" indent="-190500" algn="l" rtl="0">
              <a:lnSpc>
                <a:spcPct val="100000"/>
              </a:lnSpc>
              <a:spcBef>
                <a:spcPts val="600"/>
              </a:spcBef>
              <a:spcAft>
                <a:spcPts val="0"/>
              </a:spcAft>
              <a:buSzPts val="2400"/>
              <a:buFont typeface="Arial"/>
              <a:buNone/>
            </a:pPr>
            <a:endParaRPr/>
          </a:p>
          <a:p>
            <a:pPr marL="342900" lvl="0" indent="-342900" algn="l" rtl="0">
              <a:lnSpc>
                <a:spcPct val="100000"/>
              </a:lnSpc>
              <a:spcBef>
                <a:spcPts val="0"/>
              </a:spcBef>
              <a:spcAft>
                <a:spcPts val="0"/>
              </a:spcAft>
              <a:buSzPts val="2400"/>
              <a:buFont typeface="Arial"/>
              <a:buChar char="•"/>
            </a:pPr>
            <a:r>
              <a:rPr lang="en-US" u="sng">
                <a:solidFill>
                  <a:schemeClr val="hlink"/>
                </a:solidFill>
                <a:hlinkClick r:id="rId7"/>
              </a:rPr>
              <a:t>https://www.forbes.com/sites/forbesagencycouncil/2021/06/09/the-role-small-businesses-can-play-in-building-a-sustainable-future/?sh=12d49c42da5d</a:t>
            </a:r>
            <a:endParaRPr u="sng">
              <a:solidFill>
                <a:schemeClr val="hlink"/>
              </a:solidFill>
            </a:endParaRPr>
          </a:p>
          <a:p>
            <a:pPr marL="342900" lvl="0" indent="-190500" algn="l" rtl="0">
              <a:lnSpc>
                <a:spcPct val="100000"/>
              </a:lnSpc>
              <a:spcBef>
                <a:spcPts val="0"/>
              </a:spcBef>
              <a:spcAft>
                <a:spcPts val="0"/>
              </a:spcAft>
              <a:buSzPts val="2400"/>
              <a:buFont typeface="Arial"/>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2d22398ad00_0_19"/>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 </a:t>
            </a:r>
            <a:endParaRPr/>
          </a:p>
        </p:txBody>
      </p:sp>
      <p:sp>
        <p:nvSpPr>
          <p:cNvPr id="425" name="Google Shape;425;g2d22398ad00_0_19"/>
          <p:cNvSpPr txBox="1">
            <a:spLocks noGrp="1"/>
          </p:cNvSpPr>
          <p:nvPr>
            <p:ph type="body" idx="2"/>
          </p:nvPr>
        </p:nvSpPr>
        <p:spPr>
          <a:xfrm>
            <a:off x="904856" y="452847"/>
            <a:ext cx="10053000" cy="42504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SzPts val="2400"/>
              <a:buFont typeface="Arial"/>
              <a:buChar char="•"/>
            </a:pPr>
            <a:r>
              <a:rPr lang="en-US" u="sng">
                <a:solidFill>
                  <a:schemeClr val="hlink"/>
                </a:solidFill>
                <a:hlinkClick r:id="rId3"/>
              </a:rPr>
              <a:t>https://link.springer.com/article/10.1007/s43615-022-00224-3</a:t>
            </a:r>
            <a:endParaRPr>
              <a:solidFill>
                <a:srgbClr val="000000"/>
              </a:solidFill>
            </a:endParaRPr>
          </a:p>
          <a:p>
            <a:pPr marL="342900" lvl="0" indent="-190500" algn="just" rtl="0">
              <a:lnSpc>
                <a:spcPct val="100000"/>
              </a:lnSpc>
              <a:spcBef>
                <a:spcPts val="0"/>
              </a:spcBef>
              <a:spcAft>
                <a:spcPts val="0"/>
              </a:spcAft>
              <a:buSzPts val="2400"/>
              <a:buFont typeface="Arial"/>
              <a:buNone/>
            </a:pPr>
            <a:endParaRPr>
              <a:solidFill>
                <a:srgbClr val="000000"/>
              </a:solidFill>
            </a:endParaRPr>
          </a:p>
          <a:p>
            <a:pPr marL="342900" lvl="0" indent="-342900" algn="just" rtl="0">
              <a:lnSpc>
                <a:spcPct val="103333"/>
              </a:lnSpc>
              <a:spcBef>
                <a:spcPts val="0"/>
              </a:spcBef>
              <a:spcAft>
                <a:spcPts val="0"/>
              </a:spcAft>
              <a:buSzPts val="2400"/>
              <a:buFont typeface="Arial"/>
              <a:buChar char="•"/>
            </a:pPr>
            <a:r>
              <a:rPr lang="en-US" u="sng">
                <a:solidFill>
                  <a:schemeClr val="hlink"/>
                </a:solidFill>
                <a:hlinkClick r:id="rId4"/>
              </a:rPr>
              <a:t>https://repurpose.global/blog/post/3-sustainability-initiatives-and-why-they-worked</a:t>
            </a:r>
            <a:endParaRPr/>
          </a:p>
          <a:p>
            <a:pPr marL="342900" lvl="0" indent="-190500" algn="just" rtl="0">
              <a:lnSpc>
                <a:spcPct val="103333"/>
              </a:lnSpc>
              <a:spcBef>
                <a:spcPts val="0"/>
              </a:spcBef>
              <a:spcAft>
                <a:spcPts val="0"/>
              </a:spcAft>
              <a:buSzPts val="2400"/>
              <a:buFont typeface="Arial"/>
              <a:buNone/>
            </a:pPr>
            <a:endParaRPr/>
          </a:p>
          <a:p>
            <a:pPr marL="342900" lvl="0" indent="-342900" algn="just" rtl="0">
              <a:lnSpc>
                <a:spcPct val="103333"/>
              </a:lnSpc>
              <a:spcBef>
                <a:spcPts val="0"/>
              </a:spcBef>
              <a:spcAft>
                <a:spcPts val="0"/>
              </a:spcAft>
              <a:buSzPts val="2400"/>
              <a:buFont typeface="Arial"/>
              <a:buChar char="•"/>
            </a:pPr>
            <a:r>
              <a:rPr lang="en-US" u="sng">
                <a:solidFill>
                  <a:schemeClr val="hlink"/>
                </a:solidFill>
                <a:hlinkClick r:id="rId5"/>
              </a:rPr>
              <a:t>https://assets.worldbenchmarkingalliance.org/app/uploads/2023/10/case_study_CHRB_automotive_sector.pdf</a:t>
            </a:r>
            <a:endParaRPr u="sng">
              <a:solidFill>
                <a:schemeClr val="hlink"/>
              </a:solidFill>
            </a:endParaRPr>
          </a:p>
          <a:p>
            <a:pPr marL="342900" lvl="0" indent="-190500" algn="just" rtl="0">
              <a:lnSpc>
                <a:spcPct val="103333"/>
              </a:lnSpc>
              <a:spcBef>
                <a:spcPts val="0"/>
              </a:spcBef>
              <a:spcAft>
                <a:spcPts val="0"/>
              </a:spcAft>
              <a:buSzPts val="2400"/>
              <a:buFont typeface="Arial"/>
              <a:buNone/>
            </a:pPr>
            <a:endParaRPr u="sng">
              <a:solidFill>
                <a:schemeClr val="hlink"/>
              </a:solidFill>
            </a:endParaRPr>
          </a:p>
          <a:p>
            <a:pPr marL="342900" lvl="0" indent="-342900" algn="l" rtl="0">
              <a:lnSpc>
                <a:spcPct val="100000"/>
              </a:lnSpc>
              <a:spcBef>
                <a:spcPts val="0"/>
              </a:spcBef>
              <a:spcAft>
                <a:spcPts val="0"/>
              </a:spcAft>
              <a:buSzPts val="2400"/>
              <a:buFont typeface="Arial"/>
              <a:buChar char="•"/>
            </a:pPr>
            <a:r>
              <a:rPr lang="en-US" sz="2400" u="sng">
                <a:solidFill>
                  <a:schemeClr val="hlink"/>
                </a:solidFill>
                <a:hlinkClick r:id="rId6"/>
              </a:rPr>
              <a:t>https://www.greenpolicyplatform.org/research/sustainability-benchmarking-good-practice-guide</a:t>
            </a:r>
            <a:endParaRPr sz="2400" u="sng">
              <a:solidFill>
                <a:schemeClr val="hlink"/>
              </a:solidFill>
            </a:endParaRPr>
          </a:p>
          <a:p>
            <a:pPr marL="342900" lvl="0" indent="-190500" algn="l" rtl="0">
              <a:lnSpc>
                <a:spcPct val="100000"/>
              </a:lnSpc>
              <a:spcBef>
                <a:spcPts val="0"/>
              </a:spcBef>
              <a:spcAft>
                <a:spcPts val="0"/>
              </a:spcAft>
              <a:buSzPts val="2400"/>
              <a:buFont typeface="Arial"/>
              <a:buNone/>
            </a:pPr>
            <a:endParaRPr sz="2400"/>
          </a:p>
          <a:p>
            <a:pPr marL="342900" lvl="0" indent="-342900" algn="l" rtl="0">
              <a:lnSpc>
                <a:spcPct val="100000"/>
              </a:lnSpc>
              <a:spcBef>
                <a:spcPts val="0"/>
              </a:spcBef>
              <a:spcAft>
                <a:spcPts val="0"/>
              </a:spcAft>
              <a:buSzPts val="2400"/>
              <a:buFont typeface="Arial"/>
              <a:buChar char="•"/>
            </a:pPr>
            <a:r>
              <a:rPr lang="en-US" sz="2400" u="sng">
                <a:solidFill>
                  <a:schemeClr val="hlink"/>
                </a:solidFill>
                <a:hlinkClick r:id="rId7"/>
              </a:rPr>
              <a:t>https://www.weforum.org/agenda/2022/02/employee-engagement-sustainability-work-climate-crisis/</a:t>
            </a:r>
            <a:endParaRPr sz="2400" u="sng">
              <a:solidFill>
                <a:schemeClr val="hlink"/>
              </a:solidFill>
            </a:endParaRPr>
          </a:p>
          <a:p>
            <a:pPr marL="0" lvl="0" indent="0" algn="l" rtl="0">
              <a:lnSpc>
                <a:spcPct val="100000"/>
              </a:lnSpc>
              <a:spcBef>
                <a:spcPts val="0"/>
              </a:spcBef>
              <a:spcAft>
                <a:spcPts val="0"/>
              </a:spcAft>
              <a:buSzPts val="2400"/>
              <a:buNone/>
            </a:pPr>
            <a:endParaRPr sz="2400" u="sng">
              <a:solidFill>
                <a:schemeClr val="hlink"/>
              </a:solidFill>
            </a:endParaRPr>
          </a:p>
          <a:p>
            <a:pPr marL="342900" lvl="0" indent="-342900" algn="l" rtl="0">
              <a:lnSpc>
                <a:spcPct val="100000"/>
              </a:lnSpc>
              <a:spcBef>
                <a:spcPts val="0"/>
              </a:spcBef>
              <a:spcAft>
                <a:spcPts val="0"/>
              </a:spcAft>
              <a:buSzPts val="2400"/>
              <a:buFont typeface="Arial"/>
              <a:buChar char="•"/>
            </a:pPr>
            <a:r>
              <a:rPr lang="en-US" u="sng">
                <a:solidFill>
                  <a:schemeClr val="hlink"/>
                </a:solidFill>
                <a:hlinkClick r:id="rId8"/>
              </a:rPr>
              <a:t>https://medium.com/@wmoushey/the-complete-guide-to-esg-benchmarking-864ce90eb669</a:t>
            </a:r>
            <a:endParaRPr/>
          </a:p>
          <a:p>
            <a:pPr marL="342900" lvl="0" indent="-190500" algn="l" rtl="0">
              <a:lnSpc>
                <a:spcPct val="100000"/>
              </a:lnSpc>
              <a:spcBef>
                <a:spcPts val="0"/>
              </a:spcBef>
              <a:spcAft>
                <a:spcPts val="0"/>
              </a:spcAft>
              <a:buSzPts val="2400"/>
              <a:buFont typeface="Arial"/>
              <a:buNone/>
            </a:pPr>
            <a:endParaRPr sz="2400"/>
          </a:p>
          <a:p>
            <a:pPr marL="0" lvl="0" indent="0" algn="just" rtl="0">
              <a:lnSpc>
                <a:spcPct val="103333"/>
              </a:lnSpc>
              <a:spcBef>
                <a:spcPts val="0"/>
              </a:spcBef>
              <a:spcAft>
                <a:spcPts val="0"/>
              </a:spcAft>
              <a:buSzPts val="24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
          <p:cNvSpPr txBox="1">
            <a:spLocks noGrp="1"/>
          </p:cNvSpPr>
          <p:nvPr>
            <p:ph type="body" idx="2"/>
          </p:nvPr>
        </p:nvSpPr>
        <p:spPr>
          <a:xfrm>
            <a:off x="5200387" y="933073"/>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en-US" sz="2400"/>
              <a:t>Introduction to Benchmark practices</a:t>
            </a:r>
            <a:endParaRPr/>
          </a:p>
          <a:p>
            <a:pPr marL="0" lvl="0" indent="0" algn="l" rtl="0">
              <a:lnSpc>
                <a:spcPct val="100000"/>
              </a:lnSpc>
              <a:spcBef>
                <a:spcPts val="0"/>
              </a:spcBef>
              <a:spcAft>
                <a:spcPts val="0"/>
              </a:spcAft>
              <a:buClr>
                <a:srgbClr val="595959"/>
              </a:buClr>
              <a:buSzPts val="2400"/>
              <a:buNone/>
            </a:pPr>
            <a:endParaRPr/>
          </a:p>
        </p:txBody>
      </p:sp>
      <p:sp>
        <p:nvSpPr>
          <p:cNvPr id="180" name="Google Shape;180;p4"/>
          <p:cNvSpPr txBox="1">
            <a:spLocks noGrp="1"/>
          </p:cNvSpPr>
          <p:nvPr>
            <p:ph type="body" idx="4"/>
          </p:nvPr>
        </p:nvSpPr>
        <p:spPr>
          <a:xfrm>
            <a:off x="5252811" y="1490670"/>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Case Studies</a:t>
            </a:r>
            <a:endParaRPr sz="2400"/>
          </a:p>
        </p:txBody>
      </p:sp>
      <p:sp>
        <p:nvSpPr>
          <p:cNvPr id="181" name="Google Shape;181;p4"/>
          <p:cNvSpPr txBox="1">
            <a:spLocks noGrp="1"/>
          </p:cNvSpPr>
          <p:nvPr>
            <p:ph type="body" idx="6"/>
          </p:nvPr>
        </p:nvSpPr>
        <p:spPr>
          <a:xfrm>
            <a:off x="5267776" y="23452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Assessment</a:t>
            </a:r>
            <a:endParaRPr/>
          </a:p>
        </p:txBody>
      </p:sp>
      <p:sp>
        <p:nvSpPr>
          <p:cNvPr id="182" name="Google Shape;182;p4"/>
          <p:cNvSpPr txBox="1">
            <a:spLocks noGrp="1"/>
          </p:cNvSpPr>
          <p:nvPr>
            <p:ph type="body" idx="8"/>
          </p:nvPr>
        </p:nvSpPr>
        <p:spPr>
          <a:xfrm>
            <a:off x="5306883" y="3051424"/>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endParaRPr sz="2400"/>
          </a:p>
          <a:p>
            <a:pPr marL="0" lvl="0" indent="0" algn="l" rtl="0">
              <a:lnSpc>
                <a:spcPct val="100000"/>
              </a:lnSpc>
              <a:spcBef>
                <a:spcPts val="0"/>
              </a:spcBef>
              <a:spcAft>
                <a:spcPts val="0"/>
              </a:spcAft>
              <a:buSzPts val="2400"/>
              <a:buNone/>
            </a:pPr>
            <a:r>
              <a:rPr lang="en-US" sz="2400"/>
              <a:t>Key terms and definitions</a:t>
            </a:r>
            <a:endParaRPr/>
          </a:p>
          <a:p>
            <a:pPr marL="0" lvl="0" indent="0" algn="l" rtl="0">
              <a:lnSpc>
                <a:spcPct val="100000"/>
              </a:lnSpc>
              <a:spcBef>
                <a:spcPts val="0"/>
              </a:spcBef>
              <a:spcAft>
                <a:spcPts val="0"/>
              </a:spcAft>
              <a:buClr>
                <a:srgbClr val="595959"/>
              </a:buClr>
              <a:buSzPts val="2400"/>
              <a:buNone/>
            </a:pPr>
            <a:endParaRPr/>
          </a:p>
        </p:txBody>
      </p:sp>
      <p:sp>
        <p:nvSpPr>
          <p:cNvPr id="183" name="Google Shape;183;p4"/>
          <p:cNvSpPr txBox="1">
            <a:spLocks noGrp="1"/>
          </p:cNvSpPr>
          <p:nvPr>
            <p:ph type="body" idx="13"/>
          </p:nvPr>
        </p:nvSpPr>
        <p:spPr>
          <a:xfrm>
            <a:off x="5306883" y="3839599"/>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References</a:t>
            </a:r>
            <a:endParaRPr sz="2400"/>
          </a:p>
        </p:txBody>
      </p:sp>
      <p:sp>
        <p:nvSpPr>
          <p:cNvPr id="184" name="Google Shape;184;p4"/>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TABLE OF CONTENTS</a:t>
            </a:r>
            <a:endParaRPr/>
          </a:p>
        </p:txBody>
      </p:sp>
      <p:sp>
        <p:nvSpPr>
          <p:cNvPr id="185" name="Google Shape;185;p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186" name="Google Shape;186;p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187" name="Google Shape;187;p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188" name="Google Shape;188;p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189" name="Google Shape;189;p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190" name="Google Shape;190;p4"/>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1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197" name="Google Shape;197;p1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198" name="Google Shape;198;p1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99" name="Google Shape;199;p16"/>
          <p:cNvSpPr txBox="1"/>
          <p:nvPr/>
        </p:nvSpPr>
        <p:spPr>
          <a:xfrm>
            <a:off x="6025679" y="4642627"/>
            <a:ext cx="4630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BENCHMARK PRACTICES</a:t>
            </a:r>
            <a:endParaRPr sz="3600" b="1" i="0" u="none" strike="noStrike" cap="none">
              <a:solidFill>
                <a:srgbClr val="73B64B"/>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UNDERSTANDING BENCHMARK PRACTICES </a:t>
            </a:r>
            <a:endParaRPr/>
          </a:p>
        </p:txBody>
      </p:sp>
      <p:sp>
        <p:nvSpPr>
          <p:cNvPr id="205" name="Google Shape;205;p1"/>
          <p:cNvSpPr txBox="1">
            <a:spLocks noGrp="1"/>
          </p:cNvSpPr>
          <p:nvPr>
            <p:ph type="body" idx="2"/>
          </p:nvPr>
        </p:nvSpPr>
        <p:spPr>
          <a:xfrm>
            <a:off x="482885" y="2015655"/>
            <a:ext cx="11229654"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222222"/>
                </a:solidFill>
              </a:rPr>
              <a:t>Sustainability has become a crucial aspect rather than just a desirable one in today’s businesses.</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Companies are under increasing pressure to be transparent and to improve their sustainability practices.</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These efforts come under the umbrella of Environmental, Social, and Governance (ESG) practices. </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Adapting to these changes is complex as requirements and expectations are constantly evolving.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UNDERSTANDING BENCHMARK PRACTICES </a:t>
            </a:r>
            <a:endParaRPr/>
          </a:p>
        </p:txBody>
      </p:sp>
      <p:sp>
        <p:nvSpPr>
          <p:cNvPr id="211" name="Google Shape;211;p7"/>
          <p:cNvSpPr txBox="1">
            <a:spLocks noGrp="1"/>
          </p:cNvSpPr>
          <p:nvPr>
            <p:ph type="body" idx="2"/>
          </p:nvPr>
        </p:nvSpPr>
        <p:spPr>
          <a:xfrm>
            <a:off x="482885" y="2015655"/>
            <a:ext cx="11229654"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222222"/>
                </a:solidFill>
              </a:rPr>
              <a:t>While some regions expect and appreciate public transparency on ESG and sustainability efforts, others may find it distracting or problematic.</a:t>
            </a:r>
            <a:endParaRPr/>
          </a:p>
          <a:p>
            <a:pPr marL="342900" lvl="0" indent="-342900" algn="just" rtl="0">
              <a:lnSpc>
                <a:spcPct val="150000"/>
              </a:lnSpc>
              <a:spcBef>
                <a:spcPts val="2400"/>
              </a:spcBef>
              <a:spcAft>
                <a:spcPts val="1200"/>
              </a:spcAft>
              <a:buSzPts val="2400"/>
              <a:buFont typeface="Arial"/>
              <a:buChar char="•"/>
            </a:pPr>
            <a:r>
              <a:rPr lang="en-US">
                <a:solidFill>
                  <a:srgbClr val="222222"/>
                </a:solidFill>
              </a:rPr>
              <a:t>This complexity poses challenges for Chief Sustainability Officers (CSOs), ESG Managers, and Board Committee members as they strive to develop strategies that meet their ESG goals while creating value for shareholders.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UNDERSTANDING BENCHMARK PRACTICES </a:t>
            </a:r>
            <a:endParaRPr/>
          </a:p>
        </p:txBody>
      </p:sp>
      <p:sp>
        <p:nvSpPr>
          <p:cNvPr id="217" name="Google Shape;217;p8"/>
          <p:cNvSpPr txBox="1">
            <a:spLocks noGrp="1"/>
          </p:cNvSpPr>
          <p:nvPr>
            <p:ph type="body" idx="2"/>
          </p:nvPr>
        </p:nvSpPr>
        <p:spPr>
          <a:xfrm>
            <a:off x="482885" y="2015655"/>
            <a:ext cx="11229654"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222222"/>
                </a:solidFill>
              </a:rPr>
              <a:t>One way to simplify this process is through ESG benchmarking.</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Although benchmarking has been a valuable tool in corporate strategy for many years, applying it effectively to ESG can be challenging.</a:t>
            </a:r>
            <a:endParaRPr/>
          </a:p>
          <a:p>
            <a:pPr marL="342900" lvl="0" indent="-342900" algn="just" rtl="0">
              <a:lnSpc>
                <a:spcPct val="150000"/>
              </a:lnSpc>
              <a:spcBef>
                <a:spcPts val="600"/>
              </a:spcBef>
              <a:spcAft>
                <a:spcPts val="0"/>
              </a:spcAft>
              <a:buSzPts val="2400"/>
              <a:buFont typeface="Arial"/>
              <a:buChar char="•"/>
            </a:pPr>
            <a:r>
              <a:rPr lang="en-US" u="sng">
                <a:solidFill>
                  <a:srgbClr val="222222"/>
                </a:solidFill>
              </a:rPr>
              <a:t>A benchmark is a standard used for evaluation.</a:t>
            </a:r>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Sustainability benchmarks are used to assess the sustainability performance of companies and the quality of sustainability standards and certifications.</a:t>
            </a:r>
            <a:endParaRPr>
              <a:solidFill>
                <a:srgbClr val="22222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UNDERSTANDING BENCHMARK PRACTICES </a:t>
            </a:r>
            <a:endParaRPr/>
          </a:p>
        </p:txBody>
      </p:sp>
      <p:sp>
        <p:nvSpPr>
          <p:cNvPr id="223" name="Google Shape;223;p11"/>
          <p:cNvSpPr txBox="1">
            <a:spLocks noGrp="1"/>
          </p:cNvSpPr>
          <p:nvPr>
            <p:ph type="body" idx="2"/>
          </p:nvPr>
        </p:nvSpPr>
        <p:spPr>
          <a:xfrm>
            <a:off x="481200" y="1807271"/>
            <a:ext cx="11229600" cy="49503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en-US">
                <a:solidFill>
                  <a:srgbClr val="222222"/>
                </a:solidFill>
              </a:rPr>
              <a:t>Benchmarking programs establish a specific standard and assess sustainability policies, practices, and tools against it.</a:t>
            </a:r>
            <a:endParaRPr/>
          </a:p>
          <a:p>
            <a:pPr marL="342900" lvl="0" indent="-342900" algn="just" rtl="0">
              <a:lnSpc>
                <a:spcPct val="150000"/>
              </a:lnSpc>
              <a:spcBef>
                <a:spcPts val="1200"/>
              </a:spcBef>
              <a:spcAft>
                <a:spcPts val="0"/>
              </a:spcAft>
              <a:buSzPts val="2400"/>
              <a:buFont typeface="Arial"/>
              <a:buChar char="•"/>
            </a:pPr>
            <a:r>
              <a:rPr lang="en-US">
                <a:solidFill>
                  <a:srgbClr val="222222"/>
                </a:solidFill>
              </a:rPr>
              <a:t>These programs help users compare information about different entities and make informed decisions.</a:t>
            </a:r>
            <a:endParaRPr/>
          </a:p>
          <a:p>
            <a:pPr marL="342900" lvl="0" indent="-342900" algn="just" rtl="0">
              <a:lnSpc>
                <a:spcPct val="150000"/>
              </a:lnSpc>
              <a:spcBef>
                <a:spcPts val="1200"/>
              </a:spcBef>
              <a:spcAft>
                <a:spcPts val="0"/>
              </a:spcAft>
              <a:buSzPts val="2400"/>
              <a:buFont typeface="Arial"/>
              <a:buChar char="•"/>
            </a:pPr>
            <a:r>
              <a:rPr lang="en-US">
                <a:solidFill>
                  <a:srgbClr val="222222"/>
                </a:solidFill>
              </a:rPr>
              <a:t>There is a lack of guidance on developing and implementing credible benchmarking programs, leading to varying levels of rigor, transparency, and effectiveness.</a:t>
            </a:r>
            <a:endParaRPr/>
          </a:p>
          <a:p>
            <a:pPr marL="342900" lvl="0" indent="-342900" algn="just" rtl="0">
              <a:lnSpc>
                <a:spcPct val="150000"/>
              </a:lnSpc>
              <a:spcBef>
                <a:spcPts val="1200"/>
              </a:spcBef>
              <a:spcAft>
                <a:spcPts val="0"/>
              </a:spcAft>
              <a:buSzPts val="2400"/>
              <a:buFont typeface="Arial"/>
              <a:buChar char="•"/>
            </a:pPr>
            <a:r>
              <a:rPr lang="en-US">
                <a:solidFill>
                  <a:srgbClr val="222222"/>
                </a:solidFill>
              </a:rPr>
              <a:t>This poses a challenge as it may inadvertently reward underperforming entities and hinder our ability to effectively address sustainability issues.</a:t>
            </a: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2368</Words>
  <Application>Microsoft Office PowerPoint</Application>
  <PresentationFormat>Widescreen</PresentationFormat>
  <Paragraphs>214</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Montserrat Light</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GV Vadivan</cp:lastModifiedBy>
  <cp:revision>1</cp:revision>
  <dcterms:created xsi:type="dcterms:W3CDTF">2020-10-14T13:32:04Z</dcterms:created>
  <dcterms:modified xsi:type="dcterms:W3CDTF">2024-10-11T10:43:22Z</dcterms:modified>
</cp:coreProperties>
</file>