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Lst>
  <p:sldSz cx="12192000" cy="6858000"/>
  <p:notesSz cx="6858000" cy="9144000"/>
  <p:embeddedFontLst>
    <p:embeddedFont>
      <p:font typeface="Montserrat" panose="00000500000000000000" pitchFamily="2" charset="0"/>
      <p:regular r:id="rId77"/>
      <p:bold r:id="rId78"/>
      <p:italic r:id="rId79"/>
      <p:boldItalic r:id="rId80"/>
    </p:embeddedFont>
    <p:embeddedFont>
      <p:font typeface="Montserrat Light" panose="00000400000000000000" pitchFamily="2"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8" roundtripDataSignature="AMtx7mjUmxUsl7ngn85AO8TwdKG2brUB6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0DBC1B-337C-4407-B988-EB8D4FC2B32E}">
  <a:tblStyle styleId="{E90DBC1B-337C-4407-B988-EB8D4FC2B32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8.fntdata"/><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3.fntdata"/><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7.fntdata"/><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2.fntdata"/><Relationship Id="rId8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6.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0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1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8" name="Google Shape;43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2f055413be5_0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4" name="Google Shape;494;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1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1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1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1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4" name="Google Shape;59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1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7" name="Google Shape;607;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 name="Google Shape;187;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a:alphaModFix/>
          </a:blip>
          <a:srcRect/>
          <a:stretch/>
        </p:blipFill>
        <p:spPr>
          <a:xfrm>
            <a:off x="10351363" y="6090081"/>
            <a:ext cx="1828526" cy="389587"/>
          </a:xfrm>
          <a:prstGeom prst="rect">
            <a:avLst/>
          </a:prstGeom>
          <a:noFill/>
          <a:ln>
            <a:noFill/>
          </a:ln>
        </p:spPr>
      </p:pic>
      <p:pic>
        <p:nvPicPr>
          <p:cNvPr id="34" name="Google Shape;34;p76"/>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79"/>
          <p:cNvGrpSpPr/>
          <p:nvPr/>
        </p:nvGrpSpPr>
        <p:grpSpPr>
          <a:xfrm>
            <a:off x="6966447" y="3406884"/>
            <a:ext cx="3616885" cy="2923263"/>
            <a:chOff x="5816064" y="9435173"/>
            <a:chExt cx="798029" cy="644988"/>
          </a:xfrm>
        </p:grpSpPr>
        <p:sp>
          <p:nvSpPr>
            <p:cNvPr id="50" name="Google Shape;50;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79"/>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67"/>
        <p:cNvGrpSpPr/>
        <p:nvPr/>
      </p:nvGrpSpPr>
      <p:grpSpPr>
        <a:xfrm>
          <a:off x="0" y="0"/>
          <a:ext cx="0" cy="0"/>
          <a:chOff x="0" y="0"/>
          <a:chExt cx="0" cy="0"/>
        </a:xfrm>
      </p:grpSpPr>
      <p:sp>
        <p:nvSpPr>
          <p:cNvPr id="68" name="Google Shape;68;p89"/>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8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71"/>
        <p:cNvGrpSpPr/>
        <p:nvPr/>
      </p:nvGrpSpPr>
      <p:grpSpPr>
        <a:xfrm>
          <a:off x="0" y="0"/>
          <a:ext cx="0" cy="0"/>
          <a:chOff x="0" y="0"/>
          <a:chExt cx="0" cy="0"/>
        </a:xfrm>
      </p:grpSpPr>
      <p:sp>
        <p:nvSpPr>
          <p:cNvPr id="72" name="Google Shape;72;p13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13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74" name="Google Shape;74;p13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3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13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77" name="Google Shape;77;p135"/>
          <p:cNvGrpSpPr/>
          <p:nvPr/>
        </p:nvGrpSpPr>
        <p:grpSpPr>
          <a:xfrm>
            <a:off x="-848733" y="3847224"/>
            <a:ext cx="3746119" cy="3027714"/>
            <a:chOff x="5816064" y="9435173"/>
            <a:chExt cx="798029" cy="644988"/>
          </a:xfrm>
        </p:grpSpPr>
        <p:sp>
          <p:nvSpPr>
            <p:cNvPr id="78" name="Google Shape;78;p13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 name="Google Shape;79;p13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13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13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13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13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13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13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13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13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13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13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13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13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13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3" name="Google Shape;93;p13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94"/>
        <p:cNvGrpSpPr/>
        <p:nvPr/>
      </p:nvGrpSpPr>
      <p:grpSpPr>
        <a:xfrm>
          <a:off x="0" y="0"/>
          <a:ext cx="0" cy="0"/>
          <a:chOff x="0" y="0"/>
          <a:chExt cx="0" cy="0"/>
        </a:xfrm>
      </p:grpSpPr>
      <p:sp>
        <p:nvSpPr>
          <p:cNvPr id="95" name="Google Shape;95;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8" name="Google Shape;98;p90"/>
          <p:cNvGrpSpPr/>
          <p:nvPr/>
        </p:nvGrpSpPr>
        <p:grpSpPr>
          <a:xfrm>
            <a:off x="-1984680" y="2794849"/>
            <a:ext cx="3760285" cy="3039163"/>
            <a:chOff x="5816064" y="9435173"/>
            <a:chExt cx="798029" cy="644988"/>
          </a:xfrm>
        </p:grpSpPr>
        <p:sp>
          <p:nvSpPr>
            <p:cNvPr id="99" name="Google Shape;99;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1" name="Google Shape;101;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104;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 name="Google Shape;105;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 name="Google Shape;106;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8" name="Google Shape;108;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0" name="Google Shape;110;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1" name="Google Shape;111;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3" name="Google Shape;113;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14" name="Google Shape;114;p90"/>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15" name="Google Shape;115;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16" name="Google Shape;116;p90"/>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17" name="Google Shape;117;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19"/>
        <p:cNvGrpSpPr/>
        <p:nvPr/>
      </p:nvGrpSpPr>
      <p:grpSpPr>
        <a:xfrm>
          <a:off x="0" y="0"/>
          <a:ext cx="0" cy="0"/>
          <a:chOff x="0" y="0"/>
          <a:chExt cx="0" cy="0"/>
        </a:xfrm>
      </p:grpSpPr>
      <p:sp>
        <p:nvSpPr>
          <p:cNvPr id="120" name="Google Shape;120;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1" name="Google Shape;121;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22" name="Google Shape;122;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23" name="Google Shape;123;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24" name="Google Shape;124;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25" name="Google Shape;125;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26" name="Google Shape;126;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27" name="Google Shape;127;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8"/>
        <p:cNvGrpSpPr/>
        <p:nvPr/>
      </p:nvGrpSpPr>
      <p:grpSpPr>
        <a:xfrm>
          <a:off x="0" y="0"/>
          <a:ext cx="0" cy="0"/>
          <a:chOff x="0" y="0"/>
          <a:chExt cx="0" cy="0"/>
        </a:xfrm>
      </p:grpSpPr>
      <p:sp>
        <p:nvSpPr>
          <p:cNvPr id="129" name="Google Shape;129;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1" name="Google Shape;131;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2" name="Google Shape;132;p92"/>
          <p:cNvSpPr>
            <a:spLocks noGrp="1"/>
          </p:cNvSpPr>
          <p:nvPr>
            <p:ph type="pic" idx="2"/>
          </p:nvPr>
        </p:nvSpPr>
        <p:spPr>
          <a:xfrm>
            <a:off x="7735037" y="1373925"/>
            <a:ext cx="2444127" cy="4336988"/>
          </a:xfrm>
          <a:prstGeom prst="rect">
            <a:avLst/>
          </a:prstGeom>
          <a:solidFill>
            <a:srgbClr val="D8D8D8"/>
          </a:solidFill>
          <a:ln>
            <a:noFill/>
          </a:ln>
        </p:spPr>
      </p:sp>
      <p:sp>
        <p:nvSpPr>
          <p:cNvPr id="133" name="Google Shape;133;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41" name="Google Shape;141;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42" name="Google Shape;142;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8B5B8582-4BC1-F718-E0CB-4EA52987EA2B}"/>
              </a:ext>
            </a:extLst>
          </p:cNvPr>
          <p:cNvSpPr txBox="1"/>
          <p:nvPr/>
        </p:nvSpPr>
        <p:spPr>
          <a:xfrm>
            <a:off x="1781175" y="5871684"/>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9F02D488-90EB-08D8-7CBF-5D35EE303CC7}"/>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475CB6F6-27B2-FA6B-78C1-421A21E08DAD}"/>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202" name="Google Shape;202;p101"/>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0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02</a:t>
            </a:r>
            <a:endParaRPr/>
          </a:p>
        </p:txBody>
      </p:sp>
      <p:pic>
        <p:nvPicPr>
          <p:cNvPr id="208" name="Google Shape;208;p102"/>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209" name="Google Shape;209;p102"/>
          <p:cNvSpPr/>
          <p:nvPr/>
        </p:nvSpPr>
        <p:spPr>
          <a:xfrm>
            <a:off x="5924616" y="432514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SUSTAINABLE THINKING </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210" name="Google Shape;210;p102"/>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0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US" b="1">
                <a:solidFill>
                  <a:srgbClr val="000000"/>
                </a:solidFill>
              </a:rPr>
              <a:t>What are the main goals of „sustainability” in business?</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Economic</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Environmental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Social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All of them</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None of them</a:t>
            </a:r>
            <a:endParaRPr>
              <a:solidFill>
                <a:srgbClr val="000000"/>
              </a:solidFill>
            </a:endParaRPr>
          </a:p>
        </p:txBody>
      </p:sp>
      <p:sp>
        <p:nvSpPr>
          <p:cNvPr id="216" name="Google Shape;216;p10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0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US" b="1">
                <a:solidFill>
                  <a:srgbClr val="000000"/>
                </a:solidFill>
              </a:rPr>
              <a:t>In which year did the United Nations firstly define sustainable development?</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1948</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1987</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2000</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2016</a:t>
            </a:r>
            <a:endParaRPr>
              <a:solidFill>
                <a:srgbClr val="000000"/>
              </a:solidFill>
            </a:endParaRPr>
          </a:p>
        </p:txBody>
      </p:sp>
      <p:sp>
        <p:nvSpPr>
          <p:cNvPr id="222" name="Google Shape;222;p10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0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Clr>
                <a:srgbClr val="1E75B0"/>
              </a:buClr>
              <a:buSzPts val="1200"/>
              <a:buNone/>
            </a:pPr>
            <a:r>
              <a:rPr lang="en-US" sz="2400" b="1">
                <a:solidFill>
                  <a:srgbClr val="000000"/>
                </a:solidFill>
                <a:highlight>
                  <a:srgbClr val="FFFFFF"/>
                </a:highlight>
              </a:rPr>
              <a:t>Implementing sustainability thinking in a company is:</a:t>
            </a:r>
            <a:endParaRPr b="1">
              <a:solidFill>
                <a:srgbClr val="000000"/>
              </a:solidFill>
              <a:highlight>
                <a:srgbClr val="FFFFFF"/>
              </a:highlight>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Single-stage process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Multi-stage process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An ad hoc activity</a:t>
            </a:r>
            <a:endParaRPr>
              <a:solidFill>
                <a:srgbClr val="000000"/>
              </a:solidFill>
            </a:endParaRPr>
          </a:p>
        </p:txBody>
      </p:sp>
      <p:sp>
        <p:nvSpPr>
          <p:cNvPr id="228" name="Google Shape;228;p10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0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1E75B0"/>
              </a:buClr>
              <a:buSzPts val="1200"/>
              <a:buNone/>
            </a:pPr>
            <a:r>
              <a:rPr lang="en-US" sz="2400" b="1">
                <a:solidFill>
                  <a:srgbClr val="000000"/>
                </a:solidFill>
              </a:rPr>
              <a:t>Please elaborate on the acronym for ESG</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Environmental Supportive Goal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Environmental, Social, Governance</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Energy Sustainability Goals</a:t>
            </a:r>
            <a:endParaRPr>
              <a:solidFill>
                <a:srgbClr val="000000"/>
              </a:solidFill>
            </a:endParaRPr>
          </a:p>
        </p:txBody>
      </p:sp>
      <p:sp>
        <p:nvSpPr>
          <p:cNvPr id="234" name="Google Shape;234;p10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0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240" name="Google Shape;240;p10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0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03</a:t>
            </a:r>
            <a:endParaRPr/>
          </a:p>
        </p:txBody>
      </p:sp>
      <p:sp>
        <p:nvSpPr>
          <p:cNvPr id="246" name="Google Shape;246;p108"/>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247" name="Google Shape;247;p108"/>
          <p:cNvPicPr preferRelativeResize="0"/>
          <p:nvPr/>
        </p:nvPicPr>
        <p:blipFill rotWithShape="1">
          <a:blip r:embed="rId3">
            <a:alphaModFix/>
          </a:blip>
          <a:srcRect t="16734" b="16733"/>
          <a:stretch/>
        </p:blipFill>
        <p:spPr>
          <a:xfrm>
            <a:off x="238772" y="2626821"/>
            <a:ext cx="7708195" cy="3396829"/>
          </a:xfrm>
          <a:prstGeom prst="rect">
            <a:avLst/>
          </a:prstGeom>
          <a:solidFill>
            <a:srgbClr val="BFBFBF"/>
          </a:solidFill>
          <a:ln>
            <a:noFill/>
          </a:ln>
        </p:spPr>
      </p:pic>
      <p:sp>
        <p:nvSpPr>
          <p:cNvPr id="248" name="Google Shape;248;p108"/>
          <p:cNvSpPr/>
          <p:nvPr/>
        </p:nvSpPr>
        <p:spPr>
          <a:xfrm>
            <a:off x="5911916" y="4325235"/>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ENGAGING STAFF</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249" name="Google Shape;249;p108"/>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0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Multiple Choice Questions</a:t>
            </a:r>
            <a:endParaRPr/>
          </a:p>
        </p:txBody>
      </p:sp>
      <p:sp>
        <p:nvSpPr>
          <p:cNvPr id="255" name="Google Shape;255;p109"/>
          <p:cNvSpPr txBox="1">
            <a:spLocks noGrp="1"/>
          </p:cNvSpPr>
          <p:nvPr>
            <p:ph type="body" idx="2"/>
          </p:nvPr>
        </p:nvSpPr>
        <p:spPr>
          <a:xfrm>
            <a:off x="856391"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What is one primary benefit of employee engagement in sustainability?</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US">
                <a:solidFill>
                  <a:srgbClr val="000000"/>
                </a:solidFill>
              </a:rPr>
              <a:t>Higher product prices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US">
                <a:solidFill>
                  <a:srgbClr val="000000"/>
                </a:solidFill>
              </a:rPr>
              <a:t>Increased employee turnover</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US">
                <a:solidFill>
                  <a:srgbClr val="000000"/>
                </a:solidFill>
              </a:rPr>
              <a:t>Enhanced brand image</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US">
                <a:solidFill>
                  <a:srgbClr val="000000"/>
                </a:solidFill>
              </a:rPr>
              <a:t>Reduced workload for management</a:t>
            </a:r>
            <a:endParaRPr>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1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Multiple Choice Questions</a:t>
            </a:r>
            <a:endParaRPr/>
          </a:p>
        </p:txBody>
      </p:sp>
      <p:sp>
        <p:nvSpPr>
          <p:cNvPr id="261" name="Google Shape;261;p11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What is a key role of advocacy in corporate sustainability?</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Increasing company profits without concern for environmental impact</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Supporting policies and practices for a more responsible enterprise</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Eliminating all employee training programs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Promoting only within-company benefits without external influence</a:t>
            </a: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50" name="Google Shape;15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1" name="Google Shape;151;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152" name="Google Shape;152;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1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Multiple Choice Questions</a:t>
            </a:r>
            <a:endParaRPr/>
          </a:p>
        </p:txBody>
      </p:sp>
      <p:sp>
        <p:nvSpPr>
          <p:cNvPr id="267" name="Google Shape;267;p11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a:solidFill>
                  <a:srgbClr val="000000"/>
                </a:solidFill>
              </a:rPr>
              <a:t>Which of the following is an effective method for upskilling employees in sustainability?</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A) Reducing the number of training sessions</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B) Online courses and in-house training programs</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C) Limiting employee access to sustainability information</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D) Focusing solely on theoretical knowledge</a:t>
            </a:r>
            <a:endParaRPr>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1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Multiple Choice Questions</a:t>
            </a:r>
            <a:endParaRPr/>
          </a:p>
        </p:txBody>
      </p:sp>
      <p:sp>
        <p:nvSpPr>
          <p:cNvPr id="273" name="Google Shape;273;p11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How can micro-enterprises foster green job creation?</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By ignoring environmental regulations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By diversifying into eco-friendly products and services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By reducing the number of employees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By focusing only on short-term profits</a:t>
            </a:r>
            <a:endParaRPr>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Multiple Choice Questions</a:t>
            </a:r>
            <a:endParaRPr/>
          </a:p>
        </p:txBody>
      </p:sp>
      <p:sp>
        <p:nvSpPr>
          <p:cNvPr id="279" name="Google Shape;279;p11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Why is gender equality important in sustainability efforts?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It reduces the need for sustainability initiatives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It leads to more innovative solutions and inclusive policies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It increases the workload of employees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It decreases the overall productivity of the company</a:t>
            </a:r>
            <a:endParaRPr>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285" name="Google Shape;285;p114"/>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1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04</a:t>
            </a:r>
            <a:endParaRPr/>
          </a:p>
        </p:txBody>
      </p:sp>
      <p:sp>
        <p:nvSpPr>
          <p:cNvPr id="291" name="Google Shape;291;p115"/>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292" name="Google Shape;292;p115"/>
          <p:cNvPicPr preferRelativeResize="0"/>
          <p:nvPr/>
        </p:nvPicPr>
        <p:blipFill rotWithShape="1">
          <a:blip r:embed="rId3">
            <a:alphaModFix/>
          </a:blip>
          <a:srcRect t="16734" b="16733"/>
          <a:stretch/>
        </p:blipFill>
        <p:spPr>
          <a:xfrm>
            <a:off x="238771" y="2626822"/>
            <a:ext cx="7708195" cy="3396829"/>
          </a:xfrm>
          <a:prstGeom prst="rect">
            <a:avLst/>
          </a:prstGeom>
          <a:solidFill>
            <a:srgbClr val="BFBFBF"/>
          </a:solidFill>
          <a:ln>
            <a:noFill/>
          </a:ln>
        </p:spPr>
      </p:pic>
      <p:sp>
        <p:nvSpPr>
          <p:cNvPr id="293" name="Google Shape;293;p115"/>
          <p:cNvSpPr/>
          <p:nvPr/>
        </p:nvSpPr>
        <p:spPr>
          <a:xfrm>
            <a:off x="59119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SERVING GREEN CONSUMERS </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294" name="Google Shape;294;p115"/>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8"/>
          <p:cNvSpPr txBox="1">
            <a:spLocks noGrp="1"/>
          </p:cNvSpPr>
          <p:nvPr>
            <p:ph type="body" idx="1"/>
          </p:nvPr>
        </p:nvSpPr>
        <p:spPr>
          <a:xfrm>
            <a:off x="4825907" y="845786"/>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US" b="1">
                <a:solidFill>
                  <a:srgbClr val="000000"/>
                </a:solidFill>
              </a:rPr>
              <a:t>What is green consumption primarily focused on?</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Personal gain</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Environmental impact</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Social status</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Economic benefits</a:t>
            </a:r>
            <a:endParaRPr/>
          </a:p>
        </p:txBody>
      </p:sp>
      <p:sp>
        <p:nvSpPr>
          <p:cNvPr id="300" name="Google Shape;300;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US" b="1">
                <a:solidFill>
                  <a:srgbClr val="000000"/>
                </a:solidFill>
              </a:rPr>
              <a:t>What are green products known for?</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Using non-recyclable materials</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Increasing waste and energy usage</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Reducing packaging</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Containing toxic ingredients</a:t>
            </a:r>
            <a:endParaRPr/>
          </a:p>
        </p:txBody>
      </p:sp>
      <p:sp>
        <p:nvSpPr>
          <p:cNvPr id="306" name="Google Shape;306;p5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What has been a significant driver behind the rise in green consumer behaviour over the past decade?</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Government regulations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Personal preferences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Commitments to cut energy usage</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Lack of awareness about eco-friendly products</a:t>
            </a:r>
            <a:endParaRPr/>
          </a:p>
        </p:txBody>
      </p:sp>
      <p:sp>
        <p:nvSpPr>
          <p:cNvPr id="312" name="Google Shape;312;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1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How can companies demonstrate a genuine commitment to sustainability?</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Increase plastic packaging</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Use non-recyclable materials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Offer green products and services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Avoid transparency</a:t>
            </a:r>
            <a:endParaRPr/>
          </a:p>
        </p:txBody>
      </p:sp>
      <p:sp>
        <p:nvSpPr>
          <p:cNvPr id="318" name="Google Shape;318;p11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What plays a crucial role in consumer behaviour according to the provided information?</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Social media influencers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Environmental attitudes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Celebrity endorsements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Fashion trends</a:t>
            </a:r>
            <a:endParaRPr/>
          </a:p>
        </p:txBody>
      </p:sp>
      <p:sp>
        <p:nvSpPr>
          <p:cNvPr id="324" name="Google Shape;324;p1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9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158" name="Google Shape;158;p93"/>
          <p:cNvGraphicFramePr/>
          <p:nvPr/>
        </p:nvGraphicFramePr>
        <p:xfrm>
          <a:off x="621792" y="1456944"/>
          <a:ext cx="3000000" cy="3000000"/>
        </p:xfrm>
        <a:graphic>
          <a:graphicData uri="http://schemas.openxmlformats.org/drawingml/2006/table">
            <a:tbl>
              <a:tblPr>
                <a:noFill/>
                <a:tableStyleId>{E90DBC1B-337C-4407-B988-EB8D4FC2B32E}</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1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What is one of the strategies mentioned to promote green consumership?</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Increase energy consumption</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Use non-renewable energy sources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Purchase locally grown and organic foods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Ignore energy labels</a:t>
            </a:r>
            <a:endParaRPr/>
          </a:p>
        </p:txBody>
      </p:sp>
      <p:sp>
        <p:nvSpPr>
          <p:cNvPr id="330" name="Google Shape;330;p1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1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336" name="Google Shape;336;p11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Q6: C</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2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05</a:t>
            </a:r>
            <a:endParaRPr/>
          </a:p>
        </p:txBody>
      </p:sp>
      <p:sp>
        <p:nvSpPr>
          <p:cNvPr id="342" name="Google Shape;342;p120"/>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43" name="Google Shape;343;p120"/>
          <p:cNvPicPr preferRelativeResize="0"/>
          <p:nvPr/>
        </p:nvPicPr>
        <p:blipFill rotWithShape="1">
          <a:blip r:embed="rId3">
            <a:alphaModFix/>
          </a:blip>
          <a:srcRect t="16734" b="16733"/>
          <a:stretch/>
        </p:blipFill>
        <p:spPr>
          <a:xfrm>
            <a:off x="238771" y="2626821"/>
            <a:ext cx="7708195" cy="3396829"/>
          </a:xfrm>
          <a:prstGeom prst="rect">
            <a:avLst/>
          </a:prstGeom>
          <a:solidFill>
            <a:srgbClr val="BFBFBF"/>
          </a:solidFill>
          <a:ln>
            <a:noFill/>
          </a:ln>
        </p:spPr>
      </p:pic>
      <p:sp>
        <p:nvSpPr>
          <p:cNvPr id="344" name="Google Shape;344;p120"/>
          <p:cNvSpPr/>
          <p:nvPr/>
        </p:nvSpPr>
        <p:spPr>
          <a:xfrm>
            <a:off x="5950016" y="42135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COMMMUNITY PARTNERSHIPS </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345" name="Google Shape;345;p120"/>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The origins of Community Partnerships are linked to the emergence of:</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rPr>
              <a:t>CSR Concept</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rPr>
              <a:t>ESG Concept</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rPr>
              <a:t>It is a relatively new concept and it is not linked to any of the above</a:t>
            </a:r>
            <a:endParaRPr/>
          </a:p>
        </p:txBody>
      </p:sp>
      <p:sp>
        <p:nvSpPr>
          <p:cNvPr id="351" name="Google Shape;351;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Key elements in building effective community partnerships are: </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A</a:t>
            </a:r>
            <a:r>
              <a:rPr lang="en-US" sz="2400" b="0" i="0" u="none" strike="noStrike">
                <a:solidFill>
                  <a:srgbClr val="000000"/>
                </a:solidFill>
                <a:latin typeface="Calibri"/>
                <a:ea typeface="Calibri"/>
                <a:cs typeface="Calibri"/>
                <a:sym typeface="Calibri"/>
              </a:rPr>
              <a:t>pproaching your partnerships as a resident “expert”</a:t>
            </a:r>
            <a:endParaRPr/>
          </a:p>
          <a:p>
            <a:pPr marL="685800" lvl="0" indent="-457200" algn="just" rtl="0">
              <a:lnSpc>
                <a:spcPct val="150000"/>
              </a:lnSpc>
              <a:spcBef>
                <a:spcPts val="0"/>
              </a:spcBef>
              <a:spcAft>
                <a:spcPts val="0"/>
              </a:spcAft>
              <a:buSzPts val="2400"/>
              <a:buFont typeface="Arial"/>
              <a:buAutoNum type="alphaUcPeriod"/>
            </a:pPr>
            <a:r>
              <a:rPr lang="en-US" sz="2400" b="0" i="0" u="none" strike="noStrike">
                <a:solidFill>
                  <a:srgbClr val="000000"/>
                </a:solidFill>
                <a:latin typeface="Calibri"/>
                <a:ea typeface="Calibri"/>
                <a:cs typeface="Calibri"/>
                <a:sym typeface="Calibri"/>
              </a:rPr>
              <a:t>Assuming an immediate partnership</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U</a:t>
            </a:r>
            <a:r>
              <a:rPr lang="en-US" sz="2400" b="0" i="0" u="none" strike="noStrike">
                <a:solidFill>
                  <a:srgbClr val="000000"/>
                </a:solidFill>
                <a:latin typeface="Calibri"/>
                <a:ea typeface="Calibri"/>
                <a:cs typeface="Calibri"/>
                <a:sym typeface="Calibri"/>
              </a:rPr>
              <a:t>nderstanding local community needs &amp; challenges</a:t>
            </a:r>
            <a:endParaRPr/>
          </a:p>
        </p:txBody>
      </p:sp>
      <p:sp>
        <p:nvSpPr>
          <p:cNvPr id="357" name="Google Shape;357;p3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3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Why community partnership in the company is important?</a:t>
            </a:r>
            <a:endParaRPr b="1">
              <a:solidFill>
                <a:srgbClr val="000000"/>
              </a:solidFil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B</a:t>
            </a:r>
            <a:r>
              <a:rPr lang="en-US" sz="2400" b="0" i="0" u="none" strike="noStrike">
                <a:solidFill>
                  <a:srgbClr val="000000"/>
                </a:solidFill>
                <a:latin typeface="Calibri"/>
                <a:ea typeface="Calibri"/>
                <a:cs typeface="Calibri"/>
                <a:sym typeface="Calibri"/>
              </a:rPr>
              <a:t>rings immediate profit for the company</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H</a:t>
            </a:r>
            <a:r>
              <a:rPr lang="en-US" sz="2400" b="0" i="0" u="none" strike="noStrike">
                <a:solidFill>
                  <a:srgbClr val="000000"/>
                </a:solidFill>
                <a:latin typeface="Calibri"/>
                <a:ea typeface="Calibri"/>
                <a:cs typeface="Calibri"/>
                <a:sym typeface="Calibri"/>
              </a:rPr>
              <a:t>elps strengthen leadership positions in the company</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I</a:t>
            </a:r>
            <a:r>
              <a:rPr lang="en-US" sz="2400" b="0" i="0" u="none" strike="noStrike">
                <a:solidFill>
                  <a:srgbClr val="000000"/>
                </a:solidFill>
                <a:latin typeface="Calibri"/>
                <a:ea typeface="Calibri"/>
                <a:cs typeface="Calibri"/>
                <a:sym typeface="Calibri"/>
              </a:rPr>
              <a:t>mproves employees morale</a:t>
            </a:r>
            <a:endParaRPr sz="2400" b="0" i="0" u="none" strike="noStrike">
              <a:solidFill>
                <a:srgbClr val="000000"/>
              </a:solidFill>
              <a:latin typeface="Arial"/>
              <a:ea typeface="Arial"/>
              <a:cs typeface="Arial"/>
              <a:sym typeface="Arial"/>
            </a:endParaRPr>
          </a:p>
        </p:txBody>
      </p:sp>
      <p:sp>
        <p:nvSpPr>
          <p:cNvPr id="363" name="Google Shape;363;p3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Examples of socially active groups in the company can be:</a:t>
            </a:r>
            <a:endParaRPr b="1">
              <a:solidFill>
                <a:srgbClr val="000000"/>
              </a:solidFil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T</a:t>
            </a:r>
            <a:r>
              <a:rPr lang="en-US" sz="2400" b="0" i="0" u="none" strike="noStrike">
                <a:solidFill>
                  <a:srgbClr val="000000"/>
                </a:solidFill>
                <a:latin typeface="Calibri"/>
                <a:ea typeface="Calibri"/>
                <a:cs typeface="Calibri"/>
                <a:sym typeface="Calibri"/>
              </a:rPr>
              <a:t>rade unions</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W</a:t>
            </a:r>
            <a:r>
              <a:rPr lang="en-US" sz="2400" b="0" i="0" u="none" strike="noStrike">
                <a:solidFill>
                  <a:srgbClr val="000000"/>
                </a:solidFill>
                <a:latin typeface="Calibri"/>
                <a:ea typeface="Calibri"/>
                <a:cs typeface="Calibri"/>
                <a:sym typeface="Calibri"/>
              </a:rPr>
              <a:t>omen’s clubs</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R</a:t>
            </a:r>
            <a:r>
              <a:rPr lang="en-US" sz="2400" b="0" i="0" u="none" strike="noStrike">
                <a:solidFill>
                  <a:srgbClr val="000000"/>
                </a:solidFill>
                <a:latin typeface="Calibri"/>
                <a:ea typeface="Calibri"/>
                <a:cs typeface="Calibri"/>
                <a:sym typeface="Calibri"/>
              </a:rPr>
              <a:t>ecruitment agencies</a:t>
            </a:r>
            <a:endParaRPr sz="2400" b="0" i="0" u="none" strike="noStrike">
              <a:solidFill>
                <a:srgbClr val="000000"/>
              </a:solidFill>
              <a:latin typeface="Arial"/>
              <a:ea typeface="Arial"/>
              <a:cs typeface="Arial"/>
              <a:sym typeface="Arial"/>
            </a:endParaRPr>
          </a:p>
        </p:txBody>
      </p:sp>
      <p:sp>
        <p:nvSpPr>
          <p:cNvPr id="369" name="Google Shape;369;p3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2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375" name="Google Shape;375;p121"/>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2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06</a:t>
            </a:r>
            <a:endParaRPr/>
          </a:p>
        </p:txBody>
      </p:sp>
      <p:sp>
        <p:nvSpPr>
          <p:cNvPr id="381" name="Google Shape;381;p122"/>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82" name="Google Shape;382;p122"/>
          <p:cNvPicPr preferRelativeResize="0"/>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383" name="Google Shape;383;p122"/>
          <p:cNvSpPr/>
          <p:nvPr/>
        </p:nvSpPr>
        <p:spPr>
          <a:xfrm>
            <a:off x="5899216"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ASSESSMENTS AND PLANNING</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384" name="Google Shape;384;p122"/>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23"/>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Q1</a:t>
            </a:r>
            <a:endParaRPr/>
          </a:p>
        </p:txBody>
      </p:sp>
      <p:sp>
        <p:nvSpPr>
          <p:cNvPr id="390" name="Google Shape;390;p123"/>
          <p:cNvSpPr txBox="1">
            <a:spLocks noGrp="1"/>
          </p:cNvSpPr>
          <p:nvPr>
            <p:ph type="body" idx="2"/>
          </p:nvPr>
        </p:nvSpPr>
        <p:spPr>
          <a:xfrm>
            <a:off x="1005840" y="2275351"/>
            <a:ext cx="10237766" cy="42255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The Sustainability Plan</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Is a sustainability policy document not subject to the SDGs 2030, sufficient to comply with the regulations and government guidelines of each country.</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It is a guide of clear, measurable and realistic objectives to improve the sustainability of the organisation aligned with the SDG 2030.</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It is a document designed under the guidelines of the company without being aligned with any European and national regulations.</a:t>
            </a:r>
            <a:endParaRPr>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9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01</a:t>
            </a:r>
            <a:endParaRPr/>
          </a:p>
        </p:txBody>
      </p:sp>
      <p:pic>
        <p:nvPicPr>
          <p:cNvPr id="164" name="Google Shape;164;p97"/>
          <p:cNvPicPr preferRelativeResize="0">
            <a:picLocks noGrp="1"/>
          </p:cNvPicPr>
          <p:nvPr>
            <p:ph type="pic" idx="2"/>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165" name="Google Shape;165;p97"/>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SUSTAINABLE BUSINESS OPERATIONS</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166" name="Google Shape;166;p97"/>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24"/>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396" name="Google Shape;396;p124"/>
          <p:cNvSpPr txBox="1">
            <a:spLocks noGrp="1"/>
          </p:cNvSpPr>
          <p:nvPr>
            <p:ph type="body" idx="2"/>
          </p:nvPr>
        </p:nvSpPr>
        <p:spPr>
          <a:xfrm>
            <a:off x="904850" y="2481250"/>
            <a:ext cx="10198200" cy="3813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The Sustainability Plan should involve</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Only the management team.</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All employees, managers, customers, suppliers and investors.</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Only persons (internal and external) designated by management.</a:t>
            </a:r>
            <a:endParaRPr>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8"/>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402" name="Google Shape;402;p38"/>
          <p:cNvSpPr txBox="1">
            <a:spLocks noGrp="1"/>
          </p:cNvSpPr>
          <p:nvPr>
            <p:ph type="body" idx="2"/>
          </p:nvPr>
        </p:nvSpPr>
        <p:spPr>
          <a:xfrm>
            <a:off x="904850" y="2411950"/>
            <a:ext cx="10198200" cy="3966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When will sustainability reporting be mandatory for micro-enterprises?</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From 2027 but they can opt out until 1 January 2028.</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From 1 January 2025.</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No obligation has yet been established in time.</a:t>
            </a:r>
            <a:endParaRPr>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9"/>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408" name="Google Shape;408;p39"/>
          <p:cNvSpPr txBox="1">
            <a:spLocks noGrp="1"/>
          </p:cNvSpPr>
          <p:nvPr>
            <p:ph type="body" idx="2"/>
          </p:nvPr>
        </p:nvSpPr>
        <p:spPr>
          <a:xfrm>
            <a:off x="904850" y="2463900"/>
            <a:ext cx="10198200" cy="41391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The sustainability report shall be verified </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By an external auditing company without being subject to a standard template.</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Not required to be verified.</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By an external auditing company and in a standard electronic format that simplifies its inclusion in the Single European Access Point.</a:t>
            </a:r>
            <a:endParaRPr sz="2000">
              <a:solidFill>
                <a:srgbClr val="000000"/>
              </a:solidFill>
              <a:highlight>
                <a:srgbClr val="FFFFFF"/>
              </a:highlight>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0"/>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414" name="Google Shape;414;p40"/>
          <p:cNvSpPr txBox="1">
            <a:spLocks noGrp="1"/>
          </p:cNvSpPr>
          <p:nvPr>
            <p:ph type="body" idx="2"/>
          </p:nvPr>
        </p:nvSpPr>
        <p:spPr>
          <a:xfrm>
            <a:off x="904850" y="2152150"/>
            <a:ext cx="10198200" cy="461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In order to monitor compliance with the Sustainability Plan, it is essential to:</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Carry out periodic evaluation, monitoring and control actions.</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Design, implement and analyse a system of indicators that, within the framework of a scorecard, provides information on the evolution by objectives and deviations with respect to the estimated value.</a:t>
            </a:r>
            <a:endParaRPr>
              <a:solidFill>
                <a:srgbClr val="000000"/>
              </a:solidFill>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All are correct.</a:t>
            </a:r>
            <a:endParaRPr>
              <a:solidFill>
                <a:srgbClr val="000000"/>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2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420" name="Google Shape;420;p125"/>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2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07</a:t>
            </a:r>
            <a:endParaRPr/>
          </a:p>
        </p:txBody>
      </p:sp>
      <p:sp>
        <p:nvSpPr>
          <p:cNvPr id="426" name="Google Shape;426;p126"/>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427" name="Google Shape;427;p126"/>
          <p:cNvPicPr preferRelativeResize="0"/>
          <p:nvPr/>
        </p:nvPicPr>
        <p:blipFill rotWithShape="1">
          <a:blip r:embed="rId3">
            <a:alphaModFix/>
          </a:blip>
          <a:srcRect t="16734" b="16733"/>
          <a:stretch/>
        </p:blipFill>
        <p:spPr>
          <a:xfrm>
            <a:off x="238772" y="2652222"/>
            <a:ext cx="7708195" cy="3396829"/>
          </a:xfrm>
          <a:prstGeom prst="rect">
            <a:avLst/>
          </a:prstGeom>
          <a:solidFill>
            <a:srgbClr val="BFBFBF"/>
          </a:solidFill>
          <a:ln>
            <a:noFill/>
          </a:ln>
        </p:spPr>
      </p:pic>
      <p:sp>
        <p:nvSpPr>
          <p:cNvPr id="428" name="Google Shape;428;p126"/>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SUPPLY CHAIN TRANSPARENCY </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9" name="Google Shape;429;p126"/>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3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b="1">
                <a:solidFill>
                  <a:srgbClr val="000000"/>
                </a:solidFill>
              </a:rPr>
              <a:t>What is the main difference between a ‘supply chain’ and a ‘value chain’</a:t>
            </a:r>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The supply chain focuses on the flow of products and materials, while the value chain emphasizes the creation of value at each step of the process.</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The supply chain is concerned with marketing strategies, whereas the value chain is concerned with logistics and distribution.</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The supply chain involves customer service and support, while the value chain only involves manufacturing processes.</a:t>
            </a:r>
            <a:endParaRPr sz="2000">
              <a:solidFill>
                <a:srgbClr val="000000"/>
              </a:solidFill>
              <a:highlight>
                <a:srgbClr val="FFFFFF"/>
              </a:highlight>
            </a:endParaRPr>
          </a:p>
        </p:txBody>
      </p:sp>
      <p:sp>
        <p:nvSpPr>
          <p:cNvPr id="435" name="Google Shape;435;p3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
        <p:nvSpPr>
          <p:cNvPr id="441" name="Google Shape;441;p3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latin typeface="Calibri"/>
                <a:ea typeface="Calibri"/>
                <a:cs typeface="Calibri"/>
                <a:sym typeface="Calibri"/>
              </a:rPr>
              <a:t>What is the primary focus of the Corporate Sustainability Reporting Directive (CSRD)?</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Identifying and mitigating actual and potential adverse impacts in the value chain.</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Reporting on environmental and social impact activities using a standardized framework.</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Establishing a code of conduct for business activities.</a:t>
            </a:r>
            <a:endParaRPr sz="2000">
              <a:solidFill>
                <a:srgbClr val="000000"/>
              </a:solidFill>
              <a:highlight>
                <a:srgbClr val="FFFFFF"/>
              </a:highligh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7"/>
          <p:cNvSpPr txBox="1">
            <a:spLocks noGrp="1"/>
          </p:cNvSpPr>
          <p:nvPr>
            <p:ph type="body" idx="1"/>
          </p:nvPr>
        </p:nvSpPr>
        <p:spPr>
          <a:xfrm>
            <a:off x="4738225" y="513743"/>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b="1">
                <a:solidFill>
                  <a:srgbClr val="202124"/>
                </a:solidFill>
                <a:latin typeface="Calibri"/>
                <a:ea typeface="Calibri"/>
                <a:cs typeface="Calibri"/>
                <a:sym typeface="Calibri"/>
              </a:rPr>
              <a:t>How does the Corporate Sustainability Due Diligence Directive (CS3D) differ from the CSRD in terms of its main purpose?</a:t>
            </a:r>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CS3D focuses on the acceptance of a code of conduct and action plans to address adverse impacts, while CSRD focuses on standardized reporting of sustainability data.</a:t>
            </a:r>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CS3D requires reporting on environmental impact activities, whereas CSRD mandates due diligence in the value chain.</a:t>
            </a:r>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CS3D is concerned with the disclosure of financial data, while CSRD addresses non-financial performance.</a:t>
            </a:r>
            <a:endParaRPr/>
          </a:p>
        </p:txBody>
      </p:sp>
      <p:sp>
        <p:nvSpPr>
          <p:cNvPr id="447" name="Google Shape;447;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b="1">
                <a:solidFill>
                  <a:srgbClr val="202124"/>
                </a:solidFill>
                <a:latin typeface="Calibri"/>
                <a:ea typeface="Calibri"/>
                <a:cs typeface="Calibri"/>
                <a:sym typeface="Calibri"/>
              </a:rPr>
              <a:t>Which directive requires third-country companies to assess and mitigate their adverse impacts in the value chain?</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Corporate Sustainability Due Diligence Directive (CSDDD)</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Corporate Sustainability Reporting Directive (CSRD)</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Both CSRD and CSDDD</a:t>
            </a:r>
            <a:endParaRPr sz="2000">
              <a:solidFill>
                <a:srgbClr val="000000"/>
              </a:solidFill>
              <a:highlight>
                <a:srgbClr val="FFFFFF"/>
              </a:highlight>
            </a:endParaRPr>
          </a:p>
        </p:txBody>
      </p:sp>
      <p:sp>
        <p:nvSpPr>
          <p:cNvPr id="453" name="Google Shape;453;p3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172" name="Google Shape;172;p5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rPr>
              <a:t>What is a primary goal of sustainable business practices?</a:t>
            </a:r>
            <a:endParaRPr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A) Maximising short-term profits at any cost</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B) Reducing ethical standards to increase market share</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C) Balancing environmental, social, and economic considerations</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D) Focusing exclusively on shareholder interests</a:t>
            </a:r>
            <a:endParaRPr>
              <a:solidFill>
                <a:srgbClr val="00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7"/>
          <p:cNvSpPr txBox="1">
            <a:spLocks noGrp="1"/>
          </p:cNvSpPr>
          <p:nvPr>
            <p:ph type="body" idx="1"/>
          </p:nvPr>
        </p:nvSpPr>
        <p:spPr>
          <a:xfrm>
            <a:off x="4854482" y="701740"/>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b="1">
                <a:solidFill>
                  <a:srgbClr val="202124"/>
                </a:solidFill>
                <a:latin typeface="Calibri"/>
                <a:ea typeface="Calibri"/>
                <a:cs typeface="Calibri"/>
                <a:sym typeface="Calibri"/>
              </a:rPr>
              <a:t>According to the given text, what is true about the obligations of micro companies under the CS3D and CSRD Directives?</a:t>
            </a:r>
            <a:endParaRPr b="1">
              <a:solidFill>
                <a:srgbClr val="202124"/>
              </a:solidFill>
            </a:endParaRPr>
          </a:p>
          <a:p>
            <a:pPr marL="457200" lvl="0" indent="-457200" algn="just" rtl="0">
              <a:lnSpc>
                <a:spcPct val="150000"/>
              </a:lnSpc>
              <a:spcBef>
                <a:spcPts val="0"/>
              </a:spcBef>
              <a:spcAft>
                <a:spcPts val="0"/>
              </a:spcAft>
              <a:buSzPts val="2400"/>
              <a:buFont typeface="Arial"/>
              <a:buAutoNum type="alphaUcPeriod"/>
            </a:pPr>
            <a:r>
              <a:rPr lang="en-US" sz="2000">
                <a:solidFill>
                  <a:srgbClr val="000000"/>
                </a:solidFill>
                <a:highlight>
                  <a:srgbClr val="FFFFFF"/>
                </a:highlight>
              </a:rPr>
              <a:t>Microcompanies have direct obligations under the CS3D Directive and must comply with all sustainability reporting requirements</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LcParenR"/>
            </a:pPr>
            <a:r>
              <a:rPr lang="en-US" sz="2000">
                <a:solidFill>
                  <a:srgbClr val="000000"/>
                </a:solidFill>
                <a:highlight>
                  <a:srgbClr val="FFFFFF"/>
                </a:highlight>
              </a:rPr>
              <a:t>Microcompanies have no direct obligations, but they face indirect obligations by being part of a value or supply chain, such as providing data and adopting sustainability codes of conduct.</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LcParenR"/>
            </a:pPr>
            <a:r>
              <a:rPr lang="en-US" sz="2000">
                <a:solidFill>
                  <a:srgbClr val="000000"/>
                </a:solidFill>
                <a:highlight>
                  <a:srgbClr val="FFFFFF"/>
                </a:highlight>
              </a:rPr>
              <a:t>Microcompanies are exempt from both direct and indirect obligations related to corporate sustainability and due diligence</a:t>
            </a:r>
            <a:endParaRPr sz="2000">
              <a:solidFill>
                <a:srgbClr val="000000"/>
              </a:solidFill>
              <a:highlight>
                <a:srgbClr val="FFFFFF"/>
              </a:highlight>
            </a:endParaRPr>
          </a:p>
        </p:txBody>
      </p:sp>
      <p:sp>
        <p:nvSpPr>
          <p:cNvPr id="459" name="Google Shape;459;p3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465" name="Google Shape;465;p12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A</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1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08</a:t>
            </a:r>
            <a:endParaRPr/>
          </a:p>
        </p:txBody>
      </p:sp>
      <p:pic>
        <p:nvPicPr>
          <p:cNvPr id="471" name="Google Shape;471;p128"/>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472" name="Google Shape;472;p128"/>
          <p:cNvSpPr/>
          <p:nvPr/>
        </p:nvSpPr>
        <p:spPr>
          <a:xfrm>
            <a:off x="59500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BENCHMARK PRACTICES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473" name="Google Shape;473;p128"/>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23"/>
          <p:cNvSpPr txBox="1">
            <a:spLocks noGrp="1"/>
          </p:cNvSpPr>
          <p:nvPr>
            <p:ph type="body" idx="1"/>
          </p:nvPr>
        </p:nvSpPr>
        <p:spPr>
          <a:xfrm>
            <a:off x="4686300" y="826894"/>
            <a:ext cx="6481373"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the purpose of benchmarking in the context of sustainability?</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hide information from stakeholders</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compare sustainability efforts of different entities</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create complexity in sustainability practices</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discourage transparency in business practices</a:t>
            </a:r>
            <a:endParaRPr>
              <a:solidFill>
                <a:srgbClr val="000000"/>
              </a:solidFill>
            </a:endParaRPr>
          </a:p>
        </p:txBody>
      </p:sp>
      <p:sp>
        <p:nvSpPr>
          <p:cNvPr id="479" name="Google Shape;479;p2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4"/>
          <p:cNvSpPr txBox="1">
            <a:spLocks noGrp="1"/>
          </p:cNvSpPr>
          <p:nvPr>
            <p:ph type="body" idx="1"/>
          </p:nvPr>
        </p:nvSpPr>
        <p:spPr>
          <a:xfrm>
            <a:off x="4676775" y="826894"/>
            <a:ext cx="6490898"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Which of the following is NOT a key principle of benchmarking in sustainability?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Transparency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Rigour</a:t>
            </a:r>
            <a:endParaRPr sz="2400">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Exclusivity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Stakeholder engagement</a:t>
            </a:r>
            <a:endParaRPr/>
          </a:p>
        </p:txBody>
      </p:sp>
      <p:sp>
        <p:nvSpPr>
          <p:cNvPr id="485" name="Google Shape;485;p2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25"/>
          <p:cNvSpPr txBox="1">
            <a:spLocks noGrp="1"/>
          </p:cNvSpPr>
          <p:nvPr>
            <p:ph type="body" idx="1"/>
          </p:nvPr>
        </p:nvSpPr>
        <p:spPr>
          <a:xfrm>
            <a:off x="4788329" y="50121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a benchmarking exercise in the context of sustainability?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one-time evaluation against a benchmark</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continuous program for sustainability improvement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way to avoid transparency in business practices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method to hide sustainability data from stakeholders</a:t>
            </a:r>
            <a:endParaRPr/>
          </a:p>
        </p:txBody>
      </p:sp>
      <p:sp>
        <p:nvSpPr>
          <p:cNvPr id="491" name="Google Shape;491;p2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g2f055413be5_0_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How can benchmarking help in sustainability practices?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increasing complexity in operations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rewarding underperforming entities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comparing sustainability performance and standards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avoiding stakeholder engagement</a:t>
            </a:r>
            <a:endParaRPr/>
          </a:p>
        </p:txBody>
      </p:sp>
      <p:sp>
        <p:nvSpPr>
          <p:cNvPr id="497" name="Google Shape;497;g2f055413be5_0_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the role of a convenor in benchmarking?</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hide conflicts of interest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lead the development of benchmarking exercises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discourage stakeholder engagement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limit transparency in the benchmarking process</a:t>
            </a:r>
            <a:endParaRPr/>
          </a:p>
        </p:txBody>
      </p:sp>
      <p:sp>
        <p:nvSpPr>
          <p:cNvPr id="503" name="Google Shape;503;p2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2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the purpose of advocacy and activism in sustainability engagement?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maintain the status quo of unsustainable practices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discourage individuals from adopting sustainable behaviours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take action to promote sustainability on a broader scale</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support environmental pollution</a:t>
            </a:r>
            <a:endParaRPr/>
          </a:p>
        </p:txBody>
      </p:sp>
      <p:sp>
        <p:nvSpPr>
          <p:cNvPr id="509" name="Google Shape;509;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12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515" name="Google Shape;515;p12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Q6: 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178" name="Google Shape;178;p5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Which strategy is commonly used by businesses to reduce their carbon footprint?</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Increasing reliance on fossil fuels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Expanding office spaces and physical infrastructure</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Investing in renewable energy sources like solar and wind power</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Cutting costs through reduced waste management</a:t>
            </a:r>
            <a:endParaRPr>
              <a:solidFill>
                <a:srgbClr val="00000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13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09</a:t>
            </a:r>
            <a:endParaRPr/>
          </a:p>
        </p:txBody>
      </p:sp>
      <p:pic>
        <p:nvPicPr>
          <p:cNvPr id="521" name="Google Shape;521;p130"/>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522" name="Google Shape;522;p130"/>
          <p:cNvSpPr/>
          <p:nvPr/>
        </p:nvSpPr>
        <p:spPr>
          <a:xfrm>
            <a:off x="58865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DIGITAL TOOLS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523" name="Google Shape;523;p130"/>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13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Question 1 </a:t>
            </a:r>
            <a:endParaRPr/>
          </a:p>
        </p:txBody>
      </p:sp>
      <p:sp>
        <p:nvSpPr>
          <p:cNvPr id="529" name="Google Shape;529;p13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a:solidFill>
                  <a:srgbClr val="000000"/>
                </a:solidFill>
              </a:rPr>
              <a:t>What is a primary benefit of adopting digital technologies in sustainability practices for micro-enterprises?</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To increase manual workload</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To enhance operational efficiency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To decrease customer engagement </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To promote traditional business models</a:t>
            </a:r>
            <a:endParaRPr>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Question 2 </a:t>
            </a:r>
            <a:endParaRPr/>
          </a:p>
        </p:txBody>
      </p:sp>
      <p:sp>
        <p:nvSpPr>
          <p:cNvPr id="535" name="Google Shape;535;p6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a:solidFill>
                  <a:srgbClr val="000000"/>
                </a:solidFill>
              </a:rPr>
              <a:t>What does the Triple Bottom Line framework encourage businesses to focus on?</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Financial performance only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Environmental protection and economic profit only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Social equity, environmental protection, and economic profit</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Customer satisfaction only</a:t>
            </a:r>
            <a:endParaRPr>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Question 3 </a:t>
            </a:r>
            <a:endParaRPr/>
          </a:p>
        </p:txBody>
      </p:sp>
      <p:sp>
        <p:nvSpPr>
          <p:cNvPr id="541" name="Google Shape;541;p6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a:solidFill>
                  <a:srgbClr val="000000"/>
                </a:solidFill>
              </a:rPr>
              <a:t>Which digital tool can help reduce a company's IT carbon footprint by using energy-efficient global infrastructure?</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Manual data entry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Cloud Computing</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Paper-based filing systems</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Traditional desktop applications</a:t>
            </a:r>
            <a:endParaRPr>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Question 4 </a:t>
            </a:r>
            <a:endParaRPr/>
          </a:p>
        </p:txBody>
      </p:sp>
      <p:sp>
        <p:nvSpPr>
          <p:cNvPr id="547" name="Google Shape;547;p6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a:solidFill>
                  <a:srgbClr val="000000"/>
                </a:solidFill>
              </a:rPr>
              <a:t>Which open-source platform is used for data analytics to drive sustainable business decisions?</a:t>
            </a:r>
            <a:endParaRPr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Trello</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Odoo</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SuiteCRM</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a:solidFill>
                  <a:srgbClr val="000000"/>
                </a:solidFill>
              </a:rPr>
              <a:t>KNIME</a:t>
            </a:r>
            <a:endParaRPr>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Question 5 </a:t>
            </a:r>
            <a:endParaRPr/>
          </a:p>
        </p:txBody>
      </p:sp>
      <p:sp>
        <p:nvSpPr>
          <p:cNvPr id="553" name="Google Shape;553;p6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595959"/>
              </a:buClr>
              <a:buSzPts val="2400"/>
              <a:buNone/>
            </a:pPr>
            <a:r>
              <a:rPr lang="en-US" b="1">
                <a:solidFill>
                  <a:srgbClr val="000000"/>
                </a:solidFill>
              </a:rPr>
              <a:t>What is a crucial first step in creating a Digital Sustainability Plan?</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US">
                <a:solidFill>
                  <a:srgbClr val="000000"/>
                </a:solidFill>
              </a:rPr>
              <a:t>Implementing random digital tools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US">
                <a:solidFill>
                  <a:srgbClr val="000000"/>
                </a:solidFill>
              </a:rPr>
              <a:t>Assessing current digital and sustainability practices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US">
                <a:solidFill>
                  <a:srgbClr val="000000"/>
                </a:solidFill>
              </a:rPr>
              <a:t>Ignoring budget considerations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US">
                <a:solidFill>
                  <a:srgbClr val="000000"/>
                </a:solidFill>
              </a:rPr>
              <a:t>Avoiding stakeholder input</a:t>
            </a:r>
            <a:endParaRPr>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13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559" name="Google Shape;559;p132"/>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13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10</a:t>
            </a:r>
            <a:endParaRPr/>
          </a:p>
        </p:txBody>
      </p:sp>
      <p:pic>
        <p:nvPicPr>
          <p:cNvPr id="565" name="Google Shape;565;p133"/>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566" name="Google Shape;566;p133"/>
          <p:cNvSpPr/>
          <p:nvPr/>
        </p:nvSpPr>
        <p:spPr>
          <a:xfrm>
            <a:off x="59373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PITFALLS IN SUSTAINABLE BUSINESSES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
        <p:nvSpPr>
          <p:cNvPr id="567" name="Google Shape;567;p133"/>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573" name="Google Shape;573;p61"/>
          <p:cNvSpPr txBox="1">
            <a:spLocks noGrp="1"/>
          </p:cNvSpPr>
          <p:nvPr>
            <p:ph type="body" idx="2"/>
          </p:nvPr>
        </p:nvSpPr>
        <p:spPr>
          <a:xfrm>
            <a:off x="459250" y="2160125"/>
            <a:ext cx="10924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Which of the following is a common pitfall for businesses trying to implement sustainable practices?</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Setting clear and measurable sustainability goals.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Greenwashing, or making misleading claims about sustainability.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Engaging in transparent communication with stakeholders.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Investing in renewable energy sources.</a:t>
            </a:r>
            <a:endParaRPr sz="2200">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579" name="Google Shape;579;p62"/>
          <p:cNvSpPr txBox="1">
            <a:spLocks noGrp="1"/>
          </p:cNvSpPr>
          <p:nvPr>
            <p:ph type="body" idx="2"/>
          </p:nvPr>
        </p:nvSpPr>
        <p:spPr>
          <a:xfrm>
            <a:off x="527275" y="2160125"/>
            <a:ext cx="11191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Why is it important for businesses to ensure the recyclability of their product packaging?</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It always reduces the cost of production.</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It enhances product durability.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It ensures the product can be marketed as eco-friendly without facing backlash.</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It guarantees legal immunity from all environmental regulations.</a:t>
            </a:r>
            <a:endParaRPr sz="22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9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184" name="Google Shape;184;p9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Which of the following is an example of a sustainable sourcing practice?</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Procuring materials without regard to their origin</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Ignoring fair trade practices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Prioritising low-cost suppliers regardless of their environmental impact</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Choosing suppliers who adhere to environmental and social standards</a:t>
            </a:r>
            <a:endParaRPr>
              <a:solidFill>
                <a:srgbClr val="00000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6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3500"/>
              <a:t>Q3</a:t>
            </a:r>
            <a:endParaRPr sz="3500"/>
          </a:p>
        </p:txBody>
      </p:sp>
      <p:sp>
        <p:nvSpPr>
          <p:cNvPr id="585" name="Google Shape;585;p63"/>
          <p:cNvSpPr txBox="1">
            <a:spLocks noGrp="1"/>
          </p:cNvSpPr>
          <p:nvPr>
            <p:ph type="body" idx="2"/>
          </p:nvPr>
        </p:nvSpPr>
        <p:spPr>
          <a:xfrm>
            <a:off x="408225" y="2092100"/>
            <a:ext cx="10975800" cy="41472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sz="2200" b="1">
                <a:solidFill>
                  <a:srgbClr val="000000"/>
                </a:solidFill>
              </a:rPr>
              <a:t>What is a significant risk of not conducting thorough market research before launching a sustainable product?</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Immediate increase in sales due to novelty.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High customer loyalty regardless of product performance.</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Misalignment with customer expectations and potential backlash.</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Guaranteed approval from environmental regulatory bodies.</a:t>
            </a:r>
            <a:endParaRPr sz="220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6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591" name="Google Shape;591;p64"/>
          <p:cNvSpPr txBox="1">
            <a:spLocks noGrp="1"/>
          </p:cNvSpPr>
          <p:nvPr>
            <p:ph type="body" idx="2"/>
          </p:nvPr>
        </p:nvSpPr>
        <p:spPr>
          <a:xfrm>
            <a:off x="561300" y="2092100"/>
            <a:ext cx="11157900" cy="41472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How can businesses avoid the pitfall of greenwashing?</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By making broad, unverifiable claims about their sustainability efforts.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By focusing solely on the recyclability of their products.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By backing up all sustainability claims with credible, third-party certifications and data.</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By prioritizing marketing over actual sustainable practices.</a:t>
            </a:r>
            <a:endParaRPr sz="2200">
              <a:solidFill>
                <a:srgbClr val="00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597" name="Google Shape;597;p65"/>
          <p:cNvSpPr txBox="1">
            <a:spLocks noGrp="1"/>
          </p:cNvSpPr>
          <p:nvPr>
            <p:ph type="body" idx="2"/>
          </p:nvPr>
        </p:nvSpPr>
        <p:spPr>
          <a:xfrm>
            <a:off x="904850" y="2126125"/>
            <a:ext cx="10479300" cy="4113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sz="2200" b="1">
                <a:solidFill>
                  <a:srgbClr val="000000"/>
                </a:solidFill>
              </a:rPr>
              <a:t>What is a potential consequence of businesses not being transparent about their sustainability practices?</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Enhanced brand reputation.</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Increased consumer trust and loyalty.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Potential legal actions and loss of consumer trust.</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Uninterrupted business operations regardless of market trends.</a:t>
            </a:r>
            <a:endParaRPr sz="2200">
              <a:solidFill>
                <a:srgbClr val="0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1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603" name="Google Shape;603;p134"/>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610" name="Google Shape;610;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611" name="Google Shape;611;p74"/>
          <p:cNvGrpSpPr/>
          <p:nvPr/>
        </p:nvGrpSpPr>
        <p:grpSpPr>
          <a:xfrm>
            <a:off x="8380634" y="2920943"/>
            <a:ext cx="3193903" cy="538831"/>
            <a:chOff x="5349868" y="8302092"/>
            <a:chExt cx="1664680" cy="280842"/>
          </a:xfrm>
        </p:grpSpPr>
        <p:grpSp>
          <p:nvGrpSpPr>
            <p:cNvPr id="612" name="Google Shape;612;p74"/>
            <p:cNvGrpSpPr/>
            <p:nvPr/>
          </p:nvGrpSpPr>
          <p:grpSpPr>
            <a:xfrm>
              <a:off x="6388006" y="8302092"/>
              <a:ext cx="280634" cy="280634"/>
              <a:chOff x="1950027" y="2499889"/>
              <a:chExt cx="850463" cy="850463"/>
            </a:xfrm>
          </p:grpSpPr>
          <p:sp>
            <p:nvSpPr>
              <p:cNvPr id="613" name="Google Shape;613;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14" name="Google Shape;614;p74"/>
              <p:cNvGrpSpPr/>
              <p:nvPr/>
            </p:nvGrpSpPr>
            <p:grpSpPr>
              <a:xfrm>
                <a:off x="2107521" y="2657382"/>
                <a:ext cx="535476" cy="535477"/>
                <a:chOff x="2107521" y="2657382"/>
                <a:chExt cx="535476" cy="535477"/>
              </a:xfrm>
            </p:grpSpPr>
            <p:sp>
              <p:nvSpPr>
                <p:cNvPr id="615" name="Google Shape;615;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6" name="Google Shape;616;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7" name="Google Shape;617;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18" name="Google Shape;618;p74"/>
            <p:cNvGrpSpPr/>
            <p:nvPr/>
          </p:nvGrpSpPr>
          <p:grpSpPr>
            <a:xfrm>
              <a:off x="5695775" y="8302092"/>
              <a:ext cx="280634" cy="280634"/>
              <a:chOff x="-147782" y="2499889"/>
              <a:chExt cx="850463" cy="850463"/>
            </a:xfrm>
          </p:grpSpPr>
          <p:sp>
            <p:nvSpPr>
              <p:cNvPr id="619" name="Google Shape;619;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0" name="Google Shape;620;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21" name="Google Shape;621;p74"/>
            <p:cNvGrpSpPr/>
            <p:nvPr/>
          </p:nvGrpSpPr>
          <p:grpSpPr>
            <a:xfrm>
              <a:off x="6733914" y="8302092"/>
              <a:ext cx="280634" cy="280634"/>
              <a:chOff x="2998302" y="2499889"/>
              <a:chExt cx="850463" cy="850463"/>
            </a:xfrm>
          </p:grpSpPr>
          <p:sp>
            <p:nvSpPr>
              <p:cNvPr id="622" name="Google Shape;622;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3" name="Google Shape;623;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24" name="Google Shape;624;p74"/>
            <p:cNvGrpSpPr/>
            <p:nvPr/>
          </p:nvGrpSpPr>
          <p:grpSpPr>
            <a:xfrm>
              <a:off x="5349868" y="8302092"/>
              <a:ext cx="280634" cy="280842"/>
              <a:chOff x="-1196056" y="2499889"/>
              <a:chExt cx="850463" cy="851092"/>
            </a:xfrm>
          </p:grpSpPr>
          <p:sp>
            <p:nvSpPr>
              <p:cNvPr id="625" name="Google Shape;625;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6" name="Google Shape;626;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27" name="Google Shape;627;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28" name="Google Shape;628;p74"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9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190" name="Google Shape;190;p9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Which of the following is an example of a sustainable sourcing practice?</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Procuring materials without regard to their origin</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Ignoring fair trade practices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Prioritising low-cost suppliers regardless of their environmental impact</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Choosing suppliers who adhere to environmental and social standards</a:t>
            </a:r>
            <a:endParaRPr>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196" name="Google Shape;196;p100"/>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What does LEED certification signify in a building?</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The building is primarily constructed from non-recycled materials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It has achieved standards of energy efficiency and sustainability</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It uses traditional energy systems only</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It is free from any regulatory compliance</a:t>
            </a:r>
            <a:endParaRPr>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2443</Words>
  <Application>Microsoft Office PowerPoint</Application>
  <PresentationFormat>Widescreen</PresentationFormat>
  <Paragraphs>410</Paragraphs>
  <Slides>74</Slides>
  <Notes>74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74</vt:i4>
      </vt:variant>
    </vt:vector>
  </HeadingPairs>
  <TitlesOfParts>
    <vt:vector size="79"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2024-10-11T10:26:42Z</dcterms:modified>
</cp:coreProperties>
</file>