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Lst>
  <p:sldSz cx="12192000" cy="6858000"/>
  <p:notesSz cx="6858000" cy="9144000"/>
  <p:embeddedFontLst>
    <p:embeddedFont>
      <p:font typeface="Montserrat" panose="00000500000000000000" pitchFamily="2" charset="0"/>
      <p:regular r:id="rId77"/>
      <p:bold r:id="rId78"/>
      <p:italic r:id="rId79"/>
      <p:boldItalic r:id="rId80"/>
    </p:embeddedFont>
    <p:embeddedFont>
      <p:font typeface="Montserrat Light" panose="00000400000000000000" pitchFamily="2"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8" roundtripDataSignature="AMtx7mjUmxUsl7ngn85AO8TwdKG2brUB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0DBC1B-337C-4407-B988-EB8D4FC2B32E}">
  <a:tblStyle styleId="{E90DBC1B-337C-4407-B988-EB8D4FC2B32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6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8.fntdata"/><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3.fntdata"/><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7.fntdata"/><Relationship Id="rId88" Type="http://customschemas.google.com/relationships/presentationmetadata" Target="meta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font" Target="fonts/font6.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0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7" name="Google Shape;387;p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p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1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6" name="Google Shape;47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f055413be5_0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4" name="Google Shape;494;g2f055413be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6" name="Google Shape;50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p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1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p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p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4" name="Google Shape;544;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0" name="Google Shape;550;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1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p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1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0" name="Google Shape;570;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2" name="Google Shape;582;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4" name="Google Shape;594;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1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0" name="Google Shape;600;p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7" name="Google Shape;607;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74</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76"/>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76"/>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76"/>
          <p:cNvSpPr>
            <a:spLocks noGrp="1"/>
          </p:cNvSpPr>
          <p:nvPr>
            <p:ph type="pic" idx="2"/>
          </p:nvPr>
        </p:nvSpPr>
        <p:spPr>
          <a:xfrm>
            <a:off x="0" y="2428827"/>
            <a:ext cx="12192000" cy="3192032"/>
          </a:xfrm>
          <a:prstGeom prst="rect">
            <a:avLst/>
          </a:prstGeom>
          <a:solidFill>
            <a:srgbClr val="D8D8D8"/>
          </a:solidFill>
          <a:ln>
            <a:noFill/>
          </a:ln>
        </p:spPr>
      </p:sp>
      <p:grpSp>
        <p:nvGrpSpPr>
          <p:cNvPr id="16" name="Google Shape;16;p76"/>
          <p:cNvGrpSpPr/>
          <p:nvPr/>
        </p:nvGrpSpPr>
        <p:grpSpPr>
          <a:xfrm>
            <a:off x="-695010" y="4529052"/>
            <a:ext cx="2530502" cy="2045219"/>
            <a:chOff x="5816064" y="9435173"/>
            <a:chExt cx="798029" cy="644988"/>
          </a:xfrm>
        </p:grpSpPr>
        <p:sp>
          <p:nvSpPr>
            <p:cNvPr id="17" name="Google Shape;17;p7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7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7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7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7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7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7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7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7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7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7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7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7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7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7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7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76"/>
          <p:cNvPicPr preferRelativeResize="0"/>
          <p:nvPr/>
        </p:nvPicPr>
        <p:blipFill rotWithShape="1">
          <a:blip r:embed="rId2">
            <a:alphaModFix/>
          </a:blip>
          <a:srcRect/>
          <a:stretch/>
        </p:blipFill>
        <p:spPr>
          <a:xfrm>
            <a:off x="10351363" y="6090081"/>
            <a:ext cx="1828526" cy="389587"/>
          </a:xfrm>
          <a:prstGeom prst="rect">
            <a:avLst/>
          </a:prstGeom>
          <a:noFill/>
          <a:ln>
            <a:noFill/>
          </a:ln>
        </p:spPr>
      </p:pic>
      <p:pic>
        <p:nvPicPr>
          <p:cNvPr id="34" name="Google Shape;34;p76"/>
          <p:cNvPicPr preferRelativeResize="0"/>
          <p:nvPr/>
        </p:nvPicPr>
        <p:blipFill rotWithShape="1">
          <a:blip r:embed="rId3">
            <a:alphaModFix/>
          </a:blip>
          <a:srcRect/>
          <a:stretch/>
        </p:blipFill>
        <p:spPr>
          <a:xfrm>
            <a:off x="7787178" y="178763"/>
            <a:ext cx="4032784" cy="21844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77"/>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77"/>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77"/>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81"/>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81"/>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81"/>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81"/>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81"/>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81"/>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6"/>
        <p:cNvGrpSpPr/>
        <p:nvPr/>
      </p:nvGrpSpPr>
      <p:grpSpPr>
        <a:xfrm>
          <a:off x="0" y="0"/>
          <a:ext cx="0" cy="0"/>
          <a:chOff x="0" y="0"/>
          <a:chExt cx="0" cy="0"/>
        </a:xfrm>
      </p:grpSpPr>
      <p:sp>
        <p:nvSpPr>
          <p:cNvPr id="47" name="Google Shape;47;p79"/>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8" name="Google Shape;48;p79"/>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9" name="Google Shape;49;p79"/>
          <p:cNvGrpSpPr/>
          <p:nvPr/>
        </p:nvGrpSpPr>
        <p:grpSpPr>
          <a:xfrm>
            <a:off x="6966447" y="3406884"/>
            <a:ext cx="3616885" cy="2923263"/>
            <a:chOff x="5816064" y="9435173"/>
            <a:chExt cx="798029" cy="644988"/>
          </a:xfrm>
        </p:grpSpPr>
        <p:sp>
          <p:nvSpPr>
            <p:cNvPr id="50" name="Google Shape;50;p79"/>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 name="Google Shape;51;p79"/>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 name="Google Shape;52;p79"/>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79"/>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79"/>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79"/>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79"/>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p79"/>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79"/>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79"/>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79"/>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79"/>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79"/>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79"/>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79"/>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5" name="Google Shape;65;p79"/>
          <p:cNvSpPr>
            <a:spLocks noGrp="1"/>
          </p:cNvSpPr>
          <p:nvPr>
            <p:ph type="pic" idx="2"/>
          </p:nvPr>
        </p:nvSpPr>
        <p:spPr>
          <a:xfrm>
            <a:off x="238772" y="2626822"/>
            <a:ext cx="7708195" cy="3396829"/>
          </a:xfrm>
          <a:prstGeom prst="rect">
            <a:avLst/>
          </a:prstGeom>
          <a:solidFill>
            <a:srgbClr val="BFBFBF"/>
          </a:solidFill>
          <a:ln>
            <a:noFill/>
          </a:ln>
        </p:spPr>
      </p:sp>
      <p:sp>
        <p:nvSpPr>
          <p:cNvPr id="66" name="Google Shape;66;p79"/>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67"/>
        <p:cNvGrpSpPr/>
        <p:nvPr/>
      </p:nvGrpSpPr>
      <p:grpSpPr>
        <a:xfrm>
          <a:off x="0" y="0"/>
          <a:ext cx="0" cy="0"/>
          <a:chOff x="0" y="0"/>
          <a:chExt cx="0" cy="0"/>
        </a:xfrm>
      </p:grpSpPr>
      <p:sp>
        <p:nvSpPr>
          <p:cNvPr id="68" name="Google Shape;68;p89"/>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8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89"/>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71"/>
        <p:cNvGrpSpPr/>
        <p:nvPr/>
      </p:nvGrpSpPr>
      <p:grpSpPr>
        <a:xfrm>
          <a:off x="0" y="0"/>
          <a:ext cx="0" cy="0"/>
          <a:chOff x="0" y="0"/>
          <a:chExt cx="0" cy="0"/>
        </a:xfrm>
      </p:grpSpPr>
      <p:sp>
        <p:nvSpPr>
          <p:cNvPr id="72" name="Google Shape;72;p135"/>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135"/>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74" name="Google Shape;74;p13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3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135"/>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77" name="Google Shape;77;p135"/>
          <p:cNvGrpSpPr/>
          <p:nvPr/>
        </p:nvGrpSpPr>
        <p:grpSpPr>
          <a:xfrm>
            <a:off x="-848733" y="3847224"/>
            <a:ext cx="3746119" cy="3027714"/>
            <a:chOff x="5816064" y="9435173"/>
            <a:chExt cx="798029" cy="644988"/>
          </a:xfrm>
        </p:grpSpPr>
        <p:sp>
          <p:nvSpPr>
            <p:cNvPr id="78" name="Google Shape;78;p135"/>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135"/>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135"/>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135"/>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135"/>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135"/>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135"/>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135"/>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135"/>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135"/>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135"/>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135"/>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135"/>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135"/>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135"/>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3" name="Google Shape;93;p135"/>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94"/>
        <p:cNvGrpSpPr/>
        <p:nvPr/>
      </p:nvGrpSpPr>
      <p:grpSpPr>
        <a:xfrm>
          <a:off x="0" y="0"/>
          <a:ext cx="0" cy="0"/>
          <a:chOff x="0" y="0"/>
          <a:chExt cx="0" cy="0"/>
        </a:xfrm>
      </p:grpSpPr>
      <p:sp>
        <p:nvSpPr>
          <p:cNvPr id="95" name="Google Shape;95;p90"/>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90"/>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90"/>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98" name="Google Shape;98;p90"/>
          <p:cNvGrpSpPr/>
          <p:nvPr/>
        </p:nvGrpSpPr>
        <p:grpSpPr>
          <a:xfrm>
            <a:off x="-1984680" y="2794849"/>
            <a:ext cx="3760285" cy="3039163"/>
            <a:chOff x="5816064" y="9435173"/>
            <a:chExt cx="798029" cy="644988"/>
          </a:xfrm>
        </p:grpSpPr>
        <p:sp>
          <p:nvSpPr>
            <p:cNvPr id="99" name="Google Shape;99;p90"/>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100;p90"/>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90"/>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 name="Google Shape;102;p90"/>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90"/>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 name="Google Shape;104;p90"/>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 name="Google Shape;105;p90"/>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90"/>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107;p90"/>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 name="Google Shape;108;p90"/>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 name="Google Shape;109;p90"/>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 name="Google Shape;110;p90"/>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 name="Google Shape;111;p90"/>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p90"/>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 name="Google Shape;113;p90"/>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14" name="Google Shape;114;p90"/>
          <p:cNvPicPr preferRelativeResize="0"/>
          <p:nvPr/>
        </p:nvPicPr>
        <p:blipFill rotWithShape="1">
          <a:blip r:embed="rId2">
            <a:alphaModFix/>
          </a:blip>
          <a:srcRect/>
          <a:stretch/>
        </p:blipFill>
        <p:spPr>
          <a:xfrm>
            <a:off x="7787178" y="178763"/>
            <a:ext cx="4032784" cy="2184424"/>
          </a:xfrm>
          <a:prstGeom prst="rect">
            <a:avLst/>
          </a:prstGeom>
          <a:noFill/>
          <a:ln>
            <a:noFill/>
          </a:ln>
        </p:spPr>
      </p:pic>
      <p:sp>
        <p:nvSpPr>
          <p:cNvPr id="115" name="Google Shape;115;p90"/>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116" name="Google Shape;116;p90"/>
          <p:cNvPicPr preferRelativeResize="0"/>
          <p:nvPr/>
        </p:nvPicPr>
        <p:blipFill rotWithShape="1">
          <a:blip r:embed="rId3">
            <a:alphaModFix/>
          </a:blip>
          <a:srcRect/>
          <a:stretch/>
        </p:blipFill>
        <p:spPr>
          <a:xfrm>
            <a:off x="600648" y="6175677"/>
            <a:ext cx="2349914" cy="492013"/>
          </a:xfrm>
          <a:prstGeom prst="rect">
            <a:avLst/>
          </a:prstGeom>
          <a:noFill/>
          <a:ln>
            <a:noFill/>
          </a:ln>
        </p:spPr>
      </p:pic>
      <p:sp>
        <p:nvSpPr>
          <p:cNvPr id="117" name="Google Shape;117;p90"/>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90"/>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19"/>
        <p:cNvGrpSpPr/>
        <p:nvPr/>
      </p:nvGrpSpPr>
      <p:grpSpPr>
        <a:xfrm>
          <a:off x="0" y="0"/>
          <a:ext cx="0" cy="0"/>
          <a:chOff x="0" y="0"/>
          <a:chExt cx="0" cy="0"/>
        </a:xfrm>
      </p:grpSpPr>
      <p:sp>
        <p:nvSpPr>
          <p:cNvPr id="120" name="Google Shape;120;p91"/>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91"/>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122" name="Google Shape;122;p91"/>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123" name="Google Shape;123;p91"/>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cap="none">
                <a:solidFill>
                  <a:schemeClr val="lt1"/>
                </a:solidFill>
                <a:latin typeface="Calibri"/>
                <a:ea typeface="Calibri"/>
                <a:cs typeface="Calibri"/>
                <a:sym typeface="Calibri"/>
              </a:rPr>
              <a:t>Start on Sustainability </a:t>
            </a:r>
            <a:r>
              <a:rPr lang="en-US"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124" name="Google Shape;124;p91"/>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25" name="Google Shape;125;p91"/>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126" name="Google Shape;126;p91"/>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PLEASE DELETE THIS INSTRUCTION SLIDE BEFORE PRESENTING FINAL PRESENTATION </a:t>
            </a: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127" name="Google Shape;127;p9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28"/>
        <p:cNvGrpSpPr/>
        <p:nvPr/>
      </p:nvGrpSpPr>
      <p:grpSpPr>
        <a:xfrm>
          <a:off x="0" y="0"/>
          <a:ext cx="0" cy="0"/>
          <a:chOff x="0" y="0"/>
          <a:chExt cx="0" cy="0"/>
        </a:xfrm>
      </p:grpSpPr>
      <p:sp>
        <p:nvSpPr>
          <p:cNvPr id="129" name="Google Shape;129;p92"/>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92"/>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1" name="Google Shape;131;p92" descr="iPhone6_mockup_front_white.png"/>
          <p:cNvPicPr preferRelativeResize="0"/>
          <p:nvPr/>
        </p:nvPicPr>
        <p:blipFill rotWithShape="1">
          <a:blip r:embed="rId2">
            <a:alphaModFix/>
          </a:blip>
          <a:srcRect/>
          <a:stretch/>
        </p:blipFill>
        <p:spPr>
          <a:xfrm>
            <a:off x="6920581" y="354148"/>
            <a:ext cx="4094254" cy="6404164"/>
          </a:xfrm>
          <a:prstGeom prst="rect">
            <a:avLst/>
          </a:prstGeom>
          <a:noFill/>
          <a:ln>
            <a:noFill/>
          </a:ln>
        </p:spPr>
      </p:pic>
      <p:sp>
        <p:nvSpPr>
          <p:cNvPr id="132" name="Google Shape;132;p92"/>
          <p:cNvSpPr>
            <a:spLocks noGrp="1"/>
          </p:cNvSpPr>
          <p:nvPr>
            <p:ph type="pic" idx="2"/>
          </p:nvPr>
        </p:nvSpPr>
        <p:spPr>
          <a:xfrm>
            <a:off x="7735037" y="1373925"/>
            <a:ext cx="2444127" cy="4336988"/>
          </a:xfrm>
          <a:prstGeom prst="rect">
            <a:avLst/>
          </a:prstGeom>
          <a:solidFill>
            <a:srgbClr val="D8D8D8"/>
          </a:solidFill>
          <a:ln>
            <a:noFill/>
          </a:ln>
        </p:spPr>
      </p:sp>
      <p:sp>
        <p:nvSpPr>
          <p:cNvPr id="133" name="Google Shape;133;p92"/>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92"/>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5"/>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75"/>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1"/>
          <p:cNvPicPr preferRelativeResize="0">
            <a:picLocks noGrp="1"/>
          </p:cNvPicPr>
          <p:nvPr>
            <p:ph type="pic" idx="2"/>
          </p:nvPr>
        </p:nvPicPr>
        <p:blipFill rotWithShape="1">
          <a:blip r:embed="rId3">
            <a:alphaModFix/>
          </a:blip>
          <a:srcRect t="36553" b="44632"/>
          <a:stretch/>
        </p:blipFill>
        <p:spPr>
          <a:xfrm>
            <a:off x="0" y="2180235"/>
            <a:ext cx="12192000" cy="3440624"/>
          </a:xfrm>
          <a:prstGeom prst="rect">
            <a:avLst/>
          </a:prstGeom>
          <a:noFill/>
          <a:ln>
            <a:noFill/>
          </a:ln>
        </p:spPr>
      </p:pic>
      <p:sp>
        <p:nvSpPr>
          <p:cNvPr id="141" name="Google Shape;141;p1"/>
          <p:cNvSpPr txBox="1"/>
          <p:nvPr/>
        </p:nvSpPr>
        <p:spPr>
          <a:xfrm>
            <a:off x="226433" y="523776"/>
            <a:ext cx="6476785" cy="1702605"/>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a:solidFill>
                  <a:srgbClr val="000000"/>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a:solidFill>
                  <a:srgbClr val="000000"/>
                </a:solidFill>
                <a:latin typeface="Calibri"/>
                <a:ea typeface="Calibri"/>
                <a:cs typeface="Calibri"/>
                <a:sym typeface="Calibri"/>
              </a:rPr>
              <a:t>Starter Kit</a:t>
            </a:r>
            <a:endParaRPr sz="1400" b="0" i="0" u="none" strike="noStrike" cap="none">
              <a:solidFill>
                <a:srgbClr val="000000"/>
              </a:solidFill>
              <a:latin typeface="Arial"/>
              <a:ea typeface="Arial"/>
              <a:cs typeface="Arial"/>
              <a:sym typeface="Arial"/>
            </a:endParaRPr>
          </a:p>
        </p:txBody>
      </p:sp>
      <p:sp>
        <p:nvSpPr>
          <p:cNvPr id="142" name="Google Shape;142;p1"/>
          <p:cNvSpPr txBox="1"/>
          <p:nvPr/>
        </p:nvSpPr>
        <p:spPr>
          <a:xfrm>
            <a:off x="226433" y="4404029"/>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a:solidFill>
                  <a:schemeClr val="lt1"/>
                </a:solidFill>
                <a:latin typeface="Calibri"/>
                <a:ea typeface="Calibri"/>
                <a:cs typeface="Calibri"/>
                <a:sym typeface="Calibri"/>
              </a:rPr>
              <a:t>ASSESSMENTS</a:t>
            </a:r>
            <a:endParaRPr sz="1400" b="0" i="0" u="none" strike="noStrike" cap="none">
              <a:solidFill>
                <a:srgbClr val="000000"/>
              </a:solidFill>
              <a:latin typeface="Arial"/>
              <a:ea typeface="Arial"/>
              <a:cs typeface="Arial"/>
              <a:sym typeface="Arial"/>
            </a:endParaRPr>
          </a:p>
        </p:txBody>
      </p:sp>
      <p:sp>
        <p:nvSpPr>
          <p:cNvPr id="2" name="Google Shape;164;p1">
            <a:extLst>
              <a:ext uri="{FF2B5EF4-FFF2-40B4-BE49-F238E27FC236}">
                <a16:creationId xmlns:a16="http://schemas.microsoft.com/office/drawing/2014/main" id="{8B5B8582-4BC1-F718-E0CB-4EA52987EA2B}"/>
              </a:ext>
            </a:extLst>
          </p:cNvPr>
          <p:cNvSpPr txBox="1"/>
          <p:nvPr/>
        </p:nvSpPr>
        <p:spPr>
          <a:xfrm>
            <a:off x="1781175" y="5871684"/>
            <a:ext cx="2141539" cy="645906"/>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1100" dirty="0">
                <a:solidFill>
                  <a:schemeClr val="bg1"/>
                </a:solidFill>
              </a:rPr>
              <a:t>Start on Sustainability Erasmus+ VET Project © 2024 is licensed under CC BY 4.0</a:t>
            </a:r>
            <a:endParaRPr sz="1100" dirty="0">
              <a:solidFill>
                <a:schemeClr val="bg1"/>
              </a:solidFill>
              <a:latin typeface="Calibri"/>
              <a:ea typeface="Calibri"/>
              <a:cs typeface="Calibri"/>
              <a:sym typeface="Calibri"/>
            </a:endParaRPr>
          </a:p>
        </p:txBody>
      </p:sp>
      <p:sp>
        <p:nvSpPr>
          <p:cNvPr id="3" name="Google Shape;164;p1">
            <a:extLst>
              <a:ext uri="{FF2B5EF4-FFF2-40B4-BE49-F238E27FC236}">
                <a16:creationId xmlns:a16="http://schemas.microsoft.com/office/drawing/2014/main" id="{9F02D488-90EB-08D8-7CBF-5D35EE303CC7}"/>
              </a:ext>
            </a:extLst>
          </p:cNvPr>
          <p:cNvSpPr txBox="1"/>
          <p:nvPr/>
        </p:nvSpPr>
        <p:spPr>
          <a:xfrm>
            <a:off x="4921525" y="5873125"/>
            <a:ext cx="5457375" cy="830443"/>
          </a:xfrm>
          <a:prstGeom prst="rect">
            <a:avLst/>
          </a:prstGeom>
          <a:noFill/>
          <a:ln>
            <a:noFill/>
          </a:ln>
        </p:spPr>
        <p:txBody>
          <a:bodyPr spcFirstLastPara="1" wrap="square" lIns="91425" tIns="45700" rIns="91425" bIns="45700" anchor="t" anchorCtr="0">
            <a:spAutoFit/>
          </a:bodyPr>
          <a:lstStyle/>
          <a:p>
            <a:pPr marL="12700" marR="5080" lvl="0" indent="0" algn="just" rtl="0">
              <a:lnSpc>
                <a:spcPct val="109130"/>
              </a:lnSpc>
              <a:spcBef>
                <a:spcPts val="0"/>
              </a:spcBef>
              <a:spcAft>
                <a:spcPts val="0"/>
              </a:spcAft>
              <a:buClr>
                <a:schemeClr val="lt1"/>
              </a:buClr>
              <a:buSzPts val="4800"/>
              <a:buFont typeface="Calibri"/>
              <a:buNone/>
            </a:pPr>
            <a:r>
              <a:rPr lang="en-US" sz="1100" b="1" dirty="0">
                <a:solidFill>
                  <a:srgbClr val="26324B"/>
                </a:solidFill>
              </a:rPr>
              <a:t>Disclaimer: </a:t>
            </a:r>
            <a:r>
              <a:rPr lang="en-US" sz="1100" dirty="0">
                <a:solidFill>
                  <a:srgbClr val="26324B"/>
                </a:solidFil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1" dirty="0">
              <a:solidFill>
                <a:srgbClr val="010101"/>
              </a:solidFill>
              <a:latin typeface="Calibri"/>
              <a:ea typeface="Calibri"/>
              <a:cs typeface="Calibri"/>
              <a:sym typeface="Calibri"/>
            </a:endParaRPr>
          </a:p>
        </p:txBody>
      </p:sp>
      <p:pic>
        <p:nvPicPr>
          <p:cNvPr id="4" name="Picture 3" descr="A grey and black sign with a person in a circle&#10;&#10;Description automatically generated">
            <a:extLst>
              <a:ext uri="{FF2B5EF4-FFF2-40B4-BE49-F238E27FC236}">
                <a16:creationId xmlns:a16="http://schemas.microsoft.com/office/drawing/2014/main" id="{475CB6F6-27B2-FA6B-78C1-421A21E08DAD}"/>
              </a:ext>
            </a:extLst>
          </p:cNvPr>
          <p:cNvPicPr>
            <a:picLocks noChangeAspect="1"/>
          </p:cNvPicPr>
          <p:nvPr/>
        </p:nvPicPr>
        <p:blipFill>
          <a:blip r:embed="rId4"/>
          <a:stretch>
            <a:fillRect/>
          </a:stretch>
        </p:blipFill>
        <p:spPr>
          <a:xfrm>
            <a:off x="3932239" y="6123613"/>
            <a:ext cx="941661" cy="3294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Answer Key</a:t>
            </a:r>
            <a:endParaRPr/>
          </a:p>
        </p:txBody>
      </p:sp>
      <p:sp>
        <p:nvSpPr>
          <p:cNvPr id="202" name="Google Shape;202;p101"/>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a:solidFill>
                  <a:srgbClr val="000000"/>
                </a:solidFill>
              </a:rPr>
              <a:t>Q1: C</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Q2: C </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Q3: D</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Q4: D</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Q5: B</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02</a:t>
            </a:r>
            <a:endParaRPr/>
          </a:p>
        </p:txBody>
      </p:sp>
      <p:pic>
        <p:nvPicPr>
          <p:cNvPr id="208" name="Google Shape;208;p102"/>
          <p:cNvPicPr preferRelativeResize="0">
            <a:picLocks noGrp="1"/>
          </p:cNvPicPr>
          <p:nvPr>
            <p:ph type="pic" idx="2"/>
          </p:nvPr>
        </p:nvPicPr>
        <p:blipFill rotWithShape="1">
          <a:blip r:embed="rId3">
            <a:alphaModFix/>
          </a:blip>
          <a:srcRect t="16734" b="16733"/>
          <a:stretch/>
        </p:blipFill>
        <p:spPr>
          <a:xfrm>
            <a:off x="238125" y="2627313"/>
            <a:ext cx="7708900" cy="3395662"/>
          </a:xfrm>
          <a:prstGeom prst="rect">
            <a:avLst/>
          </a:prstGeom>
          <a:solidFill>
            <a:srgbClr val="BFBFBF"/>
          </a:solidFill>
          <a:ln>
            <a:noFill/>
          </a:ln>
        </p:spPr>
      </p:pic>
      <p:sp>
        <p:nvSpPr>
          <p:cNvPr id="209" name="Google Shape;209;p102"/>
          <p:cNvSpPr/>
          <p:nvPr/>
        </p:nvSpPr>
        <p:spPr>
          <a:xfrm>
            <a:off x="5924616" y="432514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SUSTAINABLE THINKING </a:t>
            </a:r>
            <a:r>
              <a:rPr lang="en-US" sz="529" b="0" i="0" u="none" strike="noStrike" cap="none">
                <a:solidFill>
                  <a:schemeClr val="lt1"/>
                </a:solidFill>
                <a:latin typeface="Montserrat"/>
                <a:ea typeface="Montserrat"/>
                <a:cs typeface="Montserrat"/>
                <a:sym typeface="Montserrat"/>
              </a:rPr>
              <a:t>C</a:t>
            </a:r>
            <a:endParaRPr sz="529" b="0" i="0" u="none" strike="noStrike" cap="none">
              <a:solidFill>
                <a:schemeClr val="lt1"/>
              </a:solidFill>
              <a:latin typeface="Montserrat"/>
              <a:ea typeface="Montserrat"/>
              <a:cs typeface="Montserrat"/>
              <a:sym typeface="Montserrat"/>
            </a:endParaRPr>
          </a:p>
        </p:txBody>
      </p:sp>
      <p:sp>
        <p:nvSpPr>
          <p:cNvPr id="210" name="Google Shape;210;p102"/>
          <p:cNvSpPr txBox="1"/>
          <p:nvPr/>
        </p:nvSpPr>
        <p:spPr>
          <a:xfrm>
            <a:off x="7704279" y="2552640"/>
            <a:ext cx="2988475" cy="629043"/>
          </a:xfrm>
          <a:prstGeom prst="rect">
            <a:avLst/>
          </a:prstGeom>
          <a:noFill/>
          <a:ln>
            <a:noFill/>
          </a:ln>
        </p:spPr>
        <p:txBody>
          <a:bodyPr spcFirstLastPara="1" wrap="square" lIns="91425" tIns="45700" rIns="91425" bIns="45700" anchor="t" anchorCtr="0">
            <a:spAutoFit/>
          </a:bodyPr>
          <a:lstStyle/>
          <a:p>
            <a:pPr marL="12700" marR="5080" lvl="0" indent="0" algn="ctr" rtl="0">
              <a:lnSpc>
                <a:spcPct val="109130"/>
              </a:lnSpc>
              <a:spcBef>
                <a:spcPts val="0"/>
              </a:spcBef>
              <a:spcAft>
                <a:spcPts val="0"/>
              </a:spcAft>
              <a:buClr>
                <a:schemeClr val="lt1"/>
              </a:buClr>
              <a:buSzPts val="3200"/>
              <a:buFont typeface="Calibri"/>
              <a:buNone/>
            </a:pPr>
            <a:r>
              <a:rPr lang="en-US" sz="3200" b="1" i="0" u="none" strike="noStrike" cap="none">
                <a:solidFill>
                  <a:schemeClr val="lt1"/>
                </a:solidFill>
                <a:latin typeface="Calibri"/>
                <a:ea typeface="Calibri"/>
                <a:cs typeface="Calibri"/>
                <a:sym typeface="Calibri"/>
              </a:rPr>
              <a:t>ASSESSMENTS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3"/>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400"/>
              <a:buNone/>
            </a:pPr>
            <a:r>
              <a:rPr lang="en-US" b="1">
                <a:solidFill>
                  <a:srgbClr val="000000"/>
                </a:solidFill>
              </a:rPr>
              <a:t>What are the main goals of „sustainability” in business?</a:t>
            </a:r>
            <a:endParaRPr b="1">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en-US">
                <a:solidFill>
                  <a:srgbClr val="000000"/>
                </a:solidFill>
              </a:rPr>
              <a:t>Economic</a:t>
            </a:r>
            <a:endParaRPr>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en-US">
                <a:solidFill>
                  <a:srgbClr val="000000"/>
                </a:solidFill>
              </a:rPr>
              <a:t>Environmental</a:t>
            </a:r>
            <a:endParaRPr>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en-US">
                <a:solidFill>
                  <a:srgbClr val="000000"/>
                </a:solidFill>
              </a:rPr>
              <a:t>Social</a:t>
            </a:r>
            <a:endParaRPr>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en-US">
                <a:solidFill>
                  <a:srgbClr val="000000"/>
                </a:solidFill>
              </a:rPr>
              <a:t>All of them</a:t>
            </a:r>
            <a:endParaRPr>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en-US">
                <a:solidFill>
                  <a:srgbClr val="000000"/>
                </a:solidFill>
              </a:rPr>
              <a:t>None of them</a:t>
            </a:r>
            <a:endParaRPr>
              <a:solidFill>
                <a:srgbClr val="000000"/>
              </a:solidFill>
            </a:endParaRPr>
          </a:p>
        </p:txBody>
      </p:sp>
      <p:sp>
        <p:nvSpPr>
          <p:cNvPr id="216" name="Google Shape;216;p103"/>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04"/>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400"/>
              <a:buNone/>
            </a:pPr>
            <a:r>
              <a:rPr lang="en-US" b="1">
                <a:solidFill>
                  <a:srgbClr val="000000"/>
                </a:solidFill>
              </a:rPr>
              <a:t>In which year did the United Nations firstly define sustainable development?</a:t>
            </a:r>
            <a:endParaRPr b="1">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en-US">
                <a:solidFill>
                  <a:srgbClr val="000000"/>
                </a:solidFill>
              </a:rPr>
              <a:t>1948</a:t>
            </a:r>
            <a:endParaRPr>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en-US">
                <a:solidFill>
                  <a:srgbClr val="000000"/>
                </a:solidFill>
              </a:rPr>
              <a:t>1987</a:t>
            </a:r>
            <a:endParaRPr>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en-US">
                <a:solidFill>
                  <a:srgbClr val="000000"/>
                </a:solidFill>
              </a:rPr>
              <a:t>2000</a:t>
            </a:r>
            <a:endParaRPr>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en-US">
                <a:solidFill>
                  <a:srgbClr val="000000"/>
                </a:solidFill>
              </a:rPr>
              <a:t>2016</a:t>
            </a:r>
            <a:endParaRPr>
              <a:solidFill>
                <a:srgbClr val="000000"/>
              </a:solidFill>
            </a:endParaRPr>
          </a:p>
        </p:txBody>
      </p:sp>
      <p:sp>
        <p:nvSpPr>
          <p:cNvPr id="222" name="Google Shape;222;p10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0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600"/>
              </a:spcBef>
              <a:spcAft>
                <a:spcPts val="0"/>
              </a:spcAft>
              <a:buClr>
                <a:srgbClr val="1E75B0"/>
              </a:buClr>
              <a:buSzPts val="1200"/>
              <a:buNone/>
            </a:pPr>
            <a:r>
              <a:rPr lang="en-US" sz="2400" b="1">
                <a:solidFill>
                  <a:srgbClr val="000000"/>
                </a:solidFill>
                <a:highlight>
                  <a:srgbClr val="FFFFFF"/>
                </a:highlight>
              </a:rPr>
              <a:t>Implementing sustainability thinking in a company is:</a:t>
            </a:r>
            <a:endParaRPr b="1">
              <a:solidFill>
                <a:srgbClr val="000000"/>
              </a:solidFill>
              <a:highlight>
                <a:srgbClr val="FFFFFF"/>
              </a:highlight>
            </a:endParaRPr>
          </a:p>
          <a:p>
            <a:pPr marL="457200" lvl="0" indent="-457200" algn="l" rtl="0">
              <a:lnSpc>
                <a:spcPct val="150000"/>
              </a:lnSpc>
              <a:spcBef>
                <a:spcPts val="0"/>
              </a:spcBef>
              <a:spcAft>
                <a:spcPts val="0"/>
              </a:spcAft>
              <a:buSzPts val="2400"/>
              <a:buFont typeface="Arial"/>
              <a:buAutoNum type="alphaUcPeriod"/>
            </a:pPr>
            <a:r>
              <a:rPr lang="en-US">
                <a:solidFill>
                  <a:srgbClr val="000000"/>
                </a:solidFill>
              </a:rPr>
              <a:t>Single-stage process</a:t>
            </a:r>
            <a:endParaRPr>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en-US">
                <a:solidFill>
                  <a:srgbClr val="000000"/>
                </a:solidFill>
              </a:rPr>
              <a:t>Multi-stage process</a:t>
            </a:r>
            <a:endParaRPr>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en-US">
                <a:solidFill>
                  <a:srgbClr val="000000"/>
                </a:solidFill>
              </a:rPr>
              <a:t>An ad hoc activity</a:t>
            </a:r>
            <a:endParaRPr>
              <a:solidFill>
                <a:srgbClr val="000000"/>
              </a:solidFill>
            </a:endParaRPr>
          </a:p>
        </p:txBody>
      </p:sp>
      <p:sp>
        <p:nvSpPr>
          <p:cNvPr id="228" name="Google Shape;228;p10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0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1E75B0"/>
              </a:buClr>
              <a:buSzPts val="1200"/>
              <a:buNone/>
            </a:pPr>
            <a:r>
              <a:rPr lang="en-US" sz="2400" b="1">
                <a:solidFill>
                  <a:srgbClr val="000000"/>
                </a:solidFill>
              </a:rPr>
              <a:t>Please elaborate on the acronym for ESG</a:t>
            </a:r>
            <a:endParaRPr/>
          </a:p>
          <a:p>
            <a:pPr marL="457200" lvl="0" indent="-457200" algn="l" rtl="0">
              <a:lnSpc>
                <a:spcPct val="150000"/>
              </a:lnSpc>
              <a:spcBef>
                <a:spcPts val="0"/>
              </a:spcBef>
              <a:spcAft>
                <a:spcPts val="0"/>
              </a:spcAft>
              <a:buSzPts val="2400"/>
              <a:buFont typeface="Arial"/>
              <a:buAutoNum type="alphaUcPeriod"/>
            </a:pPr>
            <a:r>
              <a:rPr lang="en-US">
                <a:solidFill>
                  <a:srgbClr val="000000"/>
                </a:solidFill>
              </a:rPr>
              <a:t>Environmental Supportive Goal</a:t>
            </a:r>
            <a:endParaRPr>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en-US">
                <a:solidFill>
                  <a:srgbClr val="000000"/>
                </a:solidFill>
              </a:rPr>
              <a:t>Environmental, Social, Governance</a:t>
            </a:r>
            <a:endParaRPr>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en-US">
                <a:solidFill>
                  <a:srgbClr val="000000"/>
                </a:solidFill>
              </a:rPr>
              <a:t>Energy Sustainability Goals</a:t>
            </a:r>
            <a:endParaRPr>
              <a:solidFill>
                <a:srgbClr val="000000"/>
              </a:solidFill>
            </a:endParaRPr>
          </a:p>
        </p:txBody>
      </p:sp>
      <p:sp>
        <p:nvSpPr>
          <p:cNvPr id="234" name="Google Shape;234;p10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Q4</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0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Answer Key</a:t>
            </a:r>
            <a:endParaRPr/>
          </a:p>
        </p:txBody>
      </p:sp>
      <p:sp>
        <p:nvSpPr>
          <p:cNvPr id="240" name="Google Shape;240;p107"/>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a:solidFill>
                  <a:srgbClr val="000000"/>
                </a:solidFill>
              </a:rPr>
              <a:t>Q1: D</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Q2: B </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Q3: B</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Q4: B</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08"/>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03</a:t>
            </a:r>
            <a:endParaRPr/>
          </a:p>
        </p:txBody>
      </p:sp>
      <p:sp>
        <p:nvSpPr>
          <p:cNvPr id="246" name="Google Shape;246;p108"/>
          <p:cNvSpPr>
            <a:spLocks noGrp="1"/>
          </p:cNvSpPr>
          <p:nvPr>
            <p:ph type="pic" idx="2"/>
          </p:nvPr>
        </p:nvSpPr>
        <p:spPr>
          <a:xfrm>
            <a:off x="238772" y="2626822"/>
            <a:ext cx="7708195" cy="3396829"/>
          </a:xfrm>
          <a:prstGeom prst="rect">
            <a:avLst/>
          </a:prstGeom>
          <a:solidFill>
            <a:srgbClr val="BFBFBF"/>
          </a:solidFill>
          <a:ln>
            <a:noFill/>
          </a:ln>
        </p:spPr>
        <p:txBody>
          <a:bodyPr/>
          <a:lstStyle/>
          <a:p>
            <a:endParaRPr lang="en-GB"/>
          </a:p>
        </p:txBody>
      </p:sp>
      <p:pic>
        <p:nvPicPr>
          <p:cNvPr id="247" name="Google Shape;247;p108"/>
          <p:cNvPicPr preferRelativeResize="0"/>
          <p:nvPr/>
        </p:nvPicPr>
        <p:blipFill rotWithShape="1">
          <a:blip r:embed="rId3">
            <a:alphaModFix/>
          </a:blip>
          <a:srcRect t="16734" b="16733"/>
          <a:stretch/>
        </p:blipFill>
        <p:spPr>
          <a:xfrm>
            <a:off x="238772" y="2626821"/>
            <a:ext cx="7708195" cy="3396829"/>
          </a:xfrm>
          <a:prstGeom prst="rect">
            <a:avLst/>
          </a:prstGeom>
          <a:solidFill>
            <a:srgbClr val="BFBFBF"/>
          </a:solidFill>
          <a:ln>
            <a:noFill/>
          </a:ln>
        </p:spPr>
      </p:pic>
      <p:sp>
        <p:nvSpPr>
          <p:cNvPr id="248" name="Google Shape;248;p108"/>
          <p:cNvSpPr/>
          <p:nvPr/>
        </p:nvSpPr>
        <p:spPr>
          <a:xfrm>
            <a:off x="5911916" y="4325235"/>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ENGAGING STAFF</a:t>
            </a:r>
            <a:endParaRPr sz="3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a:solidFill>
                  <a:schemeClr val="lt1"/>
                </a:solidFill>
                <a:latin typeface="Montserrat"/>
                <a:ea typeface="Montserrat"/>
                <a:cs typeface="Montserrat"/>
                <a:sym typeface="Montserrat"/>
              </a:rPr>
              <a:t>C</a:t>
            </a:r>
            <a:endParaRPr sz="529" b="0" i="0" u="none" strike="noStrike" cap="none">
              <a:solidFill>
                <a:schemeClr val="lt1"/>
              </a:solidFill>
              <a:latin typeface="Montserrat"/>
              <a:ea typeface="Montserrat"/>
              <a:cs typeface="Montserrat"/>
              <a:sym typeface="Montserrat"/>
            </a:endParaRPr>
          </a:p>
        </p:txBody>
      </p:sp>
      <p:sp>
        <p:nvSpPr>
          <p:cNvPr id="249" name="Google Shape;249;p108"/>
          <p:cNvSpPr txBox="1"/>
          <p:nvPr/>
        </p:nvSpPr>
        <p:spPr>
          <a:xfrm>
            <a:off x="7704279" y="2552640"/>
            <a:ext cx="2988475" cy="629043"/>
          </a:xfrm>
          <a:prstGeom prst="rect">
            <a:avLst/>
          </a:prstGeom>
          <a:noFill/>
          <a:ln>
            <a:noFill/>
          </a:ln>
        </p:spPr>
        <p:txBody>
          <a:bodyPr spcFirstLastPara="1" wrap="square" lIns="91425" tIns="45700" rIns="91425" bIns="45700" anchor="t" anchorCtr="0">
            <a:spAutoFit/>
          </a:bodyPr>
          <a:lstStyle/>
          <a:p>
            <a:pPr marL="12700" marR="5080" lvl="0" indent="0" algn="ctr" rtl="0">
              <a:lnSpc>
                <a:spcPct val="109130"/>
              </a:lnSpc>
              <a:spcBef>
                <a:spcPts val="0"/>
              </a:spcBef>
              <a:spcAft>
                <a:spcPts val="0"/>
              </a:spcAft>
              <a:buClr>
                <a:schemeClr val="lt1"/>
              </a:buClr>
              <a:buSzPts val="3200"/>
              <a:buFont typeface="Calibri"/>
              <a:buNone/>
            </a:pPr>
            <a:r>
              <a:rPr lang="en-US" sz="3200" b="1" i="0" u="none" strike="noStrike" cap="none">
                <a:solidFill>
                  <a:schemeClr val="lt1"/>
                </a:solidFill>
                <a:latin typeface="Calibri"/>
                <a:ea typeface="Calibri"/>
                <a:cs typeface="Calibri"/>
                <a:sym typeface="Calibri"/>
              </a:rPr>
              <a:t>ASSESSMENTS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0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Multiple Choice Questions</a:t>
            </a:r>
            <a:endParaRPr/>
          </a:p>
        </p:txBody>
      </p:sp>
      <p:sp>
        <p:nvSpPr>
          <p:cNvPr id="255" name="Google Shape;255;p109"/>
          <p:cNvSpPr txBox="1">
            <a:spLocks noGrp="1"/>
          </p:cNvSpPr>
          <p:nvPr>
            <p:ph type="body" idx="2"/>
          </p:nvPr>
        </p:nvSpPr>
        <p:spPr>
          <a:xfrm>
            <a:off x="856391"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en-US" b="1">
                <a:solidFill>
                  <a:srgbClr val="000000"/>
                </a:solidFill>
              </a:rPr>
              <a:t>What is one primary benefit of employee engagement in sustainability?</a:t>
            </a:r>
            <a:endParaRPr>
              <a:solidFill>
                <a:srgbClr val="000000"/>
              </a:solidFill>
            </a:endParaRPr>
          </a:p>
          <a:p>
            <a:pPr marL="457200" lvl="0" indent="-457200" algn="l" rtl="0">
              <a:lnSpc>
                <a:spcPct val="150000"/>
              </a:lnSpc>
              <a:spcBef>
                <a:spcPts val="0"/>
              </a:spcBef>
              <a:spcAft>
                <a:spcPts val="0"/>
              </a:spcAft>
              <a:buClr>
                <a:srgbClr val="595959"/>
              </a:buClr>
              <a:buSzPts val="2400"/>
              <a:buAutoNum type="alphaUcParenR"/>
            </a:pPr>
            <a:r>
              <a:rPr lang="en-US">
                <a:solidFill>
                  <a:srgbClr val="000000"/>
                </a:solidFill>
              </a:rPr>
              <a:t>Higher product prices</a:t>
            </a:r>
            <a:endParaRPr>
              <a:solidFill>
                <a:srgbClr val="000000"/>
              </a:solidFill>
            </a:endParaRPr>
          </a:p>
          <a:p>
            <a:pPr marL="457200" lvl="0" indent="-457200" algn="l" rtl="0">
              <a:lnSpc>
                <a:spcPct val="150000"/>
              </a:lnSpc>
              <a:spcBef>
                <a:spcPts val="0"/>
              </a:spcBef>
              <a:spcAft>
                <a:spcPts val="0"/>
              </a:spcAft>
              <a:buClr>
                <a:srgbClr val="595959"/>
              </a:buClr>
              <a:buSzPts val="2400"/>
              <a:buAutoNum type="alphaUcParenR"/>
            </a:pPr>
            <a:r>
              <a:rPr lang="en-US">
                <a:solidFill>
                  <a:srgbClr val="000000"/>
                </a:solidFill>
              </a:rPr>
              <a:t>Increased employee turnover</a:t>
            </a:r>
            <a:endParaRPr>
              <a:solidFill>
                <a:srgbClr val="000000"/>
              </a:solidFill>
            </a:endParaRPr>
          </a:p>
          <a:p>
            <a:pPr marL="457200" lvl="0" indent="-457200" algn="l" rtl="0">
              <a:lnSpc>
                <a:spcPct val="150000"/>
              </a:lnSpc>
              <a:spcBef>
                <a:spcPts val="0"/>
              </a:spcBef>
              <a:spcAft>
                <a:spcPts val="0"/>
              </a:spcAft>
              <a:buClr>
                <a:srgbClr val="595959"/>
              </a:buClr>
              <a:buSzPts val="2400"/>
              <a:buAutoNum type="alphaUcParenR"/>
            </a:pPr>
            <a:r>
              <a:rPr lang="en-US">
                <a:solidFill>
                  <a:srgbClr val="000000"/>
                </a:solidFill>
              </a:rPr>
              <a:t>Enhanced brand image</a:t>
            </a:r>
            <a:endParaRPr>
              <a:solidFill>
                <a:srgbClr val="000000"/>
              </a:solidFill>
            </a:endParaRPr>
          </a:p>
          <a:p>
            <a:pPr marL="457200" lvl="0" indent="-457200" algn="l" rtl="0">
              <a:lnSpc>
                <a:spcPct val="150000"/>
              </a:lnSpc>
              <a:spcBef>
                <a:spcPts val="0"/>
              </a:spcBef>
              <a:spcAft>
                <a:spcPts val="0"/>
              </a:spcAft>
              <a:buClr>
                <a:srgbClr val="595959"/>
              </a:buClr>
              <a:buSzPts val="2400"/>
              <a:buAutoNum type="alphaUcParenR"/>
            </a:pPr>
            <a:r>
              <a:rPr lang="en-US">
                <a:solidFill>
                  <a:srgbClr val="000000"/>
                </a:solidFill>
              </a:rPr>
              <a:t>Reduced workload for management</a:t>
            </a: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1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Multiple Choice Questions</a:t>
            </a:r>
            <a:endParaRPr/>
          </a:p>
        </p:txBody>
      </p:sp>
      <p:sp>
        <p:nvSpPr>
          <p:cNvPr id="261" name="Google Shape;261;p110"/>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en-US" b="1">
                <a:solidFill>
                  <a:srgbClr val="000000"/>
                </a:solidFill>
              </a:rPr>
              <a:t>What is a key role of advocacy in corporate sustainability?</a:t>
            </a:r>
            <a:endParaRPr b="1">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A) Increasing company profits without concern for environmental impact</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B) Supporting policies and practices for a more responsible enterprise</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C) Eliminating all employee training programs</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D) Promoting only within-company benefits without external influence</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
          <p:cNvPicPr preferRelativeResize="0">
            <a:picLocks noGrp="1"/>
          </p:cNvPicPr>
          <p:nvPr>
            <p:ph type="pic" idx="2"/>
          </p:nvPr>
        </p:nvPicPr>
        <p:blipFill rotWithShape="1">
          <a:blip r:embed="rId3">
            <a:alphaModFix/>
          </a:blip>
          <a:srcRect l="27508" r="27508"/>
          <a:stretch/>
        </p:blipFill>
        <p:spPr>
          <a:xfrm>
            <a:off x="388401" y="385460"/>
            <a:ext cx="4107750" cy="6087079"/>
          </a:xfrm>
          <a:prstGeom prst="rect">
            <a:avLst/>
          </a:prstGeom>
          <a:solidFill>
            <a:srgbClr val="BFBFBF"/>
          </a:solidFill>
          <a:ln>
            <a:noFill/>
          </a:ln>
        </p:spPr>
      </p:pic>
      <p:sp>
        <p:nvSpPr>
          <p:cNvPr id="150" name="Google Shape;150;p2"/>
          <p:cNvSpPr/>
          <p:nvPr/>
        </p:nvSpPr>
        <p:spPr>
          <a:xfrm>
            <a:off x="3926747" y="1252799"/>
            <a:ext cx="5192509" cy="6986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151" name="Google Shape;151;p2"/>
          <p:cNvSpPr txBox="1"/>
          <p:nvPr/>
        </p:nvSpPr>
        <p:spPr>
          <a:xfrm>
            <a:off x="4110770" y="1305097"/>
            <a:ext cx="500848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ABOUT OUR PROJECT</a:t>
            </a:r>
            <a:endParaRPr sz="1400" b="0" i="0" u="none" strike="noStrike" cap="none">
              <a:solidFill>
                <a:srgbClr val="000000"/>
              </a:solidFill>
              <a:latin typeface="Arial"/>
              <a:ea typeface="Arial"/>
              <a:cs typeface="Arial"/>
              <a:sym typeface="Arial"/>
            </a:endParaRPr>
          </a:p>
        </p:txBody>
      </p:sp>
      <p:sp>
        <p:nvSpPr>
          <p:cNvPr id="152" name="Google Shape;152;p2"/>
          <p:cNvSpPr txBox="1">
            <a:spLocks noGrp="1"/>
          </p:cNvSpPr>
          <p:nvPr>
            <p:ph type="body" idx="1"/>
          </p:nvPr>
        </p:nvSpPr>
        <p:spPr>
          <a:xfrm>
            <a:off x="5002263" y="2441787"/>
            <a:ext cx="6116841" cy="3355510"/>
          </a:xfrm>
          <a:prstGeom prst="rect">
            <a:avLst/>
          </a:prstGeom>
          <a:noFill/>
          <a:ln>
            <a:noFill/>
          </a:ln>
        </p:spPr>
        <p:txBody>
          <a:bodyPr spcFirstLastPara="1" wrap="square" lIns="91425" tIns="45700" rIns="91425" bIns="45700" anchor="t" anchorCtr="0">
            <a:noAutofit/>
          </a:bodyPr>
          <a:lstStyle/>
          <a:p>
            <a:pPr marL="15875" lvl="0" indent="-15875" algn="just" rtl="0">
              <a:lnSpc>
                <a:spcPct val="150000"/>
              </a:lnSpc>
              <a:spcBef>
                <a:spcPts val="0"/>
              </a:spcBef>
              <a:spcAft>
                <a:spcPts val="0"/>
              </a:spcAft>
              <a:buClr>
                <a:schemeClr val="lt1"/>
              </a:buClr>
              <a:buSzPts val="2400"/>
              <a:buNone/>
            </a:pPr>
            <a:r>
              <a:rPr lang="en-US" sz="2400"/>
              <a:t>By implementing Start on Sustainability, we aim </a:t>
            </a:r>
            <a:r>
              <a:rPr lang="en-US" sz="2400" b="1"/>
              <a:t>to equip micro-enterprises </a:t>
            </a:r>
            <a:r>
              <a:rPr lang="en-US" sz="2400"/>
              <a:t>with the necessary </a:t>
            </a:r>
            <a:r>
              <a:rPr lang="en-US" sz="2400" b="1"/>
              <a:t>tools and resources </a:t>
            </a:r>
            <a:r>
              <a:rPr lang="en-US" sz="2400"/>
              <a:t>to take meaningful action towards sustainability, thereby contributing to a more sustainable and resilient EU economy.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1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Multiple Choice Questions</a:t>
            </a:r>
            <a:endParaRPr/>
          </a:p>
        </p:txBody>
      </p:sp>
      <p:sp>
        <p:nvSpPr>
          <p:cNvPr id="267" name="Google Shape;267;p111"/>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US" b="1">
                <a:solidFill>
                  <a:srgbClr val="000000"/>
                </a:solidFill>
              </a:rPr>
              <a:t>Which of the following is an effective method for upskilling employees in sustainability?</a:t>
            </a:r>
            <a:endParaRPr>
              <a:solidFill>
                <a:srgbClr val="000000"/>
              </a:solidFill>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A) Reducing the number of training sessions</a:t>
            </a:r>
            <a:endParaRPr>
              <a:solidFill>
                <a:srgbClr val="000000"/>
              </a:solidFill>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B) Online courses and in-house training programs</a:t>
            </a:r>
            <a:endParaRPr>
              <a:solidFill>
                <a:srgbClr val="000000"/>
              </a:solidFill>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C) Limiting employee access to sustainability information</a:t>
            </a:r>
            <a:endParaRPr>
              <a:solidFill>
                <a:srgbClr val="000000"/>
              </a:solidFill>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D) Focusing solely on theoretical knowledge</a:t>
            </a:r>
            <a:endParaRPr>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1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Multiple Choice Questions</a:t>
            </a:r>
            <a:endParaRPr/>
          </a:p>
        </p:txBody>
      </p:sp>
      <p:sp>
        <p:nvSpPr>
          <p:cNvPr id="273" name="Google Shape;273;p112"/>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en-US" b="1">
                <a:solidFill>
                  <a:srgbClr val="000000"/>
                </a:solidFill>
              </a:rPr>
              <a:t>How can micro-enterprises foster green job creation?</a:t>
            </a:r>
            <a:endParaRPr b="1">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A) By ignoring environmental regulations</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B) By diversifying into eco-friendly products and services</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C) By reducing the number of employees</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D) By focusing only on short-term profits</a:t>
            </a:r>
            <a:endParaRPr>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1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Multiple Choice Questions</a:t>
            </a:r>
            <a:endParaRPr/>
          </a:p>
        </p:txBody>
      </p:sp>
      <p:sp>
        <p:nvSpPr>
          <p:cNvPr id="279" name="Google Shape;279;p113"/>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en-US" b="1">
                <a:solidFill>
                  <a:srgbClr val="000000"/>
                </a:solidFill>
              </a:rPr>
              <a:t>Why is gender equality important in sustainability efforts?</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A) It reduces the need for sustainability initiatives</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B) It leads to more innovative solutions and inclusive policies</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C) It increases the workload of employees</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D) It decreases the overall productivity of the company</a:t>
            </a:r>
            <a:endParaRPr>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1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Answer Key</a:t>
            </a:r>
            <a:endParaRPr/>
          </a:p>
        </p:txBody>
      </p:sp>
      <p:sp>
        <p:nvSpPr>
          <p:cNvPr id="285" name="Google Shape;285;p114"/>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a:solidFill>
                  <a:srgbClr val="000000"/>
                </a:solidFill>
              </a:rPr>
              <a:t>Q1: C</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Q2: B </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Q3: B</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Q4: B</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Q5: B</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1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04</a:t>
            </a:r>
            <a:endParaRPr/>
          </a:p>
        </p:txBody>
      </p:sp>
      <p:sp>
        <p:nvSpPr>
          <p:cNvPr id="291" name="Google Shape;291;p115"/>
          <p:cNvSpPr>
            <a:spLocks noGrp="1"/>
          </p:cNvSpPr>
          <p:nvPr>
            <p:ph type="pic" idx="2"/>
          </p:nvPr>
        </p:nvSpPr>
        <p:spPr>
          <a:xfrm>
            <a:off x="238772" y="2626822"/>
            <a:ext cx="7708195" cy="3396829"/>
          </a:xfrm>
          <a:prstGeom prst="rect">
            <a:avLst/>
          </a:prstGeom>
          <a:solidFill>
            <a:srgbClr val="BFBFBF"/>
          </a:solidFill>
          <a:ln>
            <a:noFill/>
          </a:ln>
        </p:spPr>
        <p:txBody>
          <a:bodyPr/>
          <a:lstStyle/>
          <a:p>
            <a:endParaRPr lang="en-GB"/>
          </a:p>
        </p:txBody>
      </p:sp>
      <p:pic>
        <p:nvPicPr>
          <p:cNvPr id="292" name="Google Shape;292;p115"/>
          <p:cNvPicPr preferRelativeResize="0"/>
          <p:nvPr/>
        </p:nvPicPr>
        <p:blipFill rotWithShape="1">
          <a:blip r:embed="rId3">
            <a:alphaModFix/>
          </a:blip>
          <a:srcRect t="16734" b="16733"/>
          <a:stretch/>
        </p:blipFill>
        <p:spPr>
          <a:xfrm>
            <a:off x="238771" y="2626822"/>
            <a:ext cx="7708195" cy="3396829"/>
          </a:xfrm>
          <a:prstGeom prst="rect">
            <a:avLst/>
          </a:prstGeom>
          <a:solidFill>
            <a:srgbClr val="BFBFBF"/>
          </a:solidFill>
          <a:ln>
            <a:noFill/>
          </a:ln>
        </p:spPr>
      </p:pic>
      <p:sp>
        <p:nvSpPr>
          <p:cNvPr id="293" name="Google Shape;293;p115"/>
          <p:cNvSpPr/>
          <p:nvPr/>
        </p:nvSpPr>
        <p:spPr>
          <a:xfrm>
            <a:off x="59119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SERVING GREEN CONSUMERS </a:t>
            </a:r>
            <a:endParaRPr sz="3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a:solidFill>
                  <a:schemeClr val="lt1"/>
                </a:solidFill>
                <a:latin typeface="Montserrat"/>
                <a:ea typeface="Montserrat"/>
                <a:cs typeface="Montserrat"/>
                <a:sym typeface="Montserrat"/>
              </a:rPr>
              <a:t>C</a:t>
            </a:r>
            <a:endParaRPr sz="529" b="0" i="0" u="none" strike="noStrike" cap="none">
              <a:solidFill>
                <a:schemeClr val="lt1"/>
              </a:solidFill>
              <a:latin typeface="Montserrat"/>
              <a:ea typeface="Montserrat"/>
              <a:cs typeface="Montserrat"/>
              <a:sym typeface="Montserrat"/>
            </a:endParaRPr>
          </a:p>
        </p:txBody>
      </p:sp>
      <p:sp>
        <p:nvSpPr>
          <p:cNvPr id="294" name="Google Shape;294;p115"/>
          <p:cNvSpPr txBox="1"/>
          <p:nvPr/>
        </p:nvSpPr>
        <p:spPr>
          <a:xfrm>
            <a:off x="7704279" y="2552640"/>
            <a:ext cx="2988475" cy="629043"/>
          </a:xfrm>
          <a:prstGeom prst="rect">
            <a:avLst/>
          </a:prstGeom>
          <a:noFill/>
          <a:ln>
            <a:noFill/>
          </a:ln>
        </p:spPr>
        <p:txBody>
          <a:bodyPr spcFirstLastPara="1" wrap="square" lIns="91425" tIns="45700" rIns="91425" bIns="45700" anchor="t" anchorCtr="0">
            <a:spAutoFit/>
          </a:bodyPr>
          <a:lstStyle/>
          <a:p>
            <a:pPr marL="12700" marR="5080" lvl="0" indent="0" algn="ctr" rtl="0">
              <a:lnSpc>
                <a:spcPct val="109130"/>
              </a:lnSpc>
              <a:spcBef>
                <a:spcPts val="0"/>
              </a:spcBef>
              <a:spcAft>
                <a:spcPts val="0"/>
              </a:spcAft>
              <a:buClr>
                <a:schemeClr val="lt1"/>
              </a:buClr>
              <a:buSzPts val="3200"/>
              <a:buFont typeface="Calibri"/>
              <a:buNone/>
            </a:pPr>
            <a:r>
              <a:rPr lang="en-US" sz="3200" b="1" i="0" u="none" strike="noStrike" cap="none">
                <a:solidFill>
                  <a:schemeClr val="lt1"/>
                </a:solidFill>
                <a:latin typeface="Calibri"/>
                <a:ea typeface="Calibri"/>
                <a:cs typeface="Calibri"/>
                <a:sym typeface="Calibri"/>
              </a:rPr>
              <a:t>ASSESSMENTS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8"/>
          <p:cNvSpPr txBox="1">
            <a:spLocks noGrp="1"/>
          </p:cNvSpPr>
          <p:nvPr>
            <p:ph type="body" idx="1"/>
          </p:nvPr>
        </p:nvSpPr>
        <p:spPr>
          <a:xfrm>
            <a:off x="4825907" y="845786"/>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400"/>
              <a:buNone/>
            </a:pPr>
            <a:r>
              <a:rPr lang="en-US" b="1">
                <a:solidFill>
                  <a:srgbClr val="000000"/>
                </a:solidFill>
              </a:rPr>
              <a:t>What is green consumption primarily focused on?</a:t>
            </a:r>
            <a:endParaRPr/>
          </a:p>
          <a:p>
            <a:pPr marL="457200" lvl="0" indent="-457200" algn="l" rtl="0">
              <a:lnSpc>
                <a:spcPct val="150000"/>
              </a:lnSpc>
              <a:spcBef>
                <a:spcPts val="0"/>
              </a:spcBef>
              <a:spcAft>
                <a:spcPts val="0"/>
              </a:spcAft>
              <a:buSzPts val="2400"/>
              <a:buFont typeface="Arial"/>
              <a:buAutoNum type="alphaUcPeriod"/>
            </a:pPr>
            <a:r>
              <a:rPr lang="en-US">
                <a:solidFill>
                  <a:srgbClr val="000000"/>
                </a:solidFill>
              </a:rPr>
              <a:t>Personal gain</a:t>
            </a:r>
            <a:endParaRPr/>
          </a:p>
          <a:p>
            <a:pPr marL="457200" lvl="0" indent="-457200" algn="l" rtl="0">
              <a:lnSpc>
                <a:spcPct val="150000"/>
              </a:lnSpc>
              <a:spcBef>
                <a:spcPts val="0"/>
              </a:spcBef>
              <a:spcAft>
                <a:spcPts val="0"/>
              </a:spcAft>
              <a:buSzPts val="2400"/>
              <a:buFont typeface="Arial"/>
              <a:buAutoNum type="alphaUcPeriod"/>
            </a:pPr>
            <a:r>
              <a:rPr lang="en-US">
                <a:solidFill>
                  <a:srgbClr val="000000"/>
                </a:solidFill>
              </a:rPr>
              <a:t>Environmental impact</a:t>
            </a:r>
            <a:endParaRPr/>
          </a:p>
          <a:p>
            <a:pPr marL="457200" lvl="0" indent="-457200" algn="l" rtl="0">
              <a:lnSpc>
                <a:spcPct val="150000"/>
              </a:lnSpc>
              <a:spcBef>
                <a:spcPts val="0"/>
              </a:spcBef>
              <a:spcAft>
                <a:spcPts val="0"/>
              </a:spcAft>
              <a:buSzPts val="2400"/>
              <a:buFont typeface="Arial"/>
              <a:buAutoNum type="alphaUcPeriod"/>
            </a:pPr>
            <a:r>
              <a:rPr lang="en-US">
                <a:solidFill>
                  <a:srgbClr val="000000"/>
                </a:solidFill>
              </a:rPr>
              <a:t>Social status</a:t>
            </a:r>
            <a:endParaRPr/>
          </a:p>
          <a:p>
            <a:pPr marL="457200" lvl="0" indent="-457200" algn="l" rtl="0">
              <a:lnSpc>
                <a:spcPct val="150000"/>
              </a:lnSpc>
              <a:spcBef>
                <a:spcPts val="0"/>
              </a:spcBef>
              <a:spcAft>
                <a:spcPts val="0"/>
              </a:spcAft>
              <a:buSzPts val="2400"/>
              <a:buFont typeface="Arial"/>
              <a:buAutoNum type="alphaUcPeriod"/>
            </a:pPr>
            <a:r>
              <a:rPr lang="en-US">
                <a:solidFill>
                  <a:srgbClr val="000000"/>
                </a:solidFill>
              </a:rPr>
              <a:t>Economic benefits</a:t>
            </a:r>
            <a:endParaRPr/>
          </a:p>
        </p:txBody>
      </p:sp>
      <p:sp>
        <p:nvSpPr>
          <p:cNvPr id="300" name="Google Shape;300;p5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Q1</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9"/>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400"/>
              <a:buNone/>
            </a:pPr>
            <a:r>
              <a:rPr lang="en-US" b="1">
                <a:solidFill>
                  <a:srgbClr val="000000"/>
                </a:solidFill>
              </a:rPr>
              <a:t>What are green products known for?</a:t>
            </a:r>
            <a:endParaRPr/>
          </a:p>
          <a:p>
            <a:pPr marL="457200" lvl="0" indent="-457200" algn="l" rtl="0">
              <a:lnSpc>
                <a:spcPct val="150000"/>
              </a:lnSpc>
              <a:spcBef>
                <a:spcPts val="0"/>
              </a:spcBef>
              <a:spcAft>
                <a:spcPts val="0"/>
              </a:spcAft>
              <a:buSzPts val="2400"/>
              <a:buFont typeface="Arial"/>
              <a:buAutoNum type="alphaUcPeriod"/>
            </a:pPr>
            <a:r>
              <a:rPr lang="en-US">
                <a:solidFill>
                  <a:srgbClr val="000000"/>
                </a:solidFill>
              </a:rPr>
              <a:t>Using non-recyclable materials</a:t>
            </a:r>
            <a:endParaRPr/>
          </a:p>
          <a:p>
            <a:pPr marL="457200" lvl="0" indent="-457200" algn="l" rtl="0">
              <a:lnSpc>
                <a:spcPct val="150000"/>
              </a:lnSpc>
              <a:spcBef>
                <a:spcPts val="0"/>
              </a:spcBef>
              <a:spcAft>
                <a:spcPts val="0"/>
              </a:spcAft>
              <a:buSzPts val="2400"/>
              <a:buFont typeface="Arial"/>
              <a:buAutoNum type="alphaUcPeriod"/>
            </a:pPr>
            <a:r>
              <a:rPr lang="en-US">
                <a:solidFill>
                  <a:srgbClr val="000000"/>
                </a:solidFill>
              </a:rPr>
              <a:t>Increasing waste and energy usage</a:t>
            </a:r>
            <a:endParaRPr/>
          </a:p>
          <a:p>
            <a:pPr marL="457200" lvl="0" indent="-457200" algn="l" rtl="0">
              <a:lnSpc>
                <a:spcPct val="150000"/>
              </a:lnSpc>
              <a:spcBef>
                <a:spcPts val="0"/>
              </a:spcBef>
              <a:spcAft>
                <a:spcPts val="0"/>
              </a:spcAft>
              <a:buSzPts val="2400"/>
              <a:buFont typeface="Arial"/>
              <a:buAutoNum type="alphaUcPeriod"/>
            </a:pPr>
            <a:r>
              <a:rPr lang="en-US">
                <a:solidFill>
                  <a:srgbClr val="000000"/>
                </a:solidFill>
              </a:rPr>
              <a:t>Reducing packaging</a:t>
            </a:r>
            <a:endParaRPr/>
          </a:p>
          <a:p>
            <a:pPr marL="457200" lvl="0" indent="-457200" algn="l" rtl="0">
              <a:lnSpc>
                <a:spcPct val="150000"/>
              </a:lnSpc>
              <a:spcBef>
                <a:spcPts val="0"/>
              </a:spcBef>
              <a:spcAft>
                <a:spcPts val="0"/>
              </a:spcAft>
              <a:buSzPts val="2400"/>
              <a:buFont typeface="Arial"/>
              <a:buAutoNum type="alphaUcPeriod"/>
            </a:pPr>
            <a:r>
              <a:rPr lang="en-US">
                <a:solidFill>
                  <a:srgbClr val="000000"/>
                </a:solidFill>
              </a:rPr>
              <a:t>Containing toxic ingredients</a:t>
            </a:r>
            <a:endParaRPr/>
          </a:p>
        </p:txBody>
      </p:sp>
      <p:sp>
        <p:nvSpPr>
          <p:cNvPr id="306" name="Google Shape;306;p5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Q2</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0"/>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en-US" b="1">
                <a:solidFill>
                  <a:srgbClr val="000000"/>
                </a:solidFill>
              </a:rPr>
              <a:t>What has been a significant driver behind the rise in green consumer behaviour over the past decade?</a:t>
            </a:r>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rPr>
              <a:t>Government regulations</a:t>
            </a:r>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rPr>
              <a:t>Personal preferences</a:t>
            </a:r>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rPr>
              <a:t>Commitments to cut energy usage</a:t>
            </a:r>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rPr>
              <a:t>Lack of awareness about eco-friendly products</a:t>
            </a:r>
            <a:endParaRPr/>
          </a:p>
        </p:txBody>
      </p:sp>
      <p:sp>
        <p:nvSpPr>
          <p:cNvPr id="312" name="Google Shape;312;p6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Q3</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1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en-US" b="1">
                <a:solidFill>
                  <a:srgbClr val="000000"/>
                </a:solidFill>
              </a:rPr>
              <a:t>How can companies demonstrate a genuine commitment to sustainability?</a:t>
            </a:r>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rPr>
              <a:t>Increase plastic packaging</a:t>
            </a:r>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rPr>
              <a:t>Use non-recyclable materials</a:t>
            </a:r>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rPr>
              <a:t>Offer green products and services</a:t>
            </a:r>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rPr>
              <a:t>Avoid transparency</a:t>
            </a:r>
            <a:endParaRPr/>
          </a:p>
        </p:txBody>
      </p:sp>
      <p:sp>
        <p:nvSpPr>
          <p:cNvPr id="318" name="Google Shape;318;p11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Q4</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17"/>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en-US" b="1">
                <a:solidFill>
                  <a:srgbClr val="000000"/>
                </a:solidFill>
              </a:rPr>
              <a:t>What plays a crucial role in consumer behaviour according to the provided information?</a:t>
            </a:r>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rPr>
              <a:t>Social media influencers</a:t>
            </a:r>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rPr>
              <a:t>Environmental attitudes</a:t>
            </a:r>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rPr>
              <a:t>Celebrity endorsements</a:t>
            </a:r>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rPr>
              <a:t>Fashion trends</a:t>
            </a:r>
            <a:endParaRPr/>
          </a:p>
        </p:txBody>
      </p:sp>
      <p:sp>
        <p:nvSpPr>
          <p:cNvPr id="324" name="Google Shape;324;p11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3"/>
          <p:cNvSpPr txBox="1">
            <a:spLocks noGrp="1"/>
          </p:cNvSpPr>
          <p:nvPr>
            <p:ph type="body" idx="1"/>
          </p:nvPr>
        </p:nvSpPr>
        <p:spPr>
          <a:xfrm>
            <a:off x="1218922" y="348055"/>
            <a:ext cx="10007112" cy="807005"/>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US">
                <a:solidFill>
                  <a:srgbClr val="595959"/>
                </a:solidFill>
              </a:rPr>
              <a:t>SOS Starter Kit Table of Contents </a:t>
            </a:r>
            <a:endParaRPr/>
          </a:p>
        </p:txBody>
      </p:sp>
      <p:graphicFrame>
        <p:nvGraphicFramePr>
          <p:cNvPr id="158" name="Google Shape;158;p93"/>
          <p:cNvGraphicFramePr/>
          <p:nvPr/>
        </p:nvGraphicFramePr>
        <p:xfrm>
          <a:off x="621792" y="1456944"/>
          <a:ext cx="3000000" cy="3000000"/>
        </p:xfrm>
        <a:graphic>
          <a:graphicData uri="http://schemas.openxmlformats.org/drawingml/2006/table">
            <a:tbl>
              <a:tblPr>
                <a:noFill/>
                <a:tableStyleId>{E90DBC1B-337C-4407-B988-EB8D4FC2B32E}</a:tableStyleId>
              </a:tblPr>
              <a:tblGrid>
                <a:gridCol w="5302125">
                  <a:extLst>
                    <a:ext uri="{9D8B030D-6E8A-4147-A177-3AD203B41FA5}">
                      <a16:colId xmlns:a16="http://schemas.microsoft.com/office/drawing/2014/main" val="20000"/>
                    </a:ext>
                  </a:extLst>
                </a:gridCol>
                <a:gridCol w="5302125">
                  <a:extLst>
                    <a:ext uri="{9D8B030D-6E8A-4147-A177-3AD203B41FA5}">
                      <a16:colId xmlns:a16="http://schemas.microsoft.com/office/drawing/2014/main" val="20001"/>
                    </a:ext>
                  </a:extLst>
                </a:gridCol>
              </a:tblGrid>
              <a:tr h="538150">
                <a:tc>
                  <a:txBody>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UNIT  NAME</a:t>
                      </a:r>
                      <a:endParaRPr sz="3600" b="1" i="0" u="none" strike="noStrike" cap="none">
                        <a:solidFill>
                          <a:srgbClr val="73B64B"/>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UNIT NAME</a:t>
                      </a:r>
                      <a:endParaRPr sz="3600" b="1" i="0" u="none" strike="noStrike" cap="none">
                        <a:solidFill>
                          <a:srgbClr val="73B64B"/>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Introduction to the SOS Starter Kit</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7- Supply Chain Transparency</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5940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1- Sustainable Business Operations</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8- Benchmark Practices</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2- Sustainable Thinking</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9- Digital Tools</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57742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3- Engaging Staff</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10- Pitfalls in Sustainable Businesses</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4- Serving Green Consumers</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Summary to the SOS Starter Kit</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5- Community Partnerships</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Key Terms and Definitions</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6- Assessment and Planning</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References</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18"/>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en-US" b="1">
                <a:solidFill>
                  <a:srgbClr val="000000"/>
                </a:solidFill>
              </a:rPr>
              <a:t>What is one of the strategies mentioned to promote green consumership?</a:t>
            </a:r>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rPr>
              <a:t>Increase energy consumption</a:t>
            </a:r>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rPr>
              <a:t>Use non-renewable energy sources</a:t>
            </a:r>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rPr>
              <a:t>Purchase locally grown and organic foods</a:t>
            </a:r>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rPr>
              <a:t>Ignore energy labels</a:t>
            </a:r>
            <a:endParaRPr/>
          </a:p>
        </p:txBody>
      </p:sp>
      <p:sp>
        <p:nvSpPr>
          <p:cNvPr id="330" name="Google Shape;330;p11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Q6</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1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Answer Key</a:t>
            </a:r>
            <a:endParaRPr/>
          </a:p>
        </p:txBody>
      </p:sp>
      <p:sp>
        <p:nvSpPr>
          <p:cNvPr id="336" name="Google Shape;336;p119"/>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a:solidFill>
                  <a:srgbClr val="000000"/>
                </a:solidFill>
              </a:rPr>
              <a:t>Q1: B</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Q2: C </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Q3: C</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Q4: C</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Q5: B</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Q6: C</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2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05</a:t>
            </a:r>
            <a:endParaRPr/>
          </a:p>
        </p:txBody>
      </p:sp>
      <p:sp>
        <p:nvSpPr>
          <p:cNvPr id="342" name="Google Shape;342;p120"/>
          <p:cNvSpPr>
            <a:spLocks noGrp="1"/>
          </p:cNvSpPr>
          <p:nvPr>
            <p:ph type="pic" idx="2"/>
          </p:nvPr>
        </p:nvSpPr>
        <p:spPr>
          <a:xfrm>
            <a:off x="238772" y="2626822"/>
            <a:ext cx="7708195" cy="3396829"/>
          </a:xfrm>
          <a:prstGeom prst="rect">
            <a:avLst/>
          </a:prstGeom>
          <a:solidFill>
            <a:srgbClr val="BFBFBF"/>
          </a:solidFill>
          <a:ln>
            <a:noFill/>
          </a:ln>
        </p:spPr>
        <p:txBody>
          <a:bodyPr/>
          <a:lstStyle/>
          <a:p>
            <a:endParaRPr lang="en-GB"/>
          </a:p>
        </p:txBody>
      </p:sp>
      <p:pic>
        <p:nvPicPr>
          <p:cNvPr id="343" name="Google Shape;343;p120"/>
          <p:cNvPicPr preferRelativeResize="0"/>
          <p:nvPr/>
        </p:nvPicPr>
        <p:blipFill rotWithShape="1">
          <a:blip r:embed="rId3">
            <a:alphaModFix/>
          </a:blip>
          <a:srcRect t="16734" b="16733"/>
          <a:stretch/>
        </p:blipFill>
        <p:spPr>
          <a:xfrm>
            <a:off x="238771" y="2626821"/>
            <a:ext cx="7708195" cy="3396829"/>
          </a:xfrm>
          <a:prstGeom prst="rect">
            <a:avLst/>
          </a:prstGeom>
          <a:solidFill>
            <a:srgbClr val="BFBFBF"/>
          </a:solidFill>
          <a:ln>
            <a:noFill/>
          </a:ln>
        </p:spPr>
      </p:pic>
      <p:sp>
        <p:nvSpPr>
          <p:cNvPr id="344" name="Google Shape;344;p120"/>
          <p:cNvSpPr/>
          <p:nvPr/>
        </p:nvSpPr>
        <p:spPr>
          <a:xfrm>
            <a:off x="5950016" y="42135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COMMMUNITY PARTNERSHIPS </a:t>
            </a:r>
            <a:r>
              <a:rPr lang="en-US" sz="529" b="0" i="0" u="none" strike="noStrike" cap="none">
                <a:solidFill>
                  <a:schemeClr val="lt1"/>
                </a:solidFill>
                <a:latin typeface="Montserrat"/>
                <a:ea typeface="Montserrat"/>
                <a:cs typeface="Montserrat"/>
                <a:sym typeface="Montserrat"/>
              </a:rPr>
              <a:t>C</a:t>
            </a:r>
            <a:endParaRPr sz="529" b="0" i="0" u="none" strike="noStrike" cap="none">
              <a:solidFill>
                <a:schemeClr val="lt1"/>
              </a:solidFill>
              <a:latin typeface="Montserrat"/>
              <a:ea typeface="Montserrat"/>
              <a:cs typeface="Montserrat"/>
              <a:sym typeface="Montserrat"/>
            </a:endParaRPr>
          </a:p>
        </p:txBody>
      </p:sp>
      <p:sp>
        <p:nvSpPr>
          <p:cNvPr id="345" name="Google Shape;345;p120"/>
          <p:cNvSpPr txBox="1"/>
          <p:nvPr/>
        </p:nvSpPr>
        <p:spPr>
          <a:xfrm>
            <a:off x="7704279" y="2552640"/>
            <a:ext cx="2988475" cy="629043"/>
          </a:xfrm>
          <a:prstGeom prst="rect">
            <a:avLst/>
          </a:prstGeom>
          <a:noFill/>
          <a:ln>
            <a:noFill/>
          </a:ln>
        </p:spPr>
        <p:txBody>
          <a:bodyPr spcFirstLastPara="1" wrap="square" lIns="91425" tIns="45700" rIns="91425" bIns="45700" anchor="t" anchorCtr="0">
            <a:spAutoFit/>
          </a:bodyPr>
          <a:lstStyle/>
          <a:p>
            <a:pPr marL="12700" marR="5080" lvl="0" indent="0" algn="ctr" rtl="0">
              <a:lnSpc>
                <a:spcPct val="109130"/>
              </a:lnSpc>
              <a:spcBef>
                <a:spcPts val="0"/>
              </a:spcBef>
              <a:spcAft>
                <a:spcPts val="0"/>
              </a:spcAft>
              <a:buClr>
                <a:schemeClr val="lt1"/>
              </a:buClr>
              <a:buSzPts val="3200"/>
              <a:buFont typeface="Calibri"/>
              <a:buNone/>
            </a:pPr>
            <a:r>
              <a:rPr lang="en-US" sz="3200" b="1" i="0" u="none" strike="noStrike" cap="none">
                <a:solidFill>
                  <a:schemeClr val="lt1"/>
                </a:solidFill>
                <a:latin typeface="Calibri"/>
                <a:ea typeface="Calibri"/>
                <a:cs typeface="Calibri"/>
                <a:sym typeface="Calibri"/>
              </a:rPr>
              <a:t>ASSESSMENTS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0"/>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228600" lvl="0" indent="0" algn="just" rtl="0">
              <a:lnSpc>
                <a:spcPct val="150000"/>
              </a:lnSpc>
              <a:spcBef>
                <a:spcPts val="0"/>
              </a:spcBef>
              <a:spcAft>
                <a:spcPts val="0"/>
              </a:spcAft>
              <a:buSzPts val="2400"/>
              <a:buNone/>
            </a:pPr>
            <a:r>
              <a:rPr lang="en-US" b="1">
                <a:solidFill>
                  <a:srgbClr val="000000"/>
                </a:solidFill>
              </a:rPr>
              <a:t>The origins of Community Partnerships are linked to the emergence of:</a:t>
            </a:r>
            <a:endParaRPr/>
          </a:p>
          <a:p>
            <a:pPr marL="685800" lvl="0" indent="-457200" algn="just" rtl="0">
              <a:lnSpc>
                <a:spcPct val="150000"/>
              </a:lnSpc>
              <a:spcBef>
                <a:spcPts val="0"/>
              </a:spcBef>
              <a:spcAft>
                <a:spcPts val="0"/>
              </a:spcAft>
              <a:buSzPts val="2400"/>
              <a:buFont typeface="Arial"/>
              <a:buAutoNum type="alphaUcPeriod"/>
            </a:pPr>
            <a:r>
              <a:rPr lang="en-US">
                <a:solidFill>
                  <a:srgbClr val="000000"/>
                </a:solidFill>
              </a:rPr>
              <a:t>CSR Concept</a:t>
            </a:r>
            <a:endParaRPr/>
          </a:p>
          <a:p>
            <a:pPr marL="685800" lvl="0" indent="-457200" algn="just" rtl="0">
              <a:lnSpc>
                <a:spcPct val="150000"/>
              </a:lnSpc>
              <a:spcBef>
                <a:spcPts val="0"/>
              </a:spcBef>
              <a:spcAft>
                <a:spcPts val="0"/>
              </a:spcAft>
              <a:buSzPts val="2400"/>
              <a:buFont typeface="Arial"/>
              <a:buAutoNum type="alphaUcPeriod"/>
            </a:pPr>
            <a:r>
              <a:rPr lang="en-US">
                <a:solidFill>
                  <a:srgbClr val="000000"/>
                </a:solidFill>
              </a:rPr>
              <a:t>ESG Concept</a:t>
            </a:r>
            <a:endParaRPr/>
          </a:p>
          <a:p>
            <a:pPr marL="685800" lvl="0" indent="-457200" algn="just" rtl="0">
              <a:lnSpc>
                <a:spcPct val="150000"/>
              </a:lnSpc>
              <a:spcBef>
                <a:spcPts val="0"/>
              </a:spcBef>
              <a:spcAft>
                <a:spcPts val="0"/>
              </a:spcAft>
              <a:buSzPts val="2400"/>
              <a:buFont typeface="Arial"/>
              <a:buAutoNum type="alphaUcPeriod"/>
            </a:pPr>
            <a:r>
              <a:rPr lang="en-US">
                <a:solidFill>
                  <a:srgbClr val="000000"/>
                </a:solidFill>
              </a:rPr>
              <a:t>It is a relatively new concept and it is not linked to any of the above</a:t>
            </a:r>
            <a:endParaRPr/>
          </a:p>
        </p:txBody>
      </p:sp>
      <p:sp>
        <p:nvSpPr>
          <p:cNvPr id="351" name="Google Shape;351;p3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Q1</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228600" lvl="0" indent="0" algn="just" rtl="0">
              <a:lnSpc>
                <a:spcPct val="150000"/>
              </a:lnSpc>
              <a:spcBef>
                <a:spcPts val="0"/>
              </a:spcBef>
              <a:spcAft>
                <a:spcPts val="0"/>
              </a:spcAft>
              <a:buSzPts val="2400"/>
              <a:buNone/>
            </a:pPr>
            <a:r>
              <a:rPr lang="en-US" b="1">
                <a:solidFill>
                  <a:srgbClr val="000000"/>
                </a:solidFill>
              </a:rPr>
              <a:t>Key elements in building effective community partnerships are: </a:t>
            </a:r>
            <a:endParaRPr/>
          </a:p>
          <a:p>
            <a:pPr marL="685800" lvl="0" indent="-457200" algn="just" rtl="0">
              <a:lnSpc>
                <a:spcPct val="150000"/>
              </a:lnSpc>
              <a:spcBef>
                <a:spcPts val="0"/>
              </a:spcBef>
              <a:spcAft>
                <a:spcPts val="0"/>
              </a:spcAft>
              <a:buSzPts val="2400"/>
              <a:buFont typeface="Arial"/>
              <a:buAutoNum type="alphaUcPeriod"/>
            </a:pPr>
            <a:r>
              <a:rPr lang="en-US">
                <a:solidFill>
                  <a:srgbClr val="000000"/>
                </a:solidFill>
                <a:latin typeface="Calibri"/>
                <a:ea typeface="Calibri"/>
                <a:cs typeface="Calibri"/>
                <a:sym typeface="Calibri"/>
              </a:rPr>
              <a:t>A</a:t>
            </a:r>
            <a:r>
              <a:rPr lang="en-US" sz="2400" b="0" i="0" u="none" strike="noStrike">
                <a:solidFill>
                  <a:srgbClr val="000000"/>
                </a:solidFill>
                <a:latin typeface="Calibri"/>
                <a:ea typeface="Calibri"/>
                <a:cs typeface="Calibri"/>
                <a:sym typeface="Calibri"/>
              </a:rPr>
              <a:t>pproaching your partnerships as a resident “expert”</a:t>
            </a:r>
            <a:endParaRPr/>
          </a:p>
          <a:p>
            <a:pPr marL="685800" lvl="0" indent="-457200" algn="just" rtl="0">
              <a:lnSpc>
                <a:spcPct val="150000"/>
              </a:lnSpc>
              <a:spcBef>
                <a:spcPts val="0"/>
              </a:spcBef>
              <a:spcAft>
                <a:spcPts val="0"/>
              </a:spcAft>
              <a:buSzPts val="2400"/>
              <a:buFont typeface="Arial"/>
              <a:buAutoNum type="alphaUcPeriod"/>
            </a:pPr>
            <a:r>
              <a:rPr lang="en-US" sz="2400" b="0" i="0" u="none" strike="noStrike">
                <a:solidFill>
                  <a:srgbClr val="000000"/>
                </a:solidFill>
                <a:latin typeface="Calibri"/>
                <a:ea typeface="Calibri"/>
                <a:cs typeface="Calibri"/>
                <a:sym typeface="Calibri"/>
              </a:rPr>
              <a:t>Assuming an immediate partnership</a:t>
            </a:r>
            <a:endParaRPr/>
          </a:p>
          <a:p>
            <a:pPr marL="685800" lvl="0" indent="-457200" algn="just" rtl="0">
              <a:lnSpc>
                <a:spcPct val="150000"/>
              </a:lnSpc>
              <a:spcBef>
                <a:spcPts val="0"/>
              </a:spcBef>
              <a:spcAft>
                <a:spcPts val="0"/>
              </a:spcAft>
              <a:buSzPts val="2400"/>
              <a:buFont typeface="Arial"/>
              <a:buAutoNum type="alphaUcPeriod"/>
            </a:pPr>
            <a:r>
              <a:rPr lang="en-US">
                <a:solidFill>
                  <a:srgbClr val="000000"/>
                </a:solidFill>
                <a:latin typeface="Calibri"/>
                <a:ea typeface="Calibri"/>
                <a:cs typeface="Calibri"/>
                <a:sym typeface="Calibri"/>
              </a:rPr>
              <a:t>U</a:t>
            </a:r>
            <a:r>
              <a:rPr lang="en-US" sz="2400" b="0" i="0" u="none" strike="noStrike">
                <a:solidFill>
                  <a:srgbClr val="000000"/>
                </a:solidFill>
                <a:latin typeface="Calibri"/>
                <a:ea typeface="Calibri"/>
                <a:cs typeface="Calibri"/>
                <a:sym typeface="Calibri"/>
              </a:rPr>
              <a:t>nderstanding local community needs &amp; challenges</a:t>
            </a:r>
            <a:endParaRPr/>
          </a:p>
        </p:txBody>
      </p:sp>
      <p:sp>
        <p:nvSpPr>
          <p:cNvPr id="357" name="Google Shape;357;p31"/>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Q2</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2"/>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228600" lvl="0" indent="0" algn="just" rtl="0">
              <a:lnSpc>
                <a:spcPct val="150000"/>
              </a:lnSpc>
              <a:spcBef>
                <a:spcPts val="0"/>
              </a:spcBef>
              <a:spcAft>
                <a:spcPts val="0"/>
              </a:spcAft>
              <a:buSzPts val="2400"/>
              <a:buNone/>
            </a:pPr>
            <a:r>
              <a:rPr lang="en-US" b="1">
                <a:solidFill>
                  <a:srgbClr val="000000"/>
                </a:solidFill>
              </a:rPr>
              <a:t>Why community partnership in the company is important?</a:t>
            </a:r>
            <a:endParaRPr b="1">
              <a:solidFill>
                <a:srgbClr val="000000"/>
              </a:solidFill>
            </a:endParaRPr>
          </a:p>
          <a:p>
            <a:pPr marL="685800" lvl="0" indent="-457200" algn="just" rtl="0">
              <a:lnSpc>
                <a:spcPct val="150000"/>
              </a:lnSpc>
              <a:spcBef>
                <a:spcPts val="0"/>
              </a:spcBef>
              <a:spcAft>
                <a:spcPts val="0"/>
              </a:spcAft>
              <a:buSzPts val="2400"/>
              <a:buFont typeface="Arial"/>
              <a:buAutoNum type="alphaUcPeriod"/>
            </a:pPr>
            <a:r>
              <a:rPr lang="en-US">
                <a:solidFill>
                  <a:srgbClr val="000000"/>
                </a:solidFill>
                <a:latin typeface="Calibri"/>
                <a:ea typeface="Calibri"/>
                <a:cs typeface="Calibri"/>
                <a:sym typeface="Calibri"/>
              </a:rPr>
              <a:t>B</a:t>
            </a:r>
            <a:r>
              <a:rPr lang="en-US" sz="2400" b="0" i="0" u="none" strike="noStrike">
                <a:solidFill>
                  <a:srgbClr val="000000"/>
                </a:solidFill>
                <a:latin typeface="Calibri"/>
                <a:ea typeface="Calibri"/>
                <a:cs typeface="Calibri"/>
                <a:sym typeface="Calibri"/>
              </a:rPr>
              <a:t>rings immediate profit for the company</a:t>
            </a:r>
            <a:endParaRPr sz="2400" b="0" i="0" u="none" strike="noStrike">
              <a:solidFill>
                <a:srgbClr val="000000"/>
              </a:solidFill>
              <a:latin typeface="Arial"/>
              <a:ea typeface="Arial"/>
              <a:cs typeface="Arial"/>
              <a:sym typeface="Arial"/>
            </a:endParaRPr>
          </a:p>
          <a:p>
            <a:pPr marL="685800" lvl="0" indent="-457200" algn="just" rtl="0">
              <a:lnSpc>
                <a:spcPct val="150000"/>
              </a:lnSpc>
              <a:spcBef>
                <a:spcPts val="0"/>
              </a:spcBef>
              <a:spcAft>
                <a:spcPts val="0"/>
              </a:spcAft>
              <a:buSzPts val="2400"/>
              <a:buFont typeface="Arial"/>
              <a:buAutoNum type="alphaUcPeriod"/>
            </a:pPr>
            <a:r>
              <a:rPr lang="en-US">
                <a:solidFill>
                  <a:srgbClr val="000000"/>
                </a:solidFill>
                <a:latin typeface="Calibri"/>
                <a:ea typeface="Calibri"/>
                <a:cs typeface="Calibri"/>
                <a:sym typeface="Calibri"/>
              </a:rPr>
              <a:t>H</a:t>
            </a:r>
            <a:r>
              <a:rPr lang="en-US" sz="2400" b="0" i="0" u="none" strike="noStrike">
                <a:solidFill>
                  <a:srgbClr val="000000"/>
                </a:solidFill>
                <a:latin typeface="Calibri"/>
                <a:ea typeface="Calibri"/>
                <a:cs typeface="Calibri"/>
                <a:sym typeface="Calibri"/>
              </a:rPr>
              <a:t>elps strengthen leadership positions in the company</a:t>
            </a:r>
            <a:endParaRPr sz="2400" b="0" i="0" u="none" strike="noStrike">
              <a:solidFill>
                <a:srgbClr val="000000"/>
              </a:solidFill>
              <a:latin typeface="Arial"/>
              <a:ea typeface="Arial"/>
              <a:cs typeface="Arial"/>
              <a:sym typeface="Arial"/>
            </a:endParaRPr>
          </a:p>
          <a:p>
            <a:pPr marL="685800" lvl="0" indent="-457200" algn="just" rtl="0">
              <a:lnSpc>
                <a:spcPct val="150000"/>
              </a:lnSpc>
              <a:spcBef>
                <a:spcPts val="0"/>
              </a:spcBef>
              <a:spcAft>
                <a:spcPts val="0"/>
              </a:spcAft>
              <a:buSzPts val="2400"/>
              <a:buFont typeface="Arial"/>
              <a:buAutoNum type="alphaUcPeriod"/>
            </a:pPr>
            <a:r>
              <a:rPr lang="en-US">
                <a:solidFill>
                  <a:srgbClr val="000000"/>
                </a:solidFill>
                <a:latin typeface="Calibri"/>
                <a:ea typeface="Calibri"/>
                <a:cs typeface="Calibri"/>
                <a:sym typeface="Calibri"/>
              </a:rPr>
              <a:t>I</a:t>
            </a:r>
            <a:r>
              <a:rPr lang="en-US" sz="2400" b="0" i="0" u="none" strike="noStrike">
                <a:solidFill>
                  <a:srgbClr val="000000"/>
                </a:solidFill>
                <a:latin typeface="Calibri"/>
                <a:ea typeface="Calibri"/>
                <a:cs typeface="Calibri"/>
                <a:sym typeface="Calibri"/>
              </a:rPr>
              <a:t>mproves employees morale</a:t>
            </a:r>
            <a:endParaRPr sz="2400" b="0" i="0" u="none" strike="noStrike">
              <a:solidFill>
                <a:srgbClr val="000000"/>
              </a:solidFill>
              <a:latin typeface="Arial"/>
              <a:ea typeface="Arial"/>
              <a:cs typeface="Arial"/>
              <a:sym typeface="Arial"/>
            </a:endParaRPr>
          </a:p>
        </p:txBody>
      </p:sp>
      <p:sp>
        <p:nvSpPr>
          <p:cNvPr id="363" name="Google Shape;363;p32"/>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Q3</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3"/>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228600" lvl="0" indent="0" algn="just" rtl="0">
              <a:lnSpc>
                <a:spcPct val="150000"/>
              </a:lnSpc>
              <a:spcBef>
                <a:spcPts val="0"/>
              </a:spcBef>
              <a:spcAft>
                <a:spcPts val="0"/>
              </a:spcAft>
              <a:buSzPts val="2400"/>
              <a:buNone/>
            </a:pPr>
            <a:r>
              <a:rPr lang="en-US" b="1">
                <a:solidFill>
                  <a:srgbClr val="000000"/>
                </a:solidFill>
              </a:rPr>
              <a:t>Examples of socially active groups in the company can be:</a:t>
            </a:r>
            <a:endParaRPr b="1">
              <a:solidFill>
                <a:srgbClr val="000000"/>
              </a:solidFill>
            </a:endParaRPr>
          </a:p>
          <a:p>
            <a:pPr marL="685800" lvl="0" indent="-457200" algn="just" rtl="0">
              <a:lnSpc>
                <a:spcPct val="150000"/>
              </a:lnSpc>
              <a:spcBef>
                <a:spcPts val="0"/>
              </a:spcBef>
              <a:spcAft>
                <a:spcPts val="0"/>
              </a:spcAft>
              <a:buSzPts val="2400"/>
              <a:buFont typeface="Arial"/>
              <a:buAutoNum type="alphaUcPeriod"/>
            </a:pPr>
            <a:r>
              <a:rPr lang="en-US">
                <a:solidFill>
                  <a:srgbClr val="000000"/>
                </a:solidFill>
                <a:latin typeface="Calibri"/>
                <a:ea typeface="Calibri"/>
                <a:cs typeface="Calibri"/>
                <a:sym typeface="Calibri"/>
              </a:rPr>
              <a:t>T</a:t>
            </a:r>
            <a:r>
              <a:rPr lang="en-US" sz="2400" b="0" i="0" u="none" strike="noStrike">
                <a:solidFill>
                  <a:srgbClr val="000000"/>
                </a:solidFill>
                <a:latin typeface="Calibri"/>
                <a:ea typeface="Calibri"/>
                <a:cs typeface="Calibri"/>
                <a:sym typeface="Calibri"/>
              </a:rPr>
              <a:t>rade unions</a:t>
            </a:r>
            <a:endParaRPr sz="2400" b="0" i="0" u="none" strike="noStrike">
              <a:solidFill>
                <a:srgbClr val="000000"/>
              </a:solidFill>
              <a:latin typeface="Arial"/>
              <a:ea typeface="Arial"/>
              <a:cs typeface="Arial"/>
              <a:sym typeface="Arial"/>
            </a:endParaRPr>
          </a:p>
          <a:p>
            <a:pPr marL="685800" lvl="0" indent="-457200" algn="just" rtl="0">
              <a:lnSpc>
                <a:spcPct val="150000"/>
              </a:lnSpc>
              <a:spcBef>
                <a:spcPts val="0"/>
              </a:spcBef>
              <a:spcAft>
                <a:spcPts val="0"/>
              </a:spcAft>
              <a:buSzPts val="2400"/>
              <a:buFont typeface="Arial"/>
              <a:buAutoNum type="alphaUcPeriod"/>
            </a:pPr>
            <a:r>
              <a:rPr lang="en-US">
                <a:solidFill>
                  <a:srgbClr val="000000"/>
                </a:solidFill>
                <a:latin typeface="Calibri"/>
                <a:ea typeface="Calibri"/>
                <a:cs typeface="Calibri"/>
                <a:sym typeface="Calibri"/>
              </a:rPr>
              <a:t>W</a:t>
            </a:r>
            <a:r>
              <a:rPr lang="en-US" sz="2400" b="0" i="0" u="none" strike="noStrike">
                <a:solidFill>
                  <a:srgbClr val="000000"/>
                </a:solidFill>
                <a:latin typeface="Calibri"/>
                <a:ea typeface="Calibri"/>
                <a:cs typeface="Calibri"/>
                <a:sym typeface="Calibri"/>
              </a:rPr>
              <a:t>omen’s clubs</a:t>
            </a:r>
            <a:endParaRPr sz="2400" b="0" i="0" u="none" strike="noStrike">
              <a:solidFill>
                <a:srgbClr val="000000"/>
              </a:solidFill>
              <a:latin typeface="Arial"/>
              <a:ea typeface="Arial"/>
              <a:cs typeface="Arial"/>
              <a:sym typeface="Arial"/>
            </a:endParaRPr>
          </a:p>
          <a:p>
            <a:pPr marL="685800" lvl="0" indent="-457200" algn="just" rtl="0">
              <a:lnSpc>
                <a:spcPct val="150000"/>
              </a:lnSpc>
              <a:spcBef>
                <a:spcPts val="0"/>
              </a:spcBef>
              <a:spcAft>
                <a:spcPts val="0"/>
              </a:spcAft>
              <a:buSzPts val="2400"/>
              <a:buFont typeface="Arial"/>
              <a:buAutoNum type="alphaUcPeriod"/>
            </a:pPr>
            <a:r>
              <a:rPr lang="en-US">
                <a:solidFill>
                  <a:srgbClr val="000000"/>
                </a:solidFill>
                <a:latin typeface="Calibri"/>
                <a:ea typeface="Calibri"/>
                <a:cs typeface="Calibri"/>
                <a:sym typeface="Calibri"/>
              </a:rPr>
              <a:t>R</a:t>
            </a:r>
            <a:r>
              <a:rPr lang="en-US" sz="2400" b="0" i="0" u="none" strike="noStrike">
                <a:solidFill>
                  <a:srgbClr val="000000"/>
                </a:solidFill>
                <a:latin typeface="Calibri"/>
                <a:ea typeface="Calibri"/>
                <a:cs typeface="Calibri"/>
                <a:sym typeface="Calibri"/>
              </a:rPr>
              <a:t>ecruitment agencies</a:t>
            </a:r>
            <a:endParaRPr sz="2400" b="0" i="0" u="none" strike="noStrike">
              <a:solidFill>
                <a:srgbClr val="000000"/>
              </a:solidFill>
              <a:latin typeface="Arial"/>
              <a:ea typeface="Arial"/>
              <a:cs typeface="Arial"/>
              <a:sym typeface="Arial"/>
            </a:endParaRPr>
          </a:p>
        </p:txBody>
      </p:sp>
      <p:sp>
        <p:nvSpPr>
          <p:cNvPr id="369" name="Google Shape;369;p33"/>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Q4</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2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Answer Key</a:t>
            </a:r>
            <a:endParaRPr/>
          </a:p>
        </p:txBody>
      </p:sp>
      <p:sp>
        <p:nvSpPr>
          <p:cNvPr id="375" name="Google Shape;375;p121"/>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a:solidFill>
                  <a:srgbClr val="000000"/>
                </a:solidFill>
              </a:rPr>
              <a:t>Q1: A</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Q2: C </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Q3: C</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Q4: B</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2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06</a:t>
            </a:r>
            <a:endParaRPr/>
          </a:p>
        </p:txBody>
      </p:sp>
      <p:sp>
        <p:nvSpPr>
          <p:cNvPr id="381" name="Google Shape;381;p122"/>
          <p:cNvSpPr>
            <a:spLocks noGrp="1"/>
          </p:cNvSpPr>
          <p:nvPr>
            <p:ph type="pic" idx="2"/>
          </p:nvPr>
        </p:nvSpPr>
        <p:spPr>
          <a:xfrm>
            <a:off x="238772" y="2626822"/>
            <a:ext cx="7708195" cy="3396829"/>
          </a:xfrm>
          <a:prstGeom prst="rect">
            <a:avLst/>
          </a:prstGeom>
          <a:solidFill>
            <a:srgbClr val="BFBFBF"/>
          </a:solidFill>
          <a:ln>
            <a:noFill/>
          </a:ln>
        </p:spPr>
        <p:txBody>
          <a:bodyPr/>
          <a:lstStyle/>
          <a:p>
            <a:endParaRPr lang="en-GB"/>
          </a:p>
        </p:txBody>
      </p:sp>
      <p:pic>
        <p:nvPicPr>
          <p:cNvPr id="382" name="Google Shape;382;p122"/>
          <p:cNvPicPr preferRelativeResize="0"/>
          <p:nvPr/>
        </p:nvPicPr>
        <p:blipFill rotWithShape="1">
          <a:blip r:embed="rId3">
            <a:alphaModFix/>
          </a:blip>
          <a:srcRect t="16734" b="16733"/>
          <a:stretch/>
        </p:blipFill>
        <p:spPr>
          <a:xfrm>
            <a:off x="238772" y="2626822"/>
            <a:ext cx="7708195" cy="3396829"/>
          </a:xfrm>
          <a:prstGeom prst="rect">
            <a:avLst/>
          </a:prstGeom>
          <a:solidFill>
            <a:srgbClr val="BFBFBF"/>
          </a:solidFill>
          <a:ln>
            <a:noFill/>
          </a:ln>
        </p:spPr>
      </p:pic>
      <p:sp>
        <p:nvSpPr>
          <p:cNvPr id="383" name="Google Shape;383;p122"/>
          <p:cNvSpPr/>
          <p:nvPr/>
        </p:nvSpPr>
        <p:spPr>
          <a:xfrm>
            <a:off x="5899216" y="4325236"/>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ASSESSMENTS AND PLANNING</a:t>
            </a:r>
            <a:endParaRPr sz="3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a:solidFill>
                  <a:schemeClr val="lt1"/>
                </a:solidFill>
                <a:latin typeface="Montserrat"/>
                <a:ea typeface="Montserrat"/>
                <a:cs typeface="Montserrat"/>
                <a:sym typeface="Montserrat"/>
              </a:rPr>
              <a:t>C</a:t>
            </a:r>
            <a:endParaRPr sz="529" b="0" i="0" u="none" strike="noStrike" cap="none">
              <a:solidFill>
                <a:schemeClr val="lt1"/>
              </a:solidFill>
              <a:latin typeface="Montserrat"/>
              <a:ea typeface="Montserrat"/>
              <a:cs typeface="Montserrat"/>
              <a:sym typeface="Montserrat"/>
            </a:endParaRPr>
          </a:p>
        </p:txBody>
      </p:sp>
      <p:sp>
        <p:nvSpPr>
          <p:cNvPr id="384" name="Google Shape;384;p122"/>
          <p:cNvSpPr txBox="1"/>
          <p:nvPr/>
        </p:nvSpPr>
        <p:spPr>
          <a:xfrm>
            <a:off x="7704279" y="2552640"/>
            <a:ext cx="2988475" cy="629043"/>
          </a:xfrm>
          <a:prstGeom prst="rect">
            <a:avLst/>
          </a:prstGeom>
          <a:noFill/>
          <a:ln>
            <a:noFill/>
          </a:ln>
        </p:spPr>
        <p:txBody>
          <a:bodyPr spcFirstLastPara="1" wrap="square" lIns="91425" tIns="45700" rIns="91425" bIns="45700" anchor="t" anchorCtr="0">
            <a:spAutoFit/>
          </a:bodyPr>
          <a:lstStyle/>
          <a:p>
            <a:pPr marL="12700" marR="5080" lvl="0" indent="0" algn="ctr" rtl="0">
              <a:lnSpc>
                <a:spcPct val="109130"/>
              </a:lnSpc>
              <a:spcBef>
                <a:spcPts val="0"/>
              </a:spcBef>
              <a:spcAft>
                <a:spcPts val="0"/>
              </a:spcAft>
              <a:buClr>
                <a:schemeClr val="lt1"/>
              </a:buClr>
              <a:buSzPts val="3200"/>
              <a:buFont typeface="Calibri"/>
              <a:buNone/>
            </a:pPr>
            <a:r>
              <a:rPr lang="en-US" sz="3200" b="1" i="0" u="none" strike="noStrike" cap="none">
                <a:solidFill>
                  <a:schemeClr val="lt1"/>
                </a:solidFill>
                <a:latin typeface="Calibri"/>
                <a:ea typeface="Calibri"/>
                <a:cs typeface="Calibri"/>
                <a:sym typeface="Calibri"/>
              </a:rPr>
              <a:t>ASSESSMENTS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23"/>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en-US"/>
              <a:t>Q1</a:t>
            </a:r>
            <a:endParaRPr/>
          </a:p>
        </p:txBody>
      </p:sp>
      <p:sp>
        <p:nvSpPr>
          <p:cNvPr id="390" name="Google Shape;390;p123"/>
          <p:cNvSpPr txBox="1">
            <a:spLocks noGrp="1"/>
          </p:cNvSpPr>
          <p:nvPr>
            <p:ph type="body" idx="2"/>
          </p:nvPr>
        </p:nvSpPr>
        <p:spPr>
          <a:xfrm>
            <a:off x="1005840" y="2275351"/>
            <a:ext cx="10237766" cy="42255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b="1">
                <a:solidFill>
                  <a:srgbClr val="000000"/>
                </a:solidFill>
                <a:highlight>
                  <a:srgbClr val="FFFFFF"/>
                </a:highlight>
                <a:latin typeface="Calibri"/>
                <a:ea typeface="Calibri"/>
                <a:cs typeface="Calibri"/>
                <a:sym typeface="Calibri"/>
              </a:rPr>
              <a:t>The Sustainability Plan</a:t>
            </a:r>
            <a:endParaRPr b="1">
              <a:solidFill>
                <a:srgbClr val="000000"/>
              </a:solidFill>
              <a:highlight>
                <a:srgbClr val="FFFFFF"/>
              </a:highlight>
              <a:latin typeface="Calibri"/>
              <a:ea typeface="Calibri"/>
              <a:cs typeface="Calibri"/>
              <a:sym typeface="Calibri"/>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highlight>
                  <a:srgbClr val="FFFFFF"/>
                </a:highlight>
                <a:latin typeface="Calibri"/>
                <a:ea typeface="Calibri"/>
                <a:cs typeface="Calibri"/>
                <a:sym typeface="Calibri"/>
              </a:rPr>
              <a:t>Is a sustainability policy document not subject to the SDGs 2030, sufficient to comply with the regulations and government guidelines of each country.</a:t>
            </a:r>
            <a:endParaRPr>
              <a:solidFill>
                <a:srgbClr val="000000"/>
              </a:solidFill>
              <a:highlight>
                <a:srgbClr val="FFFFFF"/>
              </a:highlight>
              <a:latin typeface="Calibri"/>
              <a:ea typeface="Calibri"/>
              <a:cs typeface="Calibri"/>
              <a:sym typeface="Calibri"/>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highlight>
                  <a:srgbClr val="FFFFFF"/>
                </a:highlight>
                <a:latin typeface="Calibri"/>
                <a:ea typeface="Calibri"/>
                <a:cs typeface="Calibri"/>
                <a:sym typeface="Calibri"/>
              </a:rPr>
              <a:t>It is a guide of clear, measurable and realistic objectives to improve the sustainability of the organisation aligned with the SDG 2030.</a:t>
            </a:r>
            <a:endParaRPr>
              <a:solidFill>
                <a:srgbClr val="000000"/>
              </a:solidFill>
              <a:highlight>
                <a:srgbClr val="FFFFFF"/>
              </a:highlight>
              <a:latin typeface="Calibri"/>
              <a:ea typeface="Calibri"/>
              <a:cs typeface="Calibri"/>
              <a:sym typeface="Calibri"/>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highlight>
                  <a:srgbClr val="FFFFFF"/>
                </a:highlight>
                <a:latin typeface="Calibri"/>
                <a:ea typeface="Calibri"/>
                <a:cs typeface="Calibri"/>
                <a:sym typeface="Calibri"/>
              </a:rPr>
              <a:t>It is a document designed under the guidelines of the company without being aligned with any European and national regulations.</a:t>
            </a:r>
            <a:endParaRPr>
              <a:solidFill>
                <a:srgbClr val="000000"/>
              </a:solidFill>
              <a:highlight>
                <a:srgbClr val="FFFFFF"/>
              </a:highlight>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9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01</a:t>
            </a:r>
            <a:endParaRPr/>
          </a:p>
        </p:txBody>
      </p:sp>
      <p:pic>
        <p:nvPicPr>
          <p:cNvPr id="164" name="Google Shape;164;p97"/>
          <p:cNvPicPr preferRelativeResize="0">
            <a:picLocks noGrp="1"/>
          </p:cNvPicPr>
          <p:nvPr>
            <p:ph type="pic" idx="2"/>
          </p:nvPr>
        </p:nvPicPr>
        <p:blipFill rotWithShape="1">
          <a:blip r:embed="rId3">
            <a:alphaModFix/>
          </a:blip>
          <a:srcRect t="16734" b="16733"/>
          <a:stretch/>
        </p:blipFill>
        <p:spPr>
          <a:xfrm>
            <a:off x="238772" y="2626822"/>
            <a:ext cx="7708195" cy="3396829"/>
          </a:xfrm>
          <a:prstGeom prst="rect">
            <a:avLst/>
          </a:prstGeom>
          <a:solidFill>
            <a:srgbClr val="BFBFBF"/>
          </a:solidFill>
          <a:ln>
            <a:noFill/>
          </a:ln>
        </p:spPr>
      </p:pic>
      <p:sp>
        <p:nvSpPr>
          <p:cNvPr id="165" name="Google Shape;165;p97"/>
          <p:cNvSpPr/>
          <p:nvPr/>
        </p:nvSpPr>
        <p:spPr>
          <a:xfrm>
            <a:off x="59246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SUSTAINABLE BUSINESS OPERATIONS</a:t>
            </a:r>
            <a:r>
              <a:rPr lang="en-US" sz="529" b="0" i="0" u="none" strike="noStrike" cap="none">
                <a:solidFill>
                  <a:schemeClr val="lt1"/>
                </a:solidFill>
                <a:latin typeface="Montserrat"/>
                <a:ea typeface="Montserrat"/>
                <a:cs typeface="Montserrat"/>
                <a:sym typeface="Montserrat"/>
              </a:rPr>
              <a:t>C</a:t>
            </a:r>
            <a:endParaRPr sz="529" b="0" i="0" u="none" strike="noStrike" cap="none">
              <a:solidFill>
                <a:schemeClr val="lt1"/>
              </a:solidFill>
              <a:latin typeface="Montserrat"/>
              <a:ea typeface="Montserrat"/>
              <a:cs typeface="Montserrat"/>
              <a:sym typeface="Montserrat"/>
            </a:endParaRPr>
          </a:p>
        </p:txBody>
      </p:sp>
      <p:sp>
        <p:nvSpPr>
          <p:cNvPr id="166" name="Google Shape;166;p97"/>
          <p:cNvSpPr txBox="1"/>
          <p:nvPr/>
        </p:nvSpPr>
        <p:spPr>
          <a:xfrm>
            <a:off x="7704279" y="2552640"/>
            <a:ext cx="2988475" cy="629043"/>
          </a:xfrm>
          <a:prstGeom prst="rect">
            <a:avLst/>
          </a:prstGeom>
          <a:noFill/>
          <a:ln>
            <a:noFill/>
          </a:ln>
        </p:spPr>
        <p:txBody>
          <a:bodyPr spcFirstLastPara="1" wrap="square" lIns="91425" tIns="45700" rIns="91425" bIns="45700" anchor="t" anchorCtr="0">
            <a:spAutoFit/>
          </a:bodyPr>
          <a:lstStyle/>
          <a:p>
            <a:pPr marL="12700" marR="5080" lvl="0" indent="0" algn="ctr" rtl="0">
              <a:lnSpc>
                <a:spcPct val="109130"/>
              </a:lnSpc>
              <a:spcBef>
                <a:spcPts val="0"/>
              </a:spcBef>
              <a:spcAft>
                <a:spcPts val="0"/>
              </a:spcAft>
              <a:buClr>
                <a:schemeClr val="lt1"/>
              </a:buClr>
              <a:buSzPts val="3200"/>
              <a:buFont typeface="Calibri"/>
              <a:buNone/>
            </a:pPr>
            <a:r>
              <a:rPr lang="en-US" sz="3200" b="1" i="0" u="none" strike="noStrike" cap="none">
                <a:solidFill>
                  <a:schemeClr val="lt1"/>
                </a:solidFill>
                <a:latin typeface="Calibri"/>
                <a:ea typeface="Calibri"/>
                <a:cs typeface="Calibri"/>
                <a:sym typeface="Calibri"/>
              </a:rPr>
              <a:t>ASSESSMENTS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24"/>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Q2</a:t>
            </a:r>
            <a:endParaRPr/>
          </a:p>
        </p:txBody>
      </p:sp>
      <p:sp>
        <p:nvSpPr>
          <p:cNvPr id="396" name="Google Shape;396;p124"/>
          <p:cNvSpPr txBox="1">
            <a:spLocks noGrp="1"/>
          </p:cNvSpPr>
          <p:nvPr>
            <p:ph type="body" idx="2"/>
          </p:nvPr>
        </p:nvSpPr>
        <p:spPr>
          <a:xfrm>
            <a:off x="904850" y="2481250"/>
            <a:ext cx="10198200" cy="38130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b="1">
                <a:solidFill>
                  <a:srgbClr val="000000"/>
                </a:solidFill>
                <a:highlight>
                  <a:srgbClr val="FFFFFF"/>
                </a:highlight>
                <a:latin typeface="Calibri"/>
                <a:ea typeface="Calibri"/>
                <a:cs typeface="Calibri"/>
                <a:sym typeface="Calibri"/>
              </a:rPr>
              <a:t>The Sustainability Plan should involve</a:t>
            </a:r>
            <a:endParaRPr>
              <a:solidFill>
                <a:srgbClr val="000000"/>
              </a:solidFill>
              <a:highlight>
                <a:srgbClr val="FFFFFF"/>
              </a:highlight>
              <a:latin typeface="Calibri"/>
              <a:ea typeface="Calibri"/>
              <a:cs typeface="Calibri"/>
              <a:sym typeface="Calibri"/>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highlight>
                  <a:srgbClr val="FFFFFF"/>
                </a:highlight>
                <a:latin typeface="Calibri"/>
                <a:ea typeface="Calibri"/>
                <a:cs typeface="Calibri"/>
                <a:sym typeface="Calibri"/>
              </a:rPr>
              <a:t>Only the management team.</a:t>
            </a:r>
            <a:endParaRPr>
              <a:solidFill>
                <a:srgbClr val="000000"/>
              </a:solidFill>
              <a:highlight>
                <a:srgbClr val="FFFFFF"/>
              </a:highlight>
              <a:latin typeface="Calibri"/>
              <a:ea typeface="Calibri"/>
              <a:cs typeface="Calibri"/>
              <a:sym typeface="Calibri"/>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highlight>
                  <a:srgbClr val="FFFFFF"/>
                </a:highlight>
                <a:latin typeface="Calibri"/>
                <a:ea typeface="Calibri"/>
                <a:cs typeface="Calibri"/>
                <a:sym typeface="Calibri"/>
              </a:rPr>
              <a:t>All employees, managers, customers, suppliers and investors.</a:t>
            </a:r>
            <a:endParaRPr>
              <a:solidFill>
                <a:srgbClr val="000000"/>
              </a:solidFill>
              <a:highlight>
                <a:srgbClr val="FFFFFF"/>
              </a:highlight>
              <a:latin typeface="Calibri"/>
              <a:ea typeface="Calibri"/>
              <a:cs typeface="Calibri"/>
              <a:sym typeface="Calibri"/>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highlight>
                  <a:srgbClr val="FFFFFF"/>
                </a:highlight>
                <a:latin typeface="Calibri"/>
                <a:ea typeface="Calibri"/>
                <a:cs typeface="Calibri"/>
                <a:sym typeface="Calibri"/>
              </a:rPr>
              <a:t>Only persons (internal and external) designated by management.</a:t>
            </a:r>
            <a:endParaRPr>
              <a:solidFill>
                <a:srgbClr val="000000"/>
              </a:solidFill>
              <a:highlight>
                <a:srgbClr val="FFFFFF"/>
              </a:highlight>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8"/>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Q3</a:t>
            </a:r>
            <a:endParaRPr/>
          </a:p>
        </p:txBody>
      </p:sp>
      <p:sp>
        <p:nvSpPr>
          <p:cNvPr id="402" name="Google Shape;402;p38"/>
          <p:cNvSpPr txBox="1">
            <a:spLocks noGrp="1"/>
          </p:cNvSpPr>
          <p:nvPr>
            <p:ph type="body" idx="2"/>
          </p:nvPr>
        </p:nvSpPr>
        <p:spPr>
          <a:xfrm>
            <a:off x="904850" y="2411950"/>
            <a:ext cx="10198200" cy="39660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b="1">
                <a:solidFill>
                  <a:srgbClr val="000000"/>
                </a:solidFill>
                <a:highlight>
                  <a:srgbClr val="FFFFFF"/>
                </a:highlight>
                <a:latin typeface="Calibri"/>
                <a:ea typeface="Calibri"/>
                <a:cs typeface="Calibri"/>
                <a:sym typeface="Calibri"/>
              </a:rPr>
              <a:t>When will sustainability reporting be mandatory for micro-enterprises?</a:t>
            </a:r>
            <a:endParaRPr b="1">
              <a:solidFill>
                <a:srgbClr val="000000"/>
              </a:solidFill>
              <a:highlight>
                <a:srgbClr val="FFFFFF"/>
              </a:highlight>
              <a:latin typeface="Calibri"/>
              <a:ea typeface="Calibri"/>
              <a:cs typeface="Calibri"/>
              <a:sym typeface="Calibri"/>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highlight>
                  <a:srgbClr val="FFFFFF"/>
                </a:highlight>
                <a:latin typeface="Calibri"/>
                <a:ea typeface="Calibri"/>
                <a:cs typeface="Calibri"/>
                <a:sym typeface="Calibri"/>
              </a:rPr>
              <a:t>From 2027 but they can opt out until 1 January 2028.</a:t>
            </a:r>
            <a:endParaRPr>
              <a:solidFill>
                <a:srgbClr val="000000"/>
              </a:solidFill>
              <a:highlight>
                <a:srgbClr val="FFFFFF"/>
              </a:highlight>
              <a:latin typeface="Calibri"/>
              <a:ea typeface="Calibri"/>
              <a:cs typeface="Calibri"/>
              <a:sym typeface="Calibri"/>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highlight>
                  <a:srgbClr val="FFFFFF"/>
                </a:highlight>
                <a:latin typeface="Calibri"/>
                <a:ea typeface="Calibri"/>
                <a:cs typeface="Calibri"/>
                <a:sym typeface="Calibri"/>
              </a:rPr>
              <a:t>From 1 January 2025.</a:t>
            </a:r>
            <a:endParaRPr>
              <a:solidFill>
                <a:srgbClr val="000000"/>
              </a:solidFill>
              <a:highlight>
                <a:srgbClr val="FFFFFF"/>
              </a:highlight>
              <a:latin typeface="Calibri"/>
              <a:ea typeface="Calibri"/>
              <a:cs typeface="Calibri"/>
              <a:sym typeface="Calibri"/>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highlight>
                  <a:srgbClr val="FFFFFF"/>
                </a:highlight>
                <a:latin typeface="Calibri"/>
                <a:ea typeface="Calibri"/>
                <a:cs typeface="Calibri"/>
                <a:sym typeface="Calibri"/>
              </a:rPr>
              <a:t>No obligation has yet been established in time.</a:t>
            </a:r>
            <a:endParaRPr>
              <a:solidFill>
                <a:srgbClr val="000000"/>
              </a:solidFill>
              <a:highlight>
                <a:srgbClr val="FFFFFF"/>
              </a:highlight>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9"/>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Q4</a:t>
            </a:r>
            <a:endParaRPr/>
          </a:p>
        </p:txBody>
      </p:sp>
      <p:sp>
        <p:nvSpPr>
          <p:cNvPr id="408" name="Google Shape;408;p39"/>
          <p:cNvSpPr txBox="1">
            <a:spLocks noGrp="1"/>
          </p:cNvSpPr>
          <p:nvPr>
            <p:ph type="body" idx="2"/>
          </p:nvPr>
        </p:nvSpPr>
        <p:spPr>
          <a:xfrm>
            <a:off x="904850" y="2463900"/>
            <a:ext cx="10198200" cy="41391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b="1">
                <a:solidFill>
                  <a:srgbClr val="000000"/>
                </a:solidFill>
                <a:highlight>
                  <a:srgbClr val="FFFFFF"/>
                </a:highlight>
                <a:latin typeface="Calibri"/>
                <a:ea typeface="Calibri"/>
                <a:cs typeface="Calibri"/>
                <a:sym typeface="Calibri"/>
              </a:rPr>
              <a:t>The sustainability report shall be verified </a:t>
            </a:r>
            <a:endParaRPr b="1">
              <a:solidFill>
                <a:srgbClr val="000000"/>
              </a:solidFill>
              <a:highlight>
                <a:srgbClr val="FFFFFF"/>
              </a:highlight>
              <a:latin typeface="Calibri"/>
              <a:ea typeface="Calibri"/>
              <a:cs typeface="Calibri"/>
              <a:sym typeface="Calibri"/>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highlight>
                  <a:srgbClr val="FFFFFF"/>
                </a:highlight>
                <a:latin typeface="Calibri"/>
                <a:ea typeface="Calibri"/>
                <a:cs typeface="Calibri"/>
                <a:sym typeface="Calibri"/>
              </a:rPr>
              <a:t>By an external auditing company without being subject to a standard template.</a:t>
            </a:r>
            <a:endParaRPr>
              <a:solidFill>
                <a:srgbClr val="000000"/>
              </a:solidFill>
              <a:highlight>
                <a:srgbClr val="FFFFFF"/>
              </a:highlight>
              <a:latin typeface="Calibri"/>
              <a:ea typeface="Calibri"/>
              <a:cs typeface="Calibri"/>
              <a:sym typeface="Calibri"/>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highlight>
                  <a:srgbClr val="FFFFFF"/>
                </a:highlight>
                <a:latin typeface="Calibri"/>
                <a:ea typeface="Calibri"/>
                <a:cs typeface="Calibri"/>
                <a:sym typeface="Calibri"/>
              </a:rPr>
              <a:t>Not required to be verified.</a:t>
            </a:r>
            <a:endParaRPr>
              <a:solidFill>
                <a:srgbClr val="000000"/>
              </a:solidFill>
              <a:highlight>
                <a:srgbClr val="FFFFFF"/>
              </a:highlight>
              <a:latin typeface="Calibri"/>
              <a:ea typeface="Calibri"/>
              <a:cs typeface="Calibri"/>
              <a:sym typeface="Calibri"/>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highlight>
                  <a:srgbClr val="FFFFFF"/>
                </a:highlight>
                <a:latin typeface="Calibri"/>
                <a:ea typeface="Calibri"/>
                <a:cs typeface="Calibri"/>
                <a:sym typeface="Calibri"/>
              </a:rPr>
              <a:t>By an external auditing company and in a standard electronic format that simplifies its inclusion in the Single European Access Point.</a:t>
            </a:r>
            <a:endParaRPr sz="2000">
              <a:solidFill>
                <a:srgbClr val="000000"/>
              </a:solidFill>
              <a:highlight>
                <a:srgbClr val="FFFFFF"/>
              </a:highlight>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0"/>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Q5</a:t>
            </a:r>
            <a:endParaRPr/>
          </a:p>
        </p:txBody>
      </p:sp>
      <p:sp>
        <p:nvSpPr>
          <p:cNvPr id="414" name="Google Shape;414;p40"/>
          <p:cNvSpPr txBox="1">
            <a:spLocks noGrp="1"/>
          </p:cNvSpPr>
          <p:nvPr>
            <p:ph type="body" idx="2"/>
          </p:nvPr>
        </p:nvSpPr>
        <p:spPr>
          <a:xfrm>
            <a:off x="904850" y="2152150"/>
            <a:ext cx="10198200" cy="46194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b="1">
                <a:solidFill>
                  <a:srgbClr val="000000"/>
                </a:solidFill>
                <a:highlight>
                  <a:srgbClr val="FFFFFF"/>
                </a:highlight>
                <a:latin typeface="Calibri"/>
                <a:ea typeface="Calibri"/>
                <a:cs typeface="Calibri"/>
                <a:sym typeface="Calibri"/>
              </a:rPr>
              <a:t>In order to monitor compliance with the Sustainability Plan, it is essential to:</a:t>
            </a:r>
            <a:endParaRPr b="1">
              <a:solidFill>
                <a:srgbClr val="000000"/>
              </a:solidFill>
              <a:highlight>
                <a:srgbClr val="FFFFFF"/>
              </a:highlight>
              <a:latin typeface="Calibri"/>
              <a:ea typeface="Calibri"/>
              <a:cs typeface="Calibri"/>
              <a:sym typeface="Calibri"/>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highlight>
                  <a:srgbClr val="FFFFFF"/>
                </a:highlight>
                <a:latin typeface="Calibri"/>
                <a:ea typeface="Calibri"/>
                <a:cs typeface="Calibri"/>
                <a:sym typeface="Calibri"/>
              </a:rPr>
              <a:t>Carry out periodic evaluation, monitoring and control actions.</a:t>
            </a:r>
            <a:endParaRPr>
              <a:solidFill>
                <a:srgbClr val="000000"/>
              </a:solidFill>
              <a:highlight>
                <a:srgbClr val="FFFFFF"/>
              </a:highlight>
              <a:latin typeface="Calibri"/>
              <a:ea typeface="Calibri"/>
              <a:cs typeface="Calibri"/>
              <a:sym typeface="Calibri"/>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highlight>
                  <a:srgbClr val="FFFFFF"/>
                </a:highlight>
                <a:latin typeface="Calibri"/>
                <a:ea typeface="Calibri"/>
                <a:cs typeface="Calibri"/>
                <a:sym typeface="Calibri"/>
              </a:rPr>
              <a:t>Design, implement and analyse a system of indicators that, within the framework of a scorecard, provides information on the evolution by objectives and deviations with respect to the estimated value.</a:t>
            </a:r>
            <a:endParaRPr>
              <a:solidFill>
                <a:srgbClr val="000000"/>
              </a:solidFill>
              <a:latin typeface="Calibri"/>
              <a:ea typeface="Calibri"/>
              <a:cs typeface="Calibri"/>
              <a:sym typeface="Calibri"/>
            </a:endParaRPr>
          </a:p>
          <a:p>
            <a:pPr marL="457200" lvl="0" indent="-457200" algn="just" rtl="0">
              <a:lnSpc>
                <a:spcPct val="150000"/>
              </a:lnSpc>
              <a:spcBef>
                <a:spcPts val="0"/>
              </a:spcBef>
              <a:spcAft>
                <a:spcPts val="0"/>
              </a:spcAft>
              <a:buSzPts val="2400"/>
              <a:buFont typeface="Arial"/>
              <a:buAutoNum type="alphaUcPeriod"/>
            </a:pPr>
            <a:r>
              <a:rPr lang="en-US">
                <a:solidFill>
                  <a:srgbClr val="000000"/>
                </a:solidFill>
                <a:latin typeface="Calibri"/>
                <a:ea typeface="Calibri"/>
                <a:cs typeface="Calibri"/>
                <a:sym typeface="Calibri"/>
              </a:rPr>
              <a:t>All are correct.</a:t>
            </a:r>
            <a:endParaRPr>
              <a:solidFill>
                <a:srgbClr val="00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2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Answer Key</a:t>
            </a:r>
            <a:endParaRPr/>
          </a:p>
        </p:txBody>
      </p:sp>
      <p:sp>
        <p:nvSpPr>
          <p:cNvPr id="420" name="Google Shape;420;p125"/>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a:solidFill>
                  <a:srgbClr val="000000"/>
                </a:solidFill>
              </a:rPr>
              <a:t>Q1: B</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Q2: B </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Q3: A</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Q4: C</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Q5: C</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26"/>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07</a:t>
            </a:r>
            <a:endParaRPr/>
          </a:p>
        </p:txBody>
      </p:sp>
      <p:sp>
        <p:nvSpPr>
          <p:cNvPr id="426" name="Google Shape;426;p126"/>
          <p:cNvSpPr>
            <a:spLocks noGrp="1"/>
          </p:cNvSpPr>
          <p:nvPr>
            <p:ph type="pic" idx="2"/>
          </p:nvPr>
        </p:nvSpPr>
        <p:spPr>
          <a:xfrm>
            <a:off x="238772" y="2626822"/>
            <a:ext cx="7708195" cy="3396829"/>
          </a:xfrm>
          <a:prstGeom prst="rect">
            <a:avLst/>
          </a:prstGeom>
          <a:solidFill>
            <a:srgbClr val="BFBFBF"/>
          </a:solidFill>
          <a:ln>
            <a:noFill/>
          </a:ln>
        </p:spPr>
        <p:txBody>
          <a:bodyPr/>
          <a:lstStyle/>
          <a:p>
            <a:endParaRPr lang="en-GB"/>
          </a:p>
        </p:txBody>
      </p:sp>
      <p:pic>
        <p:nvPicPr>
          <p:cNvPr id="427" name="Google Shape;427;p126"/>
          <p:cNvPicPr preferRelativeResize="0"/>
          <p:nvPr/>
        </p:nvPicPr>
        <p:blipFill rotWithShape="1">
          <a:blip r:embed="rId3">
            <a:alphaModFix/>
          </a:blip>
          <a:srcRect t="16734" b="16733"/>
          <a:stretch/>
        </p:blipFill>
        <p:spPr>
          <a:xfrm>
            <a:off x="238772" y="2652222"/>
            <a:ext cx="7708195" cy="3396829"/>
          </a:xfrm>
          <a:prstGeom prst="rect">
            <a:avLst/>
          </a:prstGeom>
          <a:solidFill>
            <a:srgbClr val="BFBFBF"/>
          </a:solidFill>
          <a:ln>
            <a:noFill/>
          </a:ln>
        </p:spPr>
      </p:pic>
      <p:sp>
        <p:nvSpPr>
          <p:cNvPr id="428" name="Google Shape;428;p126"/>
          <p:cNvSpPr/>
          <p:nvPr/>
        </p:nvSpPr>
        <p:spPr>
          <a:xfrm>
            <a:off x="59246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SUPPLY CHAIN TRANSPARENCY </a:t>
            </a:r>
            <a:endParaRPr sz="3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429" name="Google Shape;429;p126"/>
          <p:cNvSpPr txBox="1"/>
          <p:nvPr/>
        </p:nvSpPr>
        <p:spPr>
          <a:xfrm>
            <a:off x="7704279" y="2552640"/>
            <a:ext cx="2988475" cy="629043"/>
          </a:xfrm>
          <a:prstGeom prst="rect">
            <a:avLst/>
          </a:prstGeom>
          <a:noFill/>
          <a:ln>
            <a:noFill/>
          </a:ln>
        </p:spPr>
        <p:txBody>
          <a:bodyPr spcFirstLastPara="1" wrap="square" lIns="91425" tIns="45700" rIns="91425" bIns="45700" anchor="t" anchorCtr="0">
            <a:spAutoFit/>
          </a:bodyPr>
          <a:lstStyle/>
          <a:p>
            <a:pPr marL="12700" marR="5080" lvl="0" indent="0" algn="ctr" rtl="0">
              <a:lnSpc>
                <a:spcPct val="109130"/>
              </a:lnSpc>
              <a:spcBef>
                <a:spcPts val="0"/>
              </a:spcBef>
              <a:spcAft>
                <a:spcPts val="0"/>
              </a:spcAft>
              <a:buClr>
                <a:schemeClr val="lt1"/>
              </a:buClr>
              <a:buSzPts val="3200"/>
              <a:buFont typeface="Calibri"/>
              <a:buNone/>
            </a:pPr>
            <a:r>
              <a:rPr lang="en-US" sz="3200" b="1" i="0" u="none" strike="noStrike" cap="none">
                <a:solidFill>
                  <a:schemeClr val="lt1"/>
                </a:solidFill>
                <a:latin typeface="Calibri"/>
                <a:ea typeface="Calibri"/>
                <a:cs typeface="Calibri"/>
                <a:sym typeface="Calibri"/>
              </a:rPr>
              <a:t>ASSESSMENTS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4"/>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en-US" b="1">
                <a:solidFill>
                  <a:srgbClr val="000000"/>
                </a:solidFill>
              </a:rPr>
              <a:t>What is the main difference between a ‘supply chain’ and a ‘value chain’</a:t>
            </a:r>
            <a:endParaRPr/>
          </a:p>
          <a:p>
            <a:pPr marL="457200" lvl="0" indent="-457200" algn="just" rtl="0">
              <a:lnSpc>
                <a:spcPct val="150000"/>
              </a:lnSpc>
              <a:spcBef>
                <a:spcPts val="0"/>
              </a:spcBef>
              <a:spcAft>
                <a:spcPts val="0"/>
              </a:spcAft>
              <a:buSzPts val="2400"/>
              <a:buFont typeface="Arial"/>
              <a:buAutoNum type="alphaUcPeriod"/>
            </a:pPr>
            <a:r>
              <a:rPr lang="en-US" sz="2000">
                <a:solidFill>
                  <a:srgbClr val="000000"/>
                </a:solidFill>
                <a:highlight>
                  <a:srgbClr val="FFFFFF"/>
                </a:highlight>
              </a:rPr>
              <a:t>The supply chain focuses on the flow of products and materials, while the value chain emphasizes the creation of value at each step of the process.</a:t>
            </a:r>
            <a:endParaRPr sz="2000">
              <a:solidFill>
                <a:srgbClr val="000000"/>
              </a:solidFill>
              <a:highlight>
                <a:srgbClr val="FFFFFF"/>
              </a:highlight>
            </a:endParaRPr>
          </a:p>
          <a:p>
            <a:pPr marL="457200" lvl="0" indent="-457200" algn="just" rtl="0">
              <a:lnSpc>
                <a:spcPct val="150000"/>
              </a:lnSpc>
              <a:spcBef>
                <a:spcPts val="0"/>
              </a:spcBef>
              <a:spcAft>
                <a:spcPts val="0"/>
              </a:spcAft>
              <a:buSzPts val="2400"/>
              <a:buFont typeface="Arial"/>
              <a:buAutoNum type="alphaUcPeriod"/>
            </a:pPr>
            <a:r>
              <a:rPr lang="en-US" sz="2000">
                <a:solidFill>
                  <a:srgbClr val="000000"/>
                </a:solidFill>
                <a:highlight>
                  <a:srgbClr val="FFFFFF"/>
                </a:highlight>
              </a:rPr>
              <a:t>The supply chain is concerned with marketing strategies, whereas the value chain is concerned with logistics and distribution.</a:t>
            </a:r>
            <a:endParaRPr sz="2000">
              <a:solidFill>
                <a:srgbClr val="000000"/>
              </a:solidFill>
              <a:highlight>
                <a:srgbClr val="FFFFFF"/>
              </a:highlight>
            </a:endParaRPr>
          </a:p>
          <a:p>
            <a:pPr marL="457200" lvl="0" indent="-457200" algn="just" rtl="0">
              <a:lnSpc>
                <a:spcPct val="150000"/>
              </a:lnSpc>
              <a:spcBef>
                <a:spcPts val="0"/>
              </a:spcBef>
              <a:spcAft>
                <a:spcPts val="0"/>
              </a:spcAft>
              <a:buSzPts val="2400"/>
              <a:buFont typeface="Arial"/>
              <a:buAutoNum type="alphaUcPeriod"/>
            </a:pPr>
            <a:r>
              <a:rPr lang="en-US" sz="2000">
                <a:solidFill>
                  <a:srgbClr val="000000"/>
                </a:solidFill>
                <a:highlight>
                  <a:srgbClr val="FFFFFF"/>
                </a:highlight>
              </a:rPr>
              <a:t>The supply chain involves customer service and support, while the value chain only involves manufacturing processes.</a:t>
            </a:r>
            <a:endParaRPr sz="2000">
              <a:solidFill>
                <a:srgbClr val="000000"/>
              </a:solidFill>
              <a:highlight>
                <a:srgbClr val="FFFFFF"/>
              </a:highlight>
            </a:endParaRPr>
          </a:p>
        </p:txBody>
      </p:sp>
      <p:sp>
        <p:nvSpPr>
          <p:cNvPr id="435" name="Google Shape;435;p3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Q1</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Q2</a:t>
            </a:r>
            <a:endParaRPr/>
          </a:p>
        </p:txBody>
      </p:sp>
      <p:sp>
        <p:nvSpPr>
          <p:cNvPr id="441" name="Google Shape;441;p3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en-US" b="1">
                <a:solidFill>
                  <a:srgbClr val="000000"/>
                </a:solidFill>
                <a:latin typeface="Calibri"/>
                <a:ea typeface="Calibri"/>
                <a:cs typeface="Calibri"/>
                <a:sym typeface="Calibri"/>
              </a:rPr>
              <a:t>What is the primary focus of the Corporate Sustainability Reporting Directive (CSRD)?</a:t>
            </a:r>
            <a:endParaRPr sz="2000">
              <a:solidFill>
                <a:srgbClr val="000000"/>
              </a:solidFill>
              <a:highlight>
                <a:srgbClr val="FFFFFF"/>
              </a:highlight>
            </a:endParaRPr>
          </a:p>
          <a:p>
            <a:pPr marL="457200" lvl="0" indent="-457200" algn="just" rtl="0">
              <a:lnSpc>
                <a:spcPct val="150000"/>
              </a:lnSpc>
              <a:spcBef>
                <a:spcPts val="0"/>
              </a:spcBef>
              <a:spcAft>
                <a:spcPts val="0"/>
              </a:spcAft>
              <a:buSzPts val="2400"/>
              <a:buFont typeface="Arial"/>
              <a:buAutoNum type="alphaUcPeriod"/>
            </a:pPr>
            <a:r>
              <a:rPr lang="en-US" sz="2000">
                <a:solidFill>
                  <a:srgbClr val="000000"/>
                </a:solidFill>
                <a:highlight>
                  <a:srgbClr val="FFFFFF"/>
                </a:highlight>
              </a:rPr>
              <a:t>Identifying and mitigating actual and potential adverse impacts in the value chain.</a:t>
            </a:r>
            <a:endParaRPr sz="2000">
              <a:solidFill>
                <a:srgbClr val="000000"/>
              </a:solidFill>
              <a:highlight>
                <a:srgbClr val="FFFFFF"/>
              </a:highlight>
            </a:endParaRPr>
          </a:p>
          <a:p>
            <a:pPr marL="457200" lvl="0" indent="-457200" algn="just" rtl="0">
              <a:lnSpc>
                <a:spcPct val="150000"/>
              </a:lnSpc>
              <a:spcBef>
                <a:spcPts val="0"/>
              </a:spcBef>
              <a:spcAft>
                <a:spcPts val="0"/>
              </a:spcAft>
              <a:buSzPts val="2400"/>
              <a:buFont typeface="Arial"/>
              <a:buAutoNum type="alphaUcPeriod"/>
            </a:pPr>
            <a:r>
              <a:rPr lang="en-US" sz="2000">
                <a:solidFill>
                  <a:srgbClr val="000000"/>
                </a:solidFill>
                <a:highlight>
                  <a:srgbClr val="FFFFFF"/>
                </a:highlight>
              </a:rPr>
              <a:t>Reporting on environmental and social impact activities using a standardized framework.</a:t>
            </a:r>
            <a:endParaRPr sz="2000">
              <a:solidFill>
                <a:srgbClr val="000000"/>
              </a:solidFill>
              <a:highlight>
                <a:srgbClr val="FFFFFF"/>
              </a:highlight>
            </a:endParaRPr>
          </a:p>
          <a:p>
            <a:pPr marL="457200" lvl="0" indent="-457200" algn="just" rtl="0">
              <a:lnSpc>
                <a:spcPct val="150000"/>
              </a:lnSpc>
              <a:spcBef>
                <a:spcPts val="0"/>
              </a:spcBef>
              <a:spcAft>
                <a:spcPts val="0"/>
              </a:spcAft>
              <a:buSzPts val="2400"/>
              <a:buFont typeface="Arial"/>
              <a:buAutoNum type="alphaUcPeriod"/>
            </a:pPr>
            <a:r>
              <a:rPr lang="en-US" sz="2000">
                <a:solidFill>
                  <a:srgbClr val="000000"/>
                </a:solidFill>
                <a:highlight>
                  <a:srgbClr val="FFFFFF"/>
                </a:highlight>
              </a:rPr>
              <a:t>Establishing a code of conduct for business activities.</a:t>
            </a:r>
            <a:endParaRPr sz="2000">
              <a:solidFill>
                <a:srgbClr val="000000"/>
              </a:solidFill>
              <a:highlight>
                <a:srgbClr val="FFFFFF"/>
              </a:highligh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7"/>
          <p:cNvSpPr txBox="1">
            <a:spLocks noGrp="1"/>
          </p:cNvSpPr>
          <p:nvPr>
            <p:ph type="body" idx="1"/>
          </p:nvPr>
        </p:nvSpPr>
        <p:spPr>
          <a:xfrm>
            <a:off x="4738225" y="513743"/>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US" b="1">
                <a:solidFill>
                  <a:srgbClr val="202124"/>
                </a:solidFill>
                <a:latin typeface="Calibri"/>
                <a:ea typeface="Calibri"/>
                <a:cs typeface="Calibri"/>
                <a:sym typeface="Calibri"/>
              </a:rPr>
              <a:t>How does the Corporate Sustainability Due Diligence Directive (CS3D) differ from the CSRD in terms of its main purpose?</a:t>
            </a:r>
            <a:endParaRPr/>
          </a:p>
          <a:p>
            <a:pPr marL="457200" lvl="0" indent="-457200" algn="just" rtl="0">
              <a:lnSpc>
                <a:spcPct val="150000"/>
              </a:lnSpc>
              <a:spcBef>
                <a:spcPts val="0"/>
              </a:spcBef>
              <a:spcAft>
                <a:spcPts val="0"/>
              </a:spcAft>
              <a:buSzPts val="2400"/>
              <a:buFont typeface="Arial"/>
              <a:buAutoNum type="alphaUcPeriod"/>
            </a:pPr>
            <a:r>
              <a:rPr lang="en-US" sz="2000">
                <a:solidFill>
                  <a:srgbClr val="000000"/>
                </a:solidFill>
                <a:highlight>
                  <a:srgbClr val="FFFFFF"/>
                </a:highlight>
              </a:rPr>
              <a:t>CS3D focuses on the acceptance of a code of conduct and action plans to address adverse impacts, while CSRD focuses on standardized reporting of sustainability data.</a:t>
            </a:r>
            <a:endParaRPr/>
          </a:p>
          <a:p>
            <a:pPr marL="457200" lvl="0" indent="-457200" algn="just" rtl="0">
              <a:lnSpc>
                <a:spcPct val="150000"/>
              </a:lnSpc>
              <a:spcBef>
                <a:spcPts val="0"/>
              </a:spcBef>
              <a:spcAft>
                <a:spcPts val="0"/>
              </a:spcAft>
              <a:buSzPts val="2400"/>
              <a:buFont typeface="Arial"/>
              <a:buAutoNum type="alphaUcPeriod"/>
            </a:pPr>
            <a:r>
              <a:rPr lang="en-US" sz="2000">
                <a:solidFill>
                  <a:srgbClr val="000000"/>
                </a:solidFill>
                <a:highlight>
                  <a:srgbClr val="FFFFFF"/>
                </a:highlight>
              </a:rPr>
              <a:t>CS3D requires reporting on environmental impact activities, whereas CSRD mandates due diligence in the value chain.</a:t>
            </a:r>
            <a:endParaRPr/>
          </a:p>
          <a:p>
            <a:pPr marL="457200" lvl="0" indent="-457200" algn="just" rtl="0">
              <a:lnSpc>
                <a:spcPct val="150000"/>
              </a:lnSpc>
              <a:spcBef>
                <a:spcPts val="0"/>
              </a:spcBef>
              <a:spcAft>
                <a:spcPts val="0"/>
              </a:spcAft>
              <a:buSzPts val="2400"/>
              <a:buFont typeface="Arial"/>
              <a:buAutoNum type="alphaUcPeriod"/>
            </a:pPr>
            <a:r>
              <a:rPr lang="en-US" sz="2000">
                <a:solidFill>
                  <a:srgbClr val="000000"/>
                </a:solidFill>
                <a:highlight>
                  <a:srgbClr val="FFFFFF"/>
                </a:highlight>
              </a:rPr>
              <a:t>CS3D is concerned with the disclosure of financial data, while CSRD addresses non-financial performance.</a:t>
            </a:r>
            <a:endParaRPr/>
          </a:p>
        </p:txBody>
      </p:sp>
      <p:sp>
        <p:nvSpPr>
          <p:cNvPr id="447" name="Google Shape;447;p4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Q3</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SzPts val="2400"/>
              <a:buNone/>
            </a:pPr>
            <a:r>
              <a:rPr lang="en-US" b="1">
                <a:solidFill>
                  <a:srgbClr val="202124"/>
                </a:solidFill>
                <a:latin typeface="Calibri"/>
                <a:ea typeface="Calibri"/>
                <a:cs typeface="Calibri"/>
                <a:sym typeface="Calibri"/>
              </a:rPr>
              <a:t>Which directive requires third-country companies to assess and mitigate their adverse impacts in the value chain?</a:t>
            </a:r>
            <a:endParaRPr sz="2000">
              <a:solidFill>
                <a:srgbClr val="000000"/>
              </a:solidFill>
              <a:highlight>
                <a:srgbClr val="FFFFFF"/>
              </a:highlight>
            </a:endParaRPr>
          </a:p>
          <a:p>
            <a:pPr marL="457200" lvl="0" indent="-457200" algn="just" rtl="0">
              <a:lnSpc>
                <a:spcPct val="150000"/>
              </a:lnSpc>
              <a:spcBef>
                <a:spcPts val="0"/>
              </a:spcBef>
              <a:spcAft>
                <a:spcPts val="0"/>
              </a:spcAft>
              <a:buSzPts val="2400"/>
              <a:buFont typeface="Arial"/>
              <a:buAutoNum type="alphaUcPeriod"/>
            </a:pPr>
            <a:r>
              <a:rPr lang="en-US" sz="2000">
                <a:solidFill>
                  <a:srgbClr val="000000"/>
                </a:solidFill>
                <a:highlight>
                  <a:srgbClr val="FFFFFF"/>
                </a:highlight>
              </a:rPr>
              <a:t>Corporate Sustainability Due Diligence Directive (CSDDD)</a:t>
            </a:r>
            <a:endParaRPr sz="2000">
              <a:solidFill>
                <a:srgbClr val="000000"/>
              </a:solidFill>
              <a:highlight>
                <a:srgbClr val="FFFFFF"/>
              </a:highlight>
            </a:endParaRPr>
          </a:p>
          <a:p>
            <a:pPr marL="457200" lvl="0" indent="-457200" algn="just" rtl="0">
              <a:lnSpc>
                <a:spcPct val="150000"/>
              </a:lnSpc>
              <a:spcBef>
                <a:spcPts val="0"/>
              </a:spcBef>
              <a:spcAft>
                <a:spcPts val="0"/>
              </a:spcAft>
              <a:buSzPts val="2400"/>
              <a:buFont typeface="Arial"/>
              <a:buAutoNum type="alphaUcPeriod"/>
            </a:pPr>
            <a:r>
              <a:rPr lang="en-US" sz="2000">
                <a:solidFill>
                  <a:srgbClr val="000000"/>
                </a:solidFill>
                <a:highlight>
                  <a:srgbClr val="FFFFFF"/>
                </a:highlight>
              </a:rPr>
              <a:t>Corporate Sustainability Reporting Directive (CSRD)</a:t>
            </a:r>
            <a:endParaRPr sz="2000">
              <a:solidFill>
                <a:srgbClr val="000000"/>
              </a:solidFill>
              <a:highlight>
                <a:srgbClr val="FFFFFF"/>
              </a:highlight>
            </a:endParaRPr>
          </a:p>
          <a:p>
            <a:pPr marL="457200" lvl="0" indent="-457200" algn="just" rtl="0">
              <a:lnSpc>
                <a:spcPct val="150000"/>
              </a:lnSpc>
              <a:spcBef>
                <a:spcPts val="0"/>
              </a:spcBef>
              <a:spcAft>
                <a:spcPts val="0"/>
              </a:spcAft>
              <a:buSzPts val="2400"/>
              <a:buFont typeface="Arial"/>
              <a:buAutoNum type="alphaUcPeriod"/>
            </a:pPr>
            <a:r>
              <a:rPr lang="en-US" sz="2000">
                <a:solidFill>
                  <a:srgbClr val="000000"/>
                </a:solidFill>
                <a:highlight>
                  <a:srgbClr val="FFFFFF"/>
                </a:highlight>
              </a:rPr>
              <a:t>Both CSRD and CSDDD</a:t>
            </a:r>
            <a:endParaRPr sz="2000">
              <a:solidFill>
                <a:srgbClr val="000000"/>
              </a:solidFill>
              <a:highlight>
                <a:srgbClr val="FFFFFF"/>
              </a:highlight>
            </a:endParaRPr>
          </a:p>
        </p:txBody>
      </p:sp>
      <p:sp>
        <p:nvSpPr>
          <p:cNvPr id="453" name="Google Shape;453;p3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5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Q1</a:t>
            </a:r>
            <a:endParaRPr/>
          </a:p>
        </p:txBody>
      </p:sp>
      <p:sp>
        <p:nvSpPr>
          <p:cNvPr id="172" name="Google Shape;172;p56"/>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b="1">
                <a:solidFill>
                  <a:srgbClr val="000000"/>
                </a:solidFill>
              </a:rPr>
              <a:t>What is a primary goal of sustainable business practices?</a:t>
            </a:r>
            <a:endParaRPr b="1">
              <a:solidFill>
                <a:srgbClr val="000000"/>
              </a:solidFill>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A) Maximising short-term profits at any cost</a:t>
            </a:r>
            <a:endParaRPr>
              <a:solidFill>
                <a:srgbClr val="000000"/>
              </a:solidFill>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B) Reducing ethical standards to increase market share</a:t>
            </a:r>
            <a:endParaRPr>
              <a:solidFill>
                <a:srgbClr val="000000"/>
              </a:solidFill>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C) Balancing environmental, social, and economic considerations</a:t>
            </a:r>
            <a:endParaRPr>
              <a:solidFill>
                <a:srgbClr val="000000"/>
              </a:solidFill>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D) Focusing exclusively on shareholder interests</a:t>
            </a:r>
            <a:endParaRPr>
              <a:solidFill>
                <a:srgbClr val="00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7"/>
          <p:cNvSpPr txBox="1">
            <a:spLocks noGrp="1"/>
          </p:cNvSpPr>
          <p:nvPr>
            <p:ph type="body" idx="1"/>
          </p:nvPr>
        </p:nvSpPr>
        <p:spPr>
          <a:xfrm>
            <a:off x="4854482" y="701740"/>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b="1">
                <a:solidFill>
                  <a:srgbClr val="202124"/>
                </a:solidFill>
                <a:latin typeface="Calibri"/>
                <a:ea typeface="Calibri"/>
                <a:cs typeface="Calibri"/>
                <a:sym typeface="Calibri"/>
              </a:rPr>
              <a:t>According to the given text, what is true about the obligations of micro companies under the CS3D and CSRD Directives?</a:t>
            </a:r>
            <a:endParaRPr b="1">
              <a:solidFill>
                <a:srgbClr val="202124"/>
              </a:solidFill>
            </a:endParaRPr>
          </a:p>
          <a:p>
            <a:pPr marL="457200" lvl="0" indent="-457200" algn="just" rtl="0">
              <a:lnSpc>
                <a:spcPct val="150000"/>
              </a:lnSpc>
              <a:spcBef>
                <a:spcPts val="0"/>
              </a:spcBef>
              <a:spcAft>
                <a:spcPts val="0"/>
              </a:spcAft>
              <a:buSzPts val="2400"/>
              <a:buFont typeface="Arial"/>
              <a:buAutoNum type="alphaUcPeriod"/>
            </a:pPr>
            <a:r>
              <a:rPr lang="en-US" sz="2000">
                <a:solidFill>
                  <a:srgbClr val="000000"/>
                </a:solidFill>
                <a:highlight>
                  <a:srgbClr val="FFFFFF"/>
                </a:highlight>
              </a:rPr>
              <a:t>Microcompanies have direct obligations under the CS3D Directive and must comply with all sustainability reporting requirements</a:t>
            </a:r>
            <a:endParaRPr sz="2000">
              <a:solidFill>
                <a:srgbClr val="000000"/>
              </a:solidFill>
              <a:highlight>
                <a:srgbClr val="FFFFFF"/>
              </a:highlight>
            </a:endParaRPr>
          </a:p>
          <a:p>
            <a:pPr marL="457200" lvl="0" indent="-457200" algn="just" rtl="0">
              <a:lnSpc>
                <a:spcPct val="150000"/>
              </a:lnSpc>
              <a:spcBef>
                <a:spcPts val="0"/>
              </a:spcBef>
              <a:spcAft>
                <a:spcPts val="0"/>
              </a:spcAft>
              <a:buSzPts val="2400"/>
              <a:buFont typeface="Arial"/>
              <a:buAutoNum type="alphaLcParenR"/>
            </a:pPr>
            <a:r>
              <a:rPr lang="en-US" sz="2000">
                <a:solidFill>
                  <a:srgbClr val="000000"/>
                </a:solidFill>
                <a:highlight>
                  <a:srgbClr val="FFFFFF"/>
                </a:highlight>
              </a:rPr>
              <a:t>Microcompanies have no direct obligations, but they face indirect obligations by being part of a value or supply chain, such as providing data and adopting sustainability codes of conduct.</a:t>
            </a:r>
            <a:endParaRPr sz="2000">
              <a:solidFill>
                <a:srgbClr val="000000"/>
              </a:solidFill>
              <a:highlight>
                <a:srgbClr val="FFFFFF"/>
              </a:highlight>
            </a:endParaRPr>
          </a:p>
          <a:p>
            <a:pPr marL="457200" lvl="0" indent="-457200" algn="just" rtl="0">
              <a:lnSpc>
                <a:spcPct val="150000"/>
              </a:lnSpc>
              <a:spcBef>
                <a:spcPts val="0"/>
              </a:spcBef>
              <a:spcAft>
                <a:spcPts val="0"/>
              </a:spcAft>
              <a:buSzPts val="2400"/>
              <a:buFont typeface="Arial"/>
              <a:buAutoNum type="alphaLcParenR"/>
            </a:pPr>
            <a:r>
              <a:rPr lang="en-US" sz="2000">
                <a:solidFill>
                  <a:srgbClr val="000000"/>
                </a:solidFill>
                <a:highlight>
                  <a:srgbClr val="FFFFFF"/>
                </a:highlight>
              </a:rPr>
              <a:t>Microcompanies are exempt from both direct and indirect obligations related to corporate sustainability and due diligence</a:t>
            </a:r>
            <a:endParaRPr sz="2000">
              <a:solidFill>
                <a:srgbClr val="000000"/>
              </a:solidFill>
              <a:highlight>
                <a:srgbClr val="FFFFFF"/>
              </a:highlight>
            </a:endParaRPr>
          </a:p>
        </p:txBody>
      </p:sp>
      <p:sp>
        <p:nvSpPr>
          <p:cNvPr id="459" name="Google Shape;459;p3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Q5</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2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Answer Key</a:t>
            </a:r>
            <a:endParaRPr/>
          </a:p>
        </p:txBody>
      </p:sp>
      <p:sp>
        <p:nvSpPr>
          <p:cNvPr id="465" name="Google Shape;465;p127"/>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a:solidFill>
                  <a:srgbClr val="000000"/>
                </a:solidFill>
              </a:rPr>
              <a:t>Q1: A</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Q2: B </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Q3: A</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Q4: A</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Q5: A</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28"/>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08</a:t>
            </a:r>
            <a:endParaRPr/>
          </a:p>
        </p:txBody>
      </p:sp>
      <p:pic>
        <p:nvPicPr>
          <p:cNvPr id="471" name="Google Shape;471;p128"/>
          <p:cNvPicPr preferRelativeResize="0">
            <a:picLocks noGrp="1"/>
          </p:cNvPicPr>
          <p:nvPr>
            <p:ph type="pic" idx="2"/>
          </p:nvPr>
        </p:nvPicPr>
        <p:blipFill rotWithShape="1">
          <a:blip r:embed="rId3">
            <a:alphaModFix/>
          </a:blip>
          <a:srcRect t="16734" b="16733"/>
          <a:stretch/>
        </p:blipFill>
        <p:spPr>
          <a:xfrm>
            <a:off x="238125" y="2627313"/>
            <a:ext cx="7708900" cy="3395662"/>
          </a:xfrm>
          <a:prstGeom prst="rect">
            <a:avLst/>
          </a:prstGeom>
          <a:solidFill>
            <a:srgbClr val="BFBFBF"/>
          </a:solidFill>
          <a:ln>
            <a:noFill/>
          </a:ln>
        </p:spPr>
      </p:pic>
      <p:sp>
        <p:nvSpPr>
          <p:cNvPr id="472" name="Google Shape;472;p128"/>
          <p:cNvSpPr/>
          <p:nvPr/>
        </p:nvSpPr>
        <p:spPr>
          <a:xfrm>
            <a:off x="59500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BENCHMARK PRACTICES</a:t>
            </a:r>
            <a:endParaRPr sz="3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a:solidFill>
                  <a:schemeClr val="lt1"/>
                </a:solidFill>
                <a:latin typeface="Montserrat"/>
                <a:ea typeface="Montserrat"/>
                <a:cs typeface="Montserrat"/>
                <a:sym typeface="Montserrat"/>
              </a:rPr>
              <a:t>C</a:t>
            </a:r>
            <a:endParaRPr sz="529" b="0" i="0" u="none" strike="noStrike" cap="none">
              <a:solidFill>
                <a:schemeClr val="lt1"/>
              </a:solidFill>
              <a:latin typeface="Montserrat"/>
              <a:ea typeface="Montserrat"/>
              <a:cs typeface="Montserrat"/>
              <a:sym typeface="Montserrat"/>
            </a:endParaRPr>
          </a:p>
        </p:txBody>
      </p:sp>
      <p:sp>
        <p:nvSpPr>
          <p:cNvPr id="473" name="Google Shape;473;p128"/>
          <p:cNvSpPr txBox="1"/>
          <p:nvPr/>
        </p:nvSpPr>
        <p:spPr>
          <a:xfrm>
            <a:off x="7704279" y="2552640"/>
            <a:ext cx="2988475" cy="629043"/>
          </a:xfrm>
          <a:prstGeom prst="rect">
            <a:avLst/>
          </a:prstGeom>
          <a:noFill/>
          <a:ln>
            <a:noFill/>
          </a:ln>
        </p:spPr>
        <p:txBody>
          <a:bodyPr spcFirstLastPara="1" wrap="square" lIns="91425" tIns="45700" rIns="91425" bIns="45700" anchor="t" anchorCtr="0">
            <a:spAutoFit/>
          </a:bodyPr>
          <a:lstStyle/>
          <a:p>
            <a:pPr marL="12700" marR="5080" lvl="0" indent="0" algn="ctr" rtl="0">
              <a:lnSpc>
                <a:spcPct val="109130"/>
              </a:lnSpc>
              <a:spcBef>
                <a:spcPts val="0"/>
              </a:spcBef>
              <a:spcAft>
                <a:spcPts val="0"/>
              </a:spcAft>
              <a:buClr>
                <a:schemeClr val="lt1"/>
              </a:buClr>
              <a:buSzPts val="3200"/>
              <a:buFont typeface="Calibri"/>
              <a:buNone/>
            </a:pPr>
            <a:r>
              <a:rPr lang="en-US" sz="3200" b="1" i="0" u="none" strike="noStrike" cap="none">
                <a:solidFill>
                  <a:schemeClr val="lt1"/>
                </a:solidFill>
                <a:latin typeface="Calibri"/>
                <a:ea typeface="Calibri"/>
                <a:cs typeface="Calibri"/>
                <a:sym typeface="Calibri"/>
              </a:rPr>
              <a:t>ASSESSMENTS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3"/>
          <p:cNvSpPr txBox="1">
            <a:spLocks noGrp="1"/>
          </p:cNvSpPr>
          <p:nvPr>
            <p:ph type="body" idx="1"/>
          </p:nvPr>
        </p:nvSpPr>
        <p:spPr>
          <a:xfrm>
            <a:off x="4686300" y="826894"/>
            <a:ext cx="6481373"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en-US" sz="2400" b="1">
                <a:solidFill>
                  <a:srgbClr val="000000"/>
                </a:solidFill>
              </a:rPr>
              <a:t>What is the purpose of benchmarking in the context of sustainability?</a:t>
            </a:r>
            <a:endParaRPr>
              <a:solidFill>
                <a:srgbClr val="000000"/>
              </a:solidFill>
            </a:endParaRPr>
          </a:p>
          <a:p>
            <a:pPr marL="457200" lvl="0" indent="-457200" algn="just" rtl="0">
              <a:lnSpc>
                <a:spcPct val="150000"/>
              </a:lnSpc>
              <a:spcBef>
                <a:spcPts val="0"/>
              </a:spcBef>
              <a:spcAft>
                <a:spcPts val="0"/>
              </a:spcAft>
              <a:buSzPts val="2400"/>
              <a:buFont typeface="Arial"/>
              <a:buAutoNum type="alphaUcPeriod"/>
            </a:pPr>
            <a:r>
              <a:rPr lang="en-US" sz="2400">
                <a:solidFill>
                  <a:srgbClr val="000000"/>
                </a:solidFill>
              </a:rPr>
              <a:t>To hide information from stakeholders</a:t>
            </a:r>
            <a:endParaRPr>
              <a:solidFill>
                <a:srgbClr val="000000"/>
              </a:solidFill>
            </a:endParaRPr>
          </a:p>
          <a:p>
            <a:pPr marL="457200" lvl="0" indent="-457200" algn="just" rtl="0">
              <a:lnSpc>
                <a:spcPct val="150000"/>
              </a:lnSpc>
              <a:spcBef>
                <a:spcPts val="0"/>
              </a:spcBef>
              <a:spcAft>
                <a:spcPts val="0"/>
              </a:spcAft>
              <a:buSzPts val="2400"/>
              <a:buFont typeface="Arial"/>
              <a:buAutoNum type="alphaUcPeriod"/>
            </a:pPr>
            <a:r>
              <a:rPr lang="en-US" sz="2400">
                <a:solidFill>
                  <a:srgbClr val="000000"/>
                </a:solidFill>
              </a:rPr>
              <a:t>To compare sustainability efforts of different entities</a:t>
            </a:r>
            <a:endParaRPr>
              <a:solidFill>
                <a:srgbClr val="000000"/>
              </a:solidFill>
            </a:endParaRPr>
          </a:p>
          <a:p>
            <a:pPr marL="457200" lvl="0" indent="-457200" algn="just" rtl="0">
              <a:lnSpc>
                <a:spcPct val="150000"/>
              </a:lnSpc>
              <a:spcBef>
                <a:spcPts val="0"/>
              </a:spcBef>
              <a:spcAft>
                <a:spcPts val="0"/>
              </a:spcAft>
              <a:buSzPts val="2400"/>
              <a:buFont typeface="Arial"/>
              <a:buAutoNum type="alphaUcPeriod"/>
            </a:pPr>
            <a:r>
              <a:rPr lang="en-US" sz="2400">
                <a:solidFill>
                  <a:srgbClr val="000000"/>
                </a:solidFill>
              </a:rPr>
              <a:t>To create complexity in sustainability practices</a:t>
            </a:r>
            <a:endParaRPr>
              <a:solidFill>
                <a:srgbClr val="000000"/>
              </a:solidFill>
            </a:endParaRPr>
          </a:p>
          <a:p>
            <a:pPr marL="457200" lvl="0" indent="-457200" algn="just" rtl="0">
              <a:lnSpc>
                <a:spcPct val="150000"/>
              </a:lnSpc>
              <a:spcBef>
                <a:spcPts val="0"/>
              </a:spcBef>
              <a:spcAft>
                <a:spcPts val="0"/>
              </a:spcAft>
              <a:buSzPts val="2400"/>
              <a:buFont typeface="Arial"/>
              <a:buAutoNum type="alphaUcPeriod"/>
            </a:pPr>
            <a:r>
              <a:rPr lang="en-US" sz="2400">
                <a:solidFill>
                  <a:srgbClr val="000000"/>
                </a:solidFill>
              </a:rPr>
              <a:t>To discourage transparency in business practices</a:t>
            </a:r>
            <a:endParaRPr>
              <a:solidFill>
                <a:srgbClr val="000000"/>
              </a:solidFill>
            </a:endParaRPr>
          </a:p>
        </p:txBody>
      </p:sp>
      <p:sp>
        <p:nvSpPr>
          <p:cNvPr id="479" name="Google Shape;479;p23"/>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Q1</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4"/>
          <p:cNvSpPr txBox="1">
            <a:spLocks noGrp="1"/>
          </p:cNvSpPr>
          <p:nvPr>
            <p:ph type="body" idx="1"/>
          </p:nvPr>
        </p:nvSpPr>
        <p:spPr>
          <a:xfrm>
            <a:off x="4676775" y="826894"/>
            <a:ext cx="6490898"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en-US" sz="2400" b="1">
                <a:solidFill>
                  <a:srgbClr val="000000"/>
                </a:solidFill>
              </a:rPr>
              <a:t>Which of the following is NOT a key principle of benchmarking in sustainability?</a:t>
            </a:r>
            <a:endParaRPr/>
          </a:p>
          <a:p>
            <a:pPr marL="457200" lvl="0" indent="-457200" algn="just" rtl="0">
              <a:lnSpc>
                <a:spcPct val="150000"/>
              </a:lnSpc>
              <a:spcBef>
                <a:spcPts val="0"/>
              </a:spcBef>
              <a:spcAft>
                <a:spcPts val="0"/>
              </a:spcAft>
              <a:buSzPts val="2400"/>
              <a:buFont typeface="Arial"/>
              <a:buAutoNum type="alphaUcPeriod"/>
            </a:pPr>
            <a:r>
              <a:rPr lang="en-US" sz="2400">
                <a:solidFill>
                  <a:srgbClr val="000000"/>
                </a:solidFill>
              </a:rPr>
              <a:t>Transparency</a:t>
            </a:r>
            <a:endParaRPr/>
          </a:p>
          <a:p>
            <a:pPr marL="457200" lvl="0" indent="-457200" algn="just" rtl="0">
              <a:lnSpc>
                <a:spcPct val="150000"/>
              </a:lnSpc>
              <a:spcBef>
                <a:spcPts val="0"/>
              </a:spcBef>
              <a:spcAft>
                <a:spcPts val="0"/>
              </a:spcAft>
              <a:buSzPts val="2400"/>
              <a:buFont typeface="Arial"/>
              <a:buAutoNum type="alphaUcPeriod"/>
            </a:pPr>
            <a:r>
              <a:rPr lang="en-US" sz="2400">
                <a:solidFill>
                  <a:srgbClr val="000000"/>
                </a:solidFill>
              </a:rPr>
              <a:t>Rigour</a:t>
            </a:r>
            <a:endParaRPr sz="2400">
              <a:solidFill>
                <a:srgbClr val="000000"/>
              </a:solidFill>
            </a:endParaRPr>
          </a:p>
          <a:p>
            <a:pPr marL="457200" lvl="0" indent="-457200" algn="just" rtl="0">
              <a:lnSpc>
                <a:spcPct val="150000"/>
              </a:lnSpc>
              <a:spcBef>
                <a:spcPts val="0"/>
              </a:spcBef>
              <a:spcAft>
                <a:spcPts val="0"/>
              </a:spcAft>
              <a:buSzPts val="2400"/>
              <a:buFont typeface="Arial"/>
              <a:buAutoNum type="alphaUcPeriod"/>
            </a:pPr>
            <a:r>
              <a:rPr lang="en-US" sz="2400">
                <a:solidFill>
                  <a:srgbClr val="000000"/>
                </a:solidFill>
              </a:rPr>
              <a:t>Exclusivity</a:t>
            </a:r>
            <a:endParaRPr/>
          </a:p>
          <a:p>
            <a:pPr marL="457200" lvl="0" indent="-457200" algn="just" rtl="0">
              <a:lnSpc>
                <a:spcPct val="150000"/>
              </a:lnSpc>
              <a:spcBef>
                <a:spcPts val="0"/>
              </a:spcBef>
              <a:spcAft>
                <a:spcPts val="0"/>
              </a:spcAft>
              <a:buSzPts val="2400"/>
              <a:buFont typeface="Arial"/>
              <a:buAutoNum type="alphaUcPeriod"/>
            </a:pPr>
            <a:r>
              <a:rPr lang="en-US" sz="2400">
                <a:solidFill>
                  <a:srgbClr val="000000"/>
                </a:solidFill>
              </a:rPr>
              <a:t>Stakeholder engagement</a:t>
            </a:r>
            <a:endParaRPr/>
          </a:p>
        </p:txBody>
      </p:sp>
      <p:sp>
        <p:nvSpPr>
          <p:cNvPr id="485" name="Google Shape;485;p2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Q2</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25"/>
          <p:cNvSpPr txBox="1">
            <a:spLocks noGrp="1"/>
          </p:cNvSpPr>
          <p:nvPr>
            <p:ph type="body" idx="1"/>
          </p:nvPr>
        </p:nvSpPr>
        <p:spPr>
          <a:xfrm>
            <a:off x="4788329" y="501217"/>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en-US" sz="2400" b="1">
                <a:solidFill>
                  <a:srgbClr val="000000"/>
                </a:solidFill>
              </a:rPr>
              <a:t>What is a benchmarking exercise in the context of sustainability?</a:t>
            </a:r>
            <a:endParaRPr/>
          </a:p>
          <a:p>
            <a:pPr marL="457200" lvl="0" indent="-457200" algn="just" rtl="0">
              <a:lnSpc>
                <a:spcPct val="150000"/>
              </a:lnSpc>
              <a:spcBef>
                <a:spcPts val="0"/>
              </a:spcBef>
              <a:spcAft>
                <a:spcPts val="0"/>
              </a:spcAft>
              <a:buSzPts val="2400"/>
              <a:buFont typeface="Arial"/>
              <a:buAutoNum type="alphaUcPeriod"/>
            </a:pPr>
            <a:r>
              <a:rPr lang="en-US" sz="2400">
                <a:solidFill>
                  <a:srgbClr val="000000"/>
                </a:solidFill>
              </a:rPr>
              <a:t>A one-time evaluation against a benchmark</a:t>
            </a:r>
            <a:endParaRPr/>
          </a:p>
          <a:p>
            <a:pPr marL="457200" lvl="0" indent="-457200" algn="just" rtl="0">
              <a:lnSpc>
                <a:spcPct val="150000"/>
              </a:lnSpc>
              <a:spcBef>
                <a:spcPts val="0"/>
              </a:spcBef>
              <a:spcAft>
                <a:spcPts val="0"/>
              </a:spcAft>
              <a:buSzPts val="2400"/>
              <a:buFont typeface="Arial"/>
              <a:buAutoNum type="alphaUcPeriod"/>
            </a:pPr>
            <a:r>
              <a:rPr lang="en-US" sz="2400">
                <a:solidFill>
                  <a:srgbClr val="000000"/>
                </a:solidFill>
              </a:rPr>
              <a:t>A continuous program for sustainability improvement</a:t>
            </a:r>
            <a:endParaRPr/>
          </a:p>
          <a:p>
            <a:pPr marL="457200" lvl="0" indent="-457200" algn="just" rtl="0">
              <a:lnSpc>
                <a:spcPct val="150000"/>
              </a:lnSpc>
              <a:spcBef>
                <a:spcPts val="0"/>
              </a:spcBef>
              <a:spcAft>
                <a:spcPts val="0"/>
              </a:spcAft>
              <a:buSzPts val="2400"/>
              <a:buFont typeface="Arial"/>
              <a:buAutoNum type="alphaUcPeriod"/>
            </a:pPr>
            <a:r>
              <a:rPr lang="en-US" sz="2400">
                <a:solidFill>
                  <a:srgbClr val="000000"/>
                </a:solidFill>
              </a:rPr>
              <a:t>A way to avoid transparency in business practices</a:t>
            </a:r>
            <a:endParaRPr/>
          </a:p>
          <a:p>
            <a:pPr marL="457200" lvl="0" indent="-457200" algn="just" rtl="0">
              <a:lnSpc>
                <a:spcPct val="150000"/>
              </a:lnSpc>
              <a:spcBef>
                <a:spcPts val="0"/>
              </a:spcBef>
              <a:spcAft>
                <a:spcPts val="0"/>
              </a:spcAft>
              <a:buSzPts val="2400"/>
              <a:buFont typeface="Arial"/>
              <a:buAutoNum type="alphaUcPeriod"/>
            </a:pPr>
            <a:r>
              <a:rPr lang="en-US" sz="2400">
                <a:solidFill>
                  <a:srgbClr val="000000"/>
                </a:solidFill>
              </a:rPr>
              <a:t>A method to hide sustainability data from stakeholders</a:t>
            </a:r>
            <a:endParaRPr/>
          </a:p>
        </p:txBody>
      </p:sp>
      <p:sp>
        <p:nvSpPr>
          <p:cNvPr id="491" name="Google Shape;491;p2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Q3</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g2f055413be5_0_0"/>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en-US" sz="2400" b="1">
                <a:solidFill>
                  <a:srgbClr val="000000"/>
                </a:solidFill>
              </a:rPr>
              <a:t>How can benchmarking help in sustainability practices?</a:t>
            </a:r>
            <a:endParaRPr/>
          </a:p>
          <a:p>
            <a:pPr marL="457200" lvl="0" indent="-457200" algn="just" rtl="0">
              <a:lnSpc>
                <a:spcPct val="150000"/>
              </a:lnSpc>
              <a:spcBef>
                <a:spcPts val="0"/>
              </a:spcBef>
              <a:spcAft>
                <a:spcPts val="0"/>
              </a:spcAft>
              <a:buSzPts val="2400"/>
              <a:buFont typeface="Arial"/>
              <a:buAutoNum type="alphaUcPeriod"/>
            </a:pPr>
            <a:r>
              <a:rPr lang="en-US" sz="2400">
                <a:solidFill>
                  <a:srgbClr val="000000"/>
                </a:solidFill>
              </a:rPr>
              <a:t>By increasing complexity in operations</a:t>
            </a:r>
            <a:endParaRPr/>
          </a:p>
          <a:p>
            <a:pPr marL="457200" lvl="0" indent="-457200" algn="just" rtl="0">
              <a:lnSpc>
                <a:spcPct val="150000"/>
              </a:lnSpc>
              <a:spcBef>
                <a:spcPts val="0"/>
              </a:spcBef>
              <a:spcAft>
                <a:spcPts val="0"/>
              </a:spcAft>
              <a:buSzPts val="2400"/>
              <a:buFont typeface="Arial"/>
              <a:buAutoNum type="alphaUcPeriod"/>
            </a:pPr>
            <a:r>
              <a:rPr lang="en-US" sz="2400">
                <a:solidFill>
                  <a:srgbClr val="000000"/>
                </a:solidFill>
              </a:rPr>
              <a:t>By rewarding underperforming entities</a:t>
            </a:r>
            <a:endParaRPr/>
          </a:p>
          <a:p>
            <a:pPr marL="457200" lvl="0" indent="-457200" algn="just" rtl="0">
              <a:lnSpc>
                <a:spcPct val="150000"/>
              </a:lnSpc>
              <a:spcBef>
                <a:spcPts val="0"/>
              </a:spcBef>
              <a:spcAft>
                <a:spcPts val="0"/>
              </a:spcAft>
              <a:buSzPts val="2400"/>
              <a:buFont typeface="Arial"/>
              <a:buAutoNum type="alphaUcPeriod"/>
            </a:pPr>
            <a:r>
              <a:rPr lang="en-US" sz="2400">
                <a:solidFill>
                  <a:srgbClr val="000000"/>
                </a:solidFill>
              </a:rPr>
              <a:t>By comparing sustainability performance and standards</a:t>
            </a:r>
            <a:endParaRPr/>
          </a:p>
          <a:p>
            <a:pPr marL="457200" lvl="0" indent="-457200" algn="just" rtl="0">
              <a:lnSpc>
                <a:spcPct val="150000"/>
              </a:lnSpc>
              <a:spcBef>
                <a:spcPts val="0"/>
              </a:spcBef>
              <a:spcAft>
                <a:spcPts val="0"/>
              </a:spcAft>
              <a:buSzPts val="2400"/>
              <a:buFont typeface="Arial"/>
              <a:buAutoNum type="alphaUcPeriod"/>
            </a:pPr>
            <a:r>
              <a:rPr lang="en-US" sz="2400">
                <a:solidFill>
                  <a:srgbClr val="000000"/>
                </a:solidFill>
              </a:rPr>
              <a:t>By avoiding stakeholder engagement</a:t>
            </a:r>
            <a:endParaRPr/>
          </a:p>
        </p:txBody>
      </p:sp>
      <p:sp>
        <p:nvSpPr>
          <p:cNvPr id="497" name="Google Shape;497;g2f055413be5_0_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Q4</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2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en-US" sz="2400" b="1">
                <a:solidFill>
                  <a:srgbClr val="000000"/>
                </a:solidFill>
              </a:rPr>
              <a:t>What is the role of a convenor in benchmarking?</a:t>
            </a:r>
            <a:endParaRPr/>
          </a:p>
          <a:p>
            <a:pPr marL="457200" lvl="0" indent="-457200" algn="just" rtl="0">
              <a:lnSpc>
                <a:spcPct val="150000"/>
              </a:lnSpc>
              <a:spcBef>
                <a:spcPts val="0"/>
              </a:spcBef>
              <a:spcAft>
                <a:spcPts val="0"/>
              </a:spcAft>
              <a:buSzPts val="2400"/>
              <a:buFont typeface="Arial"/>
              <a:buAutoNum type="alphaUcPeriod"/>
            </a:pPr>
            <a:r>
              <a:rPr lang="en-US" sz="2400">
                <a:solidFill>
                  <a:srgbClr val="000000"/>
                </a:solidFill>
              </a:rPr>
              <a:t>To hide conflicts of interest</a:t>
            </a:r>
            <a:endParaRPr/>
          </a:p>
          <a:p>
            <a:pPr marL="457200" lvl="0" indent="-457200" algn="just" rtl="0">
              <a:lnSpc>
                <a:spcPct val="150000"/>
              </a:lnSpc>
              <a:spcBef>
                <a:spcPts val="0"/>
              </a:spcBef>
              <a:spcAft>
                <a:spcPts val="0"/>
              </a:spcAft>
              <a:buSzPts val="2400"/>
              <a:buFont typeface="Arial"/>
              <a:buAutoNum type="alphaUcPeriod"/>
            </a:pPr>
            <a:r>
              <a:rPr lang="en-US" sz="2400">
                <a:solidFill>
                  <a:srgbClr val="000000"/>
                </a:solidFill>
              </a:rPr>
              <a:t>To lead the development of benchmarking exercises</a:t>
            </a:r>
            <a:endParaRPr/>
          </a:p>
          <a:p>
            <a:pPr marL="457200" lvl="0" indent="-457200" algn="just" rtl="0">
              <a:lnSpc>
                <a:spcPct val="150000"/>
              </a:lnSpc>
              <a:spcBef>
                <a:spcPts val="0"/>
              </a:spcBef>
              <a:spcAft>
                <a:spcPts val="0"/>
              </a:spcAft>
              <a:buSzPts val="2400"/>
              <a:buFont typeface="Arial"/>
              <a:buAutoNum type="alphaUcPeriod"/>
            </a:pPr>
            <a:r>
              <a:rPr lang="en-US" sz="2400">
                <a:solidFill>
                  <a:srgbClr val="000000"/>
                </a:solidFill>
              </a:rPr>
              <a:t>To discourage stakeholder engagement</a:t>
            </a:r>
            <a:endParaRPr/>
          </a:p>
          <a:p>
            <a:pPr marL="457200" lvl="0" indent="-457200" algn="just" rtl="0">
              <a:lnSpc>
                <a:spcPct val="150000"/>
              </a:lnSpc>
              <a:spcBef>
                <a:spcPts val="0"/>
              </a:spcBef>
              <a:spcAft>
                <a:spcPts val="0"/>
              </a:spcAft>
              <a:buSzPts val="2400"/>
              <a:buFont typeface="Arial"/>
              <a:buAutoNum type="alphaUcPeriod"/>
            </a:pPr>
            <a:r>
              <a:rPr lang="en-US" sz="2400">
                <a:solidFill>
                  <a:srgbClr val="000000"/>
                </a:solidFill>
              </a:rPr>
              <a:t>To limit transparency in the benchmarking process</a:t>
            </a:r>
            <a:endParaRPr/>
          </a:p>
        </p:txBody>
      </p:sp>
      <p:sp>
        <p:nvSpPr>
          <p:cNvPr id="503" name="Google Shape;503;p2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Q5</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27"/>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en-US" sz="2400" b="1">
                <a:solidFill>
                  <a:srgbClr val="000000"/>
                </a:solidFill>
              </a:rPr>
              <a:t>What is the purpose of advocacy and activism in sustainability engagement?</a:t>
            </a:r>
            <a:endParaRPr/>
          </a:p>
          <a:p>
            <a:pPr marL="457200" lvl="0" indent="-457200" algn="just" rtl="0">
              <a:lnSpc>
                <a:spcPct val="150000"/>
              </a:lnSpc>
              <a:spcBef>
                <a:spcPts val="0"/>
              </a:spcBef>
              <a:spcAft>
                <a:spcPts val="0"/>
              </a:spcAft>
              <a:buSzPts val="2400"/>
              <a:buFont typeface="Arial"/>
              <a:buAutoNum type="alphaUcPeriod"/>
            </a:pPr>
            <a:r>
              <a:rPr lang="en-US" sz="2400">
                <a:solidFill>
                  <a:srgbClr val="000000"/>
                </a:solidFill>
              </a:rPr>
              <a:t>To maintain the status quo of unsustainable practices</a:t>
            </a:r>
            <a:endParaRPr/>
          </a:p>
          <a:p>
            <a:pPr marL="457200" lvl="0" indent="-457200" algn="just" rtl="0">
              <a:lnSpc>
                <a:spcPct val="150000"/>
              </a:lnSpc>
              <a:spcBef>
                <a:spcPts val="0"/>
              </a:spcBef>
              <a:spcAft>
                <a:spcPts val="0"/>
              </a:spcAft>
              <a:buSzPts val="2400"/>
              <a:buFont typeface="Arial"/>
              <a:buAutoNum type="alphaUcPeriod"/>
            </a:pPr>
            <a:r>
              <a:rPr lang="en-US" sz="2400">
                <a:solidFill>
                  <a:srgbClr val="000000"/>
                </a:solidFill>
              </a:rPr>
              <a:t>To discourage individuals from adopting sustainable behaviours</a:t>
            </a:r>
            <a:endParaRPr/>
          </a:p>
          <a:p>
            <a:pPr marL="457200" lvl="0" indent="-457200" algn="just" rtl="0">
              <a:lnSpc>
                <a:spcPct val="150000"/>
              </a:lnSpc>
              <a:spcBef>
                <a:spcPts val="0"/>
              </a:spcBef>
              <a:spcAft>
                <a:spcPts val="0"/>
              </a:spcAft>
              <a:buSzPts val="2400"/>
              <a:buFont typeface="Arial"/>
              <a:buAutoNum type="alphaUcPeriod"/>
            </a:pPr>
            <a:r>
              <a:rPr lang="en-US" sz="2400">
                <a:solidFill>
                  <a:srgbClr val="000000"/>
                </a:solidFill>
              </a:rPr>
              <a:t>To take action to promote sustainability on a broader scale</a:t>
            </a:r>
            <a:endParaRPr/>
          </a:p>
          <a:p>
            <a:pPr marL="457200" lvl="0" indent="-457200" algn="just" rtl="0">
              <a:lnSpc>
                <a:spcPct val="150000"/>
              </a:lnSpc>
              <a:spcBef>
                <a:spcPts val="0"/>
              </a:spcBef>
              <a:spcAft>
                <a:spcPts val="0"/>
              </a:spcAft>
              <a:buSzPts val="2400"/>
              <a:buFont typeface="Arial"/>
              <a:buAutoNum type="alphaUcPeriod"/>
            </a:pPr>
            <a:r>
              <a:rPr lang="en-US" sz="2400">
                <a:solidFill>
                  <a:srgbClr val="000000"/>
                </a:solidFill>
              </a:rPr>
              <a:t>To support environmental pollution</a:t>
            </a:r>
            <a:endParaRPr/>
          </a:p>
        </p:txBody>
      </p:sp>
      <p:sp>
        <p:nvSpPr>
          <p:cNvPr id="509" name="Google Shape;509;p2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Q6</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2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Answer Key</a:t>
            </a:r>
            <a:endParaRPr/>
          </a:p>
        </p:txBody>
      </p:sp>
      <p:sp>
        <p:nvSpPr>
          <p:cNvPr id="515" name="Google Shape;515;p129"/>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a:solidFill>
                  <a:srgbClr val="000000"/>
                </a:solidFill>
              </a:rPr>
              <a:t>Q1: B</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Q2: C </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Q3: A</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Q4: C</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Q5: B</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Q6: 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5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Q2</a:t>
            </a:r>
            <a:endParaRPr/>
          </a:p>
        </p:txBody>
      </p:sp>
      <p:sp>
        <p:nvSpPr>
          <p:cNvPr id="178" name="Google Shape;178;p57"/>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en-US" b="1">
                <a:solidFill>
                  <a:srgbClr val="000000"/>
                </a:solidFill>
              </a:rPr>
              <a:t>Which strategy is commonly used by businesses to reduce their carbon footprint?</a:t>
            </a:r>
            <a:endParaRPr b="1">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A) Increasing reliance on fossil fuels</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B) Expanding office spaces and physical infrastructure</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C) Investing in renewable energy sources like solar and wind power</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D) Cutting costs through reduced waste management</a:t>
            </a:r>
            <a:endParaRPr>
              <a:solidFill>
                <a:srgbClr val="00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13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09</a:t>
            </a:r>
            <a:endParaRPr/>
          </a:p>
        </p:txBody>
      </p:sp>
      <p:pic>
        <p:nvPicPr>
          <p:cNvPr id="521" name="Google Shape;521;p130"/>
          <p:cNvPicPr preferRelativeResize="0">
            <a:picLocks noGrp="1"/>
          </p:cNvPicPr>
          <p:nvPr>
            <p:ph type="pic" idx="2"/>
          </p:nvPr>
        </p:nvPicPr>
        <p:blipFill rotWithShape="1">
          <a:blip r:embed="rId3">
            <a:alphaModFix/>
          </a:blip>
          <a:srcRect t="16734" b="16733"/>
          <a:stretch/>
        </p:blipFill>
        <p:spPr>
          <a:xfrm>
            <a:off x="238125" y="2627313"/>
            <a:ext cx="7708900" cy="3395662"/>
          </a:xfrm>
          <a:prstGeom prst="rect">
            <a:avLst/>
          </a:prstGeom>
          <a:solidFill>
            <a:srgbClr val="BFBFBF"/>
          </a:solidFill>
          <a:ln>
            <a:noFill/>
          </a:ln>
        </p:spPr>
      </p:pic>
      <p:sp>
        <p:nvSpPr>
          <p:cNvPr id="522" name="Google Shape;522;p130"/>
          <p:cNvSpPr/>
          <p:nvPr/>
        </p:nvSpPr>
        <p:spPr>
          <a:xfrm>
            <a:off x="58865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DIGITAL TOOLS</a:t>
            </a:r>
            <a:endParaRPr sz="3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a:solidFill>
                  <a:schemeClr val="lt1"/>
                </a:solidFill>
                <a:latin typeface="Montserrat"/>
                <a:ea typeface="Montserrat"/>
                <a:cs typeface="Montserrat"/>
                <a:sym typeface="Montserrat"/>
              </a:rPr>
              <a:t>C</a:t>
            </a:r>
            <a:endParaRPr sz="529" b="0" i="0" u="none" strike="noStrike" cap="none">
              <a:solidFill>
                <a:schemeClr val="lt1"/>
              </a:solidFill>
              <a:latin typeface="Montserrat"/>
              <a:ea typeface="Montserrat"/>
              <a:cs typeface="Montserrat"/>
              <a:sym typeface="Montserrat"/>
            </a:endParaRPr>
          </a:p>
        </p:txBody>
      </p:sp>
      <p:sp>
        <p:nvSpPr>
          <p:cNvPr id="523" name="Google Shape;523;p130"/>
          <p:cNvSpPr txBox="1"/>
          <p:nvPr/>
        </p:nvSpPr>
        <p:spPr>
          <a:xfrm>
            <a:off x="7704279" y="2552640"/>
            <a:ext cx="2988475" cy="629043"/>
          </a:xfrm>
          <a:prstGeom prst="rect">
            <a:avLst/>
          </a:prstGeom>
          <a:noFill/>
          <a:ln>
            <a:noFill/>
          </a:ln>
        </p:spPr>
        <p:txBody>
          <a:bodyPr spcFirstLastPara="1" wrap="square" lIns="91425" tIns="45700" rIns="91425" bIns="45700" anchor="t" anchorCtr="0">
            <a:spAutoFit/>
          </a:bodyPr>
          <a:lstStyle/>
          <a:p>
            <a:pPr marL="12700" marR="5080" lvl="0" indent="0" algn="ctr" rtl="0">
              <a:lnSpc>
                <a:spcPct val="109130"/>
              </a:lnSpc>
              <a:spcBef>
                <a:spcPts val="0"/>
              </a:spcBef>
              <a:spcAft>
                <a:spcPts val="0"/>
              </a:spcAft>
              <a:buClr>
                <a:schemeClr val="lt1"/>
              </a:buClr>
              <a:buSzPts val="3200"/>
              <a:buFont typeface="Calibri"/>
              <a:buNone/>
            </a:pPr>
            <a:r>
              <a:rPr lang="en-US" sz="3200" b="1" i="0" u="none" strike="noStrike" cap="none">
                <a:solidFill>
                  <a:schemeClr val="lt1"/>
                </a:solidFill>
                <a:latin typeface="Calibri"/>
                <a:ea typeface="Calibri"/>
                <a:cs typeface="Calibri"/>
                <a:sym typeface="Calibri"/>
              </a:rPr>
              <a:t>ASSESSMENTS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13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Question 1 </a:t>
            </a:r>
            <a:endParaRPr/>
          </a:p>
        </p:txBody>
      </p:sp>
      <p:sp>
        <p:nvSpPr>
          <p:cNvPr id="529" name="Google Shape;529;p131"/>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US" b="1">
                <a:solidFill>
                  <a:srgbClr val="000000"/>
                </a:solidFill>
              </a:rPr>
              <a:t>What is a primary benefit of adopting digital technologies in sustainability practices for micro-enterprises?</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US">
                <a:solidFill>
                  <a:srgbClr val="000000"/>
                </a:solidFill>
              </a:rPr>
              <a:t>To increase manual workload</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US">
                <a:solidFill>
                  <a:srgbClr val="000000"/>
                </a:solidFill>
              </a:rPr>
              <a:t>To enhance operational efficiency</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US">
                <a:solidFill>
                  <a:srgbClr val="000000"/>
                </a:solidFill>
              </a:rPr>
              <a:t>To decrease customer engagement </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US">
                <a:solidFill>
                  <a:srgbClr val="000000"/>
                </a:solidFill>
              </a:rPr>
              <a:t>To promote traditional business models</a:t>
            </a:r>
            <a:endParaRPr>
              <a:solidFill>
                <a:srgbClr val="00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Question 2 </a:t>
            </a:r>
            <a:endParaRPr/>
          </a:p>
        </p:txBody>
      </p:sp>
      <p:sp>
        <p:nvSpPr>
          <p:cNvPr id="535" name="Google Shape;535;p66"/>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US" b="1">
                <a:solidFill>
                  <a:srgbClr val="000000"/>
                </a:solidFill>
              </a:rPr>
              <a:t>What does the Triple Bottom Line framework encourage businesses to focus on?</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US">
                <a:solidFill>
                  <a:srgbClr val="000000"/>
                </a:solidFill>
              </a:rPr>
              <a:t>Financial performance only</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US">
                <a:solidFill>
                  <a:srgbClr val="000000"/>
                </a:solidFill>
              </a:rPr>
              <a:t>Environmental protection and economic profit only</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US">
                <a:solidFill>
                  <a:srgbClr val="000000"/>
                </a:solidFill>
              </a:rPr>
              <a:t>Social equity, environmental protection, and economic profit</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US">
                <a:solidFill>
                  <a:srgbClr val="000000"/>
                </a:solidFill>
              </a:rPr>
              <a:t>Customer satisfaction only</a:t>
            </a:r>
            <a:endParaRPr>
              <a:solidFill>
                <a:srgbClr val="00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6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Question 3 </a:t>
            </a:r>
            <a:endParaRPr/>
          </a:p>
        </p:txBody>
      </p:sp>
      <p:sp>
        <p:nvSpPr>
          <p:cNvPr id="541" name="Google Shape;541;p67"/>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US" b="1">
                <a:solidFill>
                  <a:srgbClr val="000000"/>
                </a:solidFill>
              </a:rPr>
              <a:t>Which digital tool can help reduce a company's IT carbon footprint by using energy-efficient global infrastructure?</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US">
                <a:solidFill>
                  <a:srgbClr val="000000"/>
                </a:solidFill>
              </a:rPr>
              <a:t>Manual data entry</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US">
                <a:solidFill>
                  <a:srgbClr val="000000"/>
                </a:solidFill>
              </a:rPr>
              <a:t>Cloud Computing</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US">
                <a:solidFill>
                  <a:srgbClr val="000000"/>
                </a:solidFill>
              </a:rPr>
              <a:t>Paper-based filing systems</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US">
                <a:solidFill>
                  <a:srgbClr val="000000"/>
                </a:solidFill>
              </a:rPr>
              <a:t>Traditional desktop applications</a:t>
            </a:r>
            <a:endParaRPr>
              <a:solidFill>
                <a:srgbClr val="00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8"/>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Question 4 </a:t>
            </a:r>
            <a:endParaRPr/>
          </a:p>
        </p:txBody>
      </p:sp>
      <p:sp>
        <p:nvSpPr>
          <p:cNvPr id="547" name="Google Shape;547;p68"/>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US" b="1">
                <a:solidFill>
                  <a:srgbClr val="000000"/>
                </a:solidFill>
              </a:rPr>
              <a:t>Which open-source platform is used for data analytics to drive sustainable business decisions?</a:t>
            </a:r>
            <a:endParaRPr b="1">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US">
                <a:solidFill>
                  <a:srgbClr val="000000"/>
                </a:solidFill>
              </a:rPr>
              <a:t>Trello</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US">
                <a:solidFill>
                  <a:srgbClr val="000000"/>
                </a:solidFill>
              </a:rPr>
              <a:t>Odoo</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US">
                <a:solidFill>
                  <a:srgbClr val="000000"/>
                </a:solidFill>
              </a:rPr>
              <a:t>SuiteCRM</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US">
                <a:solidFill>
                  <a:srgbClr val="000000"/>
                </a:solidFill>
              </a:rPr>
              <a:t>KNIME</a:t>
            </a:r>
            <a:endParaRPr>
              <a:solidFill>
                <a:srgbClr val="00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Question 5 </a:t>
            </a:r>
            <a:endParaRPr/>
          </a:p>
        </p:txBody>
      </p:sp>
      <p:sp>
        <p:nvSpPr>
          <p:cNvPr id="553" name="Google Shape;553;p69"/>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595959"/>
              </a:buClr>
              <a:buSzPts val="2400"/>
              <a:buNone/>
            </a:pPr>
            <a:r>
              <a:rPr lang="en-US" b="1">
                <a:solidFill>
                  <a:srgbClr val="000000"/>
                </a:solidFill>
              </a:rPr>
              <a:t>What is a crucial first step in creating a Digital Sustainability Plan?</a:t>
            </a:r>
            <a:endParaRPr>
              <a:solidFill>
                <a:srgbClr val="000000"/>
              </a:solidFill>
            </a:endParaRPr>
          </a:p>
          <a:p>
            <a:pPr marL="457200" lvl="0" indent="-457200" algn="l" rtl="0">
              <a:lnSpc>
                <a:spcPct val="150000"/>
              </a:lnSpc>
              <a:spcBef>
                <a:spcPts val="0"/>
              </a:spcBef>
              <a:spcAft>
                <a:spcPts val="0"/>
              </a:spcAft>
              <a:buClr>
                <a:srgbClr val="595959"/>
              </a:buClr>
              <a:buSzPts val="2400"/>
              <a:buAutoNum type="alphaUcPeriod"/>
            </a:pPr>
            <a:r>
              <a:rPr lang="en-US">
                <a:solidFill>
                  <a:srgbClr val="000000"/>
                </a:solidFill>
              </a:rPr>
              <a:t>Implementing random digital tools</a:t>
            </a:r>
            <a:endParaRPr>
              <a:solidFill>
                <a:srgbClr val="000000"/>
              </a:solidFill>
            </a:endParaRPr>
          </a:p>
          <a:p>
            <a:pPr marL="457200" lvl="0" indent="-457200" algn="l" rtl="0">
              <a:lnSpc>
                <a:spcPct val="150000"/>
              </a:lnSpc>
              <a:spcBef>
                <a:spcPts val="0"/>
              </a:spcBef>
              <a:spcAft>
                <a:spcPts val="0"/>
              </a:spcAft>
              <a:buClr>
                <a:srgbClr val="595959"/>
              </a:buClr>
              <a:buSzPts val="2400"/>
              <a:buAutoNum type="alphaUcPeriod"/>
            </a:pPr>
            <a:r>
              <a:rPr lang="en-US">
                <a:solidFill>
                  <a:srgbClr val="000000"/>
                </a:solidFill>
              </a:rPr>
              <a:t>Assessing current digital and sustainability practices</a:t>
            </a:r>
            <a:endParaRPr>
              <a:solidFill>
                <a:srgbClr val="000000"/>
              </a:solidFill>
            </a:endParaRPr>
          </a:p>
          <a:p>
            <a:pPr marL="457200" lvl="0" indent="-457200" algn="l" rtl="0">
              <a:lnSpc>
                <a:spcPct val="150000"/>
              </a:lnSpc>
              <a:spcBef>
                <a:spcPts val="0"/>
              </a:spcBef>
              <a:spcAft>
                <a:spcPts val="0"/>
              </a:spcAft>
              <a:buClr>
                <a:srgbClr val="595959"/>
              </a:buClr>
              <a:buSzPts val="2400"/>
              <a:buAutoNum type="alphaUcPeriod"/>
            </a:pPr>
            <a:r>
              <a:rPr lang="en-US">
                <a:solidFill>
                  <a:srgbClr val="000000"/>
                </a:solidFill>
              </a:rPr>
              <a:t>Ignoring budget considerations</a:t>
            </a:r>
            <a:endParaRPr>
              <a:solidFill>
                <a:srgbClr val="000000"/>
              </a:solidFill>
            </a:endParaRPr>
          </a:p>
          <a:p>
            <a:pPr marL="457200" lvl="0" indent="-457200" algn="l" rtl="0">
              <a:lnSpc>
                <a:spcPct val="150000"/>
              </a:lnSpc>
              <a:spcBef>
                <a:spcPts val="0"/>
              </a:spcBef>
              <a:spcAft>
                <a:spcPts val="0"/>
              </a:spcAft>
              <a:buClr>
                <a:srgbClr val="595959"/>
              </a:buClr>
              <a:buSzPts val="2400"/>
              <a:buAutoNum type="alphaUcPeriod"/>
            </a:pPr>
            <a:r>
              <a:rPr lang="en-US">
                <a:solidFill>
                  <a:srgbClr val="000000"/>
                </a:solidFill>
              </a:rPr>
              <a:t>Avoiding stakeholder input</a:t>
            </a:r>
            <a:endParaRPr>
              <a:solidFill>
                <a:srgbClr val="00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3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Answer Key</a:t>
            </a:r>
            <a:endParaRPr/>
          </a:p>
        </p:txBody>
      </p:sp>
      <p:sp>
        <p:nvSpPr>
          <p:cNvPr id="559" name="Google Shape;559;p132"/>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a:solidFill>
                  <a:srgbClr val="000000"/>
                </a:solidFill>
              </a:rPr>
              <a:t>Q1: B</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Q2: C </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Q3: B</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Q4: D</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Q5: B</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133"/>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10</a:t>
            </a:r>
            <a:endParaRPr/>
          </a:p>
        </p:txBody>
      </p:sp>
      <p:pic>
        <p:nvPicPr>
          <p:cNvPr id="565" name="Google Shape;565;p133"/>
          <p:cNvPicPr preferRelativeResize="0">
            <a:picLocks noGrp="1"/>
          </p:cNvPicPr>
          <p:nvPr>
            <p:ph type="pic" idx="2"/>
          </p:nvPr>
        </p:nvPicPr>
        <p:blipFill rotWithShape="1">
          <a:blip r:embed="rId3">
            <a:alphaModFix/>
          </a:blip>
          <a:srcRect t="16734" b="16733"/>
          <a:stretch/>
        </p:blipFill>
        <p:spPr>
          <a:xfrm>
            <a:off x="238125" y="2627313"/>
            <a:ext cx="7708900" cy="3395662"/>
          </a:xfrm>
          <a:prstGeom prst="rect">
            <a:avLst/>
          </a:prstGeom>
          <a:solidFill>
            <a:srgbClr val="BFBFBF"/>
          </a:solidFill>
          <a:ln>
            <a:noFill/>
          </a:ln>
        </p:spPr>
      </p:pic>
      <p:sp>
        <p:nvSpPr>
          <p:cNvPr id="566" name="Google Shape;566;p133"/>
          <p:cNvSpPr/>
          <p:nvPr/>
        </p:nvSpPr>
        <p:spPr>
          <a:xfrm>
            <a:off x="59373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PITFALLS IN SUSTAINABLE BUSINESSES</a:t>
            </a:r>
            <a:endParaRPr sz="3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a:solidFill>
                  <a:schemeClr val="lt1"/>
                </a:solidFill>
                <a:latin typeface="Montserrat"/>
                <a:ea typeface="Montserrat"/>
                <a:cs typeface="Montserrat"/>
                <a:sym typeface="Montserrat"/>
              </a:rPr>
              <a:t>C</a:t>
            </a:r>
            <a:endParaRPr sz="529" b="0" i="0" u="none" strike="noStrike" cap="none">
              <a:solidFill>
                <a:schemeClr val="lt1"/>
              </a:solidFill>
              <a:latin typeface="Montserrat"/>
              <a:ea typeface="Montserrat"/>
              <a:cs typeface="Montserrat"/>
              <a:sym typeface="Montserrat"/>
            </a:endParaRPr>
          </a:p>
        </p:txBody>
      </p:sp>
      <p:sp>
        <p:nvSpPr>
          <p:cNvPr id="567" name="Google Shape;567;p133"/>
          <p:cNvSpPr txBox="1"/>
          <p:nvPr/>
        </p:nvSpPr>
        <p:spPr>
          <a:xfrm>
            <a:off x="7704279" y="2552640"/>
            <a:ext cx="2988475" cy="629043"/>
          </a:xfrm>
          <a:prstGeom prst="rect">
            <a:avLst/>
          </a:prstGeom>
          <a:noFill/>
          <a:ln>
            <a:noFill/>
          </a:ln>
        </p:spPr>
        <p:txBody>
          <a:bodyPr spcFirstLastPara="1" wrap="square" lIns="91425" tIns="45700" rIns="91425" bIns="45700" anchor="t" anchorCtr="0">
            <a:spAutoFit/>
          </a:bodyPr>
          <a:lstStyle/>
          <a:p>
            <a:pPr marL="12700" marR="5080" lvl="0" indent="0" algn="ctr" rtl="0">
              <a:lnSpc>
                <a:spcPct val="109130"/>
              </a:lnSpc>
              <a:spcBef>
                <a:spcPts val="0"/>
              </a:spcBef>
              <a:spcAft>
                <a:spcPts val="0"/>
              </a:spcAft>
              <a:buClr>
                <a:schemeClr val="lt1"/>
              </a:buClr>
              <a:buSzPts val="3200"/>
              <a:buFont typeface="Calibri"/>
              <a:buNone/>
            </a:pPr>
            <a:r>
              <a:rPr lang="en-US" sz="3200" b="1" i="0" u="none" strike="noStrike" cap="none">
                <a:solidFill>
                  <a:schemeClr val="lt1"/>
                </a:solidFill>
                <a:latin typeface="Calibri"/>
                <a:ea typeface="Calibri"/>
                <a:cs typeface="Calibri"/>
                <a:sym typeface="Calibri"/>
              </a:rPr>
              <a:t>ASSESSMENTS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6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Q1</a:t>
            </a:r>
            <a:endParaRPr/>
          </a:p>
        </p:txBody>
      </p:sp>
      <p:sp>
        <p:nvSpPr>
          <p:cNvPr id="573" name="Google Shape;573;p61"/>
          <p:cNvSpPr txBox="1">
            <a:spLocks noGrp="1"/>
          </p:cNvSpPr>
          <p:nvPr>
            <p:ph type="body" idx="2"/>
          </p:nvPr>
        </p:nvSpPr>
        <p:spPr>
          <a:xfrm>
            <a:off x="459250" y="2160125"/>
            <a:ext cx="10924800" cy="40794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sz="2200" b="1">
                <a:solidFill>
                  <a:srgbClr val="000000"/>
                </a:solidFill>
              </a:rPr>
              <a:t>Which of the following is a common pitfall for businesses trying to implement sustainable practices?</a:t>
            </a:r>
            <a:endParaRPr sz="2200" b="1">
              <a:solidFill>
                <a:srgbClr val="000000"/>
              </a:solidFill>
            </a:endParaRPr>
          </a:p>
          <a:p>
            <a:pPr marL="228600" lvl="0" indent="-228600" algn="just" rtl="0">
              <a:lnSpc>
                <a:spcPct val="150000"/>
              </a:lnSpc>
              <a:spcBef>
                <a:spcPts val="0"/>
              </a:spcBef>
              <a:spcAft>
                <a:spcPts val="0"/>
              </a:spcAft>
              <a:buClr>
                <a:srgbClr val="595959"/>
              </a:buClr>
              <a:buSzPts val="2400"/>
              <a:buNone/>
            </a:pPr>
            <a:r>
              <a:rPr lang="en-US" sz="2200">
                <a:solidFill>
                  <a:srgbClr val="000000"/>
                </a:solidFill>
              </a:rPr>
              <a:t>A. Setting clear and measurable sustainability goals.</a:t>
            </a:r>
            <a:endParaRPr sz="2200">
              <a:solidFill>
                <a:srgbClr val="000000"/>
              </a:solidFill>
            </a:endParaRPr>
          </a:p>
          <a:p>
            <a:pPr marL="228600" lvl="0" indent="-228600" algn="just" rtl="0">
              <a:lnSpc>
                <a:spcPct val="150000"/>
              </a:lnSpc>
              <a:spcBef>
                <a:spcPts val="0"/>
              </a:spcBef>
              <a:spcAft>
                <a:spcPts val="0"/>
              </a:spcAft>
              <a:buClr>
                <a:srgbClr val="595959"/>
              </a:buClr>
              <a:buSzPts val="2400"/>
              <a:buNone/>
            </a:pPr>
            <a:r>
              <a:rPr lang="en-US" sz="2200">
                <a:solidFill>
                  <a:srgbClr val="000000"/>
                </a:solidFill>
              </a:rPr>
              <a:t>B. Greenwashing, or making misleading claims about sustainability.</a:t>
            </a:r>
            <a:endParaRPr sz="2200">
              <a:solidFill>
                <a:srgbClr val="000000"/>
              </a:solidFill>
            </a:endParaRPr>
          </a:p>
          <a:p>
            <a:pPr marL="228600" lvl="0" indent="-228600" algn="just" rtl="0">
              <a:lnSpc>
                <a:spcPct val="150000"/>
              </a:lnSpc>
              <a:spcBef>
                <a:spcPts val="0"/>
              </a:spcBef>
              <a:spcAft>
                <a:spcPts val="0"/>
              </a:spcAft>
              <a:buClr>
                <a:srgbClr val="595959"/>
              </a:buClr>
              <a:buSzPts val="2400"/>
              <a:buNone/>
            </a:pPr>
            <a:r>
              <a:rPr lang="en-US" sz="2200">
                <a:solidFill>
                  <a:srgbClr val="000000"/>
                </a:solidFill>
              </a:rPr>
              <a:t>C. Engaging in transparent communication with stakeholders.</a:t>
            </a:r>
            <a:endParaRPr sz="2200">
              <a:solidFill>
                <a:srgbClr val="000000"/>
              </a:solidFill>
            </a:endParaRPr>
          </a:p>
          <a:p>
            <a:pPr marL="228600" lvl="0" indent="-228600" algn="just" rtl="0">
              <a:lnSpc>
                <a:spcPct val="150000"/>
              </a:lnSpc>
              <a:spcBef>
                <a:spcPts val="0"/>
              </a:spcBef>
              <a:spcAft>
                <a:spcPts val="0"/>
              </a:spcAft>
              <a:buClr>
                <a:srgbClr val="595959"/>
              </a:buClr>
              <a:buSzPts val="2400"/>
              <a:buNone/>
            </a:pPr>
            <a:r>
              <a:rPr lang="en-US" sz="2200">
                <a:solidFill>
                  <a:srgbClr val="000000"/>
                </a:solidFill>
              </a:rPr>
              <a:t>D. Investing in renewable energy sources.</a:t>
            </a:r>
            <a:endParaRPr sz="2200">
              <a:solidFill>
                <a:srgbClr val="00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6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Q2</a:t>
            </a:r>
            <a:endParaRPr/>
          </a:p>
        </p:txBody>
      </p:sp>
      <p:sp>
        <p:nvSpPr>
          <p:cNvPr id="579" name="Google Shape;579;p62"/>
          <p:cNvSpPr txBox="1">
            <a:spLocks noGrp="1"/>
          </p:cNvSpPr>
          <p:nvPr>
            <p:ph type="body" idx="2"/>
          </p:nvPr>
        </p:nvSpPr>
        <p:spPr>
          <a:xfrm>
            <a:off x="527275" y="2160125"/>
            <a:ext cx="11191800" cy="40794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sz="2200" b="1">
                <a:solidFill>
                  <a:srgbClr val="000000"/>
                </a:solidFill>
              </a:rPr>
              <a:t>Why is it important for businesses to ensure the recyclability of their product packaging?</a:t>
            </a:r>
            <a:endParaRPr sz="2200" b="1">
              <a:solidFill>
                <a:srgbClr val="000000"/>
              </a:solidFill>
            </a:endParaRPr>
          </a:p>
          <a:p>
            <a:pPr marL="228600" lvl="0" indent="-228600" algn="just" rtl="0">
              <a:lnSpc>
                <a:spcPct val="150000"/>
              </a:lnSpc>
              <a:spcBef>
                <a:spcPts val="0"/>
              </a:spcBef>
              <a:spcAft>
                <a:spcPts val="0"/>
              </a:spcAft>
              <a:buClr>
                <a:srgbClr val="595959"/>
              </a:buClr>
              <a:buSzPts val="2400"/>
              <a:buNone/>
            </a:pPr>
            <a:r>
              <a:rPr lang="en-US" sz="2200">
                <a:solidFill>
                  <a:srgbClr val="000000"/>
                </a:solidFill>
              </a:rPr>
              <a:t>A. It always reduces the cost of production.</a:t>
            </a:r>
            <a:endParaRPr sz="2200">
              <a:solidFill>
                <a:srgbClr val="000000"/>
              </a:solidFill>
            </a:endParaRPr>
          </a:p>
          <a:p>
            <a:pPr marL="228600" lvl="0" indent="-228600" algn="just" rtl="0">
              <a:lnSpc>
                <a:spcPct val="150000"/>
              </a:lnSpc>
              <a:spcBef>
                <a:spcPts val="0"/>
              </a:spcBef>
              <a:spcAft>
                <a:spcPts val="0"/>
              </a:spcAft>
              <a:buClr>
                <a:srgbClr val="595959"/>
              </a:buClr>
              <a:buSzPts val="2400"/>
              <a:buNone/>
            </a:pPr>
            <a:r>
              <a:rPr lang="en-US" sz="2200">
                <a:solidFill>
                  <a:srgbClr val="000000"/>
                </a:solidFill>
              </a:rPr>
              <a:t>B. It enhances product durability.</a:t>
            </a:r>
            <a:endParaRPr sz="2200">
              <a:solidFill>
                <a:srgbClr val="000000"/>
              </a:solidFill>
            </a:endParaRPr>
          </a:p>
          <a:p>
            <a:pPr marL="228600" lvl="0" indent="-228600" algn="just" rtl="0">
              <a:lnSpc>
                <a:spcPct val="150000"/>
              </a:lnSpc>
              <a:spcBef>
                <a:spcPts val="0"/>
              </a:spcBef>
              <a:spcAft>
                <a:spcPts val="0"/>
              </a:spcAft>
              <a:buClr>
                <a:srgbClr val="595959"/>
              </a:buClr>
              <a:buSzPts val="2400"/>
              <a:buNone/>
            </a:pPr>
            <a:r>
              <a:rPr lang="en-US" sz="2200">
                <a:solidFill>
                  <a:srgbClr val="000000"/>
                </a:solidFill>
              </a:rPr>
              <a:t>C. It ensures the product can be marketed as eco-friendly without facing backlash.</a:t>
            </a:r>
            <a:endParaRPr sz="2200">
              <a:solidFill>
                <a:srgbClr val="000000"/>
              </a:solidFill>
            </a:endParaRPr>
          </a:p>
          <a:p>
            <a:pPr marL="228600" lvl="0" indent="-228600" algn="just" rtl="0">
              <a:lnSpc>
                <a:spcPct val="150000"/>
              </a:lnSpc>
              <a:spcBef>
                <a:spcPts val="0"/>
              </a:spcBef>
              <a:spcAft>
                <a:spcPts val="0"/>
              </a:spcAft>
              <a:buClr>
                <a:srgbClr val="595959"/>
              </a:buClr>
              <a:buSzPts val="2400"/>
              <a:buNone/>
            </a:pPr>
            <a:r>
              <a:rPr lang="en-US" sz="2200">
                <a:solidFill>
                  <a:srgbClr val="000000"/>
                </a:solidFill>
              </a:rPr>
              <a:t>D. It guarantees legal immunity from all environmental regulations.</a:t>
            </a:r>
            <a:endParaRPr sz="22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98"/>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Q3</a:t>
            </a:r>
            <a:endParaRPr/>
          </a:p>
        </p:txBody>
      </p:sp>
      <p:sp>
        <p:nvSpPr>
          <p:cNvPr id="184" name="Google Shape;184;p98"/>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en-US" b="1">
                <a:solidFill>
                  <a:srgbClr val="000000"/>
                </a:solidFill>
              </a:rPr>
              <a:t>Which of the following is an example of a sustainable sourcing practice?</a:t>
            </a:r>
            <a:endParaRPr b="1">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A) Procuring materials without regard to their origin</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B) Ignoring fair trade practices</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C) Prioritising low-cost suppliers regardless of their environmental impact</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D) Choosing suppliers who adhere to environmental and social standards</a:t>
            </a:r>
            <a:endParaRPr>
              <a:solidFill>
                <a:srgbClr val="0000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6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sz="3500"/>
              <a:t>Q3</a:t>
            </a:r>
            <a:endParaRPr sz="3500"/>
          </a:p>
        </p:txBody>
      </p:sp>
      <p:sp>
        <p:nvSpPr>
          <p:cNvPr id="585" name="Google Shape;585;p63"/>
          <p:cNvSpPr txBox="1">
            <a:spLocks noGrp="1"/>
          </p:cNvSpPr>
          <p:nvPr>
            <p:ph type="body" idx="2"/>
          </p:nvPr>
        </p:nvSpPr>
        <p:spPr>
          <a:xfrm>
            <a:off x="408225" y="2092100"/>
            <a:ext cx="10975800" cy="41472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US" sz="2200" b="1">
                <a:solidFill>
                  <a:srgbClr val="000000"/>
                </a:solidFill>
              </a:rPr>
              <a:t>What is a significant risk of not conducting thorough market research before launching a sustainable product?</a:t>
            </a:r>
            <a:endParaRPr sz="2200" b="1">
              <a:solidFill>
                <a:srgbClr val="000000"/>
              </a:solidFill>
            </a:endParaRPr>
          </a:p>
          <a:p>
            <a:pPr marL="228600" lvl="0" indent="-228600" algn="just" rtl="0">
              <a:lnSpc>
                <a:spcPct val="150000"/>
              </a:lnSpc>
              <a:spcBef>
                <a:spcPts val="0"/>
              </a:spcBef>
              <a:spcAft>
                <a:spcPts val="0"/>
              </a:spcAft>
              <a:buClr>
                <a:srgbClr val="595959"/>
              </a:buClr>
              <a:buSzPts val="2400"/>
              <a:buNone/>
            </a:pPr>
            <a:r>
              <a:rPr lang="en-US" sz="2200">
                <a:solidFill>
                  <a:srgbClr val="000000"/>
                </a:solidFill>
              </a:rPr>
              <a:t>A. Immediate increase in sales due to novelty.</a:t>
            </a:r>
            <a:endParaRPr sz="2200">
              <a:solidFill>
                <a:srgbClr val="000000"/>
              </a:solidFill>
            </a:endParaRPr>
          </a:p>
          <a:p>
            <a:pPr marL="228600" lvl="0" indent="-228600" algn="just" rtl="0">
              <a:lnSpc>
                <a:spcPct val="150000"/>
              </a:lnSpc>
              <a:spcBef>
                <a:spcPts val="0"/>
              </a:spcBef>
              <a:spcAft>
                <a:spcPts val="0"/>
              </a:spcAft>
              <a:buClr>
                <a:srgbClr val="595959"/>
              </a:buClr>
              <a:buSzPts val="2400"/>
              <a:buNone/>
            </a:pPr>
            <a:r>
              <a:rPr lang="en-US" sz="2200">
                <a:solidFill>
                  <a:srgbClr val="000000"/>
                </a:solidFill>
              </a:rPr>
              <a:t>B. High customer loyalty regardless of product performance.</a:t>
            </a:r>
            <a:endParaRPr sz="2200">
              <a:solidFill>
                <a:srgbClr val="000000"/>
              </a:solidFill>
            </a:endParaRPr>
          </a:p>
          <a:p>
            <a:pPr marL="228600" lvl="0" indent="-228600" algn="just" rtl="0">
              <a:lnSpc>
                <a:spcPct val="150000"/>
              </a:lnSpc>
              <a:spcBef>
                <a:spcPts val="0"/>
              </a:spcBef>
              <a:spcAft>
                <a:spcPts val="0"/>
              </a:spcAft>
              <a:buClr>
                <a:srgbClr val="595959"/>
              </a:buClr>
              <a:buSzPts val="2400"/>
              <a:buNone/>
            </a:pPr>
            <a:r>
              <a:rPr lang="en-US" sz="2200">
                <a:solidFill>
                  <a:srgbClr val="000000"/>
                </a:solidFill>
              </a:rPr>
              <a:t>C. Misalignment with customer expectations and potential backlash.</a:t>
            </a:r>
            <a:endParaRPr sz="2200">
              <a:solidFill>
                <a:srgbClr val="000000"/>
              </a:solidFill>
            </a:endParaRPr>
          </a:p>
          <a:p>
            <a:pPr marL="228600" lvl="0" indent="-228600" algn="just" rtl="0">
              <a:lnSpc>
                <a:spcPct val="150000"/>
              </a:lnSpc>
              <a:spcBef>
                <a:spcPts val="0"/>
              </a:spcBef>
              <a:spcAft>
                <a:spcPts val="0"/>
              </a:spcAft>
              <a:buClr>
                <a:srgbClr val="595959"/>
              </a:buClr>
              <a:buSzPts val="2400"/>
              <a:buNone/>
            </a:pPr>
            <a:r>
              <a:rPr lang="en-US" sz="2200">
                <a:solidFill>
                  <a:srgbClr val="000000"/>
                </a:solidFill>
              </a:rPr>
              <a:t>D. Guaranteed approval from environmental regulatory bodies.</a:t>
            </a:r>
            <a:endParaRPr sz="2200">
              <a:solidFill>
                <a:srgbClr val="00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6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Q4</a:t>
            </a:r>
            <a:endParaRPr/>
          </a:p>
        </p:txBody>
      </p:sp>
      <p:sp>
        <p:nvSpPr>
          <p:cNvPr id="591" name="Google Shape;591;p64"/>
          <p:cNvSpPr txBox="1">
            <a:spLocks noGrp="1"/>
          </p:cNvSpPr>
          <p:nvPr>
            <p:ph type="body" idx="2"/>
          </p:nvPr>
        </p:nvSpPr>
        <p:spPr>
          <a:xfrm>
            <a:off x="561300" y="2092100"/>
            <a:ext cx="11157900" cy="41472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sz="2200" b="1">
                <a:solidFill>
                  <a:srgbClr val="000000"/>
                </a:solidFill>
              </a:rPr>
              <a:t>How can businesses avoid the pitfall of greenwashing?</a:t>
            </a:r>
            <a:endParaRPr sz="2200" b="1">
              <a:solidFill>
                <a:srgbClr val="000000"/>
              </a:solidFill>
            </a:endParaRPr>
          </a:p>
          <a:p>
            <a:pPr marL="228600" lvl="0" indent="-228600" algn="just" rtl="0">
              <a:lnSpc>
                <a:spcPct val="150000"/>
              </a:lnSpc>
              <a:spcBef>
                <a:spcPts val="0"/>
              </a:spcBef>
              <a:spcAft>
                <a:spcPts val="0"/>
              </a:spcAft>
              <a:buClr>
                <a:srgbClr val="595959"/>
              </a:buClr>
              <a:buSzPts val="2400"/>
              <a:buNone/>
            </a:pPr>
            <a:r>
              <a:rPr lang="en-US" sz="2200">
                <a:solidFill>
                  <a:srgbClr val="000000"/>
                </a:solidFill>
              </a:rPr>
              <a:t>A. By making broad, unverifiable claims about their sustainability efforts.</a:t>
            </a:r>
            <a:endParaRPr sz="2200">
              <a:solidFill>
                <a:srgbClr val="000000"/>
              </a:solidFill>
            </a:endParaRPr>
          </a:p>
          <a:p>
            <a:pPr marL="228600" lvl="0" indent="-228600" algn="just" rtl="0">
              <a:lnSpc>
                <a:spcPct val="150000"/>
              </a:lnSpc>
              <a:spcBef>
                <a:spcPts val="0"/>
              </a:spcBef>
              <a:spcAft>
                <a:spcPts val="0"/>
              </a:spcAft>
              <a:buClr>
                <a:srgbClr val="595959"/>
              </a:buClr>
              <a:buSzPts val="2400"/>
              <a:buNone/>
            </a:pPr>
            <a:r>
              <a:rPr lang="en-US" sz="2200">
                <a:solidFill>
                  <a:srgbClr val="000000"/>
                </a:solidFill>
              </a:rPr>
              <a:t>B. By focusing solely on the recyclability of their products.</a:t>
            </a:r>
            <a:endParaRPr sz="2200">
              <a:solidFill>
                <a:srgbClr val="000000"/>
              </a:solidFill>
            </a:endParaRPr>
          </a:p>
          <a:p>
            <a:pPr marL="228600" lvl="0" indent="-228600" algn="just" rtl="0">
              <a:lnSpc>
                <a:spcPct val="150000"/>
              </a:lnSpc>
              <a:spcBef>
                <a:spcPts val="0"/>
              </a:spcBef>
              <a:spcAft>
                <a:spcPts val="0"/>
              </a:spcAft>
              <a:buClr>
                <a:srgbClr val="595959"/>
              </a:buClr>
              <a:buSzPts val="2400"/>
              <a:buNone/>
            </a:pPr>
            <a:r>
              <a:rPr lang="en-US" sz="2200">
                <a:solidFill>
                  <a:srgbClr val="000000"/>
                </a:solidFill>
              </a:rPr>
              <a:t>C. By backing up all sustainability claims with credible, third-party certifications and data.</a:t>
            </a:r>
            <a:endParaRPr sz="2200">
              <a:solidFill>
                <a:srgbClr val="000000"/>
              </a:solidFill>
            </a:endParaRPr>
          </a:p>
          <a:p>
            <a:pPr marL="228600" lvl="0" indent="-228600" algn="just" rtl="0">
              <a:lnSpc>
                <a:spcPct val="150000"/>
              </a:lnSpc>
              <a:spcBef>
                <a:spcPts val="0"/>
              </a:spcBef>
              <a:spcAft>
                <a:spcPts val="0"/>
              </a:spcAft>
              <a:buClr>
                <a:srgbClr val="595959"/>
              </a:buClr>
              <a:buSzPts val="2400"/>
              <a:buNone/>
            </a:pPr>
            <a:r>
              <a:rPr lang="en-US" sz="2200">
                <a:solidFill>
                  <a:srgbClr val="000000"/>
                </a:solidFill>
              </a:rPr>
              <a:t>D. By prioritizing marketing over actual sustainable practices.</a:t>
            </a:r>
            <a:endParaRPr sz="2200">
              <a:solidFill>
                <a:srgbClr val="00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6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Q5</a:t>
            </a:r>
            <a:endParaRPr/>
          </a:p>
        </p:txBody>
      </p:sp>
      <p:sp>
        <p:nvSpPr>
          <p:cNvPr id="597" name="Google Shape;597;p65"/>
          <p:cNvSpPr txBox="1">
            <a:spLocks noGrp="1"/>
          </p:cNvSpPr>
          <p:nvPr>
            <p:ph type="body" idx="2"/>
          </p:nvPr>
        </p:nvSpPr>
        <p:spPr>
          <a:xfrm>
            <a:off x="904850" y="2126125"/>
            <a:ext cx="10479300" cy="41133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US" sz="2200" b="1">
                <a:solidFill>
                  <a:srgbClr val="000000"/>
                </a:solidFill>
              </a:rPr>
              <a:t>What is a potential consequence of businesses not being transparent about their sustainability practices?</a:t>
            </a:r>
            <a:endParaRPr sz="2200" b="1">
              <a:solidFill>
                <a:srgbClr val="000000"/>
              </a:solidFill>
            </a:endParaRPr>
          </a:p>
          <a:p>
            <a:pPr marL="228600" lvl="0" indent="-228600" algn="just" rtl="0">
              <a:lnSpc>
                <a:spcPct val="150000"/>
              </a:lnSpc>
              <a:spcBef>
                <a:spcPts val="0"/>
              </a:spcBef>
              <a:spcAft>
                <a:spcPts val="0"/>
              </a:spcAft>
              <a:buClr>
                <a:srgbClr val="595959"/>
              </a:buClr>
              <a:buSzPts val="2400"/>
              <a:buNone/>
            </a:pPr>
            <a:r>
              <a:rPr lang="en-US" sz="2200">
                <a:solidFill>
                  <a:srgbClr val="000000"/>
                </a:solidFill>
              </a:rPr>
              <a:t>A. Enhanced brand reputation.</a:t>
            </a:r>
            <a:endParaRPr sz="2200">
              <a:solidFill>
                <a:srgbClr val="000000"/>
              </a:solidFill>
            </a:endParaRPr>
          </a:p>
          <a:p>
            <a:pPr marL="228600" lvl="0" indent="-228600" algn="just" rtl="0">
              <a:lnSpc>
                <a:spcPct val="150000"/>
              </a:lnSpc>
              <a:spcBef>
                <a:spcPts val="0"/>
              </a:spcBef>
              <a:spcAft>
                <a:spcPts val="0"/>
              </a:spcAft>
              <a:buClr>
                <a:srgbClr val="595959"/>
              </a:buClr>
              <a:buSzPts val="2400"/>
              <a:buNone/>
            </a:pPr>
            <a:r>
              <a:rPr lang="en-US" sz="2200">
                <a:solidFill>
                  <a:srgbClr val="000000"/>
                </a:solidFill>
              </a:rPr>
              <a:t>B. Increased consumer trust and loyalty.</a:t>
            </a:r>
            <a:endParaRPr sz="2200">
              <a:solidFill>
                <a:srgbClr val="000000"/>
              </a:solidFill>
            </a:endParaRPr>
          </a:p>
          <a:p>
            <a:pPr marL="228600" lvl="0" indent="-228600" algn="just" rtl="0">
              <a:lnSpc>
                <a:spcPct val="150000"/>
              </a:lnSpc>
              <a:spcBef>
                <a:spcPts val="0"/>
              </a:spcBef>
              <a:spcAft>
                <a:spcPts val="0"/>
              </a:spcAft>
              <a:buClr>
                <a:srgbClr val="595959"/>
              </a:buClr>
              <a:buSzPts val="2400"/>
              <a:buNone/>
            </a:pPr>
            <a:r>
              <a:rPr lang="en-US" sz="2200">
                <a:solidFill>
                  <a:srgbClr val="000000"/>
                </a:solidFill>
              </a:rPr>
              <a:t>C. Potential legal actions and loss of consumer trust.</a:t>
            </a:r>
            <a:endParaRPr sz="2200">
              <a:solidFill>
                <a:srgbClr val="000000"/>
              </a:solidFill>
            </a:endParaRPr>
          </a:p>
          <a:p>
            <a:pPr marL="228600" lvl="0" indent="-228600" algn="just" rtl="0">
              <a:lnSpc>
                <a:spcPct val="150000"/>
              </a:lnSpc>
              <a:spcBef>
                <a:spcPts val="0"/>
              </a:spcBef>
              <a:spcAft>
                <a:spcPts val="0"/>
              </a:spcAft>
              <a:buClr>
                <a:srgbClr val="595959"/>
              </a:buClr>
              <a:buSzPts val="2400"/>
              <a:buNone/>
            </a:pPr>
            <a:r>
              <a:rPr lang="en-US" sz="2200">
                <a:solidFill>
                  <a:srgbClr val="000000"/>
                </a:solidFill>
              </a:rPr>
              <a:t>D. Uninterrupted business operations regardless of market trends.</a:t>
            </a:r>
            <a:endParaRPr sz="2200">
              <a:solidFill>
                <a:srgbClr val="0000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13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Answer Key</a:t>
            </a:r>
            <a:endParaRPr/>
          </a:p>
        </p:txBody>
      </p:sp>
      <p:sp>
        <p:nvSpPr>
          <p:cNvPr id="603" name="Google Shape;603;p134"/>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a:solidFill>
                  <a:srgbClr val="000000"/>
                </a:solidFill>
              </a:rPr>
              <a:t>Q1: B</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Q2: C </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Q3: C</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Q4: C</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Q5: C</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74"/>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US"/>
              <a:t>www.</a:t>
            </a:r>
            <a:r>
              <a:rPr lang="en-US" b="1"/>
              <a:t>website</a:t>
            </a:r>
            <a:r>
              <a:rPr lang="en-US"/>
              <a:t>.eu</a:t>
            </a:r>
            <a:endParaRPr/>
          </a:p>
          <a:p>
            <a:pPr marL="0" lvl="0" indent="0" algn="ctr" rtl="0">
              <a:lnSpc>
                <a:spcPct val="100000"/>
              </a:lnSpc>
              <a:spcBef>
                <a:spcPts val="0"/>
              </a:spcBef>
              <a:spcAft>
                <a:spcPts val="0"/>
              </a:spcAft>
              <a:buClr>
                <a:schemeClr val="lt1"/>
              </a:buClr>
              <a:buSzPts val="2400"/>
              <a:buNone/>
            </a:pPr>
            <a:endParaRPr/>
          </a:p>
        </p:txBody>
      </p:sp>
      <p:sp>
        <p:nvSpPr>
          <p:cNvPr id="610" name="Google Shape;610;p74"/>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a:t>Thank You</a:t>
            </a:r>
            <a:endParaRPr/>
          </a:p>
        </p:txBody>
      </p:sp>
      <p:grpSp>
        <p:nvGrpSpPr>
          <p:cNvPr id="611" name="Google Shape;611;p74"/>
          <p:cNvGrpSpPr/>
          <p:nvPr/>
        </p:nvGrpSpPr>
        <p:grpSpPr>
          <a:xfrm>
            <a:off x="8380634" y="2920943"/>
            <a:ext cx="3193903" cy="538831"/>
            <a:chOff x="5349868" y="8302092"/>
            <a:chExt cx="1664680" cy="280842"/>
          </a:xfrm>
        </p:grpSpPr>
        <p:grpSp>
          <p:nvGrpSpPr>
            <p:cNvPr id="612" name="Google Shape;612;p74"/>
            <p:cNvGrpSpPr/>
            <p:nvPr/>
          </p:nvGrpSpPr>
          <p:grpSpPr>
            <a:xfrm>
              <a:off x="6388006" y="8302092"/>
              <a:ext cx="280634" cy="280634"/>
              <a:chOff x="1950027" y="2499889"/>
              <a:chExt cx="850463" cy="850463"/>
            </a:xfrm>
          </p:grpSpPr>
          <p:sp>
            <p:nvSpPr>
              <p:cNvPr id="613" name="Google Shape;613;p74"/>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14" name="Google Shape;614;p74"/>
              <p:cNvGrpSpPr/>
              <p:nvPr/>
            </p:nvGrpSpPr>
            <p:grpSpPr>
              <a:xfrm>
                <a:off x="2107521" y="2657382"/>
                <a:ext cx="535476" cy="535477"/>
                <a:chOff x="2107521" y="2657382"/>
                <a:chExt cx="535476" cy="535477"/>
              </a:xfrm>
            </p:grpSpPr>
            <p:sp>
              <p:nvSpPr>
                <p:cNvPr id="615" name="Google Shape;615;p74"/>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6" name="Google Shape;616;p74"/>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7" name="Google Shape;617;p74"/>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18" name="Google Shape;618;p74"/>
            <p:cNvGrpSpPr/>
            <p:nvPr/>
          </p:nvGrpSpPr>
          <p:grpSpPr>
            <a:xfrm>
              <a:off x="5695775" y="8302092"/>
              <a:ext cx="280634" cy="280634"/>
              <a:chOff x="-147782" y="2499889"/>
              <a:chExt cx="850463" cy="850463"/>
            </a:xfrm>
          </p:grpSpPr>
          <p:sp>
            <p:nvSpPr>
              <p:cNvPr id="619" name="Google Shape;619;p74"/>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0" name="Google Shape;620;p74"/>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21" name="Google Shape;621;p74"/>
            <p:cNvGrpSpPr/>
            <p:nvPr/>
          </p:nvGrpSpPr>
          <p:grpSpPr>
            <a:xfrm>
              <a:off x="6733914" y="8302092"/>
              <a:ext cx="280634" cy="280634"/>
              <a:chOff x="2998302" y="2499889"/>
              <a:chExt cx="850463" cy="850463"/>
            </a:xfrm>
          </p:grpSpPr>
          <p:sp>
            <p:nvSpPr>
              <p:cNvPr id="622" name="Google Shape;622;p74"/>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3" name="Google Shape;623;p74"/>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24" name="Google Shape;624;p74"/>
            <p:cNvGrpSpPr/>
            <p:nvPr/>
          </p:nvGrpSpPr>
          <p:grpSpPr>
            <a:xfrm>
              <a:off x="5349868" y="8302092"/>
              <a:ext cx="280634" cy="280842"/>
              <a:chOff x="-1196056" y="2499889"/>
              <a:chExt cx="850463" cy="851092"/>
            </a:xfrm>
          </p:grpSpPr>
          <p:sp>
            <p:nvSpPr>
              <p:cNvPr id="625" name="Google Shape;625;p74"/>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6" name="Google Shape;626;p74"/>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27" name="Google Shape;627;p74"/>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28" name="Google Shape;628;p74" descr="World with solid fill"/>
            <p:cNvPicPr preferRelativeResize="0"/>
            <p:nvPr/>
          </p:nvPicPr>
          <p:blipFill rotWithShape="1">
            <a:blip r:embed="rId3">
              <a:alphaModFix/>
            </a:blip>
            <a:srcRect/>
            <a:stretch/>
          </p:blipFill>
          <p:spPr>
            <a:xfrm>
              <a:off x="6059170" y="8319371"/>
              <a:ext cx="246077" cy="246077"/>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9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Q4</a:t>
            </a:r>
            <a:endParaRPr/>
          </a:p>
        </p:txBody>
      </p:sp>
      <p:sp>
        <p:nvSpPr>
          <p:cNvPr id="190" name="Google Shape;190;p99"/>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en-US" b="1">
                <a:solidFill>
                  <a:srgbClr val="000000"/>
                </a:solidFill>
              </a:rPr>
              <a:t>Which of the following is an example of a sustainable sourcing practice?</a:t>
            </a:r>
            <a:endParaRPr b="1">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A) Procuring materials without regard to their origin</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B) Ignoring fair trade practices</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C) Prioritising low-cost suppliers regardless of their environmental impact</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D) Choosing suppliers who adhere to environmental and social standards</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0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Q5</a:t>
            </a:r>
            <a:endParaRPr/>
          </a:p>
        </p:txBody>
      </p:sp>
      <p:sp>
        <p:nvSpPr>
          <p:cNvPr id="196" name="Google Shape;196;p100"/>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595959"/>
              </a:buClr>
              <a:buSzPts val="2400"/>
              <a:buNone/>
            </a:pPr>
            <a:r>
              <a:rPr lang="en-US" b="1">
                <a:solidFill>
                  <a:srgbClr val="000000"/>
                </a:solidFill>
              </a:rPr>
              <a:t>What does LEED certification signify in a building?</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A) The building is primarily constructed from non-recycled materials</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B) It has achieved standards of energy efficiency and sustainability</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C) It uses traditional energy systems only</a:t>
            </a:r>
            <a:endParaRPr>
              <a:solidFill>
                <a:srgbClr val="000000"/>
              </a:solidFill>
            </a:endParaRPr>
          </a:p>
          <a:p>
            <a:pPr marL="228600" lvl="0" indent="-228600" algn="l" rtl="0">
              <a:lnSpc>
                <a:spcPct val="150000"/>
              </a:lnSpc>
              <a:spcBef>
                <a:spcPts val="0"/>
              </a:spcBef>
              <a:spcAft>
                <a:spcPts val="0"/>
              </a:spcAft>
              <a:buClr>
                <a:srgbClr val="595959"/>
              </a:buClr>
              <a:buSzPts val="2400"/>
              <a:buNone/>
            </a:pPr>
            <a:r>
              <a:rPr lang="en-US">
                <a:solidFill>
                  <a:srgbClr val="000000"/>
                </a:solidFill>
              </a:rPr>
              <a:t>D) It is free from any regulatory compliance</a:t>
            </a:r>
            <a:endParaRPr>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2443</Words>
  <Application>Microsoft Office PowerPoint</Application>
  <PresentationFormat>Widescreen</PresentationFormat>
  <Paragraphs>410</Paragraphs>
  <Slides>74</Slides>
  <Notes>74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vt:lpstr>
      <vt:lpstr>Montserrat Light</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GV Vadivan</cp:lastModifiedBy>
  <cp:revision>1</cp:revision>
  <dcterms:created xsi:type="dcterms:W3CDTF">2020-10-14T13:32:04Z</dcterms:created>
  <dcterms:modified xsi:type="dcterms:W3CDTF">2024-10-11T10:26:42Z</dcterms:modified>
</cp:coreProperties>
</file>