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embeddedFontLst>
    <p:embeddedFont>
      <p:font typeface="Montserrat" panose="00000500000000000000" pitchFamily="2" charset="0"/>
      <p:regular r:id="rId47"/>
      <p:bold r:id="rId48"/>
      <p:italic r:id="rId49"/>
      <p:boldItalic r:id="rId50"/>
    </p:embeddedFont>
    <p:embeddedFont>
      <p:font typeface="Montserrat Light" panose="000004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jyeRyw1UTfGTPeyv/nbO41wUAB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5E3A06-C9BF-497F-9CC2-90C93FA45C0C}">
  <a:tblStyle styleId="{F45E3A06-C9BF-497F-9CC2-90C93FA45C0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2"/>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2"/>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2"/>
          <p:cNvGrpSpPr/>
          <p:nvPr/>
        </p:nvGrpSpPr>
        <p:grpSpPr>
          <a:xfrm>
            <a:off x="-695010" y="4529052"/>
            <a:ext cx="2530502" cy="2045219"/>
            <a:chOff x="5816064" y="9435173"/>
            <a:chExt cx="798029" cy="644988"/>
          </a:xfrm>
        </p:grpSpPr>
        <p:sp>
          <p:nvSpPr>
            <p:cNvPr id="17" name="Google Shape;17;p4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2"/>
          <p:cNvPicPr preferRelativeResize="0"/>
          <p:nvPr/>
        </p:nvPicPr>
        <p:blipFill rotWithShape="1">
          <a:blip r:embed="rId2">
            <a:alphaModFix/>
          </a:blip>
          <a:srcRect/>
          <a:stretch/>
        </p:blipFill>
        <p:spPr>
          <a:xfrm>
            <a:off x="10493408" y="6107837"/>
            <a:ext cx="1695360" cy="371832"/>
          </a:xfrm>
          <a:prstGeom prst="rect">
            <a:avLst/>
          </a:prstGeom>
          <a:noFill/>
          <a:ln>
            <a:noFill/>
          </a:ln>
        </p:spPr>
      </p:pic>
      <p:pic>
        <p:nvPicPr>
          <p:cNvPr id="34" name="Google Shape;34;p42"/>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27"/>
        <p:cNvGrpSpPr/>
        <p:nvPr/>
      </p:nvGrpSpPr>
      <p:grpSpPr>
        <a:xfrm>
          <a:off x="0" y="0"/>
          <a:ext cx="0" cy="0"/>
          <a:chOff x="0" y="0"/>
          <a:chExt cx="0" cy="0"/>
        </a:xfrm>
      </p:grpSpPr>
      <p:sp>
        <p:nvSpPr>
          <p:cNvPr id="128" name="Google Shape;128;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1" name="Google Shape;131;p51"/>
          <p:cNvSpPr>
            <a:spLocks noGrp="1"/>
          </p:cNvSpPr>
          <p:nvPr>
            <p:ph type="pic" idx="2"/>
          </p:nvPr>
        </p:nvSpPr>
        <p:spPr>
          <a:xfrm>
            <a:off x="7735037" y="1373925"/>
            <a:ext cx="2444127" cy="4336988"/>
          </a:xfrm>
          <a:prstGeom prst="rect">
            <a:avLst/>
          </a:prstGeom>
          <a:solidFill>
            <a:srgbClr val="D8D8D8"/>
          </a:solidFill>
          <a:ln>
            <a:noFill/>
          </a:ln>
        </p:spPr>
      </p:sp>
      <p:sp>
        <p:nvSpPr>
          <p:cNvPr id="132" name="Google Shape;132;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34"/>
        <p:cNvGrpSpPr/>
        <p:nvPr/>
      </p:nvGrpSpPr>
      <p:grpSpPr>
        <a:xfrm>
          <a:off x="0" y="0"/>
          <a:ext cx="0" cy="0"/>
          <a:chOff x="0" y="0"/>
          <a:chExt cx="0" cy="0"/>
        </a:xfrm>
      </p:grpSpPr>
      <p:sp>
        <p:nvSpPr>
          <p:cNvPr id="135" name="Google Shape;135;p5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2"/>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2"/>
          <p:cNvSpPr>
            <a:spLocks noGrp="1"/>
          </p:cNvSpPr>
          <p:nvPr>
            <p:ph type="pic" idx="2"/>
          </p:nvPr>
        </p:nvSpPr>
        <p:spPr>
          <a:xfrm>
            <a:off x="799128" y="746272"/>
            <a:ext cx="10203652" cy="5365455"/>
          </a:xfrm>
          <a:prstGeom prst="rect">
            <a:avLst/>
          </a:prstGeom>
          <a:solidFill>
            <a:srgbClr val="BFBFBF"/>
          </a:solidFill>
          <a:ln>
            <a:noFill/>
          </a:ln>
        </p:spPr>
      </p:sp>
      <p:sp>
        <p:nvSpPr>
          <p:cNvPr id="138" name="Google Shape;138;p52"/>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9" name="Google Shape;139;p52"/>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40"/>
        <p:cNvGrpSpPr/>
        <p:nvPr/>
      </p:nvGrpSpPr>
      <p:grpSpPr>
        <a:xfrm>
          <a:off x="0" y="0"/>
          <a:ext cx="0" cy="0"/>
          <a:chOff x="0" y="0"/>
          <a:chExt cx="0" cy="0"/>
        </a:xfrm>
      </p:grpSpPr>
      <p:sp>
        <p:nvSpPr>
          <p:cNvPr id="141" name="Google Shape;141;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3"/>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3" name="Google Shape;143;p5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5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6" name="Google Shape;146;p53"/>
          <p:cNvGrpSpPr/>
          <p:nvPr/>
        </p:nvGrpSpPr>
        <p:grpSpPr>
          <a:xfrm>
            <a:off x="-848733" y="3847224"/>
            <a:ext cx="3746119" cy="3027714"/>
            <a:chOff x="5816064" y="9435173"/>
            <a:chExt cx="798029" cy="644988"/>
          </a:xfrm>
        </p:grpSpPr>
        <p:sp>
          <p:nvSpPr>
            <p:cNvPr id="147" name="Google Shape;147;p5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5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5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5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5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5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53"/>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54"/>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54"/>
          <p:cNvGrpSpPr/>
          <p:nvPr/>
        </p:nvGrpSpPr>
        <p:grpSpPr>
          <a:xfrm>
            <a:off x="-1984680" y="2794849"/>
            <a:ext cx="3760285" cy="3039163"/>
            <a:chOff x="5816064" y="9435173"/>
            <a:chExt cx="798029" cy="644988"/>
          </a:xfrm>
        </p:grpSpPr>
        <p:sp>
          <p:nvSpPr>
            <p:cNvPr id="168" name="Google Shape;168;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54"/>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54"/>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5" name="Google Shape;185;p54"/>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6" name="Google Shape;186;p54"/>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5"/>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5"/>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5"/>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5"/>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97"/>
        <p:cNvGrpSpPr/>
        <p:nvPr/>
      </p:nvGrpSpPr>
      <p:grpSpPr>
        <a:xfrm>
          <a:off x="0" y="0"/>
          <a:ext cx="0" cy="0"/>
          <a:chOff x="0" y="0"/>
          <a:chExt cx="0" cy="0"/>
        </a:xfrm>
      </p:grpSpPr>
      <p:sp>
        <p:nvSpPr>
          <p:cNvPr id="198" name="Google Shape;198;p56"/>
          <p:cNvSpPr>
            <a:spLocks noGrp="1"/>
          </p:cNvSpPr>
          <p:nvPr>
            <p:ph type="pic" idx="2"/>
          </p:nvPr>
        </p:nvSpPr>
        <p:spPr>
          <a:xfrm>
            <a:off x="0" y="-12469"/>
            <a:ext cx="12192000" cy="6870469"/>
          </a:xfrm>
          <a:prstGeom prst="rect">
            <a:avLst/>
          </a:prstGeom>
          <a:solidFill>
            <a:srgbClr val="BFBFBF"/>
          </a:solidFill>
          <a:ln>
            <a:noFill/>
          </a:ln>
        </p:spPr>
      </p:sp>
      <p:sp>
        <p:nvSpPr>
          <p:cNvPr id="199" name="Google Shape;199;p5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201"/>
        <p:cNvGrpSpPr/>
        <p:nvPr/>
      </p:nvGrpSpPr>
      <p:grpSpPr>
        <a:xfrm>
          <a:off x="0" y="0"/>
          <a:ext cx="0" cy="0"/>
          <a:chOff x="0" y="0"/>
          <a:chExt cx="0" cy="0"/>
        </a:xfrm>
      </p:grpSpPr>
      <p:sp>
        <p:nvSpPr>
          <p:cNvPr id="202" name="Google Shape;202;p57"/>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57"/>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57"/>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57"/>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3"/>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3"/>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7"/>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4"/>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4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4"/>
          <p:cNvGrpSpPr/>
          <p:nvPr/>
        </p:nvGrpSpPr>
        <p:grpSpPr>
          <a:xfrm>
            <a:off x="-692770" y="4423334"/>
            <a:ext cx="3029570" cy="2448579"/>
            <a:chOff x="5816064" y="9435173"/>
            <a:chExt cx="798029" cy="644988"/>
          </a:xfrm>
        </p:grpSpPr>
        <p:sp>
          <p:nvSpPr>
            <p:cNvPr id="61" name="Google Shape;61;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 name="Google Shape;58;p83">
            <a:extLst>
              <a:ext uri="{FF2B5EF4-FFF2-40B4-BE49-F238E27FC236}">
                <a16:creationId xmlns:a16="http://schemas.microsoft.com/office/drawing/2014/main" id="{36AEBA73-6DD6-B775-81F7-69D8BF077A80}"/>
              </a:ext>
            </a:extLst>
          </p:cNvPr>
          <p:cNvSpPr/>
          <p:nvPr userDrawn="1"/>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GB"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pic>
        <p:nvPicPr>
          <p:cNvPr id="3" name="Google Shape;77;p83">
            <a:extLst>
              <a:ext uri="{FF2B5EF4-FFF2-40B4-BE49-F238E27FC236}">
                <a16:creationId xmlns:a16="http://schemas.microsoft.com/office/drawing/2014/main" id="{694BD77B-D3E0-81FF-0749-5A6C0ECFDD23}"/>
              </a:ext>
            </a:extLst>
          </p:cNvPr>
          <p:cNvPicPr preferRelativeResize="0"/>
          <p:nvPr userDrawn="1"/>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5"/>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5"/>
          <p:cNvGrpSpPr/>
          <p:nvPr/>
        </p:nvGrpSpPr>
        <p:grpSpPr>
          <a:xfrm>
            <a:off x="6966447" y="3406884"/>
            <a:ext cx="3616885" cy="2923263"/>
            <a:chOff x="5816064" y="9435173"/>
            <a:chExt cx="798029" cy="644988"/>
          </a:xfrm>
        </p:grpSpPr>
        <p:sp>
          <p:nvSpPr>
            <p:cNvPr id="82" name="Google Shape;82;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5"/>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5"/>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6"/>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6"/>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6"/>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6"/>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6"/>
          <p:cNvSpPr>
            <a:spLocks noGrp="1"/>
          </p:cNvSpPr>
          <p:nvPr>
            <p:ph type="pic" idx="8"/>
          </p:nvPr>
        </p:nvSpPr>
        <p:spPr>
          <a:xfrm>
            <a:off x="-48344" y="0"/>
            <a:ext cx="3570477" cy="6858000"/>
          </a:xfrm>
          <a:prstGeom prst="rect">
            <a:avLst/>
          </a:prstGeom>
          <a:solidFill>
            <a:srgbClr val="D8D8D8"/>
          </a:solidFill>
          <a:ln>
            <a:noFill/>
          </a:ln>
        </p:spPr>
      </p:sp>
      <p:sp>
        <p:nvSpPr>
          <p:cNvPr id="109" name="Google Shape;109;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8"/>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8"/>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8"/>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8"/>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8"/>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8"/>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18"/>
        <p:cNvGrpSpPr/>
        <p:nvPr/>
      </p:nvGrpSpPr>
      <p:grpSpPr>
        <a:xfrm>
          <a:off x="0" y="0"/>
          <a:ext cx="0" cy="0"/>
          <a:chOff x="0" y="0"/>
          <a:chExt cx="0" cy="0"/>
        </a:xfrm>
      </p:grpSpPr>
      <p:sp>
        <p:nvSpPr>
          <p:cNvPr id="119" name="Google Shape;119;p4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4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4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3"/>
        <p:cNvGrpSpPr/>
        <p:nvPr/>
      </p:nvGrpSpPr>
      <p:grpSpPr>
        <a:xfrm>
          <a:off x="0" y="0"/>
          <a:ext cx="0" cy="0"/>
          <a:chOff x="0" y="0"/>
          <a:chExt cx="0" cy="0"/>
        </a:xfrm>
      </p:grpSpPr>
      <p:sp>
        <p:nvSpPr>
          <p:cNvPr id="124" name="Google Shape;124;p50"/>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50"/>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1"/>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forbes.com/"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hyperlink" Target="https://retailnet.p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2" name="Google Shape;212;p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213" name="Google Shape;213;p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5. COMMUNITY PERTNERSHIPS</a:t>
            </a:r>
            <a:endParaRPr sz="1400" b="0" i="0" u="none" strike="noStrike" cap="none">
              <a:solidFill>
                <a:srgbClr val="000000"/>
              </a:solidFill>
              <a:latin typeface="Arial"/>
              <a:ea typeface="Arial"/>
              <a:cs typeface="Arial"/>
              <a:sym typeface="Arial"/>
            </a:endParaRPr>
          </a:p>
        </p:txBody>
      </p:sp>
      <p:sp>
        <p:nvSpPr>
          <p:cNvPr id="2" name="Google Shape;164;p1">
            <a:extLst>
              <a:ext uri="{FF2B5EF4-FFF2-40B4-BE49-F238E27FC236}">
                <a16:creationId xmlns:a16="http://schemas.microsoft.com/office/drawing/2014/main" id="{A3870989-2EF2-8FBF-AFAA-9FC814AD89DE}"/>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3" name="Google Shape;164;p1">
            <a:extLst>
              <a:ext uri="{FF2B5EF4-FFF2-40B4-BE49-F238E27FC236}">
                <a16:creationId xmlns:a16="http://schemas.microsoft.com/office/drawing/2014/main" id="{3953DC72-8FB9-5984-F37F-D2EBDE304A13}"/>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4" name="Picture 3" descr="A grey and black sign with a person in a circle&#10;&#10;Description automatically generated">
            <a:extLst>
              <a:ext uri="{FF2B5EF4-FFF2-40B4-BE49-F238E27FC236}">
                <a16:creationId xmlns:a16="http://schemas.microsoft.com/office/drawing/2014/main" id="{04517F8E-BB29-4D34-AD2B-FED2FB4F3478}"/>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r>
              <a:rPr lang="en-US"/>
              <a:t>OBJECTIVES</a:t>
            </a:r>
            <a:endParaRPr/>
          </a:p>
          <a:p>
            <a:pPr marL="0" lvl="0" indent="0" algn="l" rtl="0">
              <a:lnSpc>
                <a:spcPct val="90000"/>
              </a:lnSpc>
              <a:spcBef>
                <a:spcPts val="1000"/>
              </a:spcBef>
              <a:spcAft>
                <a:spcPts val="0"/>
              </a:spcAft>
              <a:buClr>
                <a:srgbClr val="73B64B"/>
              </a:buClr>
              <a:buSzPts val="3600"/>
              <a:buNone/>
            </a:pPr>
            <a:endParaRPr/>
          </a:p>
        </p:txBody>
      </p:sp>
      <p:sp>
        <p:nvSpPr>
          <p:cNvPr id="295" name="Google Shape;295;p9"/>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a:solidFill>
                  <a:srgbClr val="000000"/>
                </a:solidFill>
              </a:rPr>
              <a:t>In this module of our study, you will learn why building a community partnership is important for sustainable development.</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en-US">
                <a:solidFill>
                  <a:srgbClr val="000000"/>
                </a:solidFill>
              </a:rPr>
              <a:t>Below, we will outline the main objectives and importance of such partnerships for businesses.</a:t>
            </a:r>
            <a:endParaRPr>
              <a:solidFill>
                <a:srgbClr val="000000"/>
              </a:solidFill>
            </a:endParaRPr>
          </a:p>
        </p:txBody>
      </p:sp>
      <p:sp>
        <p:nvSpPr>
          <p:cNvPr id="296" name="Google Shape;296;p9"/>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pic>
        <p:nvPicPr>
          <p:cNvPr id="297" name="Google Shape;297;p9"/>
          <p:cNvPicPr preferRelativeResize="0">
            <a:picLocks noGrp="1"/>
          </p:cNvPicPr>
          <p:nvPr>
            <p:ph type="pic" idx="2"/>
          </p:nvPr>
        </p:nvPicPr>
        <p:blipFill rotWithShape="1">
          <a:blip r:embed="rId3">
            <a:alphaModFix/>
          </a:blip>
          <a:srcRect t="4510" b="4509"/>
          <a:stretch/>
        </p:blipFill>
        <p:spPr>
          <a:xfrm>
            <a:off x="635271" y="2095585"/>
            <a:ext cx="5130800" cy="39131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0"/>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303" name="Google Shape;303;p10"/>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304" name="Google Shape;304;p10"/>
          <p:cNvPicPr preferRelativeResize="0">
            <a:picLocks noGrp="1"/>
          </p:cNvPicPr>
          <p:nvPr>
            <p:ph type="pic" idx="3"/>
          </p:nvPr>
        </p:nvPicPr>
        <p:blipFill rotWithShape="1">
          <a:blip r:embed="rId3">
            <a:alphaModFix/>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11" name="Google Shape;311;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12" name="Google Shape;312;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13" name="Google Shape;313;p11"/>
          <p:cNvSpPr txBox="1"/>
          <p:nvPr/>
        </p:nvSpPr>
        <p:spPr>
          <a:xfrm>
            <a:off x="5906320" y="4514232"/>
            <a:ext cx="560874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SUSTAINABLE BUSINESS OPERATIONS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2"/>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b="1"/>
              <a:t>Understanding of local needs and challenges</a:t>
            </a:r>
            <a:endParaRPr/>
          </a:p>
        </p:txBody>
      </p:sp>
      <p:sp>
        <p:nvSpPr>
          <p:cNvPr id="319" name="Google Shape;319;p12"/>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0" name="Google Shape;320;p12"/>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b="1"/>
              <a:t>Trust building</a:t>
            </a:r>
            <a:endParaRPr/>
          </a:p>
        </p:txBody>
      </p:sp>
      <p:sp>
        <p:nvSpPr>
          <p:cNvPr id="321" name="Google Shape;321;p12"/>
          <p:cNvSpPr txBox="1">
            <a:spLocks noGrp="1"/>
          </p:cNvSpPr>
          <p:nvPr>
            <p:ph type="body" idx="6"/>
          </p:nvPr>
        </p:nvSpPr>
        <p:spPr>
          <a:xfrm>
            <a:off x="4927790" y="2347822"/>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Supporting the development of local communities</a:t>
            </a:r>
            <a:endParaRPr/>
          </a:p>
        </p:txBody>
      </p:sp>
      <p:sp>
        <p:nvSpPr>
          <p:cNvPr id="322" name="Google Shape;322;p12"/>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23" name="Google Shape;323;p12"/>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24" name="Google Shape;324;p12"/>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5" name="Google Shape;325;p12"/>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6" name="Google Shape;326;p12"/>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7" name="Google Shape;327;p12"/>
          <p:cNvSpPr txBox="1"/>
          <p:nvPr/>
        </p:nvSpPr>
        <p:spPr>
          <a:xfrm>
            <a:off x="4912293" y="326510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Shared responsibility for the environment</a:t>
            </a:r>
            <a:endParaRPr sz="1400" b="0" i="0" u="none" strike="noStrike" cap="none">
              <a:solidFill>
                <a:srgbClr val="000000"/>
              </a:solidFill>
              <a:latin typeface="Arial"/>
              <a:ea typeface="Arial"/>
              <a:cs typeface="Arial"/>
              <a:sym typeface="Arial"/>
            </a:endParaRPr>
          </a:p>
        </p:txBody>
      </p:sp>
      <p:sp>
        <p:nvSpPr>
          <p:cNvPr id="328" name="Google Shape;328;p12"/>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9" name="Google Shape;329;p12"/>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Create innovative solutions</a:t>
            </a:r>
            <a:endParaRPr sz="2400" b="1" i="0" u="none" strike="noStrike" cap="none">
              <a:solidFill>
                <a:srgbClr val="73B64B"/>
              </a:solidFill>
              <a:latin typeface="Calibri"/>
              <a:ea typeface="Calibri"/>
              <a:cs typeface="Calibri"/>
              <a:sym typeface="Calibri"/>
            </a:endParaRPr>
          </a:p>
        </p:txBody>
      </p:sp>
      <p:sp>
        <p:nvSpPr>
          <p:cNvPr id="330" name="Google Shape;330;p12"/>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Co-creation of social values</a:t>
            </a:r>
            <a:endParaRPr sz="1400" b="0" i="0" u="none" strike="noStrike" cap="none">
              <a:solidFill>
                <a:srgbClr val="000000"/>
              </a:solidFill>
              <a:latin typeface="Arial"/>
              <a:ea typeface="Arial"/>
              <a:cs typeface="Arial"/>
              <a:sym typeface="Arial"/>
            </a:endParaRPr>
          </a:p>
        </p:txBody>
      </p:sp>
      <p:sp>
        <p:nvSpPr>
          <p:cNvPr id="331" name="Google Shape;331;p12"/>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32" name="Google Shape;332;p12"/>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33" name="Google Shape;333;p12"/>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4" name="Google Shape;334;p12"/>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5" name="Google Shape;335;p12"/>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6" name="Google Shape;336;p12"/>
          <p:cNvPicPr preferRelativeResize="0">
            <a:picLocks noGrp="1"/>
          </p:cNvPicPr>
          <p:nvPr>
            <p:ph type="pic" idx="8"/>
          </p:nvPr>
        </p:nvPicPr>
        <p:blipFill rotWithShape="1">
          <a:blip r:embed="rId3">
            <a:alphaModFix/>
          </a:blip>
          <a:srcRect l="28179" r="28179"/>
          <a:stretch/>
        </p:blipFill>
        <p:spPr>
          <a:xfrm>
            <a:off x="-48344" y="0"/>
            <a:ext cx="3570477"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b="1"/>
              <a:t>Understanding of local needs and challenges</a:t>
            </a:r>
            <a:endParaRPr/>
          </a:p>
          <a:p>
            <a:pPr marL="0" lvl="0" indent="0" algn="l" rtl="0">
              <a:lnSpc>
                <a:spcPct val="90000"/>
              </a:lnSpc>
              <a:spcBef>
                <a:spcPts val="1000"/>
              </a:spcBef>
              <a:spcAft>
                <a:spcPts val="0"/>
              </a:spcAft>
              <a:buClr>
                <a:schemeClr val="lt1"/>
              </a:buClr>
              <a:buSzPts val="3600"/>
              <a:buNone/>
            </a:pPr>
            <a:endParaRPr/>
          </a:p>
        </p:txBody>
      </p:sp>
      <p:sp>
        <p:nvSpPr>
          <p:cNvPr id="342" name="Google Shape;342;p13"/>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a:solidFill>
                  <a:srgbClr val="000000"/>
                </a:solidFill>
              </a:rPr>
              <a:t>Understanding local community needs and challenges is a key element in building</a:t>
            </a:r>
            <a:endParaRPr>
              <a:solidFill>
                <a:srgbClr val="000000"/>
              </a:solidFill>
            </a:endParaRPr>
          </a:p>
          <a:p>
            <a:pPr marL="228600" lvl="0" indent="-228600" algn="just" rtl="0">
              <a:lnSpc>
                <a:spcPct val="103333"/>
              </a:lnSpc>
              <a:spcBef>
                <a:spcPts val="0"/>
              </a:spcBef>
              <a:spcAft>
                <a:spcPts val="0"/>
              </a:spcAft>
              <a:buClr>
                <a:srgbClr val="000000"/>
              </a:buClr>
              <a:buSzPts val="2400"/>
              <a:buNone/>
            </a:pPr>
            <a:r>
              <a:rPr lang="en-US">
                <a:solidFill>
                  <a:srgbClr val="000000"/>
                </a:solidFill>
              </a:rPr>
              <a:t>effective community partnerships in the context of sustainable development. </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228600" lvl="0" indent="-228600" algn="just" rtl="0">
              <a:lnSpc>
                <a:spcPct val="103333"/>
              </a:lnSpc>
              <a:spcBef>
                <a:spcPts val="0"/>
              </a:spcBef>
              <a:spcAft>
                <a:spcPts val="0"/>
              </a:spcAft>
              <a:buClr>
                <a:srgbClr val="000000"/>
              </a:buClr>
              <a:buSzPts val="2400"/>
              <a:buNone/>
            </a:pPr>
            <a:r>
              <a:rPr lang="en-US">
                <a:solidFill>
                  <a:srgbClr val="000000"/>
                </a:solidFill>
              </a:rPr>
              <a:t>Main rule:</a:t>
            </a:r>
            <a:endParaRPr>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a:solidFill>
                  <a:srgbClr val="73B64B"/>
                </a:solidFill>
              </a:rPr>
              <a:t>Organising regular meetings</a:t>
            </a:r>
            <a:endParaRPr>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a:solidFill>
                  <a:srgbClr val="73B64B"/>
                </a:solidFill>
              </a:rPr>
              <a:t>Effective data analysis, including demographic and economic data</a:t>
            </a:r>
            <a:endParaRPr>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a:solidFill>
                  <a:srgbClr val="73B64B"/>
                </a:solidFill>
              </a:rPr>
              <a:t>Cooperation with local leaders</a:t>
            </a:r>
            <a:endParaRPr>
              <a:solidFill>
                <a:srgbClr val="73B64B"/>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a:solidFill>
                  <a:srgbClr val="73B64B"/>
                </a:solidFill>
              </a:rPr>
              <a:t>Presence in the media and social media.</a:t>
            </a:r>
            <a:endParaRPr>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b="1"/>
              <a:t>Trust building</a:t>
            </a:r>
            <a:endParaRPr/>
          </a:p>
          <a:p>
            <a:pPr marL="0" lvl="0" indent="0" algn="l" rtl="0">
              <a:lnSpc>
                <a:spcPct val="90000"/>
              </a:lnSpc>
              <a:spcBef>
                <a:spcPts val="1000"/>
              </a:spcBef>
              <a:spcAft>
                <a:spcPts val="0"/>
              </a:spcAft>
              <a:buClr>
                <a:schemeClr val="lt1"/>
              </a:buClr>
              <a:buSzPts val="3600"/>
              <a:buNone/>
            </a:pPr>
            <a:endParaRPr/>
          </a:p>
        </p:txBody>
      </p:sp>
      <p:sp>
        <p:nvSpPr>
          <p:cNvPr id="348" name="Google Shape;348;p14"/>
          <p:cNvSpPr txBox="1">
            <a:spLocks noGrp="1"/>
          </p:cNvSpPr>
          <p:nvPr>
            <p:ph type="body" idx="2"/>
          </p:nvPr>
        </p:nvSpPr>
        <p:spPr>
          <a:xfrm>
            <a:off x="904856" y="2457445"/>
            <a:ext cx="10479218" cy="4236866"/>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en-US">
                <a:solidFill>
                  <a:srgbClr val="000000"/>
                </a:solidFill>
              </a:rPr>
              <a:t>In order for your company to inspire social trust, it is worth focusing on:</a:t>
            </a:r>
            <a:endParaRPr>
              <a:solidFill>
                <a:srgbClr val="000000"/>
              </a:solidFill>
            </a:endParaRPr>
          </a:p>
          <a:p>
            <a:pPr marL="342900" lvl="0" indent="-342900" algn="l" rtl="0">
              <a:lnSpc>
                <a:spcPct val="103333"/>
              </a:lnSpc>
              <a:spcBef>
                <a:spcPts val="0"/>
              </a:spcBef>
              <a:spcAft>
                <a:spcPts val="0"/>
              </a:spcAft>
              <a:buClr>
                <a:srgbClr val="000000"/>
              </a:buClr>
              <a:buSzPts val="2400"/>
              <a:buFont typeface="Arial"/>
              <a:buChar char="•"/>
            </a:pPr>
            <a:r>
              <a:rPr lang="en-US">
                <a:solidFill>
                  <a:srgbClr val="000000"/>
                </a:solidFill>
              </a:rPr>
              <a:t>Transparent and active communication,</a:t>
            </a:r>
            <a:endParaRPr>
              <a:solidFill>
                <a:srgbClr val="000000"/>
              </a:solidFill>
            </a:endParaRPr>
          </a:p>
          <a:p>
            <a:pPr marL="342900" lvl="0" indent="-342900" algn="l" rtl="0">
              <a:lnSpc>
                <a:spcPct val="103333"/>
              </a:lnSpc>
              <a:spcBef>
                <a:spcPts val="0"/>
              </a:spcBef>
              <a:spcAft>
                <a:spcPts val="0"/>
              </a:spcAft>
              <a:buClr>
                <a:srgbClr val="000000"/>
              </a:buClr>
              <a:buSzPts val="2400"/>
              <a:buFont typeface="Arial"/>
              <a:buChar char="•"/>
            </a:pPr>
            <a:r>
              <a:rPr lang="en-US">
                <a:solidFill>
                  <a:srgbClr val="000000"/>
                </a:solidFill>
              </a:rPr>
              <a:t>Formulating a clear company goal,</a:t>
            </a:r>
            <a:endParaRPr>
              <a:solidFill>
                <a:srgbClr val="000000"/>
              </a:solidFill>
            </a:endParaRPr>
          </a:p>
          <a:p>
            <a:pPr marL="342900" lvl="0" indent="-342900" algn="l" rtl="0">
              <a:lnSpc>
                <a:spcPct val="103333"/>
              </a:lnSpc>
              <a:spcBef>
                <a:spcPts val="0"/>
              </a:spcBef>
              <a:spcAft>
                <a:spcPts val="0"/>
              </a:spcAft>
              <a:buClr>
                <a:srgbClr val="000000"/>
              </a:buClr>
              <a:buSzPts val="2400"/>
              <a:buFont typeface="Arial"/>
              <a:buChar char="•"/>
            </a:pPr>
            <a:r>
              <a:rPr lang="en-US">
                <a:solidFill>
                  <a:srgbClr val="000000"/>
                </a:solidFill>
              </a:rPr>
              <a:t>Building lasting relationships,</a:t>
            </a:r>
            <a:endParaRPr>
              <a:solidFill>
                <a:srgbClr val="000000"/>
              </a:solidFill>
            </a:endParaRPr>
          </a:p>
          <a:p>
            <a:pPr marL="342900" lvl="0" indent="-342900" algn="l" rtl="0">
              <a:lnSpc>
                <a:spcPct val="103333"/>
              </a:lnSpc>
              <a:spcBef>
                <a:spcPts val="0"/>
              </a:spcBef>
              <a:spcAft>
                <a:spcPts val="0"/>
              </a:spcAft>
              <a:buClr>
                <a:srgbClr val="000000"/>
              </a:buClr>
              <a:buSzPts val="2400"/>
              <a:buFont typeface="Arial"/>
              <a:buChar char="•"/>
            </a:pPr>
            <a:r>
              <a:rPr lang="en-US">
                <a:solidFill>
                  <a:srgbClr val="000000"/>
                </a:solidFill>
              </a:rPr>
              <a:t>Effectiveness of actions,</a:t>
            </a:r>
            <a:endParaRPr>
              <a:solidFill>
                <a:srgbClr val="000000"/>
              </a:solidFill>
            </a:endParaRPr>
          </a:p>
          <a:p>
            <a:pPr marL="342900" lvl="0" indent="-342900" algn="l" rtl="0">
              <a:lnSpc>
                <a:spcPct val="103333"/>
              </a:lnSpc>
              <a:spcBef>
                <a:spcPts val="0"/>
              </a:spcBef>
              <a:spcAft>
                <a:spcPts val="0"/>
              </a:spcAft>
              <a:buClr>
                <a:srgbClr val="000000"/>
              </a:buClr>
              <a:buSzPts val="2400"/>
              <a:buFont typeface="Arial"/>
              <a:buChar char="•"/>
            </a:pPr>
            <a:r>
              <a:rPr lang="en-US">
                <a:solidFill>
                  <a:srgbClr val="000000"/>
                </a:solidFill>
              </a:rPr>
              <a:t>Ensuring employee well-being and maintain partnership relations.</a:t>
            </a:r>
            <a:endParaRPr/>
          </a:p>
          <a:p>
            <a:pPr marL="0" lvl="0" indent="0" algn="l" rtl="0">
              <a:lnSpc>
                <a:spcPct val="103333"/>
              </a:lnSpc>
              <a:spcBef>
                <a:spcPts val="0"/>
              </a:spcBef>
              <a:spcAft>
                <a:spcPts val="0"/>
              </a:spcAft>
              <a:buClr>
                <a:srgbClr val="595959"/>
              </a:buClr>
              <a:buSzPts val="2400"/>
              <a:buFont typeface="Noto Sans Symbols"/>
              <a:buNone/>
            </a:pPr>
            <a:endParaRPr>
              <a:solidFill>
                <a:srgbClr val="73B64B"/>
              </a:solidFill>
            </a:endParaRPr>
          </a:p>
          <a:p>
            <a:pPr marL="0" lvl="0" indent="0" algn="just" rtl="0">
              <a:lnSpc>
                <a:spcPct val="103333"/>
              </a:lnSpc>
              <a:spcBef>
                <a:spcPts val="0"/>
              </a:spcBef>
              <a:spcAft>
                <a:spcPts val="0"/>
              </a:spcAft>
              <a:buClr>
                <a:srgbClr val="73B64B"/>
              </a:buClr>
              <a:buSzPts val="2400"/>
              <a:buNone/>
            </a:pPr>
            <a:r>
              <a:rPr lang="en-US">
                <a:solidFill>
                  <a:srgbClr val="73B64B"/>
                </a:solidFill>
              </a:rPr>
              <a:t>Building trust within community partnerships is a process that requires patience, consistency and authenticity. However, effective cooperation based on trust can bring many benefits for both the company and the local community.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Supporting the development of local communities</a:t>
            </a:r>
            <a:endParaRPr/>
          </a:p>
        </p:txBody>
      </p:sp>
      <p:sp>
        <p:nvSpPr>
          <p:cNvPr id="354" name="Google Shape;354;p1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en-US">
                <a:solidFill>
                  <a:srgbClr val="0D0D0D"/>
                </a:solidFill>
                <a:highlight>
                  <a:srgbClr val="FFFFFF"/>
                </a:highlight>
              </a:rPr>
              <a:t>What is important, what aspect should be taken care of?</a:t>
            </a:r>
            <a:endParaRPr>
              <a:solidFill>
                <a:srgbClr val="0D0D0D"/>
              </a:solidFill>
              <a:highlight>
                <a:srgbClr val="FFFFFF"/>
              </a:highlight>
            </a:endParaRPr>
          </a:p>
          <a:p>
            <a:pPr marL="0" lvl="0" indent="0" algn="l"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a:buChar char="•"/>
            </a:pPr>
            <a:r>
              <a:rPr lang="en-US">
                <a:solidFill>
                  <a:srgbClr val="0D0D0D"/>
                </a:solidFill>
                <a:highlight>
                  <a:srgbClr val="FFFFFF"/>
                </a:highlight>
              </a:rPr>
              <a:t>Maintain an inclusive work environment,</a:t>
            </a:r>
            <a:endParaRPr>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a:buChar char="•"/>
            </a:pPr>
            <a:r>
              <a:rPr lang="en-US">
                <a:solidFill>
                  <a:srgbClr val="0D0D0D"/>
                </a:solidFill>
                <a:highlight>
                  <a:srgbClr val="FFFFFF"/>
                </a:highlight>
              </a:rPr>
              <a:t>Take care of your employees, offer access to development, training, courses,</a:t>
            </a:r>
            <a:endParaRPr>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a:buChar char="•"/>
            </a:pPr>
            <a:r>
              <a:rPr lang="en-US">
                <a:solidFill>
                  <a:srgbClr val="0D0D0D"/>
                </a:solidFill>
                <a:highlight>
                  <a:srgbClr val="FFFFFF"/>
                </a:highlight>
              </a:rPr>
              <a:t>Get involved in projects in the field of ecology and environmental protection,</a:t>
            </a:r>
            <a:endParaRPr>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a:buChar char="•"/>
            </a:pPr>
            <a:r>
              <a:rPr lang="en-US">
                <a:solidFill>
                  <a:srgbClr val="0D0D0D"/>
                </a:solidFill>
                <a:highlight>
                  <a:srgbClr val="FFFFFF"/>
                </a:highlight>
              </a:rPr>
              <a:t>Support local schools and universities,</a:t>
            </a:r>
            <a:endParaRPr>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a:buChar char="•"/>
            </a:pPr>
            <a:r>
              <a:rPr lang="en-US">
                <a:solidFill>
                  <a:srgbClr val="0D0D0D"/>
                </a:solidFill>
                <a:highlight>
                  <a:srgbClr val="FFFFFF"/>
                </a:highlight>
              </a:rPr>
              <a:t>Take part in charity events.</a:t>
            </a:r>
            <a:endParaRPr>
              <a:solidFill>
                <a:srgbClr val="0D0D0D"/>
              </a:solidFill>
              <a:highlight>
                <a:srgbClr val="FFFFFF"/>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Shared responsibility for the environment</a:t>
            </a:r>
            <a:endParaRPr/>
          </a:p>
        </p:txBody>
      </p:sp>
      <p:sp>
        <p:nvSpPr>
          <p:cNvPr id="360" name="Google Shape;360;p1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00000"/>
              </a:buClr>
              <a:buSzPts val="2400"/>
              <a:buNone/>
            </a:pPr>
            <a:r>
              <a:rPr lang="en-US">
                <a:solidFill>
                  <a:srgbClr val="000000"/>
                </a:solidFill>
              </a:rPr>
              <a:t>The idea of shared environmental responsibility refers to the need for companies to engage in environmental action in partnership with others, including other companies, local communities, NGOs, governments and consumers. </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342900" lvl="0" indent="-342900" algn="l" rtl="0">
              <a:lnSpc>
                <a:spcPct val="103333"/>
              </a:lnSpc>
              <a:spcBef>
                <a:spcPts val="0"/>
              </a:spcBef>
              <a:spcAft>
                <a:spcPts val="0"/>
              </a:spcAft>
              <a:buClr>
                <a:srgbClr val="73B64B"/>
              </a:buClr>
              <a:buSzPts val="2400"/>
              <a:buFont typeface="Arial"/>
              <a:buChar char="•"/>
            </a:pPr>
            <a:r>
              <a:rPr lang="en-US">
                <a:solidFill>
                  <a:srgbClr val="73B64B"/>
                </a:solidFill>
              </a:rPr>
              <a:t>Establish cooperation with other companies,</a:t>
            </a:r>
            <a:endParaRPr>
              <a:solidFill>
                <a:srgbClr val="73B64B"/>
              </a:solidFill>
            </a:endParaRPr>
          </a:p>
          <a:p>
            <a:pPr marL="342900" lvl="0" indent="-342900" algn="l" rtl="0">
              <a:lnSpc>
                <a:spcPct val="103333"/>
              </a:lnSpc>
              <a:spcBef>
                <a:spcPts val="0"/>
              </a:spcBef>
              <a:spcAft>
                <a:spcPts val="0"/>
              </a:spcAft>
              <a:buClr>
                <a:srgbClr val="73B64B"/>
              </a:buClr>
              <a:buSzPts val="2400"/>
              <a:buFont typeface="Arial"/>
              <a:buChar char="•"/>
            </a:pPr>
            <a:r>
              <a:rPr lang="en-US">
                <a:solidFill>
                  <a:srgbClr val="73B64B"/>
                </a:solidFill>
              </a:rPr>
              <a:t>Cooperates with non-governmental organisations,</a:t>
            </a:r>
            <a:endParaRPr>
              <a:solidFill>
                <a:srgbClr val="73B64B"/>
              </a:solidFill>
            </a:endParaRPr>
          </a:p>
          <a:p>
            <a:pPr marL="342900" lvl="0" indent="-342900" algn="l" rtl="0">
              <a:lnSpc>
                <a:spcPct val="103333"/>
              </a:lnSpc>
              <a:spcBef>
                <a:spcPts val="0"/>
              </a:spcBef>
              <a:spcAft>
                <a:spcPts val="0"/>
              </a:spcAft>
              <a:buClr>
                <a:srgbClr val="73B64B"/>
              </a:buClr>
              <a:buSzPts val="2400"/>
              <a:buFont typeface="Arial"/>
              <a:buChar char="•"/>
            </a:pPr>
            <a:r>
              <a:rPr lang="en-US">
                <a:solidFill>
                  <a:srgbClr val="73B64B"/>
                </a:solidFill>
              </a:rPr>
              <a:t>Create ecological awareness among employees and externally,</a:t>
            </a:r>
            <a:endParaRPr>
              <a:solidFill>
                <a:srgbClr val="73B64B"/>
              </a:solidFill>
            </a:endParaRPr>
          </a:p>
          <a:p>
            <a:pPr marL="342900" lvl="0" indent="-342900" algn="l" rtl="0">
              <a:lnSpc>
                <a:spcPct val="103333"/>
              </a:lnSpc>
              <a:spcBef>
                <a:spcPts val="0"/>
              </a:spcBef>
              <a:spcAft>
                <a:spcPts val="0"/>
              </a:spcAft>
              <a:buClr>
                <a:srgbClr val="73B64B"/>
              </a:buClr>
              <a:buSzPts val="2400"/>
              <a:buFont typeface="Arial"/>
              <a:buChar char="•"/>
            </a:pPr>
            <a:r>
              <a:rPr lang="en-US">
                <a:solidFill>
                  <a:srgbClr val="73B64B"/>
                </a:solidFill>
              </a:rPr>
              <a:t>Choose ecological products.</a:t>
            </a:r>
            <a:endParaRPr>
              <a:solidFill>
                <a:srgbClr val="73B64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txBox="1">
            <a:spLocks noGrp="1"/>
          </p:cNvSpPr>
          <p:nvPr>
            <p:ph type="body" idx="1"/>
          </p:nvPr>
        </p:nvSpPr>
        <p:spPr>
          <a:xfrm>
            <a:off x="309725" y="87566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b="1"/>
              <a:t>Create innovative solutions</a:t>
            </a:r>
            <a:endParaRPr/>
          </a:p>
        </p:txBody>
      </p:sp>
      <p:sp>
        <p:nvSpPr>
          <p:cNvPr id="366" name="Google Shape;366;p17"/>
          <p:cNvSpPr txBox="1">
            <a:spLocks noGrp="1"/>
          </p:cNvSpPr>
          <p:nvPr>
            <p:ph type="body" idx="2"/>
          </p:nvPr>
        </p:nvSpPr>
        <p:spPr>
          <a:xfrm>
            <a:off x="309725" y="2079525"/>
            <a:ext cx="11074500" cy="41598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a:t> </a:t>
            </a:r>
            <a:r>
              <a:rPr lang="en-US">
                <a:solidFill>
                  <a:srgbClr val="000000"/>
                </a:solidFill>
              </a:rPr>
              <a:t>	Ways to formulate creative and effective methods that promote engagement, cooperation and mutual support in the local community. What could it be?</a:t>
            </a:r>
            <a:endParaRPr>
              <a:solidFill>
                <a:srgbClr val="000000"/>
              </a:solidFill>
            </a:endParaRPr>
          </a:p>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Digital or e-learning platforms: </a:t>
            </a:r>
            <a:r>
              <a:rPr lang="en-US">
                <a:solidFill>
                  <a:srgbClr val="000000"/>
                </a:solidFill>
              </a:rPr>
              <a:t>mobile platforms that facilitate online interaction and personal development, offering a variety of educational resources. </a:t>
            </a:r>
            <a:endParaRPr/>
          </a:p>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Artistic and cultural programs</a:t>
            </a:r>
            <a:r>
              <a:rPr lang="en-US">
                <a:solidFill>
                  <a:srgbClr val="000000"/>
                </a:solidFill>
              </a:rPr>
              <a:t>: initiatives such as art workshops, local culture festivals and street murals that celebrate and promote community engagement in the arts.</a:t>
            </a:r>
            <a:endParaRPr>
              <a:solidFill>
                <a:srgbClr val="000000"/>
              </a:solidFill>
            </a:endParaRPr>
          </a:p>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Ecological activities: </a:t>
            </a:r>
            <a:r>
              <a:rPr lang="en-US">
                <a:solidFill>
                  <a:srgbClr val="000000"/>
                </a:solidFill>
              </a:rPr>
              <a:t>Creating projects and activities related to environmental protection. E.g. ecological competitions.</a:t>
            </a:r>
            <a:endParaRPr>
              <a:solidFill>
                <a:srgbClr val="000000"/>
              </a:solidFill>
            </a:endParaRPr>
          </a:p>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Health and sports programs</a:t>
            </a:r>
            <a:r>
              <a:rPr lang="en-US">
                <a:solidFill>
                  <a:srgbClr val="000000"/>
                </a:solidFill>
              </a:rPr>
              <a:t>: Creating health programs that promote physical activity, healthy eating habits and mental health. e.g. </a:t>
            </a:r>
            <a:r>
              <a:rPr lang="en-US" b="1">
                <a:solidFill>
                  <a:srgbClr val="000000"/>
                </a:solidFill>
              </a:rPr>
              <a:t>well-being in the workplace </a:t>
            </a:r>
            <a:r>
              <a:rPr lang="en-US">
                <a:solidFill>
                  <a:srgbClr val="000000"/>
                </a:solidFill>
              </a:rPr>
              <a:t>as a company goal.</a:t>
            </a:r>
            <a:endParaRPr>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8"/>
          <p:cNvSpPr txBox="1">
            <a:spLocks noGrp="1"/>
          </p:cNvSpPr>
          <p:nvPr>
            <p:ph type="body" idx="1"/>
          </p:nvPr>
        </p:nvSpPr>
        <p:spPr>
          <a:xfrm>
            <a:off x="419100"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Co-creation of social values</a:t>
            </a:r>
            <a:endParaRPr/>
          </a:p>
        </p:txBody>
      </p:sp>
      <p:sp>
        <p:nvSpPr>
          <p:cNvPr id="372" name="Google Shape;372;p18"/>
          <p:cNvSpPr txBox="1">
            <a:spLocks noGrp="1"/>
          </p:cNvSpPr>
          <p:nvPr>
            <p:ph type="body" idx="2"/>
          </p:nvPr>
        </p:nvSpPr>
        <p:spPr>
          <a:xfrm>
            <a:off x="419100" y="1902550"/>
            <a:ext cx="10965000" cy="4803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a:t>	</a:t>
            </a:r>
            <a:r>
              <a:rPr lang="en-US">
                <a:solidFill>
                  <a:srgbClr val="000000"/>
                </a:solidFill>
              </a:rPr>
              <a:t>Social cooperation contributes to the creation of social values that not only generate economic benefits but, above all, protect the natural environment.</a:t>
            </a:r>
            <a:endParaRPr>
              <a:solidFill>
                <a:srgbClr val="000000"/>
              </a:solidFill>
            </a:endParaRPr>
          </a:p>
          <a:p>
            <a:pPr marL="228600" lvl="0" indent="-228600" algn="just" rtl="0">
              <a:lnSpc>
                <a:spcPct val="103333"/>
              </a:lnSpc>
              <a:spcBef>
                <a:spcPts val="0"/>
              </a:spcBef>
              <a:spcAft>
                <a:spcPts val="0"/>
              </a:spcAft>
              <a:buClr>
                <a:srgbClr val="000000"/>
              </a:buClr>
              <a:buSzPts val="2400"/>
              <a:buNone/>
            </a:pPr>
            <a:r>
              <a:rPr lang="en-US" b="1" i="0">
                <a:solidFill>
                  <a:srgbClr val="000000"/>
                </a:solidFill>
                <a:highlight>
                  <a:srgbClr val="FFFFFF"/>
                </a:highlight>
              </a:rPr>
              <a:t>	How can you co-create social impact initiatives with your customers to promote sustainability?</a:t>
            </a:r>
            <a:endParaRPr b="1" i="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i="0">
                <a:solidFill>
                  <a:srgbClr val="000000"/>
                </a:solidFill>
                <a:highlight>
                  <a:srgbClr val="FFFFFF"/>
                </a:highlight>
              </a:rPr>
              <a:t>You need to know your customers based on their characteristics, behaviors, preferences.</a:t>
            </a:r>
            <a:endParaRPr i="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i="0">
                <a:solidFill>
                  <a:srgbClr val="000000"/>
                </a:solidFill>
                <a:highlight>
                  <a:srgbClr val="FFFFFF"/>
                </a:highlight>
              </a:rPr>
              <a:t>The basis of the value co-creation process is to generate benefits both for your company and customers, as well as for society and the environment. You can co-create value by engaging your customers</a:t>
            </a:r>
            <a:r>
              <a:rPr lang="en-US">
                <a:solidFill>
                  <a:srgbClr val="000000"/>
                </a:solidFill>
                <a:highlight>
                  <a:srgbClr val="FFFFFF"/>
                </a:highlight>
              </a:rPr>
              <a:t>, </a:t>
            </a:r>
            <a:endParaRPr/>
          </a:p>
          <a:p>
            <a:pPr marL="342900" lvl="0" indent="-342900" algn="just" rtl="0">
              <a:lnSpc>
                <a:spcPct val="103333"/>
              </a:lnSpc>
              <a:spcBef>
                <a:spcPts val="0"/>
              </a:spcBef>
              <a:spcAft>
                <a:spcPts val="0"/>
              </a:spcAft>
              <a:buClr>
                <a:srgbClr val="0D0D0D"/>
              </a:buClr>
              <a:buSzPts val="2400"/>
              <a:buFont typeface="Arial"/>
              <a:buChar char="•"/>
            </a:pPr>
            <a:r>
              <a:rPr lang="en-US" i="0">
                <a:solidFill>
                  <a:srgbClr val="0D0D0D"/>
                </a:solidFill>
                <a:highlight>
                  <a:srgbClr val="FFFFFF"/>
                </a:highlight>
              </a:rPr>
              <a:t>To ensure that your co-creation initiatives are effective, you need to measure their impact on sustainable development outcomes, customer satisfaction, and social and environmental results. Use indicators and metrics that are relevant, specific, measurable, achievable, realistic, and timely to evaluate your impact.</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1" name="Google Shape;221;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2" name="Google Shape;222;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223" name="Google Shape;223;p2"/>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9"/>
          <p:cNvSpPr txBox="1">
            <a:spLocks noGrp="1"/>
          </p:cNvSpPr>
          <p:nvPr>
            <p:ph type="body" idx="1"/>
          </p:nvPr>
        </p:nvSpPr>
        <p:spPr>
          <a:xfrm>
            <a:off x="607552" y="416398"/>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What to do to create a community partnership in your company?</a:t>
            </a:r>
            <a:endParaRPr/>
          </a:p>
        </p:txBody>
      </p:sp>
      <p:sp>
        <p:nvSpPr>
          <p:cNvPr id="379" name="Google Shape;379;p19"/>
          <p:cNvSpPr txBox="1">
            <a:spLocks noGrp="1"/>
          </p:cNvSpPr>
          <p:nvPr>
            <p:ph type="body" idx="3"/>
          </p:nvPr>
        </p:nvSpPr>
        <p:spPr>
          <a:xfrm>
            <a:off x="607550" y="2242950"/>
            <a:ext cx="6255600" cy="4102800"/>
          </a:xfrm>
          <a:prstGeom prst="rect">
            <a:avLst/>
          </a:prstGeom>
          <a:noFill/>
          <a:ln>
            <a:noFill/>
          </a:ln>
        </p:spPr>
        <p:txBody>
          <a:bodyPr spcFirstLastPara="1" wrap="square" lIns="91425" tIns="45700" rIns="91425" bIns="45700" anchor="t" anchorCtr="0">
            <a:noAutofit/>
          </a:bodyPr>
          <a:lstStyle/>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Maintaining positive  relationships with stakeholders,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Supporting clusters and clubs operating locally,</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Increasing employee involvement in local communities,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Taking care of local sustainable development,</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Using the services of local suppliers,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Enhancing external visibility to improve the image - effective marketing.</a:t>
            </a:r>
            <a:endParaRPr/>
          </a:p>
          <a:p>
            <a:pPr marL="228600" lvl="0" indent="-228600" algn="just" rtl="0">
              <a:lnSpc>
                <a:spcPct val="103333"/>
              </a:lnSpc>
              <a:spcBef>
                <a:spcPts val="0"/>
              </a:spcBef>
              <a:spcAft>
                <a:spcPts val="0"/>
              </a:spcAft>
              <a:buClr>
                <a:srgbClr val="595959"/>
              </a:buClr>
              <a:buSzPts val="2400"/>
              <a:buNone/>
            </a:pPr>
            <a:endParaRPr/>
          </a:p>
        </p:txBody>
      </p:sp>
      <p:sp>
        <p:nvSpPr>
          <p:cNvPr id="380" name="Google Shape;380;p19"/>
          <p:cNvSpPr txBox="1"/>
          <p:nvPr/>
        </p:nvSpPr>
        <p:spPr>
          <a:xfrm>
            <a:off x="7890221" y="5710913"/>
            <a:ext cx="2061853" cy="61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1800"/>
              <a:buFont typeface="Arial"/>
              <a:buNone/>
            </a:pPr>
            <a:endParaRPr sz="1800" b="1" i="0" u="none" strike="noStrike" cap="none">
              <a:solidFill>
                <a:srgbClr val="FF0000"/>
              </a:solidFill>
              <a:latin typeface="Calibri"/>
              <a:ea typeface="Calibri"/>
              <a:cs typeface="Calibri"/>
              <a:sym typeface="Calibri"/>
            </a:endParaRPr>
          </a:p>
        </p:txBody>
      </p:sp>
      <p:pic>
        <p:nvPicPr>
          <p:cNvPr id="381" name="Google Shape;381;p19"/>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0"/>
          <p:cNvSpPr txBox="1">
            <a:spLocks noGrp="1"/>
          </p:cNvSpPr>
          <p:nvPr>
            <p:ph type="body" idx="1"/>
          </p:nvPr>
        </p:nvSpPr>
        <p:spPr>
          <a:xfrm>
            <a:off x="607550" y="182325"/>
            <a:ext cx="5881800" cy="11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Step-by-step process to create community partnerships</a:t>
            </a:r>
            <a:endParaRPr/>
          </a:p>
        </p:txBody>
      </p:sp>
      <p:pic>
        <p:nvPicPr>
          <p:cNvPr id="387" name="Google Shape;387;p20"/>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88" name="Google Shape;388;p20"/>
          <p:cNvSpPr txBox="1">
            <a:spLocks noGrp="1"/>
          </p:cNvSpPr>
          <p:nvPr>
            <p:ph type="body" idx="3"/>
          </p:nvPr>
        </p:nvSpPr>
        <p:spPr>
          <a:xfrm>
            <a:off x="607550" y="1824300"/>
            <a:ext cx="6549600" cy="4632900"/>
          </a:xfrm>
          <a:prstGeom prst="rect">
            <a:avLst/>
          </a:prstGeom>
          <a:noFill/>
          <a:ln>
            <a:noFill/>
          </a:ln>
        </p:spPr>
        <p:txBody>
          <a:bodyPr spcFirstLastPara="1" wrap="square" lIns="91425" tIns="45700" rIns="91425" bIns="45700" anchor="t" anchorCtr="0">
            <a:noAutofit/>
          </a:bodyPr>
          <a:lstStyle/>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Analysis of local needs and development opportunities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Identification and good relations with non-governmental organisations, local authorities and universities.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Developing goals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Actively establishing contacts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Organisation of meetings, events or training</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Creating or participating in industry interest groups, e.g. clusters</a:t>
            </a:r>
            <a:endParaRPr>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a:solidFill>
                  <a:srgbClr val="000000"/>
                </a:solidFill>
              </a:rPr>
              <a:t>Maintaining good communication – with everyone! Respond to emails, phone calls, and be open.</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Why are community partnerships meaningful?</a:t>
            </a:r>
            <a:endParaRPr/>
          </a:p>
        </p:txBody>
      </p:sp>
      <p:pic>
        <p:nvPicPr>
          <p:cNvPr id="394" name="Google Shape;394;p21"/>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95" name="Google Shape;395;p21"/>
          <p:cNvSpPr txBox="1">
            <a:spLocks noGrp="1"/>
          </p:cNvSpPr>
          <p:nvPr>
            <p:ph type="body" idx="3"/>
          </p:nvPr>
        </p:nvSpPr>
        <p:spPr>
          <a:xfrm>
            <a:off x="327125" y="2004450"/>
            <a:ext cx="6774000" cy="41028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a:solidFill>
                  <a:srgbClr val="000000"/>
                </a:solidFill>
              </a:rPr>
              <a:t>	Creating community partnerships within a company is crucial, especially in the context of building a sustainable economy. </a:t>
            </a:r>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b="1">
                <a:solidFill>
                  <a:srgbClr val="73B64B"/>
                </a:solidFill>
              </a:rPr>
              <a:t>Boosting employee morale</a:t>
            </a:r>
            <a:r>
              <a:rPr lang="en-US">
                <a:solidFill>
                  <a:srgbClr val="000000"/>
                </a:solidFill>
              </a:rPr>
              <a:t>: Actions taken together for a common goal can significantly boost employee morale. When employees feel that their company engages in good social activities, they feel greater job satisfaction, which in turn can lead to increased employee retention.</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endParaRPr/>
          </a:p>
          <a:p>
            <a:pPr marL="0" lvl="0" indent="0" algn="l" rtl="0">
              <a:lnSpc>
                <a:spcPct val="90000"/>
              </a:lnSpc>
              <a:spcBef>
                <a:spcPts val="1000"/>
              </a:spcBef>
              <a:spcAft>
                <a:spcPts val="0"/>
              </a:spcAft>
              <a:buClr>
                <a:srgbClr val="73B64B"/>
              </a:buClr>
              <a:buSzPts val="3600"/>
              <a:buNone/>
            </a:pPr>
            <a:endParaRPr/>
          </a:p>
        </p:txBody>
      </p:sp>
      <p:pic>
        <p:nvPicPr>
          <p:cNvPr id="401" name="Google Shape;401;p22"/>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2" name="Google Shape;402;p22"/>
          <p:cNvSpPr txBox="1">
            <a:spLocks noGrp="1"/>
          </p:cNvSpPr>
          <p:nvPr>
            <p:ph type="body" idx="3"/>
          </p:nvPr>
        </p:nvSpPr>
        <p:spPr>
          <a:xfrm>
            <a:off x="607550" y="456077"/>
            <a:ext cx="5881800" cy="5663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Work life balance: </a:t>
            </a:r>
            <a:r>
              <a:rPr lang="en-US">
                <a:solidFill>
                  <a:srgbClr val="000000"/>
                </a:solidFill>
              </a:rPr>
              <a:t>A new look at work values. Younger generations make decisions about work not only based on salary. Work-life balance is important to them.</a:t>
            </a:r>
            <a:endParaRPr>
              <a:solidFill>
                <a:srgbClr val="000000"/>
              </a:solidFill>
            </a:endParaRPr>
          </a:p>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Team building: </a:t>
            </a:r>
            <a:r>
              <a:rPr lang="en-US">
                <a:solidFill>
                  <a:srgbClr val="000000"/>
                </a:solidFill>
              </a:rPr>
              <a:t>Organising volunteering events builds a sense of community and teamwork.</a:t>
            </a:r>
            <a:endParaRPr>
              <a:solidFill>
                <a:srgbClr val="000000"/>
              </a:solidFill>
            </a:endParaRPr>
          </a:p>
          <a:p>
            <a:pPr marL="342900" lvl="0" indent="-342900" algn="just" rtl="0">
              <a:lnSpc>
                <a:spcPct val="103333"/>
              </a:lnSpc>
              <a:spcBef>
                <a:spcPts val="0"/>
              </a:spcBef>
              <a:spcAft>
                <a:spcPts val="0"/>
              </a:spcAft>
              <a:buClr>
                <a:srgbClr val="73B64B"/>
              </a:buClr>
              <a:buSzPts val="2400"/>
              <a:buFont typeface="Arial"/>
              <a:buChar char="•"/>
            </a:pPr>
            <a:r>
              <a:rPr lang="en-US" b="1">
                <a:solidFill>
                  <a:srgbClr val="73B64B"/>
                </a:solidFill>
              </a:rPr>
              <a:t>Get the word out: </a:t>
            </a:r>
            <a:r>
              <a:rPr lang="en-US">
                <a:solidFill>
                  <a:srgbClr val="000000"/>
                </a:solidFill>
              </a:rPr>
              <a:t>Launching a public relations campaign to tell people about your company’s charitable work, will </a:t>
            </a:r>
            <a:r>
              <a:rPr lang="en-US">
                <a:solidFill>
                  <a:srgbClr val="333333"/>
                </a:solidFill>
                <a:highlight>
                  <a:srgbClr val="FCFCFC"/>
                </a:highlight>
              </a:rPr>
              <a:t>n</a:t>
            </a:r>
            <a:r>
              <a:rPr lang="en-US" b="0" i="0">
                <a:solidFill>
                  <a:srgbClr val="333333"/>
                </a:solidFill>
                <a:highlight>
                  <a:srgbClr val="FCFCFC"/>
                </a:highlight>
              </a:rPr>
              <a:t>ot only </a:t>
            </a:r>
            <a:r>
              <a:rPr lang="en-US">
                <a:solidFill>
                  <a:srgbClr val="333333"/>
                </a:solidFill>
                <a:highlight>
                  <a:srgbClr val="FCFCFC"/>
                </a:highlight>
              </a:rPr>
              <a:t>project</a:t>
            </a:r>
            <a:r>
              <a:rPr lang="en-US" b="0" i="0">
                <a:solidFill>
                  <a:srgbClr val="333333"/>
                </a:solidFill>
                <a:highlight>
                  <a:srgbClr val="FCFCFC"/>
                </a:highlight>
              </a:rPr>
              <a:t> your company in a positive light, but it will also raise awareness about the charities you support.</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3"/>
          <p:cNvSpPr txBox="1">
            <a:spLocks noGrp="1"/>
          </p:cNvSpPr>
          <p:nvPr>
            <p:ph type="body" idx="1"/>
          </p:nvPr>
        </p:nvSpPr>
        <p:spPr>
          <a:xfrm>
            <a:off x="607552" y="311350"/>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Groups interested in community development and social causes</a:t>
            </a:r>
            <a:endParaRPr/>
          </a:p>
          <a:p>
            <a:pPr marL="0" lvl="0" indent="0" algn="l" rtl="0">
              <a:lnSpc>
                <a:spcPct val="90000"/>
              </a:lnSpc>
              <a:spcBef>
                <a:spcPts val="0"/>
              </a:spcBef>
              <a:spcAft>
                <a:spcPts val="0"/>
              </a:spcAft>
              <a:buClr>
                <a:srgbClr val="73B64B"/>
              </a:buClr>
              <a:buSzPts val="3600"/>
              <a:buNone/>
            </a:pPr>
            <a:endParaRPr/>
          </a:p>
        </p:txBody>
      </p:sp>
      <p:pic>
        <p:nvPicPr>
          <p:cNvPr id="408" name="Google Shape;408;p23"/>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9" name="Google Shape;409;p23"/>
          <p:cNvSpPr txBox="1">
            <a:spLocks noGrp="1"/>
          </p:cNvSpPr>
          <p:nvPr>
            <p:ph type="body" idx="3"/>
          </p:nvPr>
        </p:nvSpPr>
        <p:spPr>
          <a:xfrm>
            <a:off x="607550" y="1976325"/>
            <a:ext cx="6255600" cy="47406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73B64B"/>
              </a:buClr>
              <a:buSzPts val="2400"/>
              <a:buFont typeface="Arial"/>
              <a:buChar char="•"/>
            </a:pPr>
            <a:r>
              <a:rPr lang="en-US" b="1" i="0">
                <a:solidFill>
                  <a:srgbClr val="73B64B"/>
                </a:solidFill>
                <a:highlight>
                  <a:srgbClr val="FFFFFF"/>
                </a:highlight>
              </a:rPr>
              <a:t>Women's Clubs: </a:t>
            </a:r>
            <a:r>
              <a:rPr lang="en-US" i="0">
                <a:solidFill>
                  <a:srgbClr val="0D0D0D"/>
                </a:solidFill>
                <a:highlight>
                  <a:srgbClr val="FFFFFF"/>
                </a:highlight>
              </a:rPr>
              <a:t>Groups focusing on supporting and empowering women in the workplace,</a:t>
            </a:r>
            <a:endParaRPr i="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en-US" b="1" i="0">
                <a:solidFill>
                  <a:srgbClr val="73B64B"/>
                </a:solidFill>
                <a:highlight>
                  <a:srgbClr val="FFFFFF"/>
                </a:highlight>
              </a:rPr>
              <a:t>Thematic Clusters: </a:t>
            </a:r>
            <a:r>
              <a:rPr lang="en-US" i="0">
                <a:solidFill>
                  <a:srgbClr val="0D0D0D"/>
                </a:solidFill>
                <a:highlight>
                  <a:srgbClr val="FFFFFF"/>
                </a:highlight>
              </a:rPr>
              <a:t>Specialised groups bringing together employees interested in specific topics, e.g. a construction cluster,</a:t>
            </a:r>
            <a:endParaRPr i="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en-US" b="1" i="0">
                <a:solidFill>
                  <a:srgbClr val="73B64B"/>
                </a:solidFill>
                <a:highlight>
                  <a:srgbClr val="FFFFFF"/>
                </a:highlight>
              </a:rPr>
              <a:t>Book Clubs: </a:t>
            </a:r>
            <a:r>
              <a:rPr lang="en-US" i="0">
                <a:solidFill>
                  <a:srgbClr val="0D0D0D"/>
                </a:solidFill>
                <a:highlight>
                  <a:srgbClr val="FFFFFF"/>
                </a:highlight>
              </a:rPr>
              <a:t>Reading groups that organise meetings to discuss books, </a:t>
            </a:r>
            <a:endParaRPr i="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en-US" b="1" i="0">
                <a:solidFill>
                  <a:srgbClr val="73B64B"/>
                </a:solidFill>
                <a:highlight>
                  <a:srgbClr val="FFFFFF"/>
                </a:highlight>
              </a:rPr>
              <a:t>Fitness Clubs: </a:t>
            </a:r>
            <a:r>
              <a:rPr lang="en-US" i="0">
                <a:solidFill>
                  <a:srgbClr val="0D0D0D"/>
                </a:solidFill>
                <a:highlight>
                  <a:srgbClr val="FFFFFF"/>
                </a:highlight>
              </a:rPr>
              <a:t>Groups dedicated to promoting healthy lifestyles by organising joint workouts, sports events.</a:t>
            </a:r>
            <a:endParaRPr i="0">
              <a:solidFill>
                <a:srgbClr val="0D0D0D"/>
              </a:solidFill>
              <a:highlight>
                <a:srgbClr val="FFFFFF"/>
              </a:highlight>
            </a:endParaRPr>
          </a:p>
          <a:p>
            <a:pPr marL="342900" lvl="0" indent="-342900" algn="just" rtl="0">
              <a:lnSpc>
                <a:spcPct val="103333"/>
              </a:lnSpc>
              <a:spcBef>
                <a:spcPts val="0"/>
              </a:spcBef>
              <a:spcAft>
                <a:spcPts val="0"/>
              </a:spcAft>
              <a:buClr>
                <a:srgbClr val="73B64B"/>
              </a:buClr>
              <a:buSzPts val="2400"/>
              <a:buFont typeface="Arial"/>
              <a:buChar char="•"/>
            </a:pPr>
            <a:r>
              <a:rPr lang="en-US" b="1" i="0">
                <a:solidFill>
                  <a:srgbClr val="73B64B"/>
                </a:solidFill>
                <a:highlight>
                  <a:srgbClr val="FFFFFF"/>
                </a:highlight>
              </a:rPr>
              <a:t>Volunteer groups. </a:t>
            </a:r>
            <a:r>
              <a:rPr lang="en-US" i="0">
                <a:solidFill>
                  <a:srgbClr val="000000"/>
                </a:solidFill>
                <a:highlight>
                  <a:srgbClr val="FFFFFF"/>
                </a:highlight>
              </a:rPr>
              <a:t>Social activities.</a:t>
            </a: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24"/>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15" name="Google Shape;415;p24"/>
          <p:cNvSpPr/>
          <p:nvPr/>
        </p:nvSpPr>
        <p:spPr>
          <a:xfrm>
            <a:off x="799128" y="2218267"/>
            <a:ext cx="10203652" cy="2733893"/>
          </a:xfrm>
          <a:prstGeom prst="rect">
            <a:avLst/>
          </a:prstGeom>
          <a:solidFill>
            <a:srgbClr val="73B64B">
              <a:alpha val="7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6" name="Google Shape;416;p24"/>
          <p:cNvGrpSpPr/>
          <p:nvPr/>
        </p:nvGrpSpPr>
        <p:grpSpPr>
          <a:xfrm>
            <a:off x="5352087" y="1358729"/>
            <a:ext cx="1487826" cy="1083162"/>
            <a:chOff x="3400450" y="986392"/>
            <a:chExt cx="1487826" cy="1083162"/>
          </a:xfrm>
        </p:grpSpPr>
        <p:sp>
          <p:nvSpPr>
            <p:cNvPr id="417" name="Google Shape;417;p2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2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9" name="Google Shape;419;p24"/>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Henry Ford</a:t>
            </a:r>
            <a:endParaRPr sz="2200" b="1" i="0" u="none" strike="noStrike" cap="none">
              <a:solidFill>
                <a:srgbClr val="000000"/>
              </a:solidFill>
              <a:latin typeface="Calibri"/>
              <a:ea typeface="Calibri"/>
              <a:cs typeface="Calibri"/>
              <a:sym typeface="Calibri"/>
            </a:endParaRPr>
          </a:p>
        </p:txBody>
      </p:sp>
      <p:sp>
        <p:nvSpPr>
          <p:cNvPr id="420" name="Google Shape;420;p24"/>
          <p:cNvSpPr txBox="1"/>
          <p:nvPr/>
        </p:nvSpPr>
        <p:spPr>
          <a:xfrm>
            <a:off x="799128" y="2665515"/>
            <a:ext cx="1020365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“Coming together is a beginning; keeping together is progress; working together is success.” </a:t>
            </a: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27" name="Google Shape;427;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428" name="Google Shape;428;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9" name="Google Shape;429;p25"/>
          <p:cNvSpPr txBox="1"/>
          <p:nvPr/>
        </p:nvSpPr>
        <p:spPr>
          <a:xfrm>
            <a:off x="6025679" y="4642627"/>
            <a:ext cx="46305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 Starbucks</a:t>
            </a:r>
            <a:endParaRPr/>
          </a:p>
        </p:txBody>
      </p:sp>
      <p:sp>
        <p:nvSpPr>
          <p:cNvPr id="435" name="Google Shape;435;p2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436" name="Google Shape;436;p2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2: Allegro</a:t>
            </a:r>
            <a:endParaRPr/>
          </a:p>
        </p:txBody>
      </p:sp>
      <p:sp>
        <p:nvSpPr>
          <p:cNvPr id="437" name="Google Shape;437;p2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3: H&amp;M</a:t>
            </a:r>
            <a:endParaRPr/>
          </a:p>
        </p:txBody>
      </p:sp>
      <p:sp>
        <p:nvSpPr>
          <p:cNvPr id="438" name="Google Shape;438;p2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439" name="Google Shape;439;p2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440" name="Google Shape;440;p2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41" name="Google Shape;441;p2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2" name="Google Shape;442;p2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7"/>
          <p:cNvSpPr txBox="1">
            <a:spLocks noGrp="1"/>
          </p:cNvSpPr>
          <p:nvPr>
            <p:ph type="body" idx="1"/>
          </p:nvPr>
        </p:nvSpPr>
        <p:spPr>
          <a:xfrm>
            <a:off x="4825900" y="422300"/>
            <a:ext cx="6341700" cy="59445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en-US">
                <a:solidFill>
                  <a:srgbClr val="000000"/>
                </a:solidFill>
              </a:rPr>
              <a:t>Starbucks has a long history of community engagement and partnerships with local communities. Some of their notable activities are: </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Sustainable coffee cultivation, which supports local coffee producers and protects the environment, </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Youth training programmes, charity events.</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1F1F1F"/>
                </a:solidFill>
              </a:rPr>
              <a:t>In 2020, the brand has collaborated with EcoBean, a startup and is supporting </a:t>
            </a:r>
            <a:r>
              <a:rPr lang="en-US">
                <a:solidFill>
                  <a:srgbClr val="000000"/>
                </a:solidFill>
                <a:highlight>
                  <a:schemeClr val="lt1"/>
                </a:highlight>
              </a:rPr>
              <a:t>it in its work on the possibilities offered by grounds processing - mainly by donating the waste collected in Warsaw cafés for tests on the reuse of the raw material. This aligns with most of the cafe’s guests who live the idea of zero waste on a daily basis.</a:t>
            </a:r>
            <a:endParaRPr>
              <a:solidFill>
                <a:srgbClr val="000000"/>
              </a:solidFill>
            </a:endParaRPr>
          </a:p>
        </p:txBody>
      </p:sp>
      <p:sp>
        <p:nvSpPr>
          <p:cNvPr id="448" name="Google Shape;448;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8"/>
          <p:cNvSpPr txBox="1">
            <a:spLocks noGrp="1"/>
          </p:cNvSpPr>
          <p:nvPr>
            <p:ph type="body" idx="1"/>
          </p:nvPr>
        </p:nvSpPr>
        <p:spPr>
          <a:xfrm>
            <a:off x="4825900" y="422300"/>
            <a:ext cx="6341700" cy="55710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highlight>
                  <a:srgbClr val="FFFFFF"/>
                </a:highlight>
              </a:rPr>
              <a:t>Availability of the brand's products in the "Too Good To Go" application, whose mission is to reduce food waste.</a:t>
            </a:r>
            <a:endParaRPr>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b="0" i="0">
                <a:solidFill>
                  <a:srgbClr val="000000"/>
                </a:solidFill>
                <a:highlight>
                  <a:srgbClr val="FFFFFF"/>
                </a:highlight>
              </a:rPr>
              <a:t>Since the beginning of its operations in Poland, Starbucks has been developing the "Bring Your Own Tumbler" initiative, which aims to reduce waste production and educate society. The "With your own cup" concept was created </a:t>
            </a:r>
            <a:r>
              <a:rPr lang="en-US">
                <a:solidFill>
                  <a:srgbClr val="000000"/>
                </a:solidFill>
                <a:highlight>
                  <a:srgbClr val="FFFFFF"/>
                </a:highlight>
              </a:rPr>
              <a:t>keeping</a:t>
            </a:r>
            <a:r>
              <a:rPr lang="en-US" b="0" i="0">
                <a:solidFill>
                  <a:srgbClr val="000000"/>
                </a:solidFill>
                <a:highlight>
                  <a:srgbClr val="FFFFFF"/>
                </a:highlight>
              </a:rPr>
              <a:t> the environment in mind and spreading good practices among guests,</a:t>
            </a:r>
            <a:endParaRPr b="0" i="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highlight>
                  <a:srgbClr val="FFFFFF"/>
                </a:highlight>
              </a:rPr>
              <a:t>Cooperation with PSONI, i.e. the Polish Association for People with Intellectual Disabilities.</a:t>
            </a:r>
            <a:endParaRPr>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highlight>
                  <a:srgbClr val="FFFFFF"/>
                </a:highlight>
              </a:rPr>
              <a:t>T</a:t>
            </a:r>
            <a:r>
              <a:rPr lang="en-US" b="0" i="0">
                <a:solidFill>
                  <a:srgbClr val="000000"/>
                </a:solidFill>
                <a:highlight>
                  <a:srgbClr val="FFFFFF"/>
                </a:highlight>
              </a:rPr>
              <a:t>he brand also decided to support </a:t>
            </a:r>
            <a:r>
              <a:rPr lang="en-US">
                <a:solidFill>
                  <a:srgbClr val="000000"/>
                </a:solidFill>
                <a:highlight>
                  <a:srgbClr val="FFFFFF"/>
                </a:highlight>
              </a:rPr>
              <a:t>one of the </a:t>
            </a:r>
            <a:r>
              <a:rPr lang="en-US" b="0" i="0">
                <a:solidFill>
                  <a:srgbClr val="000000"/>
                </a:solidFill>
                <a:highlight>
                  <a:srgbClr val="FFFFFF"/>
                </a:highlight>
              </a:rPr>
              <a:t>Finales</a:t>
            </a:r>
            <a:r>
              <a:rPr lang="en-US">
                <a:solidFill>
                  <a:srgbClr val="000000"/>
                </a:solidFill>
                <a:highlight>
                  <a:srgbClr val="FFFFFF"/>
                </a:highlight>
              </a:rPr>
              <a:t>’</a:t>
            </a:r>
            <a:r>
              <a:rPr lang="en-US" b="0" i="0">
                <a:solidFill>
                  <a:srgbClr val="000000"/>
                </a:solidFill>
                <a:highlight>
                  <a:srgbClr val="FFFFFF"/>
                </a:highlight>
              </a:rPr>
              <a:t> of the Wielka Orkiestra Świątecznej Pomocy.</a:t>
            </a:r>
            <a:endParaRPr/>
          </a:p>
        </p:txBody>
      </p:sp>
      <p:sp>
        <p:nvSpPr>
          <p:cNvPr id="454" name="Google Shape;454;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229" name="Google Shape;229;p33"/>
          <p:cNvGraphicFramePr/>
          <p:nvPr/>
        </p:nvGraphicFramePr>
        <p:xfrm>
          <a:off x="621792" y="1456944"/>
          <a:ext cx="10604250" cy="4502265"/>
        </p:xfrm>
        <a:graphic>
          <a:graphicData uri="http://schemas.openxmlformats.org/drawingml/2006/table">
            <a:tbl>
              <a:tblPr>
                <a:noFill/>
                <a:tableStyleId>{F45E3A06-C9BF-497F-9CC2-90C93FA45C0C}</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9"/>
          <p:cNvSpPr txBox="1">
            <a:spLocks noGrp="1"/>
          </p:cNvSpPr>
          <p:nvPr>
            <p:ph type="body" idx="1"/>
          </p:nvPr>
        </p:nvSpPr>
        <p:spPr>
          <a:xfrm>
            <a:off x="4825900" y="522100"/>
            <a:ext cx="6341700" cy="55116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73B64B"/>
              </a:buClr>
              <a:buSzPts val="2400"/>
              <a:buNone/>
            </a:pPr>
            <a:r>
              <a:rPr lang="en-US" b="1" i="0">
                <a:solidFill>
                  <a:srgbClr val="73B64B"/>
                </a:solidFill>
                <a:highlight>
                  <a:srgbClr val="FFFFFF"/>
                </a:highlight>
              </a:rPr>
              <a:t>“Sustainable development and social activity are embedded in Allegro's DNA, and responsibility for our customers, sellers, employees and care for the environment are our most important obligations.”</a:t>
            </a:r>
            <a:endParaRPr/>
          </a:p>
          <a:p>
            <a:pPr marL="0" lvl="0" indent="0" algn="just" rtl="0">
              <a:lnSpc>
                <a:spcPct val="103333"/>
              </a:lnSpc>
              <a:spcBef>
                <a:spcPts val="0"/>
              </a:spcBef>
              <a:spcAft>
                <a:spcPts val="0"/>
              </a:spcAft>
              <a:buClr>
                <a:srgbClr val="595959"/>
              </a:buClr>
              <a:buSzPts val="2400"/>
              <a:buNone/>
            </a:pPr>
            <a:endParaRPr>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en-US" b="0" i="0">
                <a:solidFill>
                  <a:srgbClr val="000000"/>
                </a:solidFill>
                <a:highlight>
                  <a:srgbClr val="FFFFFF"/>
                </a:highlight>
              </a:rPr>
              <a:t>The overriding commitment for all areas of activity is to act ethically and with full transparency:</a:t>
            </a:r>
            <a:endParaRPr b="0" i="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b="0" i="0">
                <a:solidFill>
                  <a:srgbClr val="000000"/>
                </a:solidFill>
                <a:highlight>
                  <a:srgbClr val="FFFFFF"/>
                </a:highlight>
              </a:rPr>
              <a:t>Providing a creative and innovative workplace,</a:t>
            </a:r>
            <a:endParaRPr/>
          </a:p>
          <a:p>
            <a:pPr marL="342900" lvl="0" indent="-342900" algn="just" rtl="0">
              <a:lnSpc>
                <a:spcPct val="103333"/>
              </a:lnSpc>
              <a:spcBef>
                <a:spcPts val="0"/>
              </a:spcBef>
              <a:spcAft>
                <a:spcPts val="0"/>
              </a:spcAft>
              <a:buClr>
                <a:srgbClr val="000000"/>
              </a:buClr>
              <a:buSzPts val="2400"/>
              <a:buFont typeface="Arial"/>
              <a:buChar char="•"/>
            </a:pPr>
            <a:r>
              <a:rPr lang="en-US" b="0" i="0">
                <a:solidFill>
                  <a:srgbClr val="000000"/>
                </a:solidFill>
                <a:highlight>
                  <a:srgbClr val="FFFFFF"/>
                </a:highlight>
              </a:rPr>
              <a:t>Taking care of our customers,</a:t>
            </a:r>
            <a:endParaRPr/>
          </a:p>
          <a:p>
            <a:pPr marL="342900" lvl="0" indent="-342900" algn="just" rtl="0">
              <a:lnSpc>
                <a:spcPct val="103333"/>
              </a:lnSpc>
              <a:spcBef>
                <a:spcPts val="0"/>
              </a:spcBef>
              <a:spcAft>
                <a:spcPts val="0"/>
              </a:spcAft>
              <a:buClr>
                <a:srgbClr val="000000"/>
              </a:buClr>
              <a:buSzPts val="2400"/>
              <a:buFont typeface="Arial"/>
              <a:buChar char="•"/>
            </a:pPr>
            <a:r>
              <a:rPr lang="en-US" b="0" i="0">
                <a:solidFill>
                  <a:srgbClr val="000000"/>
                </a:solidFill>
                <a:highlight>
                  <a:srgbClr val="FFFFFF"/>
                </a:highlight>
              </a:rPr>
              <a:t>Responsible cooperation in business ,</a:t>
            </a:r>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highlight>
                  <a:srgbClr val="FFFFFF"/>
                </a:highlight>
              </a:rPr>
              <a:t>I</a:t>
            </a:r>
            <a:r>
              <a:rPr lang="en-US" b="0" i="0">
                <a:solidFill>
                  <a:srgbClr val="000000"/>
                </a:solidFill>
                <a:highlight>
                  <a:srgbClr val="FFFFFF"/>
                </a:highlight>
              </a:rPr>
              <a:t>nvestment in the community,</a:t>
            </a:r>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highlight>
                  <a:srgbClr val="FFFFFF"/>
                </a:highlight>
              </a:rPr>
              <a:t>C</a:t>
            </a:r>
            <a:r>
              <a:rPr lang="en-US" b="0" i="0">
                <a:solidFill>
                  <a:srgbClr val="000000"/>
                </a:solidFill>
                <a:highlight>
                  <a:srgbClr val="FFFFFF"/>
                </a:highlight>
              </a:rPr>
              <a:t>reating a healthy and green attitude.</a:t>
            </a:r>
            <a:endParaRPr/>
          </a:p>
        </p:txBody>
      </p:sp>
      <p:sp>
        <p:nvSpPr>
          <p:cNvPr id="460" name="Google Shape;460;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0" i="0">
                <a:solidFill>
                  <a:srgbClr val="000000"/>
                </a:solidFill>
                <a:highlight>
                  <a:srgbClr val="FFFFFF"/>
                </a:highlight>
              </a:rPr>
              <a:t>Examples of Allegro activities:</a:t>
            </a:r>
            <a:endParaRPr b="0" i="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Allegro Lokalnie: Local community support. Allegro Lokalnie are mainly private individuals who most often offer single copies of a given product.</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Allegro engages in charitable activities by supporting various non-governmental organisations and foundations.</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Recycling packaging or promoting ecological products on the platform.</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The company supports various cultural and artistic initiatives by organising events promoting local artists and creators.</a:t>
            </a:r>
            <a:endParaRPr>
              <a:solidFill>
                <a:srgbClr val="000000"/>
              </a:solidFill>
            </a:endParaRPr>
          </a:p>
        </p:txBody>
      </p:sp>
      <p:sp>
        <p:nvSpPr>
          <p:cNvPr id="466" name="Google Shape;466;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1"/>
          <p:cNvSpPr txBox="1">
            <a:spLocks noGrp="1"/>
          </p:cNvSpPr>
          <p:nvPr>
            <p:ph type="body" idx="1"/>
          </p:nvPr>
        </p:nvSpPr>
        <p:spPr>
          <a:xfrm>
            <a:off x="4825900" y="405400"/>
            <a:ext cx="6341700" cy="5916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a:t>	</a:t>
            </a:r>
            <a:r>
              <a:rPr lang="en-US">
                <a:solidFill>
                  <a:srgbClr val="000000"/>
                </a:solidFill>
              </a:rPr>
              <a:t>Another example of a European clothing company engaging in social activities and sustainable development is H&amp;M. H&amp;M is an international clothing retailer known for its efforts to promote responsible fashion and social involvement.</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Use of organic materials, recycling of fabrics or reduction of water and energy consumption in the production process.</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Support for local production communities in the countries where H&amp;M garments are produced.</a:t>
            </a:r>
            <a:endParaRPr>
              <a:solidFill>
                <a:srgbClr val="000000"/>
              </a:solidFill>
            </a:endParaRPr>
          </a:p>
          <a:p>
            <a:pPr marL="342900" lvl="0" indent="-342900" algn="just" rtl="0">
              <a:lnSpc>
                <a:spcPct val="103333"/>
              </a:lnSpc>
              <a:spcBef>
                <a:spcPts val="0"/>
              </a:spcBef>
              <a:spcAft>
                <a:spcPts val="0"/>
              </a:spcAft>
              <a:buClr>
                <a:srgbClr val="000000"/>
              </a:buClr>
              <a:buSzPts val="2400"/>
              <a:buFont typeface="Arial"/>
              <a:buChar char="•"/>
            </a:pPr>
            <a:r>
              <a:rPr lang="en-US">
                <a:solidFill>
                  <a:srgbClr val="000000"/>
                </a:solidFill>
              </a:rPr>
              <a:t>H&amp;M works to address poverty and support local communities through charitable initiatives and partnerships with non-profit organisations.</a:t>
            </a:r>
            <a:endParaRPr>
              <a:solidFill>
                <a:srgbClr val="000000"/>
              </a:solidFill>
            </a:endParaRPr>
          </a:p>
        </p:txBody>
      </p:sp>
      <p:sp>
        <p:nvSpPr>
          <p:cNvPr id="472" name="Google Shape;472;p3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H&amp;M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35"/>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78" name="Google Shape;478;p35"/>
          <p:cNvSpPr/>
          <p:nvPr/>
        </p:nvSpPr>
        <p:spPr>
          <a:xfrm>
            <a:off x="934174" y="2352503"/>
            <a:ext cx="10212362" cy="2173777"/>
          </a:xfrm>
          <a:prstGeom prst="rect">
            <a:avLst/>
          </a:prstGeom>
          <a:solidFill>
            <a:srgbClr val="73B64B">
              <a:alpha val="7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79" name="Google Shape;479;p35"/>
          <p:cNvGrpSpPr/>
          <p:nvPr/>
        </p:nvGrpSpPr>
        <p:grpSpPr>
          <a:xfrm>
            <a:off x="5352087" y="1358729"/>
            <a:ext cx="1487826" cy="1083162"/>
            <a:chOff x="3400450" y="986392"/>
            <a:chExt cx="1487826" cy="1083162"/>
          </a:xfrm>
        </p:grpSpPr>
        <p:sp>
          <p:nvSpPr>
            <p:cNvPr id="480" name="Google Shape;480;p35"/>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 name="Google Shape;481;p35"/>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2" name="Google Shape;482;p35"/>
          <p:cNvSpPr txBox="1"/>
          <p:nvPr/>
        </p:nvSpPr>
        <p:spPr>
          <a:xfrm>
            <a:off x="4109953" y="370956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Mark Sanborn</a:t>
            </a:r>
            <a:endParaRPr sz="2400" b="1" i="0" u="none" strike="noStrike" cap="none">
              <a:solidFill>
                <a:schemeClr val="lt1"/>
              </a:solidFill>
              <a:latin typeface="Calibri"/>
              <a:ea typeface="Calibri"/>
              <a:cs typeface="Calibri"/>
              <a:sym typeface="Calibri"/>
            </a:endParaRPr>
          </a:p>
        </p:txBody>
      </p:sp>
      <p:sp>
        <p:nvSpPr>
          <p:cNvPr id="483" name="Google Shape;483;p35"/>
          <p:cNvSpPr txBox="1"/>
          <p:nvPr/>
        </p:nvSpPr>
        <p:spPr>
          <a:xfrm>
            <a:off x="799128" y="2665515"/>
            <a:ext cx="1020365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t>
            </a:r>
            <a:r>
              <a:rPr lang="en-US" sz="3200" b="0" i="0" u="none" strike="noStrike" cap="none">
                <a:solidFill>
                  <a:srgbClr val="000000"/>
                </a:solidFill>
                <a:latin typeface="Calibri"/>
                <a:ea typeface="Calibri"/>
                <a:cs typeface="Calibri"/>
                <a:sym typeface="Calibri"/>
              </a:rPr>
              <a:t>In teamwork, silence isn’t golden. It’s deadly.”  </a:t>
            </a: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90" name="Google Shape;490;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491" name="Google Shape;491;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92" name="Google Shape;492;p3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en-US" b="1">
                <a:solidFill>
                  <a:srgbClr val="000000"/>
                </a:solidFill>
              </a:rPr>
              <a:t>The origins of Community Partnerships are linked to the emergence of:</a:t>
            </a:r>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rPr>
              <a:t>CSR Concept</a:t>
            </a:r>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rPr>
              <a:t>ESG Concept</a:t>
            </a:r>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rPr>
              <a:t>It is a relatively new concept and it is not linked to any of the above</a:t>
            </a:r>
            <a:endParaRPr/>
          </a:p>
        </p:txBody>
      </p:sp>
      <p:sp>
        <p:nvSpPr>
          <p:cNvPr id="498" name="Google Shape;498;p6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en-US" b="1">
                <a:solidFill>
                  <a:srgbClr val="000000"/>
                </a:solidFill>
              </a:rPr>
              <a:t>Key elements in building effective community partnerships are: </a:t>
            </a:r>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A</a:t>
            </a:r>
            <a:r>
              <a:rPr lang="en-US" sz="2400" b="0" i="0" u="none" strike="noStrike">
                <a:solidFill>
                  <a:srgbClr val="000000"/>
                </a:solidFill>
                <a:latin typeface="Calibri"/>
                <a:ea typeface="Calibri"/>
                <a:cs typeface="Calibri"/>
                <a:sym typeface="Calibri"/>
              </a:rPr>
              <a:t>pproaching your partnerships as a resident “expert”</a:t>
            </a:r>
            <a:endParaRPr/>
          </a:p>
          <a:p>
            <a:pPr marL="685800" lvl="0" indent="-457200" algn="just" rtl="0">
              <a:lnSpc>
                <a:spcPct val="150000"/>
              </a:lnSpc>
              <a:spcBef>
                <a:spcPts val="0"/>
              </a:spcBef>
              <a:spcAft>
                <a:spcPts val="0"/>
              </a:spcAft>
              <a:buSzPts val="2400"/>
              <a:buFont typeface="Arial"/>
              <a:buAutoNum type="alphaUcPeriod"/>
            </a:pPr>
            <a:r>
              <a:rPr lang="en-US" sz="2400" b="0" i="0" u="none" strike="noStrike">
                <a:solidFill>
                  <a:srgbClr val="000000"/>
                </a:solidFill>
                <a:latin typeface="Calibri"/>
                <a:ea typeface="Calibri"/>
                <a:cs typeface="Calibri"/>
                <a:sym typeface="Calibri"/>
              </a:rPr>
              <a:t>Assuming an immediate partnership</a:t>
            </a:r>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U</a:t>
            </a:r>
            <a:r>
              <a:rPr lang="en-US" sz="2400" b="0" i="0" u="none" strike="noStrike">
                <a:solidFill>
                  <a:srgbClr val="000000"/>
                </a:solidFill>
                <a:latin typeface="Calibri"/>
                <a:ea typeface="Calibri"/>
                <a:cs typeface="Calibri"/>
                <a:sym typeface="Calibri"/>
              </a:rPr>
              <a:t>nderstanding local community needs &amp; challenges</a:t>
            </a:r>
            <a:endParaRPr/>
          </a:p>
        </p:txBody>
      </p:sp>
      <p:sp>
        <p:nvSpPr>
          <p:cNvPr id="504" name="Google Shape;504;p6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en-US" b="1">
                <a:solidFill>
                  <a:srgbClr val="000000"/>
                </a:solidFill>
              </a:rPr>
              <a:t>Why community partnership in the company is important?</a:t>
            </a:r>
            <a:endParaRPr b="1">
              <a:solidFill>
                <a:srgbClr val="000000"/>
              </a:solidFill>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B</a:t>
            </a:r>
            <a:r>
              <a:rPr lang="en-US" sz="2400" b="0" i="0" u="none" strike="noStrike">
                <a:solidFill>
                  <a:srgbClr val="000000"/>
                </a:solidFill>
                <a:latin typeface="Calibri"/>
                <a:ea typeface="Calibri"/>
                <a:cs typeface="Calibri"/>
                <a:sym typeface="Calibri"/>
              </a:rPr>
              <a:t>rings immediate profit for the company</a:t>
            </a:r>
            <a:endParaRPr sz="2400" b="0" i="0" u="none" strike="noStrike">
              <a:solidFill>
                <a:srgbClr val="000000"/>
              </a:solidFill>
              <a:latin typeface="Arial"/>
              <a:ea typeface="Arial"/>
              <a:cs typeface="Arial"/>
              <a:sym typeface="Arial"/>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H</a:t>
            </a:r>
            <a:r>
              <a:rPr lang="en-US" sz="2400" b="0" i="0" u="none" strike="noStrike">
                <a:solidFill>
                  <a:srgbClr val="000000"/>
                </a:solidFill>
                <a:latin typeface="Calibri"/>
                <a:ea typeface="Calibri"/>
                <a:cs typeface="Calibri"/>
                <a:sym typeface="Calibri"/>
              </a:rPr>
              <a:t>elps strengthen leadership positions in the company</a:t>
            </a:r>
            <a:endParaRPr sz="2400" b="0" i="0" u="none" strike="noStrike">
              <a:solidFill>
                <a:srgbClr val="000000"/>
              </a:solidFill>
              <a:latin typeface="Arial"/>
              <a:ea typeface="Arial"/>
              <a:cs typeface="Arial"/>
              <a:sym typeface="Arial"/>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I</a:t>
            </a:r>
            <a:r>
              <a:rPr lang="en-US" sz="2400" b="0" i="0" u="none" strike="noStrike">
                <a:solidFill>
                  <a:srgbClr val="000000"/>
                </a:solidFill>
                <a:latin typeface="Calibri"/>
                <a:ea typeface="Calibri"/>
                <a:cs typeface="Calibri"/>
                <a:sym typeface="Calibri"/>
              </a:rPr>
              <a:t>mproves employees morale</a:t>
            </a:r>
            <a:endParaRPr sz="2400" b="0" i="0" u="none" strike="noStrike">
              <a:solidFill>
                <a:srgbClr val="000000"/>
              </a:solidFill>
              <a:latin typeface="Arial"/>
              <a:ea typeface="Arial"/>
              <a:cs typeface="Arial"/>
              <a:sym typeface="Arial"/>
            </a:endParaRPr>
          </a:p>
        </p:txBody>
      </p:sp>
      <p:sp>
        <p:nvSpPr>
          <p:cNvPr id="510" name="Google Shape;510;p6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en-US" b="1">
                <a:solidFill>
                  <a:srgbClr val="000000"/>
                </a:solidFill>
              </a:rPr>
              <a:t>Examples of socially active groups in the company can be:</a:t>
            </a:r>
            <a:endParaRPr b="1">
              <a:solidFill>
                <a:srgbClr val="000000"/>
              </a:solidFill>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T</a:t>
            </a:r>
            <a:r>
              <a:rPr lang="en-US" sz="2400" b="0" i="0" u="none" strike="noStrike">
                <a:solidFill>
                  <a:srgbClr val="000000"/>
                </a:solidFill>
                <a:latin typeface="Calibri"/>
                <a:ea typeface="Calibri"/>
                <a:cs typeface="Calibri"/>
                <a:sym typeface="Calibri"/>
              </a:rPr>
              <a:t>rade unions</a:t>
            </a:r>
            <a:endParaRPr sz="2400" b="0" i="0" u="none" strike="noStrike">
              <a:solidFill>
                <a:srgbClr val="000000"/>
              </a:solidFill>
              <a:latin typeface="Arial"/>
              <a:ea typeface="Arial"/>
              <a:cs typeface="Arial"/>
              <a:sym typeface="Arial"/>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W</a:t>
            </a:r>
            <a:r>
              <a:rPr lang="en-US" sz="2400" b="0" i="0" u="none" strike="noStrike">
                <a:solidFill>
                  <a:srgbClr val="000000"/>
                </a:solidFill>
                <a:latin typeface="Calibri"/>
                <a:ea typeface="Calibri"/>
                <a:cs typeface="Calibri"/>
                <a:sym typeface="Calibri"/>
              </a:rPr>
              <a:t>omen’s clubs</a:t>
            </a:r>
            <a:endParaRPr sz="2400" b="0" i="0" u="none" strike="noStrike">
              <a:solidFill>
                <a:srgbClr val="000000"/>
              </a:solidFill>
              <a:latin typeface="Arial"/>
              <a:ea typeface="Arial"/>
              <a:cs typeface="Arial"/>
              <a:sym typeface="Arial"/>
            </a:endParaRPr>
          </a:p>
          <a:p>
            <a:pPr marL="685800" lvl="0" indent="-457200" algn="just" rtl="0">
              <a:lnSpc>
                <a:spcPct val="150000"/>
              </a:lnSpc>
              <a:spcBef>
                <a:spcPts val="0"/>
              </a:spcBef>
              <a:spcAft>
                <a:spcPts val="0"/>
              </a:spcAft>
              <a:buSzPts val="2400"/>
              <a:buFont typeface="Arial"/>
              <a:buAutoNum type="alphaUcPeriod"/>
            </a:pPr>
            <a:r>
              <a:rPr lang="en-US">
                <a:solidFill>
                  <a:srgbClr val="000000"/>
                </a:solidFill>
                <a:latin typeface="Calibri"/>
                <a:ea typeface="Calibri"/>
                <a:cs typeface="Calibri"/>
                <a:sym typeface="Calibri"/>
              </a:rPr>
              <a:t>R</a:t>
            </a:r>
            <a:r>
              <a:rPr lang="en-US" sz="2400" b="0" i="0" u="none" strike="noStrike">
                <a:solidFill>
                  <a:srgbClr val="000000"/>
                </a:solidFill>
                <a:latin typeface="Calibri"/>
                <a:ea typeface="Calibri"/>
                <a:cs typeface="Calibri"/>
                <a:sym typeface="Calibri"/>
              </a:rPr>
              <a:t>ecruitment agencies</a:t>
            </a:r>
            <a:endParaRPr sz="2400" b="0" i="0" u="none" strike="noStrike">
              <a:solidFill>
                <a:srgbClr val="000000"/>
              </a:solidFill>
              <a:latin typeface="Arial"/>
              <a:ea typeface="Arial"/>
              <a:cs typeface="Arial"/>
              <a:sym typeface="Arial"/>
            </a:endParaRPr>
          </a:p>
        </p:txBody>
      </p:sp>
      <p:sp>
        <p:nvSpPr>
          <p:cNvPr id="516" name="Google Shape;516;p6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Answer Key</a:t>
            </a:r>
            <a:endParaRPr/>
          </a:p>
        </p:txBody>
      </p:sp>
      <p:sp>
        <p:nvSpPr>
          <p:cNvPr id="522" name="Google Shape;522;p65"/>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A</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B</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Introduction to the module</a:t>
            </a:r>
            <a:endParaRPr/>
          </a:p>
        </p:txBody>
      </p:sp>
      <p:sp>
        <p:nvSpPr>
          <p:cNvPr id="236" name="Google Shape;236;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Sustainable Business Operations</a:t>
            </a:r>
            <a:endParaRPr/>
          </a:p>
        </p:txBody>
      </p:sp>
      <p:sp>
        <p:nvSpPr>
          <p:cNvPr id="237" name="Google Shape;237;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a:p>
        </p:txBody>
      </p:sp>
      <p:sp>
        <p:nvSpPr>
          <p:cNvPr id="238" name="Google Shape;238;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Assessment</a:t>
            </a:r>
            <a:endParaRPr/>
          </a:p>
        </p:txBody>
      </p:sp>
      <p:sp>
        <p:nvSpPr>
          <p:cNvPr id="239" name="Google Shape;239;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Key terms and definitions</a:t>
            </a:r>
            <a:endParaRPr/>
          </a:p>
        </p:txBody>
      </p:sp>
      <p:sp>
        <p:nvSpPr>
          <p:cNvPr id="240" name="Google Shape;240;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41" name="Google Shape;241;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2" name="Google Shape;242;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3" name="Google Shape;243;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4" name="Google Shape;244;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5" name="Google Shape;245;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6" name="Google Shape;246;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47" name="Google Shape;24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3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29" name="Google Shape;529;p3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530" name="Google Shape;530;p3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1" name="Google Shape;531;p36"/>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KEY TERMS AND DEFINITIONS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en-US" i="0">
                <a:solidFill>
                  <a:srgbClr val="0D0D0D"/>
                </a:solidFill>
                <a:highlight>
                  <a:srgbClr val="FFFFFF"/>
                </a:highlight>
              </a:rPr>
              <a:t>Social Impact Assessment</a:t>
            </a:r>
            <a:endParaRPr i="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i="0">
                <a:solidFill>
                  <a:srgbClr val="0D0D0D"/>
                </a:solidFill>
                <a:highlight>
                  <a:srgbClr val="FFFFFF"/>
                </a:highlight>
              </a:rPr>
              <a:t>Volunteering </a:t>
            </a:r>
            <a:endParaRPr/>
          </a:p>
          <a:p>
            <a:pPr marL="457200" lvl="0" indent="-457200" algn="l" rtl="0">
              <a:lnSpc>
                <a:spcPct val="103333"/>
              </a:lnSpc>
              <a:spcBef>
                <a:spcPts val="0"/>
              </a:spcBef>
              <a:spcAft>
                <a:spcPts val="0"/>
              </a:spcAft>
              <a:buClr>
                <a:srgbClr val="0D0D0D"/>
              </a:buClr>
              <a:buSzPts val="2400"/>
              <a:buAutoNum type="arabicPeriod"/>
            </a:pPr>
            <a:r>
              <a:rPr lang="en-US" i="0">
                <a:solidFill>
                  <a:srgbClr val="0D0D0D"/>
                </a:solidFill>
                <a:highlight>
                  <a:srgbClr val="FFFFFF"/>
                </a:highlight>
              </a:rPr>
              <a:t>Co-creation of Value</a:t>
            </a:r>
            <a:endParaRPr/>
          </a:p>
          <a:p>
            <a:pPr marL="457200" lvl="0" indent="-457200" algn="l" rtl="0">
              <a:lnSpc>
                <a:spcPct val="103333"/>
              </a:lnSpc>
              <a:spcBef>
                <a:spcPts val="0"/>
              </a:spcBef>
              <a:spcAft>
                <a:spcPts val="0"/>
              </a:spcAft>
              <a:buClr>
                <a:srgbClr val="0D0D0D"/>
              </a:buClr>
              <a:buSzPts val="2400"/>
              <a:buAutoNum type="arabicPeriod"/>
            </a:pPr>
            <a:r>
              <a:rPr lang="en-US" i="0">
                <a:solidFill>
                  <a:srgbClr val="0D0D0D"/>
                </a:solidFill>
                <a:highlight>
                  <a:srgbClr val="FFFFFF"/>
                </a:highlight>
              </a:rPr>
              <a:t>Community Partnership</a:t>
            </a:r>
            <a:endParaRPr>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a:solidFill>
                  <a:srgbClr val="0D0D0D"/>
                </a:solidFill>
                <a:highlight>
                  <a:srgbClr val="FFFFFF"/>
                </a:highlight>
              </a:rPr>
              <a:t>Social marketing</a:t>
            </a:r>
            <a:endParaRPr/>
          </a:p>
          <a:p>
            <a:pPr marL="457200" lvl="0" indent="-457200" algn="l" rtl="0">
              <a:lnSpc>
                <a:spcPct val="103333"/>
              </a:lnSpc>
              <a:spcBef>
                <a:spcPts val="0"/>
              </a:spcBef>
              <a:spcAft>
                <a:spcPts val="0"/>
              </a:spcAft>
              <a:buClr>
                <a:srgbClr val="0D0D0D"/>
              </a:buClr>
              <a:buSzPts val="2400"/>
              <a:buAutoNum type="arabicPeriod"/>
            </a:pPr>
            <a:r>
              <a:rPr lang="en-US" i="0">
                <a:solidFill>
                  <a:srgbClr val="0D0D0D"/>
                </a:solidFill>
                <a:highlight>
                  <a:srgbClr val="FFFFFF"/>
                </a:highlight>
              </a:rPr>
              <a:t>Social Enterprise</a:t>
            </a:r>
            <a:endParaRPr/>
          </a:p>
          <a:p>
            <a:pPr marL="457200" lvl="0" indent="-304800" algn="l" rtl="0">
              <a:lnSpc>
                <a:spcPct val="103333"/>
              </a:lnSpc>
              <a:spcBef>
                <a:spcPts val="0"/>
              </a:spcBef>
              <a:spcAft>
                <a:spcPts val="0"/>
              </a:spcAft>
              <a:buClr>
                <a:srgbClr val="595959"/>
              </a:buClr>
              <a:buSzPts val="24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3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43" name="Google Shape;543;p3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544" name="Google Shape;544;p3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45" name="Google Shape;545;p38"/>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REFERENCES</a:t>
            </a:r>
            <a:endParaRPr/>
          </a:p>
        </p:txBody>
      </p:sp>
      <p:sp>
        <p:nvSpPr>
          <p:cNvPr id="551" name="Google Shape;551;p3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595959"/>
              </a:buClr>
              <a:buSzPts val="2400"/>
              <a:buAutoNum type="arabicPeriod"/>
            </a:pPr>
            <a:r>
              <a:rPr lang="en-US" u="sng">
                <a:solidFill>
                  <a:schemeClr val="hlink"/>
                </a:solidFill>
                <a:hlinkClick r:id="rId3"/>
              </a:rPr>
              <a:t>https://www.forbes.com/</a:t>
            </a:r>
            <a:endParaRPr/>
          </a:p>
          <a:p>
            <a:pPr marL="457200" lvl="0" indent="-457200" algn="l" rtl="0">
              <a:lnSpc>
                <a:spcPct val="103333"/>
              </a:lnSpc>
              <a:spcBef>
                <a:spcPts val="0"/>
              </a:spcBef>
              <a:spcAft>
                <a:spcPts val="0"/>
              </a:spcAft>
              <a:buClr>
                <a:srgbClr val="595959"/>
              </a:buClr>
              <a:buSzPts val="2400"/>
              <a:buAutoNum type="arabicPeriod"/>
            </a:pPr>
            <a:r>
              <a:rPr lang="en-US" u="sng">
                <a:solidFill>
                  <a:schemeClr val="hlink"/>
                </a:solidFill>
                <a:hlinkClick r:id="rId4"/>
              </a:rPr>
              <a:t>https://retailnet.pl/</a:t>
            </a:r>
            <a:endParaRPr/>
          </a:p>
          <a:p>
            <a:pPr marL="457200" lvl="0" indent="-457200" algn="l" rtl="0">
              <a:lnSpc>
                <a:spcPct val="103333"/>
              </a:lnSpc>
              <a:spcBef>
                <a:spcPts val="0"/>
              </a:spcBef>
              <a:spcAft>
                <a:spcPts val="0"/>
              </a:spcAft>
              <a:buClr>
                <a:srgbClr val="595959"/>
              </a:buClr>
              <a:buSzPts val="2400"/>
              <a:buAutoNum type="arabicPeriod"/>
            </a:pPr>
            <a:r>
              <a:rPr lang="en-US"/>
              <a:t>https://raportcsr2019.allegro.pl/</a:t>
            </a:r>
            <a:endParaRPr/>
          </a:p>
          <a:p>
            <a:pPr marL="457200" lvl="0" indent="-304800" algn="l" rtl="0">
              <a:lnSpc>
                <a:spcPct val="103333"/>
              </a:lnSpc>
              <a:spcBef>
                <a:spcPts val="0"/>
              </a:spcBef>
              <a:spcAft>
                <a:spcPts val="0"/>
              </a:spcAft>
              <a:buClr>
                <a:srgbClr val="595959"/>
              </a:buClr>
              <a:buSzPts val="24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558" name="Google Shape;558;p40"/>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559" name="Google Shape;559;p4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560" name="Google Shape;560;p40"/>
          <p:cNvGrpSpPr/>
          <p:nvPr/>
        </p:nvGrpSpPr>
        <p:grpSpPr>
          <a:xfrm>
            <a:off x="8380634" y="2920943"/>
            <a:ext cx="3193903" cy="538831"/>
            <a:chOff x="5349868" y="8302092"/>
            <a:chExt cx="1664680" cy="280842"/>
          </a:xfrm>
        </p:grpSpPr>
        <p:grpSp>
          <p:nvGrpSpPr>
            <p:cNvPr id="561" name="Google Shape;561;p40"/>
            <p:cNvGrpSpPr/>
            <p:nvPr/>
          </p:nvGrpSpPr>
          <p:grpSpPr>
            <a:xfrm>
              <a:off x="6388006" y="8302092"/>
              <a:ext cx="280634" cy="280634"/>
              <a:chOff x="1950027" y="2499889"/>
              <a:chExt cx="850463" cy="850463"/>
            </a:xfrm>
          </p:grpSpPr>
          <p:sp>
            <p:nvSpPr>
              <p:cNvPr id="562" name="Google Shape;562;p40"/>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63" name="Google Shape;563;p40"/>
              <p:cNvGrpSpPr/>
              <p:nvPr/>
            </p:nvGrpSpPr>
            <p:grpSpPr>
              <a:xfrm>
                <a:off x="2107521" y="2657382"/>
                <a:ext cx="535476" cy="535477"/>
                <a:chOff x="2107521" y="2657382"/>
                <a:chExt cx="535476" cy="535477"/>
              </a:xfrm>
            </p:grpSpPr>
            <p:sp>
              <p:nvSpPr>
                <p:cNvPr id="564" name="Google Shape;564;p40"/>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p40"/>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6" name="Google Shape;566;p40"/>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67" name="Google Shape;567;p40"/>
            <p:cNvGrpSpPr/>
            <p:nvPr/>
          </p:nvGrpSpPr>
          <p:grpSpPr>
            <a:xfrm>
              <a:off x="5695775" y="8302092"/>
              <a:ext cx="280634" cy="280634"/>
              <a:chOff x="-147782" y="2499889"/>
              <a:chExt cx="850463" cy="850463"/>
            </a:xfrm>
          </p:grpSpPr>
          <p:sp>
            <p:nvSpPr>
              <p:cNvPr id="568" name="Google Shape;568;p40"/>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9" name="Google Shape;569;p40"/>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70" name="Google Shape;570;p40"/>
            <p:cNvGrpSpPr/>
            <p:nvPr/>
          </p:nvGrpSpPr>
          <p:grpSpPr>
            <a:xfrm>
              <a:off x="6733914" y="8302092"/>
              <a:ext cx="280634" cy="280634"/>
              <a:chOff x="2998302" y="2499889"/>
              <a:chExt cx="850463" cy="850463"/>
            </a:xfrm>
          </p:grpSpPr>
          <p:sp>
            <p:nvSpPr>
              <p:cNvPr id="571" name="Google Shape;571;p40"/>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2" name="Google Shape;572;p40"/>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73" name="Google Shape;573;p40"/>
            <p:cNvGrpSpPr/>
            <p:nvPr/>
          </p:nvGrpSpPr>
          <p:grpSpPr>
            <a:xfrm>
              <a:off x="5349868" y="8302092"/>
              <a:ext cx="280634" cy="280842"/>
              <a:chOff x="-1196056" y="2499889"/>
              <a:chExt cx="850463" cy="851092"/>
            </a:xfrm>
          </p:grpSpPr>
          <p:sp>
            <p:nvSpPr>
              <p:cNvPr id="574" name="Google Shape;574;p40"/>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5" name="Google Shape;575;p40"/>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76" name="Google Shape;576;p40"/>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77" name="Google Shape;577;p40"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4" name="Google Shape;254;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255" name="Google Shape;255;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6" name="Google Shape;256;p4"/>
          <p:cNvSpPr txBox="1"/>
          <p:nvPr/>
        </p:nvSpPr>
        <p:spPr>
          <a:xfrm>
            <a:off x="6163904" y="4770223"/>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INTRODUCTION TO THE MODULE</a:t>
            </a:r>
            <a:endParaRPr sz="1400" b="0" i="0" u="none" strike="noStrike" cap="none">
              <a:solidFill>
                <a:srgbClr val="000000"/>
              </a:solidFill>
              <a:latin typeface="Arial"/>
              <a:ea typeface="Arial"/>
              <a:cs typeface="Arial"/>
              <a:sym typeface="Arial"/>
            </a:endParaRPr>
          </a:p>
        </p:txBody>
      </p:sp>
      <p:sp>
        <p:nvSpPr>
          <p:cNvPr id="257" name="Google Shape;257;p4"/>
          <p:cNvSpPr txBox="1"/>
          <p:nvPr/>
        </p:nvSpPr>
        <p:spPr>
          <a:xfrm>
            <a:off x="765896" y="390758"/>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COMMUNITY PARTNERSHIPS</a:t>
            </a: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OVERVIEW OF THE TOPIC</a:t>
            </a:r>
            <a:endParaRPr/>
          </a:p>
        </p:txBody>
      </p:sp>
      <p:sp>
        <p:nvSpPr>
          <p:cNvPr id="263" name="Google Shape;263;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4" name="Google Shape;264;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OBJECTIVES</a:t>
            </a:r>
            <a:endParaRPr/>
          </a:p>
          <a:p>
            <a:pPr marL="0" lvl="0" indent="0" algn="l" rtl="0">
              <a:lnSpc>
                <a:spcPct val="100000"/>
              </a:lnSpc>
              <a:spcBef>
                <a:spcPts val="0"/>
              </a:spcBef>
              <a:spcAft>
                <a:spcPts val="0"/>
              </a:spcAft>
              <a:buClr>
                <a:srgbClr val="73B64B"/>
              </a:buClr>
              <a:buSzPts val="2400"/>
              <a:buNone/>
            </a:pPr>
            <a:endParaRPr/>
          </a:p>
        </p:txBody>
      </p:sp>
      <p:sp>
        <p:nvSpPr>
          <p:cNvPr id="265" name="Google Shape;265;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66" name="Google Shape;266;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7" name="Google Shape;267;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68" name="Google Shape;268;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9" name="Google Shape;269;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0" name="Google Shape;270;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
          <p:cNvSpPr txBox="1">
            <a:spLocks noGrp="1"/>
          </p:cNvSpPr>
          <p:nvPr>
            <p:ph type="body" idx="1"/>
          </p:nvPr>
        </p:nvSpPr>
        <p:spPr>
          <a:xfrm>
            <a:off x="1069523" y="814702"/>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b="1"/>
              <a:t>Community partnerships – what is it?</a:t>
            </a:r>
            <a:endParaRPr/>
          </a:p>
        </p:txBody>
      </p:sp>
      <p:sp>
        <p:nvSpPr>
          <p:cNvPr id="276" name="Google Shape;276;p6"/>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1">
                <a:solidFill>
                  <a:srgbClr val="000000"/>
                </a:solidFill>
              </a:rPr>
              <a:t>	Community partnerships refer to strategic and sustainable agreements and collaborations between different social sectors such as NGOs, businesses, public institutions, local communities and other stakeholders.</a:t>
            </a:r>
            <a:endParaRPr b="1">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228600" lvl="0" indent="-228600" algn="just" rtl="0">
              <a:lnSpc>
                <a:spcPct val="103333"/>
              </a:lnSpc>
              <a:spcBef>
                <a:spcPts val="0"/>
              </a:spcBef>
              <a:spcAft>
                <a:spcPts val="0"/>
              </a:spcAft>
              <a:buClr>
                <a:srgbClr val="000000"/>
              </a:buClr>
              <a:buSzPts val="2400"/>
              <a:buNone/>
            </a:pPr>
            <a:r>
              <a:rPr lang="en-US">
                <a:solidFill>
                  <a:srgbClr val="000000"/>
                </a:solidFill>
              </a:rPr>
              <a:t>	The definition of community partnerships implies that participants in these relationships seek to jointly solve social, economic or environmental problems through collaboration, sharing of resources and knowledge, and coordination of activities. These partnerships aim to strengthen communities, promote sustainable development and build links and trust between different stakeholder groups.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Community partnerships in the context of sustainable development</a:t>
            </a:r>
            <a:endParaRPr/>
          </a:p>
        </p:txBody>
      </p:sp>
      <p:sp>
        <p:nvSpPr>
          <p:cNvPr id="282" name="Google Shape;282;p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en-US" b="1">
                <a:solidFill>
                  <a:srgbClr val="0D0D0D"/>
                </a:solidFill>
                <a:highlight>
                  <a:srgbClr val="FFFFFF"/>
                </a:highlight>
              </a:rPr>
              <a:t>Community partnerships are a key tool for creating socially responsible and effective initiatives that benefit both local communities and partners from various sectors.</a:t>
            </a:r>
            <a:endParaRPr b="1">
              <a:solidFill>
                <a:srgbClr val="0D0D0D"/>
              </a:solidFill>
              <a:highlight>
                <a:srgbClr val="FFFFFF"/>
              </a:highlight>
            </a:endParaRPr>
          </a:p>
          <a:p>
            <a:pPr marL="228600" lvl="0" indent="-228600" algn="l" rtl="0">
              <a:lnSpc>
                <a:spcPct val="103333"/>
              </a:lnSpc>
              <a:spcBef>
                <a:spcPts val="0"/>
              </a:spcBef>
              <a:spcAft>
                <a:spcPts val="0"/>
              </a:spcAft>
              <a:buClr>
                <a:srgbClr val="595959"/>
              </a:buClr>
              <a:buSzPts val="2400"/>
              <a:buNone/>
            </a:pPr>
            <a:endParaRPr b="0" i="0">
              <a:solidFill>
                <a:srgbClr val="0D0D0D"/>
              </a:solidFill>
              <a:highlight>
                <a:srgbClr val="FFFFFF"/>
              </a:highlight>
            </a:endParaRPr>
          </a:p>
          <a:p>
            <a:pPr marL="228600" lvl="0" indent="-228600" algn="l" rtl="0">
              <a:lnSpc>
                <a:spcPct val="103333"/>
              </a:lnSpc>
              <a:spcBef>
                <a:spcPts val="0"/>
              </a:spcBef>
              <a:spcAft>
                <a:spcPts val="0"/>
              </a:spcAft>
              <a:buClr>
                <a:srgbClr val="0D0D0D"/>
              </a:buClr>
              <a:buSzPts val="2400"/>
              <a:buNone/>
            </a:pPr>
            <a:r>
              <a:rPr lang="en-US" b="0" i="0">
                <a:solidFill>
                  <a:srgbClr val="0D0D0D"/>
                </a:solidFill>
                <a:highlight>
                  <a:srgbClr val="FFFFFF"/>
                </a:highlight>
              </a:rPr>
              <a:t>Key elements of the definition of community partnerships include:</a:t>
            </a:r>
            <a:endParaRPr b="0" i="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Noto Sans Symbols"/>
              <a:buChar char="⮚"/>
            </a:pPr>
            <a:r>
              <a:rPr lang="en-US" b="0" i="0">
                <a:solidFill>
                  <a:srgbClr val="0D0D0D"/>
                </a:solidFill>
                <a:highlight>
                  <a:srgbClr val="FFFFFF"/>
                </a:highlight>
              </a:rPr>
              <a:t>Collaboration and involvement of various community partners.</a:t>
            </a:r>
            <a:endParaRPr b="0" i="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Noto Sans Symbols"/>
              <a:buChar char="⮚"/>
            </a:pPr>
            <a:r>
              <a:rPr lang="en-US" b="0" i="0">
                <a:solidFill>
                  <a:srgbClr val="0D0D0D"/>
                </a:solidFill>
                <a:highlight>
                  <a:srgbClr val="FFFFFF"/>
                </a:highlight>
              </a:rPr>
              <a:t>Jointly setting goals and action strategies.</a:t>
            </a:r>
            <a:endParaRPr b="0" i="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Noto Sans Symbols"/>
              <a:buChar char="⮚"/>
            </a:pPr>
            <a:r>
              <a:rPr lang="en-US" b="0" i="0">
                <a:solidFill>
                  <a:srgbClr val="0D0D0D"/>
                </a:solidFill>
                <a:highlight>
                  <a:srgbClr val="FFFFFF"/>
                </a:highlight>
              </a:rPr>
              <a:t>Sharing resources, knowledge and experience.</a:t>
            </a:r>
            <a:endParaRPr b="0" i="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Noto Sans Symbols"/>
              <a:buChar char="⮚"/>
            </a:pPr>
            <a:r>
              <a:rPr lang="en-US" b="0" i="0">
                <a:solidFill>
                  <a:srgbClr val="0D0D0D"/>
                </a:solidFill>
                <a:highlight>
                  <a:srgbClr val="FFFFFF"/>
                </a:highlight>
              </a:rPr>
              <a:t>Shared responsibility for achieving results and monitoring progress.</a:t>
            </a:r>
            <a:endParaRPr b="0" i="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Noto Sans Symbols"/>
              <a:buChar char="⮚"/>
            </a:pPr>
            <a:r>
              <a:rPr lang="en-US" b="0" i="0">
                <a:solidFill>
                  <a:srgbClr val="0D0D0D"/>
                </a:solidFill>
                <a:highlight>
                  <a:srgbClr val="FFFFFF"/>
                </a:highlight>
              </a:rPr>
              <a:t>Building lasting relationships based on trust and mutual understanding.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txBox="1">
            <a:spLocks noGrp="1"/>
          </p:cNvSpPr>
          <p:nvPr>
            <p:ph type="body" idx="1"/>
          </p:nvPr>
        </p:nvSpPr>
        <p:spPr>
          <a:xfrm>
            <a:off x="1069500" y="62041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Origins of the definition of "community partnership"</a:t>
            </a:r>
            <a:endParaRPr/>
          </a:p>
        </p:txBody>
      </p:sp>
      <p:sp>
        <p:nvSpPr>
          <p:cNvPr id="288" name="Google Shape;288;p8"/>
          <p:cNvSpPr txBox="1">
            <a:spLocks noGrp="1"/>
          </p:cNvSpPr>
          <p:nvPr>
            <p:ph type="body" idx="2"/>
          </p:nvPr>
        </p:nvSpPr>
        <p:spPr>
          <a:xfrm>
            <a:off x="904881" y="1826814"/>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en-US">
                <a:solidFill>
                  <a:srgbClr val="000000"/>
                </a:solidFill>
              </a:rPr>
              <a:t>The beginnings of community partnerships can be traced to the development of the CSR concept in the second half of the 20th century. At that time, companies began to recognise their role not only towards shareholders, but also towards local communities, employees, customers and other stakeholders. Partnerships with communities became a tool for implementing CSR through engagement with society and the environment.</a:t>
            </a: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0" lvl="0" indent="0" algn="just" rtl="0">
              <a:lnSpc>
                <a:spcPct val="103333"/>
              </a:lnSpc>
              <a:spcBef>
                <a:spcPts val="0"/>
              </a:spcBef>
              <a:spcAft>
                <a:spcPts val="0"/>
              </a:spcAft>
              <a:buClr>
                <a:srgbClr val="000000"/>
              </a:buClr>
              <a:buSzPts val="2400"/>
              <a:buNone/>
            </a:pPr>
            <a:r>
              <a:rPr lang="en-US" b="1">
                <a:solidFill>
                  <a:srgbClr val="000000"/>
                </a:solidFill>
              </a:rPr>
              <a:t>With the development of the idea of sustainable development in the 1980s and 1990s, growing environmental and social awareness posed new challenges for companies. Partnerships with local communities began to be seen as a key element of harmonious economic, social and environmental development.</a:t>
            </a:r>
            <a:endParaRPr b="1">
              <a:solidFill>
                <a:srgbClr val="000000"/>
              </a:solidFill>
            </a:endParaRPr>
          </a:p>
          <a:p>
            <a:pPr marL="228600" lvl="0" indent="-228600" algn="l" rtl="0">
              <a:lnSpc>
                <a:spcPct val="103333"/>
              </a:lnSpc>
              <a:spcBef>
                <a:spcPts val="0"/>
              </a:spcBef>
              <a:spcAft>
                <a:spcPts val="0"/>
              </a:spcAft>
              <a:buClr>
                <a:srgbClr val="595959"/>
              </a:buClr>
              <a:buSzPts val="2400"/>
              <a:buNone/>
            </a:pPr>
            <a:endParaRPr/>
          </a:p>
          <a:p>
            <a:pPr marL="228600" lvl="0" indent="-228600" algn="l" rtl="0">
              <a:lnSpc>
                <a:spcPct val="103333"/>
              </a:lnSpc>
              <a:spcBef>
                <a:spcPts val="0"/>
              </a:spcBef>
              <a:spcAft>
                <a:spcPts val="0"/>
              </a:spcAft>
              <a:buClr>
                <a:srgbClr val="595959"/>
              </a:buClr>
              <a:buSzPts val="24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2248</Words>
  <Application>Microsoft Office PowerPoint</Application>
  <PresentationFormat>Widescreen</PresentationFormat>
  <Paragraphs>256</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Montserrat Light</vt:lpstr>
      <vt:lpstr>Noto Sans Symbols</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GV Vadivan</cp:lastModifiedBy>
  <cp:revision>3</cp:revision>
  <dcterms:created xsi:type="dcterms:W3CDTF">2020-10-14T13:32:04Z</dcterms:created>
  <dcterms:modified xsi:type="dcterms:W3CDTF">2024-10-11T10:42:10Z</dcterms:modified>
</cp:coreProperties>
</file>