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embeddedFontLst>
    <p:embeddedFont>
      <p:font typeface="Montserrat" panose="00000500000000000000" pitchFamily="2" charset="0"/>
      <p:regular r:id="rId54"/>
      <p:bold r:id="rId55"/>
      <p:italic r:id="rId56"/>
      <p:boldItalic r:id="rId57"/>
    </p:embeddedFont>
    <p:embeddedFont>
      <p:font typeface="Montserrat Light" panose="000004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jzes0Hdhl6ECEJK6l8/UTMzaE9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2A3095-129E-4645-80CF-D0F5845515B8}">
  <a:tblStyle styleId="{782A3095-129E-4645-80CF-D0F5845515B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f056c7f01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f056c7f01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2f056c7f01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f056c7f01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f056c7f01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2f056c7f01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f056c7f01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f056c7f01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2f056c7f01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4"/>
          <p:cNvGrpSpPr/>
          <p:nvPr/>
        </p:nvGrpSpPr>
        <p:grpSpPr>
          <a:xfrm>
            <a:off x="-695010" y="4529052"/>
            <a:ext cx="2530502" cy="2045219"/>
            <a:chOff x="5816064" y="9435173"/>
            <a:chExt cx="798029" cy="644988"/>
          </a:xfrm>
        </p:grpSpPr>
        <p:sp>
          <p:nvSpPr>
            <p:cNvPr id="17" name="Google Shape;17;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4"/>
          <p:cNvPicPr preferRelativeResize="0"/>
          <p:nvPr/>
        </p:nvPicPr>
        <p:blipFill rotWithShape="1">
          <a:blip r:embed="rId2">
            <a:alphaModFix/>
          </a:blip>
          <a:srcRect/>
          <a:stretch/>
        </p:blipFill>
        <p:spPr>
          <a:xfrm>
            <a:off x="10413506" y="6054569"/>
            <a:ext cx="1766383" cy="371832"/>
          </a:xfrm>
          <a:prstGeom prst="rect">
            <a:avLst/>
          </a:prstGeom>
          <a:noFill/>
          <a:ln>
            <a:noFill/>
          </a:ln>
        </p:spPr>
      </p:pic>
      <p:pic>
        <p:nvPicPr>
          <p:cNvPr id="34" name="Google Shape;34;p4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29"/>
        <p:cNvGrpSpPr/>
        <p:nvPr/>
      </p:nvGrpSpPr>
      <p:grpSpPr>
        <a:xfrm>
          <a:off x="0" y="0"/>
          <a:ext cx="0" cy="0"/>
          <a:chOff x="0" y="0"/>
          <a:chExt cx="0" cy="0"/>
        </a:xfrm>
      </p:grpSpPr>
      <p:sp>
        <p:nvSpPr>
          <p:cNvPr id="130" name="Google Shape;130;p53"/>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3"/>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3"/>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3"/>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4"/>
        <p:cNvGrpSpPr/>
        <p:nvPr/>
      </p:nvGrpSpPr>
      <p:grpSpPr>
        <a:xfrm>
          <a:off x="0" y="0"/>
          <a:ext cx="0" cy="0"/>
          <a:chOff x="0" y="0"/>
          <a:chExt cx="0" cy="0"/>
        </a:xfrm>
      </p:grpSpPr>
      <p:sp>
        <p:nvSpPr>
          <p:cNvPr id="135" name="Google Shape;135;p5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4"/>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5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4"/>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0" name="Google Shape;140;p54"/>
          <p:cNvGrpSpPr/>
          <p:nvPr/>
        </p:nvGrpSpPr>
        <p:grpSpPr>
          <a:xfrm>
            <a:off x="-848733" y="3847224"/>
            <a:ext cx="3746119" cy="3027714"/>
            <a:chOff x="5816064" y="9435173"/>
            <a:chExt cx="798029" cy="644988"/>
          </a:xfrm>
        </p:grpSpPr>
        <p:sp>
          <p:nvSpPr>
            <p:cNvPr id="141" name="Google Shape;141;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6" name="Google Shape;156;p5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57"/>
        <p:cNvGrpSpPr/>
        <p:nvPr/>
      </p:nvGrpSpPr>
      <p:grpSpPr>
        <a:xfrm>
          <a:off x="0" y="0"/>
          <a:ext cx="0" cy="0"/>
          <a:chOff x="0" y="0"/>
          <a:chExt cx="0" cy="0"/>
        </a:xfrm>
      </p:grpSpPr>
      <p:sp>
        <p:nvSpPr>
          <p:cNvPr id="158" name="Google Shape;158;p5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5"/>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60" name="Google Shape;160;p55"/>
          <p:cNvSpPr>
            <a:spLocks noGrp="1"/>
          </p:cNvSpPr>
          <p:nvPr>
            <p:ph type="pic" idx="2"/>
          </p:nvPr>
        </p:nvSpPr>
        <p:spPr>
          <a:xfrm>
            <a:off x="799128" y="746272"/>
            <a:ext cx="10203652" cy="5365455"/>
          </a:xfrm>
          <a:prstGeom prst="rect">
            <a:avLst/>
          </a:prstGeom>
          <a:solidFill>
            <a:srgbClr val="BFBFBF"/>
          </a:solidFill>
          <a:ln>
            <a:noFill/>
          </a:ln>
        </p:spPr>
      </p:sp>
      <p:sp>
        <p:nvSpPr>
          <p:cNvPr id="161" name="Google Shape;161;p55"/>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62" name="Google Shape;162;p55"/>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57"/>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7"/>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7"/>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57"/>
          <p:cNvGrpSpPr/>
          <p:nvPr/>
        </p:nvGrpSpPr>
        <p:grpSpPr>
          <a:xfrm>
            <a:off x="-1984680" y="2794849"/>
            <a:ext cx="3760285" cy="3039163"/>
            <a:chOff x="5816064" y="9435173"/>
            <a:chExt cx="798029" cy="644988"/>
          </a:xfrm>
        </p:grpSpPr>
        <p:sp>
          <p:nvSpPr>
            <p:cNvPr id="168" name="Google Shape;168;p5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5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5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5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5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5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5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57"/>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57"/>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5" name="Google Shape;185;p57"/>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6" name="Google Shape;186;p57"/>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7"/>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8"/>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pl-PL"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pl-PL"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pl-PL"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pl-PL" sz="2400" b="1" i="0" u="none" strike="noStrike" cap="none">
                <a:solidFill>
                  <a:schemeClr val="lt1"/>
                </a:solidFill>
                <a:latin typeface="Calibri"/>
                <a:ea typeface="Calibri"/>
                <a:cs typeface="Calibri"/>
                <a:sym typeface="Calibri"/>
              </a:rPr>
              <a:t>Start on Sustainability </a:t>
            </a:r>
            <a:r>
              <a:rPr lang="pl-PL"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pl-PL"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pl-PL" sz="2400" b="0" i="0" u="none" strike="noStrike" cap="none">
                <a:solidFill>
                  <a:schemeClr val="lt1"/>
                </a:solidFill>
                <a:latin typeface="Calibri"/>
                <a:ea typeface="Calibri"/>
                <a:cs typeface="Calibri"/>
                <a:sym typeface="Calibri"/>
              </a:rPr>
              <a:t>*** </a:t>
            </a:r>
            <a:r>
              <a:rPr lang="pl-PL" sz="2400" b="1" i="0" u="none" strike="noStrike" cap="none">
                <a:solidFill>
                  <a:schemeClr val="lt1"/>
                </a:solidFill>
                <a:latin typeface="Calibri"/>
                <a:ea typeface="Calibri"/>
                <a:cs typeface="Calibri"/>
                <a:sym typeface="Calibri"/>
              </a:rPr>
              <a:t>PLEASE DELETE THIS INSTRUCTION SLIDE BEFORE PRESENTING FINAL PRESENTATION </a:t>
            </a:r>
            <a:r>
              <a:rPr lang="pl-PL"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97"/>
        <p:cNvGrpSpPr/>
        <p:nvPr/>
      </p:nvGrpSpPr>
      <p:grpSpPr>
        <a:xfrm>
          <a:off x="0" y="0"/>
          <a:ext cx="0" cy="0"/>
          <a:chOff x="0" y="0"/>
          <a:chExt cx="0" cy="0"/>
        </a:xfrm>
      </p:grpSpPr>
      <p:sp>
        <p:nvSpPr>
          <p:cNvPr id="198" name="Google Shape;198;p5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5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202"/>
        <p:cNvGrpSpPr/>
        <p:nvPr/>
      </p:nvGrpSpPr>
      <p:grpSpPr>
        <a:xfrm>
          <a:off x="0" y="0"/>
          <a:ext cx="0" cy="0"/>
          <a:chOff x="0" y="0"/>
          <a:chExt cx="0" cy="0"/>
        </a:xfrm>
      </p:grpSpPr>
      <p:sp>
        <p:nvSpPr>
          <p:cNvPr id="203" name="Google Shape;203;p60"/>
          <p:cNvSpPr>
            <a:spLocks noGrp="1"/>
          </p:cNvSpPr>
          <p:nvPr>
            <p:ph type="pic" idx="2"/>
          </p:nvPr>
        </p:nvSpPr>
        <p:spPr>
          <a:xfrm>
            <a:off x="0" y="-12469"/>
            <a:ext cx="12192000" cy="6870469"/>
          </a:xfrm>
          <a:prstGeom prst="rect">
            <a:avLst/>
          </a:prstGeom>
          <a:solidFill>
            <a:srgbClr val="BFBFBF"/>
          </a:solidFill>
          <a:ln>
            <a:noFill/>
          </a:ln>
        </p:spPr>
      </p:sp>
      <p:sp>
        <p:nvSpPr>
          <p:cNvPr id="204" name="Google Shape;204;p60"/>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60"/>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pl-PL"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4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pl-PL"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4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6"/>
          <p:cNvGrpSpPr/>
          <p:nvPr/>
        </p:nvGrpSpPr>
        <p:grpSpPr>
          <a:xfrm>
            <a:off x="-692770" y="4423334"/>
            <a:ext cx="3029570" cy="2448579"/>
            <a:chOff x="5816064" y="9435173"/>
            <a:chExt cx="798029" cy="644988"/>
          </a:xfrm>
        </p:grpSpPr>
        <p:sp>
          <p:nvSpPr>
            <p:cNvPr id="61" name="Google Shape;61;p4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4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7"/>
          <p:cNvGrpSpPr/>
          <p:nvPr/>
        </p:nvGrpSpPr>
        <p:grpSpPr>
          <a:xfrm>
            <a:off x="6966447" y="3406884"/>
            <a:ext cx="3616885" cy="2923263"/>
            <a:chOff x="5816064" y="9435173"/>
            <a:chExt cx="798029" cy="644988"/>
          </a:xfrm>
        </p:grpSpPr>
        <p:sp>
          <p:nvSpPr>
            <p:cNvPr id="82" name="Google Shape;82;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8"/>
          <p:cNvSpPr>
            <a:spLocks noGrp="1"/>
          </p:cNvSpPr>
          <p:nvPr>
            <p:ph type="pic" idx="8"/>
          </p:nvPr>
        </p:nvSpPr>
        <p:spPr>
          <a:xfrm>
            <a:off x="-48344" y="0"/>
            <a:ext cx="3570477" cy="6858000"/>
          </a:xfrm>
          <a:prstGeom prst="rect">
            <a:avLst/>
          </a:prstGeom>
          <a:solidFill>
            <a:srgbClr val="D8D8D8"/>
          </a:solidFill>
          <a:ln>
            <a:noFill/>
          </a:ln>
        </p:spPr>
      </p:sp>
      <p:sp>
        <p:nvSpPr>
          <p:cNvPr id="109" name="Google Shape;109;p4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1"/>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3"/>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hospitalityinsights.ehl.edu/sustainability-mindset-in-the-business-world" TargetMode="External"/><Relationship Id="rId7" Type="http://schemas.openxmlformats.org/officeDocument/2006/relationships/hyperlink" Target="https://www.ironmountain.com/"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hyperlink" Target="https://www.siemens.com/" TargetMode="External"/><Relationship Id="rId5" Type="http://schemas.openxmlformats.org/officeDocument/2006/relationships/hyperlink" Target="https://www.zymetria.pl/" TargetMode="External"/><Relationship Id="rId4" Type="http://schemas.openxmlformats.org/officeDocument/2006/relationships/hyperlink" Target="https://www.teraz-srodowisko.p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2" name="Google Shape;212;p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213" name="Google Shape;213;p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4800" b="1" i="0" u="none" strike="noStrike" cap="none">
                <a:solidFill>
                  <a:schemeClr val="lt1"/>
                </a:solidFill>
                <a:latin typeface="Calibri"/>
                <a:ea typeface="Calibri"/>
                <a:cs typeface="Calibri"/>
                <a:sym typeface="Calibri"/>
              </a:rPr>
              <a:t>2. SUSTAINABILITY THINKING</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C4C04FDA-FA53-DEE0-4DE1-4D98D40ACB94}"/>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CE9CFC76-3663-0219-D5F1-908279328344}"/>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80DF524B-A08F-6F82-FDE3-B3A711A82344}"/>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9"/>
          <p:cNvSpPr txBox="1">
            <a:spLocks noGrp="1"/>
          </p:cNvSpPr>
          <p:nvPr>
            <p:ph type="body" idx="2"/>
          </p:nvPr>
        </p:nvSpPr>
        <p:spPr>
          <a:xfrm>
            <a:off x="926623" y="1048669"/>
            <a:ext cx="10067700" cy="59223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a:t>	</a:t>
            </a:r>
            <a:r>
              <a:rPr lang="pl-PL">
                <a:solidFill>
                  <a:srgbClr val="000000"/>
                </a:solidFill>
              </a:rPr>
              <a:t>In 1987, the United Nations Brundtland Commission defined sustainable development as "meeting the needs of the present without compromising the ability of future generations to meet their own needs.”It is safe to say that in the 37 years since then, humanity has not done enough to adhere to it. Today, the climate crisis has become an emergency, the global energy crisis has highlighted our continued dependence on planet-destroying resources, and younger generations are justifiably outraged by the damage and instability inherited from their predecessors.</a:t>
            </a:r>
            <a:endParaRPr>
              <a:solidFill>
                <a:srgbClr val="000000"/>
              </a:solidFill>
            </a:endParaRPr>
          </a:p>
          <a:p>
            <a:pPr marL="228600" lvl="0" indent="-228600" algn="just" rtl="0">
              <a:lnSpc>
                <a:spcPct val="150000"/>
              </a:lnSpc>
              <a:spcBef>
                <a:spcPts val="0"/>
              </a:spcBef>
              <a:spcAft>
                <a:spcPts val="0"/>
              </a:spcAft>
              <a:buClr>
                <a:srgbClr val="595959"/>
              </a:buClr>
              <a:buSzPts val="2400"/>
              <a:buNone/>
            </a:pPr>
            <a:endParaRPr>
              <a:solidFill>
                <a:srgbClr val="000000"/>
              </a:solidFill>
            </a:endParaRPr>
          </a:p>
          <a:p>
            <a:pPr marL="228600" lvl="0" indent="-228600" algn="just" rtl="0">
              <a:lnSpc>
                <a:spcPct val="150000"/>
              </a:lnSpc>
              <a:spcBef>
                <a:spcPts val="0"/>
              </a:spcBef>
              <a:spcAft>
                <a:spcPts val="0"/>
              </a:spcAft>
              <a:buClr>
                <a:srgbClr val="000000"/>
              </a:buClr>
              <a:buSzPts val="2000"/>
              <a:buNone/>
            </a:pPr>
            <a:r>
              <a:rPr lang="pl-PL">
                <a:solidFill>
                  <a:srgbClr val="000000"/>
                </a:solidFill>
              </a:rPr>
              <a:t>	</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3"/>
          <p:cNvSpPr txBox="1">
            <a:spLocks noGrp="1"/>
          </p:cNvSpPr>
          <p:nvPr>
            <p:ph type="body" idx="2"/>
          </p:nvPr>
        </p:nvSpPr>
        <p:spPr>
          <a:xfrm>
            <a:off x="918924" y="1116842"/>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a:solidFill>
                  <a:srgbClr val="000000"/>
                </a:solidFill>
              </a:rPr>
              <a:t>However, according to a 2019 UN report, although 92% of CEOs believe that sustainability is important, only 48% find ways to implement sustainability measures. This is confirmed by a 2022 study by Deloitte, which showed a gap between ambition and action related to sustainable development practices in companies. For example, although a third of Europe's largest listed companies have committed to achieving net zero emissions by 2050, only 9% are on track to achieve this.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0"/>
          <p:cNvSpPr txBox="1">
            <a:spLocks noGrp="1"/>
          </p:cNvSpPr>
          <p:nvPr>
            <p:ph type="body" idx="1"/>
          </p:nvPr>
        </p:nvSpPr>
        <p:spPr>
          <a:xfrm>
            <a:off x="6578872" y="85344"/>
            <a:ext cx="4990998" cy="15011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endParaRPr/>
          </a:p>
          <a:p>
            <a:pPr marL="0" lvl="0" indent="0" algn="ctr" rtl="0">
              <a:lnSpc>
                <a:spcPct val="90000"/>
              </a:lnSpc>
              <a:spcBef>
                <a:spcPts val="0"/>
              </a:spcBef>
              <a:spcAft>
                <a:spcPts val="0"/>
              </a:spcAft>
              <a:buClr>
                <a:srgbClr val="73B64B"/>
              </a:buClr>
              <a:buSzPts val="3600"/>
              <a:buNone/>
            </a:pPr>
            <a:r>
              <a:rPr lang="pl-PL"/>
              <a:t>OBJECTIVES</a:t>
            </a:r>
            <a:endParaRPr/>
          </a:p>
          <a:p>
            <a:pPr marL="0" lvl="0" indent="0" algn="l" rtl="0">
              <a:lnSpc>
                <a:spcPct val="90000"/>
              </a:lnSpc>
              <a:spcBef>
                <a:spcPts val="1000"/>
              </a:spcBef>
              <a:spcAft>
                <a:spcPts val="0"/>
              </a:spcAft>
              <a:buClr>
                <a:srgbClr val="73B64B"/>
              </a:buClr>
              <a:buSzPts val="3600"/>
              <a:buNone/>
            </a:pPr>
            <a:endParaRPr/>
          </a:p>
        </p:txBody>
      </p:sp>
      <p:sp>
        <p:nvSpPr>
          <p:cNvPr id="305" name="Google Shape;305;p10"/>
          <p:cNvSpPr txBox="1">
            <a:spLocks noGrp="1"/>
          </p:cNvSpPr>
          <p:nvPr>
            <p:ph type="body" idx="3"/>
          </p:nvPr>
        </p:nvSpPr>
        <p:spPr>
          <a:xfrm>
            <a:off x="6437575" y="1943000"/>
            <a:ext cx="5408400" cy="4563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None/>
            </a:pPr>
            <a:r>
              <a:rPr lang="pl-PL">
                <a:solidFill>
                  <a:srgbClr val="000000"/>
                </a:solidFill>
              </a:rPr>
              <a:t>The objectives of sustainability thinking include a series of tasks and long-term aspirations to achieve a balance between human needs and environmental protection. The main objectives of this approach are outlined below.</a:t>
            </a:r>
            <a:endParaRPr>
              <a:solidFill>
                <a:srgbClr val="000000"/>
              </a:solidFill>
            </a:endParaRPr>
          </a:p>
          <a:p>
            <a:pPr marL="0" lvl="0" indent="0" algn="l" rtl="0">
              <a:lnSpc>
                <a:spcPct val="103333"/>
              </a:lnSpc>
              <a:spcBef>
                <a:spcPts val="0"/>
              </a:spcBef>
              <a:spcAft>
                <a:spcPts val="0"/>
              </a:spcAft>
              <a:buClr>
                <a:srgbClr val="595959"/>
              </a:buClr>
              <a:buSzPts val="2400"/>
              <a:buNone/>
            </a:pPr>
            <a:endParaRPr/>
          </a:p>
        </p:txBody>
      </p:sp>
      <p:sp>
        <p:nvSpPr>
          <p:cNvPr id="306" name="Google Shape;306;p1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D0D0D"/>
              </a:buClr>
              <a:buSzPts val="2000"/>
              <a:buFont typeface="Arial"/>
              <a:buNone/>
            </a:pPr>
            <a:r>
              <a:rPr lang="pl-PL" sz="2000" b="1" i="0" u="none" strike="noStrike" cap="none">
                <a:solidFill>
                  <a:srgbClr val="0D0D0D"/>
                </a:solidFill>
                <a:highlight>
                  <a:srgbClr val="FFFFFF"/>
                </a:highlight>
                <a:latin typeface="Arial"/>
                <a:ea typeface="Arial"/>
                <a:cs typeface="Arial"/>
                <a:sym typeface="Arial"/>
              </a:rPr>
              <a:t>SUSTAINABILITY THINKING</a:t>
            </a:r>
            <a:endParaRPr sz="3200" b="0" i="0" u="none" strike="noStrike" cap="none">
              <a:solidFill>
                <a:srgbClr val="FF0000"/>
              </a:solidFill>
              <a:latin typeface="Calibri"/>
              <a:ea typeface="Calibri"/>
              <a:cs typeface="Calibri"/>
              <a:sym typeface="Calibri"/>
            </a:endParaRPr>
          </a:p>
        </p:txBody>
      </p:sp>
      <p:pic>
        <p:nvPicPr>
          <p:cNvPr id="307" name="Google Shape;307;p10"/>
          <p:cNvPicPr preferRelativeResize="0">
            <a:picLocks noGrp="1"/>
          </p:cNvPicPr>
          <p:nvPr>
            <p:ph type="pic" idx="2"/>
          </p:nvPr>
        </p:nvPicPr>
        <p:blipFill rotWithShape="1">
          <a:blip r:embed="rId3">
            <a:alphaModFix/>
          </a:blip>
          <a:srcRect l="6295" r="6295"/>
          <a:stretch/>
        </p:blipFill>
        <p:spPr>
          <a:xfrm>
            <a:off x="635271" y="2095585"/>
            <a:ext cx="5130800" cy="3913188"/>
          </a:xfrm>
          <a:prstGeom prst="rect">
            <a:avLst/>
          </a:prstGeom>
          <a:solidFill>
            <a:srgbClr val="D8D8D8"/>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f056c7f018_0_0"/>
          <p:cNvSpPr txBox="1">
            <a:spLocks noGrp="1"/>
          </p:cNvSpPr>
          <p:nvPr>
            <p:ph type="body" idx="2"/>
          </p:nvPr>
        </p:nvSpPr>
        <p:spPr>
          <a:xfrm>
            <a:off x="904850" y="844578"/>
            <a:ext cx="10053000" cy="53949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Clr>
                <a:srgbClr val="595959"/>
              </a:buClr>
              <a:buSzPts val="2000"/>
              <a:buFont typeface="Arial"/>
              <a:buNone/>
            </a:pPr>
            <a:r>
              <a:rPr lang="pl-PL">
                <a:solidFill>
                  <a:srgbClr val="000000"/>
                </a:solidFill>
              </a:rPr>
              <a:t>All these goals are closely interconnected and mutually supportive. Achieving sustainable development requires a holistic approach that takes into account the interactions between the environment, society and the economy. By implementing sustainability thinking, we strive to create a better future for current and future generations, ensuring a balance between economic progress and environmental protection.</a:t>
            </a:r>
            <a:endParaRPr>
              <a:solidFill>
                <a:srgbClr val="000000"/>
              </a:solidFill>
            </a:endParaRPr>
          </a:p>
          <a:p>
            <a:pPr marL="0" lvl="0" indent="0" algn="l" rtl="0">
              <a:lnSpc>
                <a:spcPct val="103333"/>
              </a:lnSpc>
              <a:spcBef>
                <a:spcPts val="0"/>
              </a:spcBef>
              <a:spcAft>
                <a:spcPts val="0"/>
              </a:spcAft>
              <a:buSzPts val="2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Sustainability thinking, is it worth it?</a:t>
            </a:r>
            <a:endParaRPr/>
          </a:p>
        </p:txBody>
      </p:sp>
      <p:sp>
        <p:nvSpPr>
          <p:cNvPr id="319" name="Google Shape;319;p11"/>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33637"/>
              </a:buClr>
              <a:buSzPts val="2400"/>
              <a:buNone/>
            </a:pPr>
            <a:r>
              <a:rPr lang="pl-PL">
                <a:solidFill>
                  <a:srgbClr val="000000"/>
                </a:solidFill>
              </a:rPr>
              <a:t>By implementing sustainability thinking, companies can not only minimize the negative impact on the environment, but also achieve benefits in the form of a better brand image, increased operational efficiency and access to new markets and customers. The information in this guide aims to provide valuable insights and guidance.</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D0D0D"/>
              </a:buClr>
              <a:buSzPts val="2400"/>
              <a:buNone/>
            </a:pPr>
            <a:r>
              <a:rPr lang="pl-PL" b="0" i="0">
                <a:solidFill>
                  <a:srgbClr val="000000"/>
                </a:solidFill>
                <a:highlight>
                  <a:srgbClr val="FFFFFF"/>
                </a:highlight>
              </a:rPr>
              <a:t>By integrating sustainability thinking into business operations, organizations can enhance their competitiveness, reputation, and resilience in a rapidly changing global landscape. This approach not only benefits the environment and society but also leads to more efficient and profitable businesses in the long run.</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3363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6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326" name="Google Shape;326;p6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02</a:t>
            </a:r>
            <a:endParaRPr/>
          </a:p>
        </p:txBody>
      </p:sp>
      <p:sp>
        <p:nvSpPr>
          <p:cNvPr id="327" name="Google Shape;327;p6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28" name="Google Shape;328;p65"/>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SUSTAINABLE BUSINESS OPERATIONS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Environmental protection</a:t>
            </a:r>
            <a:endParaRPr/>
          </a:p>
        </p:txBody>
      </p:sp>
      <p:sp>
        <p:nvSpPr>
          <p:cNvPr id="334" name="Google Shape;334;p13"/>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335" name="Google Shape;335;p13"/>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Education and public awareness</a:t>
            </a:r>
            <a:endParaRPr/>
          </a:p>
        </p:txBody>
      </p:sp>
      <p:sp>
        <p:nvSpPr>
          <p:cNvPr id="336" name="Google Shape;336;p13"/>
          <p:cNvSpPr txBox="1">
            <a:spLocks noGrp="1"/>
          </p:cNvSpPr>
          <p:nvPr>
            <p:ph type="body" idx="6"/>
          </p:nvPr>
        </p:nvSpPr>
        <p:spPr>
          <a:xfrm>
            <a:off x="4927790" y="2237135"/>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a:t>Promoting innovation and technological development</a:t>
            </a:r>
            <a:endParaRPr/>
          </a:p>
        </p:txBody>
      </p:sp>
      <p:sp>
        <p:nvSpPr>
          <p:cNvPr id="337" name="Google Shape;337;p13"/>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338" name="Google Shape;338;p13"/>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339" name="Google Shape;339;p13"/>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0" name="Google Shape;340;p13"/>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1" name="Google Shape;341;p13"/>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2" name="Google Shape;342;p13"/>
          <p:cNvSpPr txBox="1"/>
          <p:nvPr/>
        </p:nvSpPr>
        <p:spPr>
          <a:xfrm>
            <a:off x="4912293" y="326510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Consideration of social aspects</a:t>
            </a:r>
            <a:endParaRPr sz="1400" b="0" i="0" u="none" strike="noStrike" cap="none">
              <a:solidFill>
                <a:srgbClr val="000000"/>
              </a:solidFill>
              <a:latin typeface="Arial"/>
              <a:ea typeface="Arial"/>
              <a:cs typeface="Arial"/>
              <a:sym typeface="Arial"/>
            </a:endParaRPr>
          </a:p>
        </p:txBody>
      </p:sp>
      <p:sp>
        <p:nvSpPr>
          <p:cNvPr id="343" name="Google Shape;343;p13"/>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44" name="Google Shape;344;p13"/>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Sustainable use of resources</a:t>
            </a:r>
            <a:endParaRPr sz="2400" b="1" i="0" u="none" strike="noStrike" cap="none">
              <a:solidFill>
                <a:srgbClr val="73B64B"/>
              </a:solidFill>
              <a:latin typeface="Calibri"/>
              <a:ea typeface="Calibri"/>
              <a:cs typeface="Calibri"/>
              <a:sym typeface="Calibri"/>
            </a:endParaRPr>
          </a:p>
        </p:txBody>
      </p:sp>
      <p:sp>
        <p:nvSpPr>
          <p:cNvPr id="345" name="Google Shape;345;p13"/>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a:solidFill>
                  <a:srgbClr val="73B64B"/>
                </a:solidFill>
                <a:latin typeface="Calibri"/>
                <a:ea typeface="Calibri"/>
                <a:cs typeface="Calibri"/>
                <a:sym typeface="Calibri"/>
              </a:rPr>
              <a:t>6. Ensuring long-term economic stability</a:t>
            </a:r>
            <a:endParaRPr sz="2400" b="1" i="0" u="none" strike="noStrike" cap="none">
              <a:solidFill>
                <a:srgbClr val="73B64B"/>
              </a:solidFill>
              <a:latin typeface="Calibri"/>
              <a:ea typeface="Calibri"/>
              <a:cs typeface="Calibri"/>
              <a:sym typeface="Calibri"/>
            </a:endParaRPr>
          </a:p>
        </p:txBody>
      </p:sp>
      <p:sp>
        <p:nvSpPr>
          <p:cNvPr id="346" name="Google Shape;346;p13"/>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pl-PL"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48" name="Google Shape;348;p13"/>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49" name="Google Shape;349;p13"/>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50" name="Google Shape;350;p13"/>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51" name="Google Shape;351;p13"/>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body" idx="1"/>
          </p:nvPr>
        </p:nvSpPr>
        <p:spPr>
          <a:xfrm>
            <a:off x="904856" y="826894"/>
            <a:ext cx="1056324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OBJECTIVES TO BE FOLLOWED BY COMPANIES</a:t>
            </a:r>
            <a:endParaRPr/>
          </a:p>
        </p:txBody>
      </p:sp>
      <p:sp>
        <p:nvSpPr>
          <p:cNvPr id="357" name="Google Shape;357;p1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pl-PL" b="1" i="0">
                <a:solidFill>
                  <a:srgbClr val="0D0D0D"/>
                </a:solidFill>
                <a:highlight>
                  <a:srgbClr val="FFFFFF"/>
                </a:highlight>
                <a:latin typeface="Arial"/>
                <a:ea typeface="Arial"/>
                <a:cs typeface="Arial"/>
                <a:sym typeface="Arial"/>
              </a:rPr>
              <a:t>Environmental protection</a:t>
            </a:r>
            <a:endParaRPr/>
          </a:p>
          <a:p>
            <a:pPr marL="0" lvl="0" indent="0" algn="l" rtl="0">
              <a:lnSpc>
                <a:spcPct val="103333"/>
              </a:lnSpc>
              <a:spcBef>
                <a:spcPts val="0"/>
              </a:spcBef>
              <a:spcAft>
                <a:spcPts val="0"/>
              </a:spcAft>
              <a:buClr>
                <a:srgbClr val="595959"/>
              </a:buClr>
              <a:buSzPts val="2400"/>
              <a:buNone/>
            </a:pPr>
            <a:endParaRPr>
              <a:solidFill>
                <a:srgbClr val="000000"/>
              </a:solidFill>
              <a:highlight>
                <a:srgbClr val="FFFFFF"/>
              </a:highlight>
              <a:latin typeface="Arial"/>
              <a:ea typeface="Arial"/>
              <a:cs typeface="Arial"/>
              <a:sym typeface="Arial"/>
            </a:endParaRPr>
          </a:p>
          <a:p>
            <a:pPr marL="0" lvl="0" indent="0" algn="just" rtl="0">
              <a:lnSpc>
                <a:spcPct val="103333"/>
              </a:lnSpc>
              <a:spcBef>
                <a:spcPts val="0"/>
              </a:spcBef>
              <a:spcAft>
                <a:spcPts val="0"/>
              </a:spcAft>
              <a:buClr>
                <a:srgbClr val="000000"/>
              </a:buClr>
              <a:buSzPts val="2400"/>
              <a:buNone/>
            </a:pPr>
            <a:r>
              <a:rPr lang="pl-PL">
                <a:solidFill>
                  <a:srgbClr val="000000"/>
                </a:solidFill>
              </a:rPr>
              <a:t>One of the main goals of sustainability thinking is to minimise the negative impacts of human activities on ecosystems. This includes reducing greenhouse gas emissions, protecting biodiversity, preventing soil degradation and protecting water resources. By keeping ecosystems in good shape, sustainability thinking prioritises the long-term ability of the Earth to sustain life.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5"/>
          <p:cNvSpPr txBox="1">
            <a:spLocks noGrp="1"/>
          </p:cNvSpPr>
          <p:nvPr>
            <p:ph type="body" idx="2"/>
          </p:nvPr>
        </p:nvSpPr>
        <p:spPr>
          <a:xfrm>
            <a:off x="904856" y="733425"/>
            <a:ext cx="10052954" cy="550594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a:solidFill>
                  <a:srgbClr val="000000"/>
                </a:solidFill>
              </a:rPr>
              <a:t>2. Education and public awareness</a:t>
            </a:r>
            <a:endParaRPr>
              <a:solidFill>
                <a:srgbClr val="000000"/>
              </a:solidFill>
            </a:endParaRPr>
          </a:p>
          <a:p>
            <a:pPr marL="0" lvl="0" indent="0" algn="just" rtl="0">
              <a:lnSpc>
                <a:spcPct val="103333"/>
              </a:lnSpc>
              <a:spcBef>
                <a:spcPts val="0"/>
              </a:spcBef>
              <a:spcAft>
                <a:spcPts val="0"/>
              </a:spcAft>
              <a:buClr>
                <a:srgbClr val="000000"/>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b="0" i="0">
                <a:solidFill>
                  <a:srgbClr val="000000"/>
                </a:solidFill>
                <a:highlight>
                  <a:srgbClr val="FFFFFF"/>
                </a:highlight>
              </a:rPr>
              <a:t>As part of sustainability thinking, it is important to raise social awareness about sustainable development and promote education in this area. Improving the knowledge and skills of society can contribute to the widespread adoption of sustainable practices.</a:t>
            </a:r>
            <a:endParaRPr b="1" i="0">
              <a:solidFill>
                <a:srgbClr val="000000"/>
              </a:solidFill>
              <a:highlight>
                <a:srgbClr val="FFFFFF"/>
              </a:highlight>
            </a:endParaRPr>
          </a:p>
          <a:p>
            <a:pPr marL="228600" lvl="0" indent="-228600" algn="l" rtl="0">
              <a:lnSpc>
                <a:spcPct val="103333"/>
              </a:lnSpc>
              <a:spcBef>
                <a:spcPts val="0"/>
              </a:spcBef>
              <a:spcAft>
                <a:spcPts val="0"/>
              </a:spcAft>
              <a:buClr>
                <a:srgbClr val="595959"/>
              </a:buClr>
              <a:buSzPts val="2400"/>
              <a:buNone/>
            </a:pPr>
            <a:endParaRPr b="1">
              <a:solidFill>
                <a:srgbClr val="000000"/>
              </a:solidFill>
              <a:highlight>
                <a:srgbClr val="FFFFFF"/>
              </a:highlight>
            </a:endParaRPr>
          </a:p>
          <a:p>
            <a:pPr marL="228600" lvl="0" indent="-228600" algn="l" rtl="0">
              <a:lnSpc>
                <a:spcPct val="103333"/>
              </a:lnSpc>
              <a:spcBef>
                <a:spcPts val="0"/>
              </a:spcBef>
              <a:spcAft>
                <a:spcPts val="0"/>
              </a:spcAft>
              <a:buClr>
                <a:srgbClr val="595959"/>
              </a:buClr>
              <a:buSzPts val="2400"/>
              <a:buNone/>
            </a:pPr>
            <a:endParaRPr b="1" i="0">
              <a:solidFill>
                <a:srgbClr val="000000"/>
              </a:solidFill>
              <a:highlight>
                <a:srgbClr val="FFFFFF"/>
              </a:highlight>
            </a:endParaRPr>
          </a:p>
          <a:p>
            <a:pPr marL="228600" lvl="0" indent="-228600" algn="l" rtl="0">
              <a:lnSpc>
                <a:spcPct val="103333"/>
              </a:lnSpc>
              <a:spcBef>
                <a:spcPts val="0"/>
              </a:spcBef>
              <a:spcAft>
                <a:spcPts val="0"/>
              </a:spcAft>
              <a:buClr>
                <a:srgbClr val="000000"/>
              </a:buClr>
              <a:buSzPts val="2400"/>
              <a:buNone/>
            </a:pPr>
            <a:r>
              <a:rPr lang="pl-PL" b="1" i="0">
                <a:solidFill>
                  <a:srgbClr val="000000"/>
                </a:solidFill>
                <a:highlight>
                  <a:srgbClr val="FFFFFF"/>
                </a:highlight>
              </a:rPr>
              <a:t>3. </a:t>
            </a:r>
            <a:r>
              <a:rPr lang="pl-PL" b="1">
                <a:solidFill>
                  <a:srgbClr val="000000"/>
                </a:solidFill>
              </a:rPr>
              <a:t>Promoting innovation and technological development</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b="0" i="0">
                <a:solidFill>
                  <a:srgbClr val="000000"/>
                </a:solidFill>
                <a:highlight>
                  <a:srgbClr val="FFFFFF"/>
                </a:highlight>
              </a:rPr>
              <a:t>The aim of sustainability thinking is to stimulate innovation and technological development in order to create more effective and ecological solutions. The implementation of new technologies can contribute to achieving sustainable development goals in various sectors, such as energy, transport and agriculture.</a:t>
            </a:r>
            <a:endParaRPr>
              <a:solidFill>
                <a:srgbClr val="0D0D0D"/>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6"/>
          <p:cNvSpPr txBox="1">
            <a:spLocks noGrp="1"/>
          </p:cNvSpPr>
          <p:nvPr>
            <p:ph type="body" idx="2"/>
          </p:nvPr>
        </p:nvSpPr>
        <p:spPr>
          <a:xfrm>
            <a:off x="904856" y="828675"/>
            <a:ext cx="10052954" cy="5410699"/>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b="1">
                <a:solidFill>
                  <a:srgbClr val="000000"/>
                </a:solidFill>
              </a:rPr>
              <a:t>4. Consideration of social aspects</a:t>
            </a: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pl-PL">
                <a:solidFill>
                  <a:srgbClr val="000000"/>
                </a:solidFill>
              </a:rPr>
              <a:t>Sustainability thinking also focuses on improving the quality of life of local and global communities. It pays attention to issues of social justice, equality of access to resources and ensuring decent working and living conditions for people.</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228600" lvl="0" indent="-228600" algn="l" rtl="0">
              <a:lnSpc>
                <a:spcPct val="103333"/>
              </a:lnSpc>
              <a:spcBef>
                <a:spcPts val="0"/>
              </a:spcBef>
              <a:spcAft>
                <a:spcPts val="0"/>
              </a:spcAft>
              <a:buClr>
                <a:srgbClr val="000000"/>
              </a:buClr>
              <a:buSzPts val="2400"/>
              <a:buNone/>
            </a:pPr>
            <a:r>
              <a:rPr lang="pl-PL" b="1">
                <a:solidFill>
                  <a:srgbClr val="000000"/>
                </a:solidFill>
              </a:rPr>
              <a:t>5. Sustainable use of resources</a:t>
            </a: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pl-PL">
                <a:solidFill>
                  <a:srgbClr val="000000"/>
                </a:solidFill>
              </a:rPr>
              <a:t>The concept of sustainable development entails rational and efficient management of natural resources such as energy, water, mineral resources, and biodegradable materials. The goal is to ensure that the utilisation of these resources does not exceed their natural capacity for regeneration.</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1" name="Google Shape;221;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2" name="Google Shape;222;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223" name="Google Shape;223;p2"/>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pl-PL" sz="2400"/>
              <a:t>By implementing Start on Sustainability, we aim </a:t>
            </a:r>
            <a:r>
              <a:rPr lang="pl-PL" sz="2400" b="1"/>
              <a:t>to equip micro-enterprises </a:t>
            </a:r>
            <a:r>
              <a:rPr lang="pl-PL" sz="2400"/>
              <a:t>with the necessary </a:t>
            </a:r>
            <a:r>
              <a:rPr lang="pl-PL" sz="2400" b="1"/>
              <a:t>tools and resources </a:t>
            </a:r>
            <a:r>
              <a:rPr lang="pl-PL"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7"/>
          <p:cNvSpPr txBox="1">
            <a:spLocks noGrp="1"/>
          </p:cNvSpPr>
          <p:nvPr>
            <p:ph type="body" idx="3"/>
          </p:nvPr>
        </p:nvSpPr>
        <p:spPr>
          <a:xfrm>
            <a:off x="607553" y="1130808"/>
            <a:ext cx="5881763" cy="4102937"/>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33637"/>
              </a:buClr>
              <a:buSzPts val="2400"/>
              <a:buNone/>
            </a:pPr>
            <a:r>
              <a:rPr lang="pl-PL" b="1">
                <a:solidFill>
                  <a:srgbClr val="000000"/>
                </a:solidFill>
                <a:latin typeface="Calibri"/>
                <a:ea typeface="Calibri"/>
                <a:cs typeface="Calibri"/>
                <a:sym typeface="Calibri"/>
              </a:rPr>
              <a:t>6. Ensuring long-term economic stability:</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latin typeface="Calibri"/>
              <a:ea typeface="Calibri"/>
              <a:cs typeface="Calibri"/>
              <a:sym typeface="Calibri"/>
            </a:endParaRPr>
          </a:p>
          <a:p>
            <a:pPr marL="0" lvl="0" indent="0" algn="just" rtl="0">
              <a:lnSpc>
                <a:spcPct val="103333"/>
              </a:lnSpc>
              <a:spcBef>
                <a:spcPts val="0"/>
              </a:spcBef>
              <a:spcAft>
                <a:spcPts val="0"/>
              </a:spcAft>
              <a:buClr>
                <a:srgbClr val="033637"/>
              </a:buClr>
              <a:buSzPts val="2400"/>
              <a:buNone/>
            </a:pPr>
            <a:r>
              <a:rPr lang="pl-PL">
                <a:solidFill>
                  <a:srgbClr val="000000"/>
                </a:solidFill>
                <a:latin typeface="Calibri"/>
                <a:ea typeface="Calibri"/>
                <a:cs typeface="Calibri"/>
                <a:sym typeface="Calibri"/>
              </a:rPr>
              <a:t>Sustainable development aims to promote economic efficiency while taking into account long-term economic stability. This includes pursuing economic development that does not cause irreversible damage to the environment or lead to the over-exploitation of resources.</a:t>
            </a:r>
            <a:endParaRPr>
              <a:solidFill>
                <a:srgbClr val="000000"/>
              </a:solidFill>
            </a:endParaRPr>
          </a:p>
        </p:txBody>
      </p:sp>
      <p:pic>
        <p:nvPicPr>
          <p:cNvPr id="374" name="Google Shape;374;p17"/>
          <p:cNvPicPr preferRelativeResize="0">
            <a:picLocks noGrp="1"/>
          </p:cNvPicPr>
          <p:nvPr>
            <p:ph type="pic" idx="2"/>
          </p:nvPr>
        </p:nvPicPr>
        <p:blipFill rotWithShape="1">
          <a:blip r:embed="rId3">
            <a:alphaModFix/>
          </a:blip>
          <a:srcRect l="7723" r="7722"/>
          <a:stretch/>
        </p:blipFill>
        <p:spPr>
          <a:xfrm>
            <a:off x="7735037" y="1386117"/>
            <a:ext cx="2444127" cy="4336988"/>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sz="3600"/>
              <a:t>Sustainable Business Operations</a:t>
            </a:r>
            <a:endParaRPr/>
          </a:p>
          <a:p>
            <a:pPr marL="0" lvl="0" indent="0" algn="l" rtl="0">
              <a:lnSpc>
                <a:spcPct val="90000"/>
              </a:lnSpc>
              <a:spcBef>
                <a:spcPts val="1000"/>
              </a:spcBef>
              <a:spcAft>
                <a:spcPts val="0"/>
              </a:spcAft>
              <a:buClr>
                <a:schemeClr val="lt1"/>
              </a:buClr>
              <a:buSzPts val="3600"/>
              <a:buNone/>
            </a:pPr>
            <a:endParaRPr/>
          </a:p>
        </p:txBody>
      </p:sp>
      <p:sp>
        <p:nvSpPr>
          <p:cNvPr id="380" name="Google Shape;380;p18"/>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ctr" rtl="0">
              <a:lnSpc>
                <a:spcPct val="103333"/>
              </a:lnSpc>
              <a:spcBef>
                <a:spcPts val="0"/>
              </a:spcBef>
              <a:spcAft>
                <a:spcPts val="0"/>
              </a:spcAft>
              <a:buClr>
                <a:srgbClr val="73B64B"/>
              </a:buClr>
              <a:buSzPts val="2400"/>
              <a:buNone/>
            </a:pPr>
            <a:r>
              <a:rPr lang="pl-PL" b="1" i="0">
                <a:solidFill>
                  <a:srgbClr val="73B64B"/>
                </a:solidFill>
                <a:highlight>
                  <a:srgbClr val="FFFFFF"/>
                </a:highlight>
              </a:rPr>
              <a:t>All these objectives are closely interlinked and mutually supportive. Achieving sustainability requires a holistic approach that considers the interactions between the environment, society and the economy. By implementing sustainability thinking, we aim to create a better future for present and future generations, ensuring a balance between economic progress and environmental protection.</a:t>
            </a:r>
            <a:endParaRPr b="1">
              <a:solidFill>
                <a:srgbClr val="73B64B"/>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9"/>
          <p:cNvSpPr txBox="1">
            <a:spLocks noGrp="1"/>
          </p:cNvSpPr>
          <p:nvPr>
            <p:ph type="body" idx="1"/>
          </p:nvPr>
        </p:nvSpPr>
        <p:spPr>
          <a:xfrm>
            <a:off x="904856" y="61862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BUSINESS STRATEGIES AND PRACTICES that are worth following</a:t>
            </a:r>
            <a:endParaRPr/>
          </a:p>
        </p:txBody>
      </p:sp>
      <p:sp>
        <p:nvSpPr>
          <p:cNvPr id="386" name="Google Shape;386;p19"/>
          <p:cNvSpPr txBox="1">
            <a:spLocks noGrp="1"/>
          </p:cNvSpPr>
          <p:nvPr>
            <p:ph type="body" idx="2"/>
          </p:nvPr>
        </p:nvSpPr>
        <p:spPr>
          <a:xfrm>
            <a:off x="685781" y="1926337"/>
            <a:ext cx="10479218" cy="431303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b="1">
                <a:solidFill>
                  <a:srgbClr val="73B64B"/>
                </a:solidFill>
              </a:rPr>
              <a:t>Future business leaders must think through sustainability strategy not just from the customer, product, or competitive point of view but also from the perspective of their own organisation's impact on society and the environment.</a:t>
            </a:r>
            <a:endParaRPr b="1">
              <a:solidFill>
                <a:srgbClr val="73B64B"/>
              </a:solidFill>
            </a:endParaRPr>
          </a:p>
          <a:p>
            <a:pPr marL="228600" lvl="0" indent="-228600" algn="l" rtl="0">
              <a:lnSpc>
                <a:spcPct val="103333"/>
              </a:lnSpc>
              <a:spcBef>
                <a:spcPts val="0"/>
              </a:spcBef>
              <a:spcAft>
                <a:spcPts val="0"/>
              </a:spcAft>
              <a:buClr>
                <a:srgbClr val="595959"/>
              </a:buClr>
              <a:buSzPts val="2400"/>
              <a:buNone/>
            </a:pPr>
            <a:endParaRPr>
              <a:solidFill>
                <a:srgbClr val="033637"/>
              </a:solidFill>
            </a:endParaRPr>
          </a:p>
          <a:p>
            <a:pPr marL="0" lvl="0" indent="0" algn="just" rtl="0">
              <a:lnSpc>
                <a:spcPct val="103333"/>
              </a:lnSpc>
              <a:spcBef>
                <a:spcPts val="0"/>
              </a:spcBef>
              <a:spcAft>
                <a:spcPts val="0"/>
              </a:spcAft>
              <a:buClr>
                <a:srgbClr val="033637"/>
              </a:buClr>
              <a:buSzPts val="2400"/>
              <a:buNone/>
            </a:pPr>
            <a:r>
              <a:rPr lang="pl-PL">
                <a:solidFill>
                  <a:srgbClr val="033637"/>
                </a:solidFill>
              </a:rPr>
              <a:t>Expanding the topic of sustainability thinking in the context of sustainable business operations involves integrating sustainability principles into core business strategies and practices. Here are some key aspects:</a:t>
            </a:r>
            <a:endParaRPr>
              <a:solidFill>
                <a:srgbClr val="033637"/>
              </a:solidFill>
            </a:endParaRPr>
          </a:p>
          <a:p>
            <a:pPr marL="228600" lvl="0" indent="-228600" algn="just" rtl="0">
              <a:lnSpc>
                <a:spcPct val="103333"/>
              </a:lnSpc>
              <a:spcBef>
                <a:spcPts val="0"/>
              </a:spcBef>
              <a:spcAft>
                <a:spcPts val="0"/>
              </a:spcAft>
              <a:buClr>
                <a:srgbClr val="595959"/>
              </a:buClr>
              <a:buSzPts val="2400"/>
              <a:buNone/>
            </a:pPr>
            <a:endParaRPr>
              <a:solidFill>
                <a:srgbClr val="033637"/>
              </a:solidFill>
            </a:endParaRPr>
          </a:p>
          <a:p>
            <a:pPr marL="342900" lvl="0" indent="-342900" algn="just" rtl="0">
              <a:lnSpc>
                <a:spcPct val="103333"/>
              </a:lnSpc>
              <a:spcBef>
                <a:spcPts val="0"/>
              </a:spcBef>
              <a:spcAft>
                <a:spcPts val="0"/>
              </a:spcAft>
              <a:buClr>
                <a:srgbClr val="033637"/>
              </a:buClr>
              <a:buSzPts val="2400"/>
              <a:buFont typeface="Noto Sans Symbols"/>
              <a:buChar char="⮚"/>
            </a:pPr>
            <a:r>
              <a:rPr lang="pl-PL">
                <a:solidFill>
                  <a:srgbClr val="033637"/>
                </a:solidFill>
              </a:rPr>
              <a:t>Sustainable business includes a triple financial framework that addresses three key dimensions: economic prosperity, environmental stewardship and social justice. With this approach, companies evaluate their performance not only based on financial returns but also on their impact on people and the planet.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0"/>
          <p:cNvSpPr txBox="1">
            <a:spLocks noGrp="1"/>
          </p:cNvSpPr>
          <p:nvPr>
            <p:ph type="body" idx="1"/>
          </p:nvPr>
        </p:nvSpPr>
        <p:spPr>
          <a:xfrm>
            <a:off x="904856" y="61862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BEST PRACTICES AND STRATEGIES IN BUSINESS TO CONSIDER</a:t>
            </a:r>
            <a:endParaRPr/>
          </a:p>
          <a:p>
            <a:pPr marL="0" lvl="0" indent="0" algn="l" rtl="0">
              <a:lnSpc>
                <a:spcPct val="90000"/>
              </a:lnSpc>
              <a:spcBef>
                <a:spcPts val="1000"/>
              </a:spcBef>
              <a:spcAft>
                <a:spcPts val="0"/>
              </a:spcAft>
              <a:buClr>
                <a:schemeClr val="lt1"/>
              </a:buClr>
              <a:buSzPts val="3600"/>
              <a:buNone/>
            </a:pPr>
            <a:endParaRPr/>
          </a:p>
        </p:txBody>
      </p:sp>
      <p:sp>
        <p:nvSpPr>
          <p:cNvPr id="392" name="Google Shape;392;p20"/>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033637"/>
              </a:buClr>
              <a:buSzPts val="2400"/>
              <a:buFont typeface="Noto Sans Symbols"/>
              <a:buChar char="⮚"/>
            </a:pPr>
            <a:r>
              <a:rPr lang="pl-PL">
                <a:solidFill>
                  <a:srgbClr val="033637"/>
                </a:solidFill>
              </a:rPr>
              <a:t>Sustainability thinking in business operations emphasises resource efficiency and promotes a circular economy model. This involves minimising waste, maximising resource utilisation, and adopting practices such as recycling, reusing, and reducing resource consumption throughout the product lifecycle.</a:t>
            </a:r>
            <a:endParaRPr>
              <a:solidFill>
                <a:srgbClr val="033637"/>
              </a:solidFill>
            </a:endParaRPr>
          </a:p>
          <a:p>
            <a:pPr marL="342900" lvl="0" indent="-190500" algn="just" rtl="0">
              <a:lnSpc>
                <a:spcPct val="103333"/>
              </a:lnSpc>
              <a:spcBef>
                <a:spcPts val="0"/>
              </a:spcBef>
              <a:spcAft>
                <a:spcPts val="0"/>
              </a:spcAft>
              <a:buClr>
                <a:srgbClr val="595959"/>
              </a:buClr>
              <a:buSzPts val="2400"/>
              <a:buFont typeface="Noto Sans Symbols"/>
              <a:buNone/>
            </a:pPr>
            <a:endParaRPr>
              <a:solidFill>
                <a:srgbClr val="033637"/>
              </a:solidFill>
            </a:endParaRPr>
          </a:p>
          <a:p>
            <a:pPr marL="342900" lvl="0" indent="-342900" algn="just" rtl="0">
              <a:lnSpc>
                <a:spcPct val="103333"/>
              </a:lnSpc>
              <a:spcBef>
                <a:spcPts val="0"/>
              </a:spcBef>
              <a:spcAft>
                <a:spcPts val="0"/>
              </a:spcAft>
              <a:buClr>
                <a:srgbClr val="033637"/>
              </a:buClr>
              <a:buSzPts val="2400"/>
              <a:buFont typeface="Noto Sans Symbols"/>
              <a:buChar char="⮚"/>
            </a:pPr>
            <a:r>
              <a:rPr lang="pl-PL" b="0" i="0">
                <a:solidFill>
                  <a:srgbClr val="033637"/>
                </a:solidFill>
                <a:highlight>
                  <a:srgbClr val="FFFFFF"/>
                </a:highlight>
              </a:rPr>
              <a:t>Businesses committed to sustainability thinking actively work to reduce their environmental footprint. This includes implementing energy-efficient technologies, reducing greenhouse gas emissions, conserving water, and minimising pollution and waste generation.</a:t>
            </a:r>
            <a:endParaRPr>
              <a:solidFill>
                <a:srgbClr val="03363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1"/>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p>
            <a:pPr marL="457200" lvl="0" indent="-457200" algn="just" rtl="0">
              <a:lnSpc>
                <a:spcPct val="90000"/>
              </a:lnSpc>
              <a:spcBef>
                <a:spcPts val="0"/>
              </a:spcBef>
              <a:spcAft>
                <a:spcPts val="0"/>
              </a:spcAft>
              <a:buClr>
                <a:schemeClr val="lt1"/>
              </a:buClr>
              <a:buSzPts val="2400"/>
              <a:buAutoNum type="arabicPeriod"/>
            </a:pPr>
            <a:r>
              <a:rPr lang="pl-PL"/>
              <a:t>Understanding of the topic by managers and owners</a:t>
            </a:r>
            <a:endParaRPr/>
          </a:p>
          <a:p>
            <a:pPr marL="457200" lvl="0" indent="-457200" algn="just" rtl="0">
              <a:lnSpc>
                <a:spcPct val="90000"/>
              </a:lnSpc>
              <a:spcBef>
                <a:spcPts val="1000"/>
              </a:spcBef>
              <a:spcAft>
                <a:spcPts val="0"/>
              </a:spcAft>
              <a:buClr>
                <a:schemeClr val="lt1"/>
              </a:buClr>
              <a:buSzPts val="2400"/>
              <a:buAutoNum type="arabicPeriod"/>
            </a:pPr>
            <a:r>
              <a:rPr lang="pl-PL"/>
              <a:t>Impact Assessment and Situation Analysis</a:t>
            </a:r>
            <a:endParaRPr/>
          </a:p>
          <a:p>
            <a:pPr marL="457200" lvl="0" indent="-457200" algn="just" rtl="0">
              <a:lnSpc>
                <a:spcPct val="90000"/>
              </a:lnSpc>
              <a:spcBef>
                <a:spcPts val="1000"/>
              </a:spcBef>
              <a:spcAft>
                <a:spcPts val="0"/>
              </a:spcAft>
              <a:buClr>
                <a:schemeClr val="lt1"/>
              </a:buClr>
              <a:buSzPts val="2400"/>
              <a:buAutoNum type="arabicPeriod"/>
            </a:pPr>
            <a:r>
              <a:rPr lang="pl-PL"/>
              <a:t>Planning and Strategy</a:t>
            </a:r>
            <a:endParaRPr/>
          </a:p>
          <a:p>
            <a:pPr marL="457200" lvl="0" indent="-457200" algn="just" rtl="0">
              <a:lnSpc>
                <a:spcPct val="90000"/>
              </a:lnSpc>
              <a:spcBef>
                <a:spcPts val="1000"/>
              </a:spcBef>
              <a:spcAft>
                <a:spcPts val="0"/>
              </a:spcAft>
              <a:buClr>
                <a:schemeClr val="lt1"/>
              </a:buClr>
              <a:buSzPts val="2400"/>
              <a:buFont typeface="Arial"/>
              <a:buAutoNum type="arabicPeriod"/>
            </a:pPr>
            <a:r>
              <a:rPr lang="pl-PL"/>
              <a:t>Implementation and Action</a:t>
            </a:r>
            <a:endParaRPr/>
          </a:p>
          <a:p>
            <a:pPr marL="457200" lvl="0" indent="-457200" algn="just" rtl="0">
              <a:lnSpc>
                <a:spcPct val="90000"/>
              </a:lnSpc>
              <a:spcBef>
                <a:spcPts val="1000"/>
              </a:spcBef>
              <a:spcAft>
                <a:spcPts val="0"/>
              </a:spcAft>
              <a:buClr>
                <a:schemeClr val="lt1"/>
              </a:buClr>
              <a:buSzPts val="2400"/>
              <a:buAutoNum type="arabicPeriod"/>
            </a:pPr>
            <a:r>
              <a:rPr lang="pl-PL"/>
              <a:t>Communication and Reporting</a:t>
            </a:r>
            <a:endParaRPr/>
          </a:p>
          <a:p>
            <a:pPr marL="457200" lvl="0" indent="-457200" algn="just" rtl="0">
              <a:lnSpc>
                <a:spcPct val="90000"/>
              </a:lnSpc>
              <a:spcBef>
                <a:spcPts val="1000"/>
              </a:spcBef>
              <a:spcAft>
                <a:spcPts val="0"/>
              </a:spcAft>
              <a:buClr>
                <a:schemeClr val="lt1"/>
              </a:buClr>
              <a:buSzPts val="2400"/>
              <a:buAutoNum type="arabicPeriod"/>
            </a:pPr>
            <a:r>
              <a:rPr lang="pl-PL"/>
              <a:t>Continuous Improvement</a:t>
            </a:r>
            <a:endParaRPr/>
          </a:p>
        </p:txBody>
      </p:sp>
      <p:sp>
        <p:nvSpPr>
          <p:cNvPr id="398" name="Google Shape;398;p21"/>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pl-PL" sz="2400"/>
              <a:t>STEP BY STEP GUIDE ON HOW TO INTEGRATE SUSTAINABILITY THINKING INTO  YOUR COMPANY'S OPERATIONS </a:t>
            </a:r>
            <a:endParaRPr sz="2400"/>
          </a:p>
        </p:txBody>
      </p:sp>
      <p:pic>
        <p:nvPicPr>
          <p:cNvPr id="399" name="Google Shape;399;p21"/>
          <p:cNvPicPr preferRelativeResize="0">
            <a:picLocks noGrp="1"/>
          </p:cNvPicPr>
          <p:nvPr>
            <p:ph type="pic" idx="3"/>
          </p:nvPr>
        </p:nvPicPr>
        <p:blipFill rotWithShape="1">
          <a:blip r:embed="rId3">
            <a:alphaModFix/>
          </a:blip>
          <a:srcRect t="14096" b="14096"/>
          <a:stretch/>
        </p:blipFill>
        <p:spPr>
          <a:xfrm>
            <a:off x="6083676" y="0"/>
            <a:ext cx="5361066" cy="6858000"/>
          </a:xfrm>
          <a:prstGeom prst="rect">
            <a:avLst/>
          </a:prstGeom>
          <a:solidFill>
            <a:srgbClr val="D8D8D8"/>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2"/>
          <p:cNvSpPr txBox="1">
            <a:spLocks noGrp="1"/>
          </p:cNvSpPr>
          <p:nvPr>
            <p:ph type="body" idx="1"/>
          </p:nvPr>
        </p:nvSpPr>
        <p:spPr>
          <a:xfrm>
            <a:off x="904856" y="577475"/>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How to start?</a:t>
            </a:r>
            <a:endParaRPr/>
          </a:p>
          <a:p>
            <a:pPr marL="0" lvl="0" indent="0" algn="l" rtl="0">
              <a:lnSpc>
                <a:spcPct val="90000"/>
              </a:lnSpc>
              <a:spcBef>
                <a:spcPts val="1000"/>
              </a:spcBef>
              <a:spcAft>
                <a:spcPts val="0"/>
              </a:spcAft>
              <a:buClr>
                <a:srgbClr val="73B64B"/>
              </a:buClr>
              <a:buSzPts val="3600"/>
              <a:buNone/>
            </a:pPr>
            <a:endParaRPr/>
          </a:p>
        </p:txBody>
      </p:sp>
      <p:sp>
        <p:nvSpPr>
          <p:cNvPr id="405" name="Google Shape;405;p22"/>
          <p:cNvSpPr txBox="1">
            <a:spLocks noGrp="1"/>
          </p:cNvSpPr>
          <p:nvPr>
            <p:ph type="body" idx="2"/>
          </p:nvPr>
        </p:nvSpPr>
        <p:spPr>
          <a:xfrm>
            <a:off x="904856" y="1322190"/>
            <a:ext cx="10052954" cy="4154681"/>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1" i="0">
                <a:solidFill>
                  <a:srgbClr val="0D0D0D"/>
                </a:solidFill>
                <a:highlight>
                  <a:srgbClr val="FFFFFF"/>
                </a:highlight>
              </a:rPr>
              <a:t>Implementing sustainability thinking in a company is a multi-stage process that requires the involvement of the entire organisation.</a:t>
            </a:r>
            <a:endParaRPr b="1" i="0">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endParaRPr>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Conduct a discussion on sustainability goals and identify what values and objectives you want to achieve through sustainability thinking.</a:t>
            </a:r>
            <a:endParaRPr b="0" i="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Conduct  an analysis of your company's environmental, community and economic impact. Identify areas where improvements can be made.</a:t>
            </a:r>
            <a:endParaRPr b="0" i="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Create a report or assessment of the current state.</a:t>
            </a:r>
            <a:endParaRPr b="0" i="0">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a:solidFill>
                  <a:srgbClr val="0D0D0D"/>
                </a:solidFill>
                <a:highlight>
                  <a:srgbClr val="FFFFFF"/>
                </a:highlight>
              </a:rPr>
              <a:t>Set specific sustainability targets that you want to achieve, e.g. reducing CO2 emissions by 20% in 5 years.</a:t>
            </a:r>
            <a:endParaRPr>
              <a:solidFill>
                <a:srgbClr val="0D0D0D"/>
              </a:solidFill>
              <a:highlight>
                <a:srgbClr val="FFFFFF"/>
              </a:highlight>
            </a:endParaRPr>
          </a:p>
          <a:p>
            <a:pPr marL="342900" lvl="0" indent="-342900" algn="just" rtl="0">
              <a:lnSpc>
                <a:spcPct val="103333"/>
              </a:lnSpc>
              <a:spcBef>
                <a:spcPts val="0"/>
              </a:spcBef>
              <a:spcAft>
                <a:spcPts val="0"/>
              </a:spcAft>
              <a:buClr>
                <a:srgbClr val="0D0D0D"/>
              </a:buClr>
              <a:buSzPts val="2400"/>
              <a:buFont typeface="Noto Sans Symbols"/>
              <a:buChar char="⮚"/>
            </a:pPr>
            <a:r>
              <a:rPr lang="pl-PL" b="0" i="0">
                <a:solidFill>
                  <a:srgbClr val="0D0D0D"/>
                </a:solidFill>
                <a:highlight>
                  <a:srgbClr val="FFFFFF"/>
                </a:highlight>
              </a:rPr>
              <a:t>Encourage employees to participate and collaborate in sustainability initiatives, e.g. through training and incentive programmes.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3"/>
          <p:cNvSpPr txBox="1">
            <a:spLocks noGrp="1"/>
          </p:cNvSpPr>
          <p:nvPr>
            <p:ph type="body" idx="1"/>
          </p:nvPr>
        </p:nvSpPr>
        <p:spPr>
          <a:xfrm>
            <a:off x="904856" y="618626"/>
            <a:ext cx="10052954" cy="10119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MARKETING</a:t>
            </a:r>
            <a:endParaRPr/>
          </a:p>
        </p:txBody>
      </p:sp>
      <p:sp>
        <p:nvSpPr>
          <p:cNvPr id="411" name="Google Shape;411;p23"/>
          <p:cNvSpPr txBox="1">
            <a:spLocks noGrp="1"/>
          </p:cNvSpPr>
          <p:nvPr>
            <p:ph type="body" idx="2"/>
          </p:nvPr>
        </p:nvSpPr>
        <p:spPr>
          <a:xfrm>
            <a:off x="904856" y="1146629"/>
            <a:ext cx="10052954" cy="496211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1" i="0">
                <a:solidFill>
                  <a:srgbClr val="0D0D0D"/>
                </a:solidFill>
                <a:highlight>
                  <a:srgbClr val="FFFFFF"/>
                </a:highlight>
              </a:rPr>
              <a:t>Marketing is important in sustainability thinking. Effective use of marketing strategies can </a:t>
            </a:r>
            <a:r>
              <a:rPr lang="pl-PL" b="1">
                <a:solidFill>
                  <a:srgbClr val="0D0D0D"/>
                </a:solidFill>
                <a:highlight>
                  <a:srgbClr val="FFFFFF"/>
                </a:highlight>
              </a:rPr>
              <a:t>bring about a</a:t>
            </a:r>
            <a:r>
              <a:rPr lang="pl-PL" b="1" i="0">
                <a:solidFill>
                  <a:srgbClr val="0D0D0D"/>
                </a:solidFill>
                <a:highlight>
                  <a:srgbClr val="FFFFFF"/>
                </a:highlight>
              </a:rPr>
              <a:t> significant difference in promoting sustainable practices to customers, communities and other stakeholders.</a:t>
            </a:r>
            <a:endParaRPr b="1"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b="1">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Noto Sans Symbols"/>
              <a:buChar char="⮚"/>
            </a:pPr>
            <a:r>
              <a:rPr lang="pl-PL">
                <a:solidFill>
                  <a:srgbClr val="73B64B"/>
                </a:solidFill>
              </a:rPr>
              <a:t>Companies that actively engage in sustainability can use marketing to build a positive brand image based on the values of social and environmental responsibility. This, in turn, may attract customers who prefer sustainable and responsible brands.</a:t>
            </a:r>
            <a:endParaRPr>
              <a:solidFill>
                <a:srgbClr val="73B64B"/>
              </a:solidFill>
            </a:endParaRPr>
          </a:p>
          <a:p>
            <a:pPr marL="0" lvl="0" indent="0" algn="just" rtl="0">
              <a:lnSpc>
                <a:spcPct val="103333"/>
              </a:lnSpc>
              <a:spcBef>
                <a:spcPts val="0"/>
              </a:spcBef>
              <a:spcAft>
                <a:spcPts val="0"/>
              </a:spcAft>
              <a:buClr>
                <a:srgbClr val="595959"/>
              </a:buClr>
              <a:buSzPts val="2400"/>
              <a:buNone/>
            </a:pPr>
            <a:endParaRPr>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pl-PL">
                <a:solidFill>
                  <a:srgbClr val="73B64B"/>
                </a:solidFill>
              </a:rPr>
              <a:t>Through appropriate marketing messages, companies can shape consumer preferences and encourage the choice of more sustainable products and services. Marketing can be a tool to highlight the benefits  of using products that are eco-friendly among customers while supporting initiatives of local communities.</a:t>
            </a:r>
            <a:endParaRPr>
              <a:solidFill>
                <a:srgbClr val="73B64B"/>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18" name="Google Shape;418;p6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03</a:t>
            </a:r>
            <a:endParaRPr/>
          </a:p>
        </p:txBody>
      </p:sp>
      <p:sp>
        <p:nvSpPr>
          <p:cNvPr id="419" name="Google Shape;419;p6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0" name="Google Shape;420;p66"/>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Case study 1: Edukacyjna Szkoła Hotelarstwa EHL</a:t>
            </a:r>
            <a:endParaRPr/>
          </a:p>
        </p:txBody>
      </p:sp>
      <p:sp>
        <p:nvSpPr>
          <p:cNvPr id="426" name="Google Shape;426;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01</a:t>
            </a:r>
            <a:endParaRPr/>
          </a:p>
        </p:txBody>
      </p:sp>
      <p:sp>
        <p:nvSpPr>
          <p:cNvPr id="427" name="Google Shape;427;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Case study 2: Zymetria</a:t>
            </a:r>
            <a:endParaRPr/>
          </a:p>
        </p:txBody>
      </p:sp>
      <p:sp>
        <p:nvSpPr>
          <p:cNvPr id="428" name="Google Shape;428;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Case study 3: Siemens</a:t>
            </a:r>
            <a:endParaRPr/>
          </a:p>
        </p:txBody>
      </p:sp>
      <p:sp>
        <p:nvSpPr>
          <p:cNvPr id="429" name="Google Shape;429;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02</a:t>
            </a:r>
            <a:endParaRPr/>
          </a:p>
        </p:txBody>
      </p:sp>
      <p:sp>
        <p:nvSpPr>
          <p:cNvPr id="430" name="Google Shape;430;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pl-PL"/>
              <a:t>03</a:t>
            </a:r>
            <a:endParaRPr/>
          </a:p>
        </p:txBody>
      </p:sp>
      <p:sp>
        <p:nvSpPr>
          <p:cNvPr id="431" name="Google Shape;431;p2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32" name="Google Shape;432;p2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33" name="Google Shape;433;p25"/>
          <p:cNvPicPr preferRelativeResize="0">
            <a:picLocks noGrp="1"/>
          </p:cNvPicPr>
          <p:nvPr>
            <p:ph type="pic" idx="8"/>
          </p:nvPr>
        </p:nvPicPr>
        <p:blipFill rotWithShape="1">
          <a:blip r:embed="rId3">
            <a:alphaModFix amt="85000"/>
          </a:blip>
          <a:srcRect l="24242" r="24241"/>
          <a:stretch/>
        </p:blipFill>
        <p:spPr>
          <a:xfrm>
            <a:off x="-48344" y="0"/>
            <a:ext cx="3570477" cy="6858000"/>
          </a:xfrm>
          <a:prstGeom prst="rect">
            <a:avLst/>
          </a:prstGeom>
          <a:solidFill>
            <a:srgbClr val="D8D8D8"/>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The Educational Hotel School Lausanne (EHL has implemented an approach based on the concept of "</a:t>
            </a:r>
            <a:r>
              <a:rPr lang="pl-PL" b="1" i="0">
                <a:solidFill>
                  <a:srgbClr val="73B64B"/>
                </a:solidFill>
                <a:highlight>
                  <a:srgbClr val="FFFFFF"/>
                </a:highlight>
              </a:rPr>
              <a:t>people, planet and profit</a:t>
            </a:r>
            <a:r>
              <a:rPr lang="pl-PL" b="0" i="0">
                <a:solidFill>
                  <a:srgbClr val="0D0D0D"/>
                </a:solidFill>
                <a:highlight>
                  <a:srgbClr val="FFFFFF"/>
                </a:highlight>
              </a:rPr>
              <a:t>" , a concept that underpins their sustainability strategy.  </a:t>
            </a:r>
            <a:endParaRPr b="0"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EHL focuses on integrating sustainability into their curricula. They are implementing mandatory courses on business sustainability to educate future hospitality leaders about responsible resource management and minimising environmental impact.</a:t>
            </a:r>
            <a:endParaRPr/>
          </a:p>
        </p:txBody>
      </p:sp>
      <p:sp>
        <p:nvSpPr>
          <p:cNvPr id="439" name="Google Shape;439;p26"/>
          <p:cNvSpPr txBox="1">
            <a:spLocks noGrp="1"/>
          </p:cNvSpPr>
          <p:nvPr>
            <p:ph type="body" idx="2"/>
          </p:nvPr>
        </p:nvSpPr>
        <p:spPr>
          <a:xfrm>
            <a:off x="600999" y="569619"/>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EHL - Hospitality Business &amp; Hotel Management School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6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a:solidFill>
                  <a:srgbClr val="595959"/>
                </a:solidFill>
              </a:rPr>
              <a:t>SOS Starter Kit Table of Contents </a:t>
            </a:r>
            <a:endParaRPr/>
          </a:p>
        </p:txBody>
      </p:sp>
      <p:graphicFrame>
        <p:nvGraphicFramePr>
          <p:cNvPr id="229" name="Google Shape;229;p61"/>
          <p:cNvGraphicFramePr/>
          <p:nvPr/>
        </p:nvGraphicFramePr>
        <p:xfrm>
          <a:off x="621792" y="1456944"/>
          <a:ext cx="3000000" cy="3000000"/>
        </p:xfrm>
        <a:graphic>
          <a:graphicData uri="http://schemas.openxmlformats.org/drawingml/2006/table">
            <a:tbl>
              <a:tblPr>
                <a:noFill/>
                <a:tableStyleId>{782A3095-129E-4645-80CF-D0F5845515B8}</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pl-PL"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As part of its sustainability efforts, EHL is developing climate plans to reduce its environmental impact. Long-term environmental goals include further reducing energy consumption, reducing waste production and managing water resources efficiently. </a:t>
            </a:r>
            <a:endParaRPr b="0"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EHL engages with local communities by making their knowledge and skills available. They organise masterclasses in local restaurants that support vocational reintegration and support local community initiatives.</a:t>
            </a:r>
            <a:endParaRPr/>
          </a:p>
        </p:txBody>
      </p:sp>
      <p:sp>
        <p:nvSpPr>
          <p:cNvPr id="445" name="Google Shape;445;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EHL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8"/>
          <p:cNvSpPr txBox="1">
            <a:spLocks noGrp="1"/>
          </p:cNvSpPr>
          <p:nvPr>
            <p:ph type="body" idx="1"/>
          </p:nvPr>
        </p:nvSpPr>
        <p:spPr>
          <a:xfrm>
            <a:off x="4825907" y="653144"/>
            <a:ext cx="6341766" cy="534017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None/>
            </a:pPr>
            <a:r>
              <a:rPr lang="pl-PL" b="0" i="0" u="none" strike="noStrike">
                <a:solidFill>
                  <a:srgbClr val="010101"/>
                </a:solidFill>
                <a:highlight>
                  <a:srgbClr val="FFFFFF"/>
                </a:highlight>
              </a:rPr>
              <a:t>Zymetria is an innovative research and analytics company that combines expertise in marketing research, data science, and technology. They have developed the SUSTA package, designed to provide knowledge and tools for auditing, building sustainable strategies, ideating these strategies, executing them, and ultimately measuring their effectiveness.</a:t>
            </a:r>
            <a:endParaRPr sz="1800">
              <a:solidFill>
                <a:srgbClr val="73B64B"/>
              </a:solidFill>
            </a:endParaRPr>
          </a:p>
        </p:txBody>
      </p:sp>
      <p:sp>
        <p:nvSpPr>
          <p:cNvPr id="451" name="Google Shape;451;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ZYMETRIA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f056c7f018_0_6"/>
          <p:cNvSpPr txBox="1">
            <a:spLocks noGrp="1"/>
          </p:cNvSpPr>
          <p:nvPr>
            <p:ph type="body" idx="1"/>
          </p:nvPr>
        </p:nvSpPr>
        <p:spPr>
          <a:xfrm>
            <a:off x="4825907" y="826894"/>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a:solidFill>
                  <a:srgbClr val="010101"/>
                </a:solidFill>
                <a:highlight>
                  <a:schemeClr val="lt1"/>
                </a:highlight>
              </a:rPr>
              <a:t>Founded 10 years ago by managing partners Barbara Krug and Edyta Czarnota, Zymetria has been actively involved in supporting brand development, new product research, and business optimisation through research endeavors. Now, they are extending their expertise to include sustainable practices in business, assisting clients in gaining advantages in a rapidly evolving landscape.</a:t>
            </a:r>
            <a:endParaRPr/>
          </a:p>
        </p:txBody>
      </p:sp>
      <p:sp>
        <p:nvSpPr>
          <p:cNvPr id="458" name="Google Shape;458;g2f056c7f018_0_6"/>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a:t>ZYMETRIA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ZYMETRIA</a:t>
            </a:r>
            <a:endParaRPr/>
          </a:p>
        </p:txBody>
      </p:sp>
      <p:sp>
        <p:nvSpPr>
          <p:cNvPr id="464" name="Google Shape;464;p29"/>
          <p:cNvSpPr txBox="1">
            <a:spLocks noGrp="1"/>
          </p:cNvSpPr>
          <p:nvPr>
            <p:ph type="body" idx="1"/>
          </p:nvPr>
        </p:nvSpPr>
        <p:spPr>
          <a:xfrm>
            <a:off x="4825907" y="406400"/>
            <a:ext cx="6341766" cy="5586921"/>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pl-PL">
                <a:solidFill>
                  <a:srgbClr val="010101"/>
                </a:solidFill>
              </a:rPr>
              <a:t>Katarzyna Król, speaking on behalf of Zymetria, highlights their commitment to sustainability starting with themselves. They are the first and only research agency in Poland to calculate their carbon footprint for 2022, following the GHG Protocol and ISO-14064-1 standards (covering scopes 1, 2, and 3), and have defined reduction targets based on these assessments.</a:t>
            </a:r>
            <a:endParaRPr sz="2000">
              <a:solidFill>
                <a:srgbClr val="73B64B"/>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f056c7f018_0_12"/>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a:t>ZYMETRIA</a:t>
            </a:r>
            <a:endParaRPr/>
          </a:p>
        </p:txBody>
      </p:sp>
      <p:sp>
        <p:nvSpPr>
          <p:cNvPr id="471" name="Google Shape;471;g2f056c7f018_0_12"/>
          <p:cNvSpPr txBox="1">
            <a:spLocks noGrp="1"/>
          </p:cNvSpPr>
          <p:nvPr>
            <p:ph type="body" idx="1"/>
          </p:nvPr>
        </p:nvSpPr>
        <p:spPr>
          <a:xfrm>
            <a:off x="4825907" y="406878"/>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73B64B"/>
              </a:buClr>
              <a:buSzPts val="2000"/>
              <a:buFont typeface="Arial"/>
              <a:buNone/>
            </a:pPr>
            <a:r>
              <a:rPr lang="pl-PL">
                <a:solidFill>
                  <a:srgbClr val="010101"/>
                </a:solidFill>
              </a:rPr>
              <a:t>Zymetria's approach not only involves providing practical recommendations based on expert knowledge and optimised research processes but also demonstrates a proactive stance toward sustainability by implementing initiatives internally and further extending these practices to their clients. Their comprehensive services aim to empower businesses to navigate and thrive in an era where sustainability is increasingly integral to success.</a:t>
            </a:r>
            <a:endParaRPr>
              <a:solidFill>
                <a:srgbClr val="01010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a:t>“The principles of sustainability are an integral part of Siemens' business - they are written into our DNA. We integrate them into all our activities, at every stage. We provide our customers and stakeholders with the tools to grow sustainably, transforming the industries in which they operate.”</a:t>
            </a:r>
            <a:endParaRPr/>
          </a:p>
        </p:txBody>
      </p:sp>
      <p:sp>
        <p:nvSpPr>
          <p:cNvPr id="477" name="Google Shape;477;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SIEMENS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84" name="Google Shape;484;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04</a:t>
            </a:r>
            <a:endParaRPr/>
          </a:p>
        </p:txBody>
      </p:sp>
      <p:sp>
        <p:nvSpPr>
          <p:cNvPr id="485" name="Google Shape;485;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86" name="Google Shape;486;p3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pl-PL" b="1">
                <a:solidFill>
                  <a:srgbClr val="000000"/>
                </a:solidFill>
              </a:rPr>
              <a:t>What are the main goals of „sustainability” in business?</a:t>
            </a:r>
            <a:endParaRPr b="1">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Economic</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Environmental</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Social</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All of them</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None of them</a:t>
            </a:r>
            <a:endParaRPr>
              <a:solidFill>
                <a:srgbClr val="000000"/>
              </a:solidFill>
            </a:endParaRPr>
          </a:p>
        </p:txBody>
      </p:sp>
      <p:sp>
        <p:nvSpPr>
          <p:cNvPr id="492" name="Google Shape;492;p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Q1</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pl-PL" b="1">
                <a:solidFill>
                  <a:srgbClr val="000000"/>
                </a:solidFill>
              </a:rPr>
              <a:t>In which year did the United Nations firstly define sustainable development?</a:t>
            </a:r>
            <a:endParaRPr b="1">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1948</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1987</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2000</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2016</a:t>
            </a:r>
            <a:endParaRPr>
              <a:solidFill>
                <a:srgbClr val="000000"/>
              </a:solidFill>
            </a:endParaRPr>
          </a:p>
        </p:txBody>
      </p:sp>
      <p:sp>
        <p:nvSpPr>
          <p:cNvPr id="498" name="Google Shape;498;p1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Q2</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600"/>
              </a:spcBef>
              <a:spcAft>
                <a:spcPts val="0"/>
              </a:spcAft>
              <a:buClr>
                <a:srgbClr val="1E75B0"/>
              </a:buClr>
              <a:buSzPts val="1200"/>
              <a:buNone/>
            </a:pPr>
            <a:r>
              <a:rPr lang="pl-PL" sz="2400" b="1">
                <a:solidFill>
                  <a:srgbClr val="000000"/>
                </a:solidFill>
                <a:highlight>
                  <a:srgbClr val="FFFFFF"/>
                </a:highlight>
              </a:rPr>
              <a:t>Implementing sustainability thinking in a company is:</a:t>
            </a:r>
            <a:endParaRPr b="1">
              <a:solidFill>
                <a:srgbClr val="000000"/>
              </a:solidFill>
              <a:highlight>
                <a:srgbClr val="FFFFFF"/>
              </a:highlight>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Single-stage process</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Multi-stage process</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An ad hoc activity</a:t>
            </a:r>
            <a:endParaRPr>
              <a:solidFill>
                <a:srgbClr val="000000"/>
              </a:solidFill>
            </a:endParaRPr>
          </a:p>
        </p:txBody>
      </p:sp>
      <p:sp>
        <p:nvSpPr>
          <p:cNvPr id="504" name="Google Shape;504;p2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Introduction to the module</a:t>
            </a:r>
            <a:endParaRPr/>
          </a:p>
        </p:txBody>
      </p:sp>
      <p:sp>
        <p:nvSpPr>
          <p:cNvPr id="236" name="Google Shape;236;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Sustainable Business Operations</a:t>
            </a:r>
            <a:endParaRPr/>
          </a:p>
        </p:txBody>
      </p:sp>
      <p:sp>
        <p:nvSpPr>
          <p:cNvPr id="237" name="Google Shape;237;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Case Studies</a:t>
            </a:r>
            <a:endParaRPr/>
          </a:p>
        </p:txBody>
      </p:sp>
      <p:sp>
        <p:nvSpPr>
          <p:cNvPr id="238" name="Google Shape;238;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Assessment</a:t>
            </a:r>
            <a:endParaRPr/>
          </a:p>
        </p:txBody>
      </p:sp>
      <p:sp>
        <p:nvSpPr>
          <p:cNvPr id="239" name="Google Shape;239;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Key terms and definitions</a:t>
            </a:r>
            <a:endParaRPr/>
          </a:p>
        </p:txBody>
      </p:sp>
      <p:sp>
        <p:nvSpPr>
          <p:cNvPr id="240" name="Google Shape;240;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TABLE OF CONTENTS</a:t>
            </a:r>
            <a:endParaRPr/>
          </a:p>
        </p:txBody>
      </p:sp>
      <p:sp>
        <p:nvSpPr>
          <p:cNvPr id="241" name="Google Shape;241;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01</a:t>
            </a:r>
            <a:endParaRPr/>
          </a:p>
        </p:txBody>
      </p:sp>
      <p:sp>
        <p:nvSpPr>
          <p:cNvPr id="242" name="Google Shape;242;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02</a:t>
            </a:r>
            <a:endParaRPr/>
          </a:p>
        </p:txBody>
      </p:sp>
      <p:sp>
        <p:nvSpPr>
          <p:cNvPr id="243" name="Google Shape;243;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03</a:t>
            </a:r>
            <a:endParaRPr/>
          </a:p>
        </p:txBody>
      </p:sp>
      <p:sp>
        <p:nvSpPr>
          <p:cNvPr id="244" name="Google Shape;244;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04</a:t>
            </a:r>
            <a:endParaRPr/>
          </a:p>
        </p:txBody>
      </p:sp>
      <p:sp>
        <p:nvSpPr>
          <p:cNvPr id="245" name="Google Shape;245;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pl-PL" sz="3000"/>
              <a:t>05</a:t>
            </a:r>
            <a:endParaRPr/>
          </a:p>
        </p:txBody>
      </p:sp>
      <p:sp>
        <p:nvSpPr>
          <p:cNvPr id="246" name="Google Shape;246;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47" name="Google Shape;24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pl-PL"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1E75B0"/>
              </a:buClr>
              <a:buSzPts val="1200"/>
              <a:buNone/>
            </a:pPr>
            <a:r>
              <a:rPr lang="pl-PL" sz="2400" b="1">
                <a:solidFill>
                  <a:srgbClr val="000000"/>
                </a:solidFill>
              </a:rPr>
              <a:t>Please elaborate on the acronym for ESG</a:t>
            </a:r>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Environmental Supportive Goal</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Environmental, Social, Governance</a:t>
            </a:r>
            <a:endParaRPr>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pl-PL">
                <a:solidFill>
                  <a:srgbClr val="000000"/>
                </a:solidFill>
              </a:rPr>
              <a:t>Energy Sustainability Goals</a:t>
            </a:r>
            <a:endParaRPr>
              <a:solidFill>
                <a:srgbClr val="000000"/>
              </a:solidFill>
            </a:endParaRPr>
          </a:p>
        </p:txBody>
      </p:sp>
      <p:sp>
        <p:nvSpPr>
          <p:cNvPr id="510" name="Google Shape;510;p3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a:t>Q4</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Answer Key</a:t>
            </a:r>
            <a:endParaRPr/>
          </a:p>
        </p:txBody>
      </p:sp>
      <p:sp>
        <p:nvSpPr>
          <p:cNvPr id="516" name="Google Shape;516;p56"/>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a:solidFill>
                  <a:srgbClr val="000000"/>
                </a:solidFill>
              </a:rPr>
              <a:t>Q1: D</a:t>
            </a:r>
            <a:endParaRPr/>
          </a:p>
          <a:p>
            <a:pPr marL="228600" lvl="0" indent="-228600" algn="just" rtl="0">
              <a:lnSpc>
                <a:spcPct val="150000"/>
              </a:lnSpc>
              <a:spcBef>
                <a:spcPts val="0"/>
              </a:spcBef>
              <a:spcAft>
                <a:spcPts val="0"/>
              </a:spcAft>
              <a:buClr>
                <a:srgbClr val="595959"/>
              </a:buClr>
              <a:buSzPts val="2400"/>
              <a:buNone/>
            </a:pPr>
            <a:r>
              <a:rPr lang="pl-PL">
                <a:solidFill>
                  <a:srgbClr val="000000"/>
                </a:solidFill>
              </a:rPr>
              <a:t>Q2: B </a:t>
            </a:r>
            <a:endParaRPr/>
          </a:p>
          <a:p>
            <a:pPr marL="228600" lvl="0" indent="-228600" algn="just" rtl="0">
              <a:lnSpc>
                <a:spcPct val="150000"/>
              </a:lnSpc>
              <a:spcBef>
                <a:spcPts val="0"/>
              </a:spcBef>
              <a:spcAft>
                <a:spcPts val="0"/>
              </a:spcAft>
              <a:buClr>
                <a:srgbClr val="595959"/>
              </a:buClr>
              <a:buSzPts val="2400"/>
              <a:buNone/>
            </a:pPr>
            <a:r>
              <a:rPr lang="pl-PL">
                <a:solidFill>
                  <a:srgbClr val="000000"/>
                </a:solidFill>
              </a:rPr>
              <a:t>Q3: B</a:t>
            </a:r>
            <a:endParaRPr/>
          </a:p>
          <a:p>
            <a:pPr marL="228600" lvl="0" indent="-228600" algn="just" rtl="0">
              <a:lnSpc>
                <a:spcPct val="150000"/>
              </a:lnSpc>
              <a:spcBef>
                <a:spcPts val="0"/>
              </a:spcBef>
              <a:spcAft>
                <a:spcPts val="0"/>
              </a:spcAft>
              <a:buClr>
                <a:srgbClr val="595959"/>
              </a:buClr>
              <a:buSzPts val="2400"/>
              <a:buNone/>
            </a:pPr>
            <a:r>
              <a:rPr lang="pl-PL">
                <a:solidFill>
                  <a:srgbClr val="000000"/>
                </a:solidFill>
              </a:rPr>
              <a:t>Q4: B</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1"/>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522" name="Google Shape;522;p31"/>
          <p:cNvSpPr/>
          <p:nvPr/>
        </p:nvSpPr>
        <p:spPr>
          <a:xfrm>
            <a:off x="799128" y="2218267"/>
            <a:ext cx="10203652" cy="2733893"/>
          </a:xfrm>
          <a:prstGeom prst="rect">
            <a:avLst/>
          </a:prstGeom>
          <a:solidFill>
            <a:srgbClr val="73B64B">
              <a:alpha val="7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23" name="Google Shape;523;p31"/>
          <p:cNvGrpSpPr/>
          <p:nvPr/>
        </p:nvGrpSpPr>
        <p:grpSpPr>
          <a:xfrm>
            <a:off x="5352087" y="1358729"/>
            <a:ext cx="1487826" cy="1083162"/>
            <a:chOff x="3400450" y="986392"/>
            <a:chExt cx="1487826" cy="1083162"/>
          </a:xfrm>
        </p:grpSpPr>
        <p:sp>
          <p:nvSpPr>
            <p:cNvPr id="524" name="Google Shape;524;p3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3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6" name="Google Shape;526;p31"/>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pl-PL" sz="2200" b="1" i="0" u="none" strike="noStrike" cap="none">
                <a:solidFill>
                  <a:schemeClr val="lt1"/>
                </a:solidFill>
                <a:latin typeface="Calibri"/>
                <a:ea typeface="Calibri"/>
                <a:cs typeface="Calibri"/>
                <a:sym typeface="Calibri"/>
              </a:rPr>
              <a:t>David Attenborough</a:t>
            </a:r>
            <a:endParaRPr sz="1400" b="0" i="0" u="none" strike="noStrike" cap="none">
              <a:solidFill>
                <a:srgbClr val="000000"/>
              </a:solidFill>
              <a:latin typeface="Arial"/>
              <a:ea typeface="Arial"/>
              <a:cs typeface="Arial"/>
              <a:sym typeface="Arial"/>
            </a:endParaRPr>
          </a:p>
        </p:txBody>
      </p:sp>
      <p:sp>
        <p:nvSpPr>
          <p:cNvPr id="527" name="Google Shape;527;p31"/>
          <p:cNvSpPr txBox="1"/>
          <p:nvPr/>
        </p:nvSpPr>
        <p:spPr>
          <a:xfrm>
            <a:off x="799128" y="2665515"/>
            <a:ext cx="10203652"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pl-PL" sz="3000" b="1" i="0" u="none" strike="noStrike" cap="none">
                <a:solidFill>
                  <a:schemeClr val="lt1"/>
                </a:solidFill>
                <a:latin typeface="Calibri"/>
                <a:ea typeface="Calibri"/>
                <a:cs typeface="Calibri"/>
                <a:sym typeface="Calibri"/>
              </a:rPr>
              <a:t>There is a path to sustainability.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pl-PL" sz="3000" b="1" i="0" u="none" strike="noStrike" cap="none">
                <a:solidFill>
                  <a:schemeClr val="lt1"/>
                </a:solidFill>
                <a:latin typeface="Calibri"/>
                <a:ea typeface="Calibri"/>
                <a:cs typeface="Calibri"/>
                <a:sym typeface="Calibri"/>
              </a:rPr>
              <a:t>It is a path that could lead to a better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pl-PL" sz="3000" b="1" i="0" u="none" strike="noStrike" cap="none">
                <a:solidFill>
                  <a:schemeClr val="lt1"/>
                </a:solidFill>
                <a:latin typeface="Calibri"/>
                <a:ea typeface="Calibri"/>
                <a:cs typeface="Calibri"/>
                <a:sym typeface="Calibri"/>
              </a:rPr>
              <a:t>future for all life on Earth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34" name="Google Shape;534;p3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05</a:t>
            </a:r>
            <a:endParaRPr/>
          </a:p>
        </p:txBody>
      </p:sp>
      <p:sp>
        <p:nvSpPr>
          <p:cNvPr id="535" name="Google Shape;535;p3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6" name="Google Shape;536;p35"/>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6"/>
          <p:cNvSpPr txBox="1">
            <a:spLocks noGrp="1"/>
          </p:cNvSpPr>
          <p:nvPr>
            <p:ph type="body" idx="1"/>
          </p:nvPr>
        </p:nvSpPr>
        <p:spPr>
          <a:xfrm>
            <a:off x="4656065" y="530290"/>
            <a:ext cx="6341766" cy="5166427"/>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Sustainable Development</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Green Technologies</a:t>
            </a:r>
            <a:endParaRPr>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Greenhouse Gas Emissions</a:t>
            </a:r>
            <a:endParaRPr i="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Corporate Social Responsibility (CSR)</a:t>
            </a:r>
            <a:endParaRPr>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Biodiversity</a:t>
            </a:r>
            <a:endParaRPr i="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Zero Waste</a:t>
            </a:r>
            <a:endParaRPr>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Renewable and Non-renewable Resources</a:t>
            </a:r>
            <a:endParaRPr i="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Responsible Consumption</a:t>
            </a:r>
            <a:endParaRPr>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a:solidFill>
                  <a:srgbClr val="0D0D0D"/>
                </a:solidFill>
                <a:highlight>
                  <a:srgbClr val="FFFFFF"/>
                </a:highlight>
              </a:rPr>
              <a:t>Circular Economy</a:t>
            </a:r>
            <a:endParaRPr>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Sustainability Reporting</a:t>
            </a:r>
            <a:endParaRPr/>
          </a:p>
          <a:p>
            <a:pPr marL="457200" lvl="0" indent="-457200" algn="l" rtl="0">
              <a:lnSpc>
                <a:spcPct val="103333"/>
              </a:lnSpc>
              <a:spcBef>
                <a:spcPts val="0"/>
              </a:spcBef>
              <a:spcAft>
                <a:spcPts val="0"/>
              </a:spcAft>
              <a:buClr>
                <a:srgbClr val="0D0D0D"/>
              </a:buClr>
              <a:buSzPts val="2400"/>
              <a:buAutoNum type="arabicPeriod"/>
            </a:pPr>
            <a:r>
              <a:rPr lang="pl-PL" i="0">
                <a:solidFill>
                  <a:srgbClr val="0D0D0D"/>
                </a:solidFill>
                <a:highlight>
                  <a:srgbClr val="FFFFFF"/>
                </a:highlight>
              </a:rPr>
              <a:t>Renewable Energy</a:t>
            </a:r>
            <a:endParaRPr/>
          </a:p>
        </p:txBody>
      </p:sp>
      <p:sp>
        <p:nvSpPr>
          <p:cNvPr id="542" name="Google Shape;542;p36"/>
          <p:cNvSpPr txBox="1">
            <a:spLocks noGrp="1"/>
          </p:cNvSpPr>
          <p:nvPr>
            <p:ph type="body" idx="2"/>
          </p:nvPr>
        </p:nvSpPr>
        <p:spPr>
          <a:xfrm>
            <a:off x="512508" y="5302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pl-PL" sz="2400"/>
              <a:t>Understanding these key concepts and definitions allows you to better understand and engage in sustainability, whether at an individual, organisational or societal level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7"/>
          <p:cNvSpPr txBox="1">
            <a:spLocks noGrp="1"/>
          </p:cNvSpPr>
          <p:nvPr>
            <p:ph type="body" idx="1"/>
          </p:nvPr>
        </p:nvSpPr>
        <p:spPr>
          <a:xfrm>
            <a:off x="4688255" y="885236"/>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a:solidFill>
                  <a:srgbClr val="000000"/>
                </a:solidFill>
              </a:rPr>
              <a:t>Sustainability Reporting, also called sustainability reporting or ESG (Environmental, Social, Governance) reporting, refers to the practice of publicly reporting an organization's performance on environmental, social and governance aspects. It is a key element of a sustainability strategy that enables companies, financial institutions, investors and other stakeholders to monitor, evaluate and compare sustainability performance.</a:t>
            </a:r>
            <a:endParaRPr>
              <a:solidFill>
                <a:srgbClr val="000000"/>
              </a:solidFill>
            </a:endParaRPr>
          </a:p>
        </p:txBody>
      </p:sp>
      <p:sp>
        <p:nvSpPr>
          <p:cNvPr id="548" name="Google Shape;548;p3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Sustainability Reporting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a:solidFill>
                  <a:srgbClr val="000000"/>
                </a:solidFill>
              </a:rPr>
              <a:t>Corporate Social Responsibility (CSR), or Corporate Social Responsibility in Polish, is a concept that refers to the responsible conduct of business activities by companies. This is an approach in which companies take into account the impact of their activities on society, the natural environment and the interests of all interested parties (stakeholders), not only profits.</a:t>
            </a:r>
            <a:endParaRPr>
              <a:solidFill>
                <a:srgbClr val="000000"/>
              </a:solidFill>
            </a:endParaRPr>
          </a:p>
        </p:txBody>
      </p:sp>
      <p:sp>
        <p:nvSpPr>
          <p:cNvPr id="554" name="Google Shape;554;p3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CSR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9"/>
          <p:cNvSpPr txBox="1">
            <a:spLocks noGrp="1"/>
          </p:cNvSpPr>
          <p:nvPr>
            <p:ph type="body" idx="1"/>
          </p:nvPr>
        </p:nvSpPr>
        <p:spPr>
          <a:xfrm>
            <a:off x="4738225" y="37595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a:solidFill>
                  <a:srgbClr val="000000"/>
                </a:solidFill>
              </a:rPr>
              <a:t>Greenhouse gas emissions happen when gases are released into the air and make the Earth warmer. These gases trap heat from the sun in our atmosphere, which makes the planet hotter overall. The main greenhouse gases we worry about are carbon dioxide (CO2), methane (CH4), nitrous oxide (N2O), certain human-made gases, and water vapor.</a:t>
            </a:r>
            <a:endParaRPr>
              <a:solidFill>
                <a:srgbClr val="000000"/>
              </a:solidFill>
            </a:endParaRPr>
          </a:p>
        </p:txBody>
      </p:sp>
      <p:sp>
        <p:nvSpPr>
          <p:cNvPr id="560" name="Google Shape;560;p3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Greenhouse gas emissions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34"/>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grpSp>
        <p:nvGrpSpPr>
          <p:cNvPr id="566" name="Google Shape;566;p34"/>
          <p:cNvGrpSpPr/>
          <p:nvPr/>
        </p:nvGrpSpPr>
        <p:grpSpPr>
          <a:xfrm>
            <a:off x="10258867" y="6031308"/>
            <a:ext cx="1487826" cy="1083162"/>
            <a:chOff x="3400450" y="986392"/>
            <a:chExt cx="1487826" cy="1083162"/>
          </a:xfrm>
        </p:grpSpPr>
        <p:sp>
          <p:nvSpPr>
            <p:cNvPr id="567" name="Google Shape;567;p3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8" name="Google Shape;568;p3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9" name="Google Shape;569;p34"/>
          <p:cNvSpPr txBox="1"/>
          <p:nvPr/>
        </p:nvSpPr>
        <p:spPr>
          <a:xfrm>
            <a:off x="4320265" y="4301609"/>
            <a:ext cx="3161377" cy="505777"/>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rgbClr val="000000"/>
              </a:buClr>
              <a:buSzPts val="2400"/>
              <a:buFont typeface="Arial"/>
              <a:buNone/>
            </a:pPr>
            <a:r>
              <a:rPr lang="pl-PL" sz="3000" b="1" i="0" u="none" strike="noStrike" cap="none">
                <a:solidFill>
                  <a:srgbClr val="002060"/>
                </a:solidFill>
                <a:latin typeface="Calibri"/>
                <a:ea typeface="Calibri"/>
                <a:cs typeface="Calibri"/>
                <a:sym typeface="Calibri"/>
              </a:rPr>
              <a:t>Howard Zinn</a:t>
            </a:r>
            <a:endParaRPr sz="3000" b="1" i="0" u="none" strike="noStrike" cap="none">
              <a:solidFill>
                <a:srgbClr val="002060"/>
              </a:solidFill>
              <a:latin typeface="Calibri"/>
              <a:ea typeface="Calibri"/>
              <a:cs typeface="Calibri"/>
              <a:sym typeface="Calibri"/>
            </a:endParaRPr>
          </a:p>
        </p:txBody>
      </p:sp>
      <p:sp>
        <p:nvSpPr>
          <p:cNvPr id="570" name="Google Shape;570;p34"/>
          <p:cNvSpPr txBox="1"/>
          <p:nvPr/>
        </p:nvSpPr>
        <p:spPr>
          <a:xfrm>
            <a:off x="799128" y="2665515"/>
            <a:ext cx="10203652"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pl-PL" sz="3000" b="1" i="0" u="none" strike="noStrike" cap="none">
                <a:solidFill>
                  <a:srgbClr val="002060"/>
                </a:solidFill>
                <a:latin typeface="Calibri"/>
                <a:ea typeface="Calibri"/>
                <a:cs typeface="Calibri"/>
                <a:sym typeface="Calibri"/>
              </a:rPr>
              <a:t>“We don’t have to engage in grand, heroic actions to participate in change. Small acts, when multiplied by millions of people, can transform the world.”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4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77" name="Google Shape;577;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06</a:t>
            </a:r>
            <a:endParaRPr/>
          </a:p>
        </p:txBody>
      </p:sp>
      <p:sp>
        <p:nvSpPr>
          <p:cNvPr id="578" name="Google Shape;578;p4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9" name="Google Shape;579;p40"/>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62"/>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4" name="Google Shape;254;p6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l-PL"/>
              <a:t>01</a:t>
            </a:r>
            <a:endParaRPr/>
          </a:p>
        </p:txBody>
      </p:sp>
      <p:sp>
        <p:nvSpPr>
          <p:cNvPr id="255" name="Google Shape;255;p62"/>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6" name="Google Shape;256;p62"/>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rgbClr val="73B64B"/>
                </a:solidFill>
                <a:latin typeface="Calibri"/>
                <a:ea typeface="Calibri"/>
                <a:cs typeface="Calibri"/>
                <a:sym typeface="Calibri"/>
              </a:rPr>
              <a:t>INTODUCTION TO THE MODULE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a:t>REFERENCES</a:t>
            </a:r>
            <a:endParaRPr/>
          </a:p>
        </p:txBody>
      </p:sp>
      <p:sp>
        <p:nvSpPr>
          <p:cNvPr id="585" name="Google Shape;585;p41"/>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3"/>
              </a:rPr>
              <a:t>https://hospitalityinsights.ehl.edu/sustainability-mindset-in-the-business-world</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4"/>
              </a:rPr>
              <a:t>https://www.teraz-srodowisko.pl/</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5"/>
              </a:rPr>
              <a:t>https://www.zymetria.pl/</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6"/>
              </a:rPr>
              <a:t>https://www.siemens.com/</a:t>
            </a:r>
            <a:endParaRPr/>
          </a:p>
          <a:p>
            <a:pPr marL="457200" lvl="0" indent="-457200" algn="l" rtl="0">
              <a:lnSpc>
                <a:spcPct val="103333"/>
              </a:lnSpc>
              <a:spcBef>
                <a:spcPts val="0"/>
              </a:spcBef>
              <a:spcAft>
                <a:spcPts val="0"/>
              </a:spcAft>
              <a:buClr>
                <a:srgbClr val="595959"/>
              </a:buClr>
              <a:buSzPts val="2400"/>
              <a:buAutoNum type="arabicPeriod"/>
            </a:pPr>
            <a:r>
              <a:rPr lang="pl-PL" u="sng">
                <a:solidFill>
                  <a:schemeClr val="hlink"/>
                </a:solidFill>
                <a:hlinkClick r:id="rId7"/>
              </a:rPr>
              <a:t>https://www.ironmountain.com/</a:t>
            </a:r>
            <a:endParaRPr/>
          </a:p>
          <a:p>
            <a:pPr marL="457200" lvl="0" indent="-457200" algn="l" rtl="0">
              <a:lnSpc>
                <a:spcPct val="103333"/>
              </a:lnSpc>
              <a:spcBef>
                <a:spcPts val="0"/>
              </a:spcBef>
              <a:spcAft>
                <a:spcPts val="0"/>
              </a:spcAft>
              <a:buClr>
                <a:srgbClr val="595959"/>
              </a:buClr>
              <a:buSzPts val="2400"/>
              <a:buAutoNum type="arabicPeriod"/>
            </a:pPr>
            <a:r>
              <a:rPr lang="pl-PL"/>
              <a:t>Anna Witek-Crabb – Sustainability jako strategiczny wybór przedsiębiorstwa, Uniwersytet Ekonomiczny we Wrocławiu, 2022</a:t>
            </a:r>
            <a:endParaRPr/>
          </a:p>
          <a:p>
            <a:pPr marL="457200" lvl="0" indent="-457200" algn="l" rtl="0">
              <a:lnSpc>
                <a:spcPct val="103333"/>
              </a:lnSpc>
              <a:spcBef>
                <a:spcPts val="0"/>
              </a:spcBef>
              <a:spcAft>
                <a:spcPts val="0"/>
              </a:spcAft>
              <a:buClr>
                <a:srgbClr val="595959"/>
              </a:buClr>
              <a:buSzPts val="2400"/>
              <a:buAutoNum type="arabicPeriod"/>
            </a:pPr>
            <a:r>
              <a:rPr lang="pl-PL"/>
              <a:t>Baumgartner, R.J. i Ebner, D. (2010). Corporate Sustainability Strategies</a:t>
            </a:r>
            <a:endParaRPr/>
          </a:p>
          <a:p>
            <a:pPr marL="228600" lvl="0" indent="-228600" algn="l" rtl="0">
              <a:lnSpc>
                <a:spcPct val="103333"/>
              </a:lnSpc>
              <a:spcBef>
                <a:spcPts val="0"/>
              </a:spcBef>
              <a:spcAft>
                <a:spcPts val="0"/>
              </a:spcAft>
              <a:buClr>
                <a:srgbClr val="595959"/>
              </a:buClr>
              <a:buSzPts val="24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2"/>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pl-PL"/>
              <a:t>www.</a:t>
            </a:r>
            <a:r>
              <a:rPr lang="pl-PL" b="1"/>
              <a:t>website</a:t>
            </a:r>
            <a:r>
              <a:rPr lang="pl-PL"/>
              <a:t>.eu</a:t>
            </a:r>
            <a:endParaRPr/>
          </a:p>
          <a:p>
            <a:pPr marL="0" lvl="0" indent="0" algn="ctr" rtl="0">
              <a:lnSpc>
                <a:spcPct val="100000"/>
              </a:lnSpc>
              <a:spcBef>
                <a:spcPts val="0"/>
              </a:spcBef>
              <a:spcAft>
                <a:spcPts val="0"/>
              </a:spcAft>
              <a:buClr>
                <a:schemeClr val="lt1"/>
              </a:buClr>
              <a:buSzPts val="2400"/>
              <a:buNone/>
            </a:pPr>
            <a:endParaRPr/>
          </a:p>
        </p:txBody>
      </p:sp>
      <p:sp>
        <p:nvSpPr>
          <p:cNvPr id="592" name="Google Shape;592;p42"/>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pl-PL"/>
              <a:t>Any questions?</a:t>
            </a:r>
            <a:endParaRPr/>
          </a:p>
        </p:txBody>
      </p:sp>
      <p:sp>
        <p:nvSpPr>
          <p:cNvPr id="593" name="Google Shape;593;p42"/>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a:t>Thank You</a:t>
            </a:r>
            <a:endParaRPr/>
          </a:p>
        </p:txBody>
      </p:sp>
      <p:grpSp>
        <p:nvGrpSpPr>
          <p:cNvPr id="594" name="Google Shape;594;p42"/>
          <p:cNvGrpSpPr/>
          <p:nvPr/>
        </p:nvGrpSpPr>
        <p:grpSpPr>
          <a:xfrm>
            <a:off x="8380634" y="2920943"/>
            <a:ext cx="3193903" cy="538831"/>
            <a:chOff x="5349868" y="8302092"/>
            <a:chExt cx="1664680" cy="280842"/>
          </a:xfrm>
        </p:grpSpPr>
        <p:grpSp>
          <p:nvGrpSpPr>
            <p:cNvPr id="595" name="Google Shape;595;p42"/>
            <p:cNvGrpSpPr/>
            <p:nvPr/>
          </p:nvGrpSpPr>
          <p:grpSpPr>
            <a:xfrm>
              <a:off x="6388006" y="8302092"/>
              <a:ext cx="280634" cy="280634"/>
              <a:chOff x="1950027" y="2499889"/>
              <a:chExt cx="850463" cy="850463"/>
            </a:xfrm>
          </p:grpSpPr>
          <p:sp>
            <p:nvSpPr>
              <p:cNvPr id="596" name="Google Shape;596;p4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97" name="Google Shape;597;p42"/>
              <p:cNvGrpSpPr/>
              <p:nvPr/>
            </p:nvGrpSpPr>
            <p:grpSpPr>
              <a:xfrm>
                <a:off x="2107521" y="2657382"/>
                <a:ext cx="535476" cy="535477"/>
                <a:chOff x="2107521" y="2657382"/>
                <a:chExt cx="535476" cy="535477"/>
              </a:xfrm>
            </p:grpSpPr>
            <p:sp>
              <p:nvSpPr>
                <p:cNvPr id="598" name="Google Shape;598;p4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p4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p4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01" name="Google Shape;601;p42"/>
            <p:cNvGrpSpPr/>
            <p:nvPr/>
          </p:nvGrpSpPr>
          <p:grpSpPr>
            <a:xfrm>
              <a:off x="5695775" y="8302092"/>
              <a:ext cx="280634" cy="280634"/>
              <a:chOff x="-147782" y="2499889"/>
              <a:chExt cx="850463" cy="850463"/>
            </a:xfrm>
          </p:grpSpPr>
          <p:sp>
            <p:nvSpPr>
              <p:cNvPr id="602" name="Google Shape;602;p4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4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4" name="Google Shape;604;p42"/>
            <p:cNvGrpSpPr/>
            <p:nvPr/>
          </p:nvGrpSpPr>
          <p:grpSpPr>
            <a:xfrm>
              <a:off x="6733914" y="8302092"/>
              <a:ext cx="280634" cy="280634"/>
              <a:chOff x="2998302" y="2499889"/>
              <a:chExt cx="850463" cy="850463"/>
            </a:xfrm>
          </p:grpSpPr>
          <p:sp>
            <p:nvSpPr>
              <p:cNvPr id="605" name="Google Shape;605;p4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p4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7" name="Google Shape;607;p42"/>
            <p:cNvGrpSpPr/>
            <p:nvPr/>
          </p:nvGrpSpPr>
          <p:grpSpPr>
            <a:xfrm>
              <a:off x="5349868" y="8302092"/>
              <a:ext cx="280634" cy="280842"/>
              <a:chOff x="-1196056" y="2499889"/>
              <a:chExt cx="850463" cy="851092"/>
            </a:xfrm>
          </p:grpSpPr>
          <p:sp>
            <p:nvSpPr>
              <p:cNvPr id="608" name="Google Shape;608;p4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9" name="Google Shape;609;p4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10" name="Google Shape;610;p42"/>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11" name="Google Shape;611;p42"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OVERVIEW OF THE TOPIC</a:t>
            </a:r>
            <a:endParaRPr/>
          </a:p>
        </p:txBody>
      </p:sp>
      <p:sp>
        <p:nvSpPr>
          <p:cNvPr id="262" name="Google Shape;262;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01</a:t>
            </a:r>
            <a:endParaRPr/>
          </a:p>
        </p:txBody>
      </p:sp>
      <p:sp>
        <p:nvSpPr>
          <p:cNvPr id="263" name="Google Shape;263;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OBJECTIVES</a:t>
            </a:r>
            <a:endParaRPr/>
          </a:p>
          <a:p>
            <a:pPr marL="0" lvl="0" indent="0" algn="l" rtl="0">
              <a:lnSpc>
                <a:spcPct val="100000"/>
              </a:lnSpc>
              <a:spcBef>
                <a:spcPts val="0"/>
              </a:spcBef>
              <a:spcAft>
                <a:spcPts val="0"/>
              </a:spcAft>
              <a:buClr>
                <a:srgbClr val="73B64B"/>
              </a:buClr>
              <a:buSzPts val="2400"/>
              <a:buNone/>
            </a:pPr>
            <a:endParaRPr/>
          </a:p>
        </p:txBody>
      </p:sp>
      <p:sp>
        <p:nvSpPr>
          <p:cNvPr id="264" name="Google Shape;264;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65" name="Google Shape;265;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02</a:t>
            </a:r>
            <a:endParaRPr/>
          </a:p>
        </p:txBody>
      </p:sp>
      <p:sp>
        <p:nvSpPr>
          <p:cNvPr id="266" name="Google Shape;266;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pl-PL" sz="3600"/>
              <a:t>03</a:t>
            </a:r>
            <a:endParaRPr/>
          </a:p>
        </p:txBody>
      </p:sp>
      <p:sp>
        <p:nvSpPr>
          <p:cNvPr id="267" name="Google Shape;267;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8" name="Google Shape;268;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9" name="Google Shape;269;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OVERVIEW -	Sustainability thinking</a:t>
            </a:r>
            <a:endParaRPr/>
          </a:p>
        </p:txBody>
      </p:sp>
      <p:sp>
        <p:nvSpPr>
          <p:cNvPr id="275" name="Google Shape;275;p6"/>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a:solidFill>
                  <a:srgbClr val="000000"/>
                </a:solidFill>
                <a:latin typeface="Calibri"/>
                <a:ea typeface="Calibri"/>
                <a:cs typeface="Calibri"/>
                <a:sym typeface="Calibri"/>
              </a:rPr>
              <a:t>1. </a:t>
            </a:r>
            <a:r>
              <a:rPr lang="pl-PL" b="1" i="0">
                <a:solidFill>
                  <a:srgbClr val="0D0D0D"/>
                </a:solidFill>
                <a:highlight>
                  <a:srgbClr val="FFFFFF"/>
                </a:highlight>
                <a:latin typeface="Calibri"/>
                <a:ea typeface="Calibri"/>
                <a:cs typeface="Calibri"/>
                <a:sym typeface="Calibri"/>
              </a:rPr>
              <a:t>What is "sustainability thinking"?</a:t>
            </a:r>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latin typeface="Calibri"/>
                <a:ea typeface="Calibri"/>
                <a:cs typeface="Calibri"/>
                <a:sym typeface="Calibri"/>
              </a:rPr>
              <a:t>Sustainability thinking means an approach based on understanding and taking into account ecological, social and economic sustainability in all actions and decisions.</a:t>
            </a:r>
            <a:endParaRPr b="0" i="0">
              <a:solidFill>
                <a:srgbClr val="0D0D0D"/>
              </a:solidFill>
              <a:highlight>
                <a:srgbClr val="FFFFFF"/>
              </a:highlight>
              <a:latin typeface="Calibri"/>
              <a:ea typeface="Calibri"/>
              <a:cs typeface="Calibri"/>
              <a:sym typeface="Calibri"/>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228600" lvl="0" indent="-228600" algn="just" rtl="0">
              <a:lnSpc>
                <a:spcPct val="103333"/>
              </a:lnSpc>
              <a:spcBef>
                <a:spcPts val="0"/>
              </a:spcBef>
              <a:spcAft>
                <a:spcPts val="0"/>
              </a:spcAft>
              <a:buClr>
                <a:srgbClr val="0D0D0D"/>
              </a:buClr>
              <a:buSzPts val="2400"/>
              <a:buNone/>
            </a:pPr>
            <a:r>
              <a:rPr lang="pl-PL" b="1">
                <a:solidFill>
                  <a:srgbClr val="0D0D0D"/>
                </a:solidFill>
                <a:highlight>
                  <a:srgbClr val="FFFFFF"/>
                </a:highlight>
                <a:latin typeface="Calibri"/>
                <a:ea typeface="Calibri"/>
                <a:cs typeface="Calibri"/>
                <a:sym typeface="Calibri"/>
              </a:rPr>
              <a:t>2. Objective</a:t>
            </a:r>
            <a:endParaRPr b="1">
              <a:solidFill>
                <a:srgbClr val="0D0D0D"/>
              </a:solidFill>
              <a:highlight>
                <a:srgbClr val="FFFFFF"/>
              </a:highlight>
              <a:latin typeface="Calibri"/>
              <a:ea typeface="Calibri"/>
              <a:cs typeface="Calibri"/>
              <a:sym typeface="Calibri"/>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latin typeface="Calibri"/>
                <a:ea typeface="Calibri"/>
                <a:cs typeface="Calibri"/>
                <a:sym typeface="Calibri"/>
              </a:rPr>
              <a:t>Sustainability thinking, or sustainable thinking, refers to </a:t>
            </a:r>
            <a:r>
              <a:rPr lang="pl-PL">
                <a:solidFill>
                  <a:srgbClr val="0D0D0D"/>
                </a:solidFill>
                <a:highlight>
                  <a:srgbClr val="FFFFFF"/>
                </a:highlight>
              </a:rPr>
              <a:t>the ability to maintain and process</a:t>
            </a:r>
            <a:r>
              <a:rPr lang="pl-PL" b="0" i="0">
                <a:solidFill>
                  <a:srgbClr val="0D0D0D"/>
                </a:solidFill>
                <a:highlight>
                  <a:srgbClr val="FFFFFF"/>
                </a:highlight>
                <a:latin typeface="Calibri"/>
                <a:ea typeface="Calibri"/>
                <a:cs typeface="Calibri"/>
                <a:sym typeface="Calibri"/>
              </a:rPr>
              <a:t> environmental, social and economic sustainability into all actions and decisions.</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7"/>
          <p:cNvSpPr txBox="1">
            <a:spLocks noGrp="1"/>
          </p:cNvSpPr>
          <p:nvPr>
            <p:ph type="body" idx="1"/>
          </p:nvPr>
        </p:nvSpPr>
        <p:spPr>
          <a:xfrm>
            <a:off x="904856" y="68580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Definition of "sustainability" in business</a:t>
            </a:r>
            <a:endParaRPr/>
          </a:p>
          <a:p>
            <a:pPr marL="0" lvl="0" indent="0" algn="l" rtl="0">
              <a:lnSpc>
                <a:spcPct val="90000"/>
              </a:lnSpc>
              <a:spcBef>
                <a:spcPts val="1000"/>
              </a:spcBef>
              <a:spcAft>
                <a:spcPts val="0"/>
              </a:spcAft>
              <a:buClr>
                <a:srgbClr val="73B64B"/>
              </a:buClr>
              <a:buSzPts val="3600"/>
              <a:buNone/>
            </a:pPr>
            <a:endParaRPr/>
          </a:p>
        </p:txBody>
      </p:sp>
      <p:sp>
        <p:nvSpPr>
          <p:cNvPr id="281" name="Google Shape;281;p7"/>
          <p:cNvSpPr txBox="1">
            <a:spLocks noGrp="1"/>
          </p:cNvSpPr>
          <p:nvPr>
            <p:ph type="body" idx="2"/>
          </p:nvPr>
        </p:nvSpPr>
        <p:spPr>
          <a:xfrm>
            <a:off x="796701" y="1489454"/>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Businesses continue to seek their own definition of "sustainability" and operational guidelines to help implement it. The interpretation of "sustainability" in business suggests that there is a possible "third way", a path of balance. It is emphasised that for sustainable development to be achievable, three goals must be reconciled: </a:t>
            </a:r>
            <a:endParaRPr b="0" i="0">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b="0" i="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a:solidFill>
                  <a:srgbClr val="73B64B"/>
                </a:solidFill>
                <a:highlight>
                  <a:srgbClr val="FFFFFF"/>
                </a:highlight>
              </a:rPr>
              <a:t>E</a:t>
            </a:r>
            <a:r>
              <a:rPr lang="pl-PL" b="0" i="0">
                <a:solidFill>
                  <a:srgbClr val="73B64B"/>
                </a:solidFill>
                <a:highlight>
                  <a:srgbClr val="FFFFFF"/>
                </a:highlight>
              </a:rPr>
              <a:t>conomic (material), </a:t>
            </a:r>
            <a:endParaRPr b="0" i="0">
              <a:solidFill>
                <a:srgbClr val="73B64B"/>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a:solidFill>
                  <a:srgbClr val="73B64B"/>
                </a:solidFill>
                <a:highlight>
                  <a:srgbClr val="FFFFFF"/>
                </a:highlight>
              </a:rPr>
              <a:t>E</a:t>
            </a:r>
            <a:r>
              <a:rPr lang="pl-PL" b="0" i="0">
                <a:solidFill>
                  <a:srgbClr val="73B64B"/>
                </a:solidFill>
                <a:highlight>
                  <a:srgbClr val="FFFFFF"/>
                </a:highlight>
              </a:rPr>
              <a:t>nvironmental (natural), </a:t>
            </a:r>
            <a:endParaRPr b="0" i="0">
              <a:solidFill>
                <a:srgbClr val="73B64B"/>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pl-PL" b="0" i="0">
                <a:solidFill>
                  <a:srgbClr val="73B64B"/>
                </a:solidFill>
                <a:highlight>
                  <a:srgbClr val="FFFFFF"/>
                </a:highlight>
              </a:rPr>
              <a:t>and </a:t>
            </a:r>
            <a:r>
              <a:rPr lang="pl-PL">
                <a:solidFill>
                  <a:srgbClr val="73B64B"/>
                </a:solidFill>
                <a:highlight>
                  <a:srgbClr val="FFFFFF"/>
                </a:highlight>
              </a:rPr>
              <a:t>S</a:t>
            </a:r>
            <a:r>
              <a:rPr lang="pl-PL" b="0" i="0">
                <a:solidFill>
                  <a:srgbClr val="73B64B"/>
                </a:solidFill>
                <a:highlight>
                  <a:srgbClr val="FFFFFF"/>
                </a:highlight>
              </a:rPr>
              <a:t>ocial (human). </a:t>
            </a:r>
            <a:endParaRPr b="0" i="0">
              <a:solidFill>
                <a:srgbClr val="73B64B"/>
              </a:solidFill>
              <a:highlight>
                <a:srgbClr val="FFFFFF"/>
              </a:highlight>
            </a:endParaRPr>
          </a:p>
          <a:p>
            <a:pPr marL="342900" lvl="0" indent="-190500" algn="just" rtl="0">
              <a:lnSpc>
                <a:spcPct val="103333"/>
              </a:lnSpc>
              <a:spcBef>
                <a:spcPts val="0"/>
              </a:spcBef>
              <a:spcAft>
                <a:spcPts val="0"/>
              </a:spcAft>
              <a:buClr>
                <a:srgbClr val="595959"/>
              </a:buClr>
              <a:buSzPts val="2400"/>
              <a:buFont typeface="Arial"/>
              <a:buNone/>
            </a:pPr>
            <a:endParaRPr>
              <a:solidFill>
                <a:srgbClr val="0D0D0D"/>
              </a:solidFill>
              <a:highlight>
                <a:srgbClr val="FFFFFF"/>
              </a:highlight>
            </a:endParaRPr>
          </a:p>
          <a:p>
            <a:pPr marL="0" lvl="0" indent="0" algn="just" rtl="0">
              <a:lnSpc>
                <a:spcPct val="103333"/>
              </a:lnSpc>
              <a:spcBef>
                <a:spcPts val="0"/>
              </a:spcBef>
              <a:spcAft>
                <a:spcPts val="0"/>
              </a:spcAft>
              <a:buClr>
                <a:srgbClr val="0D0D0D"/>
              </a:buClr>
              <a:buSzPts val="2400"/>
              <a:buNone/>
            </a:pPr>
            <a:r>
              <a:rPr lang="pl-PL" b="0" i="0">
                <a:solidFill>
                  <a:srgbClr val="0D0D0D"/>
                </a:solidFill>
                <a:highlight>
                  <a:srgbClr val="FFFFFF"/>
                </a:highlight>
              </a:rPr>
              <a:t>Special attention is paid to the need to maintain balance, harmony, and proper proportions among these three types of capital</a:t>
            </a:r>
            <a:r>
              <a:rPr lang="pl-PL">
                <a:solidFill>
                  <a:srgbClr val="0D0D0D"/>
                </a:solidFill>
                <a:highlight>
                  <a:srgbClr val="FFFFFF"/>
                </a:highlight>
              </a:rPr>
              <a:t>. I</a:t>
            </a:r>
            <a:r>
              <a:rPr lang="pl-PL" b="0" i="0">
                <a:solidFill>
                  <a:srgbClr val="0D0D0D"/>
                </a:solidFill>
                <a:highlight>
                  <a:srgbClr val="FFFFFF"/>
                </a:highlight>
              </a:rPr>
              <a:t>t is only through this harmony that the sustainability of development is ensured.</a:t>
            </a:r>
            <a:endParaRPr/>
          </a:p>
        </p:txBody>
      </p:sp>
      <p:sp>
        <p:nvSpPr>
          <p:cNvPr id="282" name="Google Shape;282;p7"/>
          <p:cNvSpPr/>
          <p:nvPr/>
        </p:nvSpPr>
        <p:spPr>
          <a:xfrm>
            <a:off x="0" y="0"/>
            <a:ext cx="428625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pl-PL" sz="1800" b="0"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a:t>Definition of "sustainability" in business</a:t>
            </a:r>
            <a:endParaRPr/>
          </a:p>
          <a:p>
            <a:pPr marL="0" lvl="0" indent="0" algn="l" rtl="0">
              <a:lnSpc>
                <a:spcPct val="90000"/>
              </a:lnSpc>
              <a:spcBef>
                <a:spcPts val="1000"/>
              </a:spcBef>
              <a:spcAft>
                <a:spcPts val="0"/>
              </a:spcAft>
              <a:buClr>
                <a:srgbClr val="73B64B"/>
              </a:buClr>
              <a:buSzPts val="3600"/>
              <a:buNone/>
            </a:pPr>
            <a:endParaRPr/>
          </a:p>
        </p:txBody>
      </p:sp>
      <p:sp>
        <p:nvSpPr>
          <p:cNvPr id="288" name="Google Shape;288;p8"/>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b="1">
                <a:solidFill>
                  <a:srgbClr val="000000"/>
                </a:solidFill>
              </a:rPr>
              <a:t>	The common feature of all "sustainability" in business is attention to:</a:t>
            </a:r>
            <a:endParaRPr b="1">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a:solidFill>
                  <a:srgbClr val="000000"/>
                </a:solidFill>
              </a:rPr>
              <a:t>sustainability of the organization's development in the long term,</a:t>
            </a:r>
            <a:endParaRPr>
              <a:solidFill>
                <a:srgbClr val="000000"/>
              </a:solidFill>
            </a:endParaRPr>
          </a:p>
          <a:p>
            <a:pPr marL="0" lvl="0" indent="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a:solidFill>
                  <a:srgbClr val="000000"/>
                </a:solidFill>
              </a:rPr>
              <a:t>the need to sensibly balance today's aspirations and future opportunities</a:t>
            </a:r>
            <a:endParaRPr>
              <a:solidFill>
                <a:srgbClr val="000000"/>
              </a:solidFill>
            </a:endParaRPr>
          </a:p>
          <a:p>
            <a:pPr marL="0" lvl="0" indent="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595959"/>
              </a:buClr>
              <a:buSzPts val="2400"/>
              <a:buFont typeface="Noto Sans Symbols"/>
              <a:buChar char="⮚"/>
            </a:pPr>
            <a:r>
              <a:rPr lang="pl-PL">
                <a:solidFill>
                  <a:srgbClr val="000000"/>
                </a:solidFill>
              </a:rPr>
              <a:t>the fact that to achieve the above goals, it is necessary to seek a balance between the needs of various stakeholders and harmonise economic, social and ecological goals, as well as creativity, flexibility and the ability to learn to better understand and shape one's environment</a:t>
            </a:r>
            <a:endParaRPr>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2737</Words>
  <Application>Microsoft Office PowerPoint</Application>
  <PresentationFormat>Widescreen</PresentationFormat>
  <Paragraphs>261</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Montserrat Light</vt:lpstr>
      <vt:lpstr>Noto Sans Symbols</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GV Vadivan</cp:lastModifiedBy>
  <cp:revision>1</cp:revision>
  <dcterms:created xsi:type="dcterms:W3CDTF">2020-10-14T13:32:04Z</dcterms:created>
  <dcterms:modified xsi:type="dcterms:W3CDTF">2024-10-11T10:31:56Z</dcterms:modified>
</cp:coreProperties>
</file>