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Lst>
  <p:sldSz cx="12192000" cy="6858000"/>
  <p:notesSz cx="6858000" cy="9144000"/>
  <p:embeddedFontLst>
    <p:embeddedFont>
      <p:font typeface="Figtree" panose="020B0604020202020204" charset="0"/>
      <p:regular r:id="rId86"/>
      <p:bold r:id="rId87"/>
      <p:italic r:id="rId88"/>
      <p:boldItalic r:id="rId89"/>
    </p:embeddedFont>
    <p:embeddedFont>
      <p:font typeface="Montserrat" panose="00000500000000000000" pitchFamily="2" charset="0"/>
      <p:regular r:id="rId90"/>
      <p:bold r:id="rId91"/>
      <p:italic r:id="rId92"/>
      <p:boldItalic r:id="rId93"/>
    </p:embeddedFont>
    <p:embeddedFont>
      <p:font typeface="Montserrat Light" panose="00000400000000000000" pitchFamily="2" charset="0"/>
      <p:regular r:id="rId94"/>
      <p:bold r:id="rId95"/>
      <p:italic r:id="rId96"/>
      <p:boldItalic r:id="rId9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1" roundtripDataSignature="AMtx7mgo2YaDSpeYRNGAxSHCLqgoL+T77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10889A-EF01-4758-86FA-992423754208}">
  <a:tblStyle styleId="{2D10889A-EF01-4758-86FA-99242375420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62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font" Target="fonts/font4.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font" Target="fonts/font5.fntdata"/><Relationship Id="rId95" Type="http://schemas.openxmlformats.org/officeDocument/2006/relationships/font" Target="fonts/font10.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font" Target="fonts/font3.fntdata"/><Relationship Id="rId91" Type="http://schemas.openxmlformats.org/officeDocument/2006/relationships/font" Target="fonts/font6.fntdata"/><Relationship Id="rId96"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font" Target="fonts/font1.fntdata"/><Relationship Id="rId94" Type="http://schemas.openxmlformats.org/officeDocument/2006/relationships/font" Target="fonts/font9.fntdata"/><Relationship Id="rId10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12.fntdata"/><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7.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2.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8.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researchgate.net/publication/256013169_Business_Cases_for_Sustainability_The_Role_of_Business_Model_Innovation_for_Corporate_Sustainability"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5" name="Google Shape;20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9" name="Google Shape;28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5" name="Google Shape;29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3" name="Google Shape;30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1" name="Google Shape;31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1" name="Google Shape;33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Figtree"/>
              <a:buNone/>
            </a:pPr>
            <a:r>
              <a:rPr lang="en-GB" b="0" i="0">
                <a:highlight>
                  <a:srgbClr val="FFFFFF"/>
                </a:highlight>
                <a:latin typeface="Figtree"/>
                <a:ea typeface="Figtree"/>
                <a:cs typeface="Figtree"/>
                <a:sym typeface="Figtree"/>
              </a:rPr>
              <a:t>Anna Olivero, Aworld (May 2023) Employee engagement sustainability: 4 key things to know: https://aworld.org/engagement/employee-engagement-sustainability-4-key-things-to-know/ </a:t>
            </a:r>
            <a:endParaRPr/>
          </a:p>
          <a:p>
            <a:pPr marL="0" marR="0" lvl="0" indent="0" algn="l" rtl="0">
              <a:lnSpc>
                <a:spcPct val="100000"/>
              </a:lnSpc>
              <a:spcBef>
                <a:spcPts val="0"/>
              </a:spcBef>
              <a:spcAft>
                <a:spcPts val="0"/>
              </a:spcAft>
              <a:buClr>
                <a:schemeClr val="dk1"/>
              </a:buClr>
              <a:buSzPts val="1200"/>
              <a:buFont typeface="Figtree"/>
              <a:buNone/>
            </a:pPr>
            <a:r>
              <a:rPr lang="en-GB" b="0" i="0">
                <a:highlight>
                  <a:srgbClr val="FFFFFF"/>
                </a:highlight>
                <a:latin typeface="Figtree"/>
                <a:ea typeface="Figtree"/>
                <a:cs typeface="Figtree"/>
                <a:sym typeface="Figtree"/>
              </a:rPr>
              <a:t>IgniteEnergy, (Oct 2022) The importance of employee engagement in sustainability: https://www.igniteenergy.co.uk/news/employee-engagement-sustainability/</a:t>
            </a:r>
            <a:endParaRPr/>
          </a:p>
          <a:p>
            <a:pPr marL="0" marR="0" lvl="0" indent="0" algn="l" rtl="0">
              <a:lnSpc>
                <a:spcPct val="100000"/>
              </a:lnSpc>
              <a:spcBef>
                <a:spcPts val="0"/>
              </a:spcBef>
              <a:spcAft>
                <a:spcPts val="0"/>
              </a:spcAft>
              <a:buClr>
                <a:schemeClr val="dk1"/>
              </a:buClr>
              <a:buSzPts val="1200"/>
              <a:buFont typeface="Calibri"/>
              <a:buNone/>
            </a:pPr>
            <a:endParaRPr b="0" i="0">
              <a:highlight>
                <a:srgbClr val="FFFFFF"/>
              </a:highlight>
              <a:latin typeface="Figtree"/>
              <a:ea typeface="Figtree"/>
              <a:cs typeface="Figtree"/>
              <a:sym typeface="Figtree"/>
            </a:endParaRPr>
          </a:p>
          <a:p>
            <a:pPr marL="0" lvl="0" indent="0" algn="l" rtl="0">
              <a:lnSpc>
                <a:spcPct val="100000"/>
              </a:lnSpc>
              <a:spcBef>
                <a:spcPts val="0"/>
              </a:spcBef>
              <a:spcAft>
                <a:spcPts val="0"/>
              </a:spcAft>
              <a:buSzPts val="1400"/>
              <a:buNone/>
            </a:pPr>
            <a:endParaRPr/>
          </a:p>
        </p:txBody>
      </p:sp>
      <p:sp>
        <p:nvSpPr>
          <p:cNvPr id="338" name="Google Shape;33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b="0" i="0">
                <a:solidFill>
                  <a:srgbClr val="000000"/>
                </a:solidFill>
                <a:highlight>
                  <a:srgbClr val="FFFFFF"/>
                </a:highlight>
                <a:latin typeface="Arial"/>
                <a:ea typeface="Arial"/>
                <a:cs typeface="Arial"/>
                <a:sym typeface="Arial"/>
              </a:rPr>
              <a:t> Paul Polman &amp; CB Bhattacharya (2016), Engaging Employees to Create a Sustainable Business, https://ssir.org/articles/entry/engaging_employees_to_create_a_sustainable_business </a:t>
            </a:r>
            <a:endParaRPr/>
          </a:p>
          <a:p>
            <a:pPr marL="0" marR="0" lvl="0" indent="0" algn="l" rtl="0">
              <a:lnSpc>
                <a:spcPct val="100000"/>
              </a:lnSpc>
              <a:spcBef>
                <a:spcPts val="0"/>
              </a:spcBef>
              <a:spcAft>
                <a:spcPts val="0"/>
              </a:spcAft>
              <a:buClr>
                <a:schemeClr val="dk1"/>
              </a:buClr>
              <a:buSzPts val="1200"/>
              <a:buFont typeface="Calibri"/>
              <a:buNone/>
            </a:pPr>
            <a:endParaRPr b="0" i="0">
              <a:solidFill>
                <a:srgbClr val="000000"/>
              </a:solidFill>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46" name="Google Shape;34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0" i="0">
                <a:solidFill>
                  <a:srgbClr val="26324B"/>
                </a:solidFill>
                <a:highlight>
                  <a:srgbClr val="FCFCFC"/>
                </a:highlight>
                <a:latin typeface="arial"/>
                <a:ea typeface="arial"/>
                <a:cs typeface="arial"/>
                <a:sym typeface="arial"/>
              </a:rPr>
              <a:t>The European Green Deal: https://commission.europa.eu/strategy-and-policy/priorities-2019-2024/european-green-deal_en</a:t>
            </a:r>
            <a:endParaRPr/>
          </a:p>
          <a:p>
            <a:pPr marL="0" marR="0" lvl="0" indent="0" algn="l" rtl="0">
              <a:lnSpc>
                <a:spcPct val="100000"/>
              </a:lnSpc>
              <a:spcBef>
                <a:spcPts val="0"/>
              </a:spcBef>
              <a:spcAft>
                <a:spcPts val="0"/>
              </a:spcAft>
              <a:buClr>
                <a:schemeClr val="dk1"/>
              </a:buClr>
              <a:buSzPts val="1200"/>
              <a:buFont typeface="arial"/>
              <a:buNone/>
            </a:pPr>
            <a:r>
              <a:rPr lang="en-GB" b="0" i="0">
                <a:highlight>
                  <a:srgbClr val="FFFFFF"/>
                </a:highlight>
                <a:latin typeface="arial"/>
                <a:ea typeface="arial"/>
                <a:cs typeface="arial"/>
                <a:sym typeface="arial"/>
              </a:rPr>
              <a:t>Circular economy action plan: https://environment.ec.europa.eu/strategy/circular-economy-action-plan_en</a:t>
            </a:r>
            <a:endParaRPr/>
          </a:p>
          <a:p>
            <a:pPr marL="0" marR="0" lvl="0" indent="0" algn="l" rtl="0">
              <a:lnSpc>
                <a:spcPct val="100000"/>
              </a:lnSpc>
              <a:spcBef>
                <a:spcPts val="0"/>
              </a:spcBef>
              <a:spcAft>
                <a:spcPts val="0"/>
              </a:spcAft>
              <a:buClr>
                <a:schemeClr val="dk1"/>
              </a:buClr>
              <a:buSzPts val="1200"/>
              <a:buFont typeface="arial"/>
              <a:buNone/>
            </a:pPr>
            <a:r>
              <a:rPr lang="en-GB" b="0" i="0">
                <a:highlight>
                  <a:srgbClr val="FFFFFF"/>
                </a:highlight>
                <a:latin typeface="arial"/>
                <a:ea typeface="arial"/>
                <a:cs typeface="arial"/>
                <a:sym typeface="arial"/>
              </a:rPr>
              <a:t>Sustainability-related disclosure in the financial services sector: https://finance.ec.europa.eu/sustainable-finance/disclosures/sustainability-related-disclosure-financial-services-sector_en</a:t>
            </a:r>
            <a:endParaRPr/>
          </a:p>
          <a:p>
            <a:pPr marL="0" marR="0" lvl="0" indent="0" algn="l" rtl="0">
              <a:lnSpc>
                <a:spcPct val="100000"/>
              </a:lnSpc>
              <a:spcBef>
                <a:spcPts val="0"/>
              </a:spcBef>
              <a:spcAft>
                <a:spcPts val="0"/>
              </a:spcAft>
              <a:buClr>
                <a:schemeClr val="dk1"/>
              </a:buClr>
              <a:buSzPts val="1200"/>
              <a:buFont typeface="arial"/>
              <a:buNone/>
            </a:pPr>
            <a:r>
              <a:rPr lang="en-GB" b="0" i="0">
                <a:highlight>
                  <a:srgbClr val="FFFFFF"/>
                </a:highlight>
                <a:latin typeface="arial"/>
                <a:ea typeface="arial"/>
                <a:cs typeface="arial"/>
                <a:sym typeface="arial"/>
              </a:rPr>
              <a:t>EU taxonomy for sustainable activities: https://finance.ec.europa.eu/sustainable-finance/tools-and-standards/eu-taxonomy-sustainable-activities_en</a:t>
            </a:r>
            <a:endParaRPr/>
          </a:p>
          <a:p>
            <a:pPr marL="0" marR="0" lvl="0" indent="0" algn="l" rtl="0">
              <a:lnSpc>
                <a:spcPct val="100000"/>
              </a:lnSpc>
              <a:spcBef>
                <a:spcPts val="0"/>
              </a:spcBef>
              <a:spcAft>
                <a:spcPts val="0"/>
              </a:spcAft>
              <a:buClr>
                <a:schemeClr val="dk1"/>
              </a:buClr>
              <a:buSzPts val="1200"/>
              <a:buFont typeface="Calibri"/>
              <a:buNone/>
            </a:pPr>
            <a:endParaRPr b="0" i="0">
              <a:highlight>
                <a:srgbClr val="FFFFFF"/>
              </a:highlight>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b="0" i="0">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endParaRPr b="0" i="0">
              <a:solidFill>
                <a:srgbClr val="26324B"/>
              </a:solidFill>
              <a:highlight>
                <a:srgbClr val="FCFCFC"/>
              </a:highlight>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53" name="Google Shape;353;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b="0" i="0">
                <a:solidFill>
                  <a:srgbClr val="000000"/>
                </a:solidFill>
                <a:highlight>
                  <a:srgbClr val="FFFFFF"/>
                </a:highlight>
                <a:latin typeface="Arial"/>
                <a:ea typeface="Arial"/>
                <a:cs typeface="Arial"/>
                <a:sym typeface="Arial"/>
              </a:rPr>
              <a:t>Paul Polman &amp; CB Bhattacharya (2016), Engaging Employees to Create a Sustainable Business, https://ssir.org/articles/entry/engaging_employees_to_create_a_sustainable_business </a:t>
            </a:r>
            <a:endParaRPr/>
          </a:p>
          <a:p>
            <a:pPr marL="0" marR="0" lvl="0" indent="0" algn="l" rtl="0">
              <a:lnSpc>
                <a:spcPct val="100000"/>
              </a:lnSpc>
              <a:spcBef>
                <a:spcPts val="0"/>
              </a:spcBef>
              <a:spcAft>
                <a:spcPts val="0"/>
              </a:spcAft>
              <a:buClr>
                <a:schemeClr val="dk1"/>
              </a:buClr>
              <a:buSzPts val="1200"/>
              <a:buFont typeface="Calibri"/>
              <a:buNone/>
            </a:pPr>
            <a:endParaRPr b="0" i="0">
              <a:solidFill>
                <a:srgbClr val="000000"/>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361" name="Google Shape;36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7" name="Google Shape;36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 name="Google Shape;21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5" name="Google Shape;37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65F2"/>
              </a:buClr>
              <a:buSzPts val="1200"/>
              <a:buFont typeface="Arial"/>
              <a:buNone/>
            </a:pPr>
            <a:r>
              <a:rPr lang="en-GB" b="0" i="0" u="none" strike="noStrike">
                <a:solidFill>
                  <a:srgbClr val="0065F2"/>
                </a:solidFill>
                <a:latin typeface="Arial"/>
                <a:ea typeface="Arial"/>
                <a:cs typeface="Arial"/>
                <a:sym typeface="Arial"/>
              </a:rPr>
              <a:t>Schaltegger, S., &amp; Burritt, R. (2018). The Role of Advocacy in Corporate Sustainability </a:t>
            </a:r>
            <a:r>
              <a:rPr lang="en-GB"/>
              <a:t>Retrieved from </a:t>
            </a:r>
            <a:r>
              <a:rPr lang="en-GB" u="sng">
                <a:solidFill>
                  <a:schemeClr val="hlink"/>
                </a:solidFill>
                <a:hlinkClick r:id="rId3"/>
              </a:rPr>
              <a:t>Research Gate</a:t>
            </a:r>
            <a:endParaRPr/>
          </a:p>
          <a:p>
            <a:pPr marL="0" marR="0" lvl="0" indent="0" algn="l" rtl="0">
              <a:lnSpc>
                <a:spcPct val="100000"/>
              </a:lnSpc>
              <a:spcBef>
                <a:spcPts val="0"/>
              </a:spcBef>
              <a:spcAft>
                <a:spcPts val="0"/>
              </a:spcAft>
              <a:buClr>
                <a:schemeClr val="dk1"/>
              </a:buClr>
              <a:buSzPts val="1200"/>
              <a:buFont typeface="Calibri"/>
              <a:buNone/>
            </a:pPr>
            <a:endParaRPr b="0" i="0" u="none" strike="noStrike">
              <a:solidFill>
                <a:srgbClr val="0065F2"/>
              </a:solidFill>
              <a:latin typeface="Arial"/>
              <a:ea typeface="Arial"/>
              <a:cs typeface="Arial"/>
              <a:sym typeface="Arial"/>
            </a:endParaRPr>
          </a:p>
          <a:p>
            <a:pPr marL="0" marR="0" lvl="0" indent="0" algn="l" rtl="0">
              <a:lnSpc>
                <a:spcPct val="100000"/>
              </a:lnSpc>
              <a:spcBef>
                <a:spcPts val="0"/>
              </a:spcBef>
              <a:spcAft>
                <a:spcPts val="0"/>
              </a:spcAft>
              <a:buClr>
                <a:srgbClr val="0065F2"/>
              </a:buClr>
              <a:buSzPts val="1200"/>
              <a:buFont typeface="Arial"/>
              <a:buNone/>
            </a:pPr>
            <a:r>
              <a:rPr lang="en-GB" b="1" i="0" u="none" strike="noStrike">
                <a:solidFill>
                  <a:srgbClr val="0065F2"/>
                </a:solidFill>
                <a:latin typeface="Arial"/>
                <a:ea typeface="Arial"/>
                <a:cs typeface="Arial"/>
                <a:sym typeface="Arial"/>
              </a:rPr>
              <a:t>Sanda Ojiambo (Mar 2023)</a:t>
            </a:r>
            <a:r>
              <a:rPr lang="en-GB" b="1" i="0">
                <a:solidFill>
                  <a:srgbClr val="000000"/>
                </a:solidFill>
                <a:highlight>
                  <a:srgbClr val="FFFFFF"/>
                </a:highlight>
                <a:latin typeface="Arial"/>
                <a:ea typeface="Arial"/>
                <a:cs typeface="Arial"/>
                <a:sym typeface="Arial"/>
              </a:rPr>
              <a:t>Small businesses are key to a more sustainable and inclusive world. Here's why</a:t>
            </a:r>
            <a:endParaRPr/>
          </a:p>
          <a:p>
            <a:pPr marL="0" lvl="0" indent="0" algn="l" rtl="0">
              <a:lnSpc>
                <a:spcPct val="100000"/>
              </a:lnSpc>
              <a:spcBef>
                <a:spcPts val="0"/>
              </a:spcBef>
              <a:spcAft>
                <a:spcPts val="0"/>
              </a:spcAft>
              <a:buSzPts val="1400"/>
              <a:buNone/>
            </a:pPr>
            <a:r>
              <a:rPr lang="en-GB"/>
              <a:t>https://www.weforum.org/agenda/2023/03/small-businesses-sustainable-inclusive-world/</a:t>
            </a:r>
            <a:endParaRPr/>
          </a:p>
        </p:txBody>
      </p:sp>
      <p:sp>
        <p:nvSpPr>
          <p:cNvPr id="382" name="Google Shape;382;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b="0" i="0">
                <a:solidFill>
                  <a:srgbClr val="000000"/>
                </a:solidFill>
                <a:highlight>
                  <a:srgbClr val="FFFFFF"/>
                </a:highlight>
                <a:latin typeface="Arial"/>
                <a:ea typeface="Arial"/>
                <a:cs typeface="Arial"/>
                <a:sym typeface="Arial"/>
              </a:rPr>
              <a:t>Paul Polman &amp; CB Bhattacharya (2016), Engaging Employees to Create a Sustainable Business, https://ssir.org/articles/entry/engaging_employees_to_create_a_sustainable_business </a:t>
            </a:r>
            <a:endParaRPr/>
          </a:p>
        </p:txBody>
      </p:sp>
      <p:sp>
        <p:nvSpPr>
          <p:cNvPr id="389" name="Google Shape;389;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5" name="Google Shape;39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European Management Journal.</a:t>
            </a:r>
            <a:r>
              <a:rPr lang="en-GB"/>
              <a:t> (2020). EcoCraft Kitchenware adopted a zero-waste production model.</a:t>
            </a:r>
            <a:endParaRPr/>
          </a:p>
        </p:txBody>
      </p:sp>
      <p:sp>
        <p:nvSpPr>
          <p:cNvPr id="403" name="Google Shape;403;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9" name="Google Shape;40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5" name="Google Shape;41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2" name="Google Shape;42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9" name="Google Shape;429;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6" name="Google Shape;436;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9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2" name="Google Shape;222;p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b="0" i="0">
                <a:highlight>
                  <a:srgbClr val="FFFFFF"/>
                </a:highlight>
                <a:latin typeface="Arial"/>
                <a:ea typeface="Arial"/>
                <a:cs typeface="Arial"/>
                <a:sym typeface="Arial"/>
              </a:rPr>
              <a:t>Peter Ndegwa C.B.S (Feb 2022)Upskilling and Continuous Learning: The Keys to Sustainable Leadership: https://www.linkedin.com/pulse/upskilling-continuous-learning-keys-sustainable-peter-ndegwa/</a:t>
            </a:r>
            <a:endParaRPr/>
          </a:p>
          <a:p>
            <a:pPr marL="0" marR="0" lvl="0" indent="0" algn="l" rtl="0">
              <a:lnSpc>
                <a:spcPct val="100000"/>
              </a:lnSpc>
              <a:spcBef>
                <a:spcPts val="0"/>
              </a:spcBef>
              <a:spcAft>
                <a:spcPts val="0"/>
              </a:spcAft>
              <a:buClr>
                <a:schemeClr val="dk1"/>
              </a:buClr>
              <a:buSzPts val="1200"/>
              <a:buFont typeface="Calibri"/>
              <a:buNone/>
            </a:pPr>
            <a:endParaRPr b="0" i="0">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r>
              <a:rPr lang="en-GB"/>
              <a:t> Licia Genghini (Mar 2023), Green Upskilling: Why Companies Need to Train Employees to Meet the Demand of a Sustainable Economy: https://2030.builders/green-upskilling-why-companies-need-to-train-employees-to-meet-the-demand-of-a-sustainable-economy/</a:t>
            </a:r>
            <a:endParaRPr/>
          </a:p>
        </p:txBody>
      </p:sp>
      <p:sp>
        <p:nvSpPr>
          <p:cNvPr id="443" name="Google Shape;443;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0" name="Google Shape;45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https://www.thecleanearthproject.com/ </a:t>
            </a:r>
            <a:endParaRPr/>
          </a:p>
        </p:txBody>
      </p:sp>
      <p:sp>
        <p:nvSpPr>
          <p:cNvPr id="457" name="Google Shape;457;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3" name="Google Shape;463;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0" name="Google Shape;470;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6" name="Google Shape;476;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GREEN JOBS - International Labour Organization: https://webapps.ilo.org/wcmsp5/groups/public/@ed_emp/@emp_ent/documents/publication/wcms_502730.pdf</a:t>
            </a:r>
            <a:endParaRPr/>
          </a:p>
          <a:p>
            <a:pPr marL="0" lvl="0" indent="0" algn="l" rtl="0">
              <a:lnSpc>
                <a:spcPct val="100000"/>
              </a:lnSpc>
              <a:spcBef>
                <a:spcPts val="0"/>
              </a:spcBef>
              <a:spcAft>
                <a:spcPts val="0"/>
              </a:spcAft>
              <a:buSzPts val="1400"/>
              <a:buNone/>
            </a:pPr>
            <a:r>
              <a:rPr lang="en-GB"/>
              <a:t>UN Environmental Programme, SWITCH to Green initiatives show how to build sustainable societies https://www.unep.org/news-and-stories/press-release/switch-green-initiatives-show-how-build-sustainable-societies </a:t>
            </a:r>
            <a:endParaRPr/>
          </a:p>
        </p:txBody>
      </p:sp>
      <p:sp>
        <p:nvSpPr>
          <p:cNvPr id="477" name="Google Shape;477;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3" name="Google Shape;483;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International Labour Organisation, National Green Jobs Strategy 2021-2025: https://www.ilo.org/sites/default/files/wcmsp5/groups/public/@africa/@ro-abidjan/@ilo-abuja/documents/publication/wcms_776631.pdf</a:t>
            </a:r>
            <a:endParaRPr/>
          </a:p>
          <a:p>
            <a:pPr marL="0" lvl="0" indent="0" algn="l" rtl="0">
              <a:lnSpc>
                <a:spcPct val="100000"/>
              </a:lnSpc>
              <a:spcBef>
                <a:spcPts val="0"/>
              </a:spcBef>
              <a:spcAft>
                <a:spcPts val="0"/>
              </a:spcAft>
              <a:buSzPts val="1400"/>
              <a:buNone/>
            </a:pPr>
            <a:r>
              <a:rPr lang="en-GB"/>
              <a:t>Greening jobs and skills – OECD https://www.oecd.org/g20/topics/employment-and-social-policy/greeningjobsandskills.htm#:~:text=One%20way%20to%20combine%20environmental,GHG%20emissions%20and%20higher%20employment. </a:t>
            </a:r>
            <a:endParaRPr/>
          </a:p>
        </p:txBody>
      </p:sp>
      <p:sp>
        <p:nvSpPr>
          <p:cNvPr id="484" name="Google Shape;484;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0" name="Google Shape;490;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7" name="Google Shape;497;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4" name="Google Shape;504;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0" name="Google Shape;510;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Google Shape;516;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European Commission, The Gender Equality Strategy 2020-2025: https://commission.europa.eu/strategy-and-policy/policies/justice-and-fundamental-rights/gender-equality/gender-equality-strategy_en</a:t>
            </a:r>
            <a:endParaRPr/>
          </a:p>
          <a:p>
            <a:pPr marL="0" lvl="0" indent="0" algn="l" rtl="0">
              <a:lnSpc>
                <a:spcPct val="100000"/>
              </a:lnSpc>
              <a:spcBef>
                <a:spcPts val="0"/>
              </a:spcBef>
              <a:spcAft>
                <a:spcPts val="0"/>
              </a:spcAft>
              <a:buSzPts val="1400"/>
              <a:buNone/>
            </a:pPr>
            <a:r>
              <a:rPr lang="en-GB"/>
              <a:t>UN Women, Progress on the Sustainable Development Goals: The gender snapshot 2020: https://www.unwomen.org/en/digital-library/publications/2020/09/progress-on-the-sustainable-development-goals-the-gender-snapshot-2020</a:t>
            </a:r>
            <a:endParaRPr/>
          </a:p>
        </p:txBody>
      </p:sp>
      <p:sp>
        <p:nvSpPr>
          <p:cNvPr id="517" name="Google Shape;517;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3" name="Google Shape;523;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The European Pillar of Social Rights Action Plan: https://op.europa.eu/webpub/empl/european-pillar-of-social-rights/en/</a:t>
            </a:r>
            <a:endParaRPr/>
          </a:p>
        </p:txBody>
      </p:sp>
      <p:sp>
        <p:nvSpPr>
          <p:cNvPr id="524" name="Google Shape;524;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1" name="Google Shape;531;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8" name="Google Shape;538;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5" name="Google Shape;545;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6" name="Google Shape;556;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7" name="Google Shape;557;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5" name="Google Shape;565;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8" name="Google Shape;578;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https://engageforsuccess.org/case-studies/the-business-case-for-people-engagement-in-sustainability-o2/</a:t>
            </a:r>
            <a:endParaRPr/>
          </a:p>
        </p:txBody>
      </p:sp>
      <p:sp>
        <p:nvSpPr>
          <p:cNvPr id="579" name="Google Shape;579;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5" name="Google Shape;585;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https://engageforsuccess.org/case-studies/the-business-case-for-people-engagement-in-sustainability-o2/</a:t>
            </a:r>
            <a:endParaRPr/>
          </a:p>
        </p:txBody>
      </p:sp>
      <p:sp>
        <p:nvSpPr>
          <p:cNvPr id="586" name="Google Shape;586;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3" name="Google Shape;593;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https://engageforsuccess.org/case-studies/the-business-case-for-people-engagement-in-sustainability-o2/</a:t>
            </a:r>
            <a:endParaRPr/>
          </a:p>
        </p:txBody>
      </p:sp>
      <p:sp>
        <p:nvSpPr>
          <p:cNvPr id="594" name="Google Shape;594;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1" name="Google Shape;601;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https://engageforsuccess.org/case-studies/the-business-case-for-people-engagement-in-sustainability-o2/</a:t>
            </a:r>
            <a:endParaRPr/>
          </a:p>
        </p:txBody>
      </p:sp>
      <p:sp>
        <p:nvSpPr>
          <p:cNvPr id="602" name="Google Shape;602;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9" name="Google Shape;609;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https://engageforsuccess.org/case-studies/the-business-case-for-people-engagement-in-sustainability-o2/</a:t>
            </a:r>
            <a:endParaRPr/>
          </a:p>
        </p:txBody>
      </p:sp>
      <p:sp>
        <p:nvSpPr>
          <p:cNvPr id="610" name="Google Shape;610;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7" name="Google Shape;617;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https://sustainablemedia.ie/case-studies/employee-engagement-in-sustainability-at-bauer-media/</a:t>
            </a:r>
            <a:endParaRPr/>
          </a:p>
        </p:txBody>
      </p:sp>
      <p:sp>
        <p:nvSpPr>
          <p:cNvPr id="618" name="Google Shape;618;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4" name="Google Shape;624;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https://sustainablemedia.ie/case-studies/employee-engagement-in-sustainability-at-bauer-media/</a:t>
            </a:r>
            <a:endParaRPr/>
          </a:p>
        </p:txBody>
      </p:sp>
      <p:sp>
        <p:nvSpPr>
          <p:cNvPr id="625" name="Google Shape;625;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2" name="Google Shape;632;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https://sustainablemedia.ie/case-studies/employee-engagement-in-sustainability-at-bauer-media/</a:t>
            </a:r>
            <a:endParaRPr/>
          </a:p>
        </p:txBody>
      </p:sp>
      <p:sp>
        <p:nvSpPr>
          <p:cNvPr id="633" name="Google Shape;633;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0" name="Google Shape;640;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https://sustainablemedia.ie/case-studies/employee-engagement-in-sustainability-at-bauer-media/</a:t>
            </a:r>
            <a:endParaRPr/>
          </a:p>
        </p:txBody>
      </p:sp>
      <p:sp>
        <p:nvSpPr>
          <p:cNvPr id="641" name="Google Shape;641;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8" name="Google Shape;648;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https://sustainablemedia.ie/case-studies/employee-engagement-in-sustainability-at-bauer-media/</a:t>
            </a:r>
            <a:endParaRPr/>
          </a:p>
        </p:txBody>
      </p:sp>
      <p:sp>
        <p:nvSpPr>
          <p:cNvPr id="649" name="Google Shape;649;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8" name="Google Shape;658;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4" name="Google Shape;664;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https://www.ambassify.com/blog/how-to-engage-employees-in-sustainability</a:t>
            </a:r>
            <a:endParaRPr/>
          </a:p>
        </p:txBody>
      </p:sp>
      <p:sp>
        <p:nvSpPr>
          <p:cNvPr id="665" name="Google Shape;665;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5" name="Google Shape;25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2" name="Google Shape;672;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9" name="Google Shape;679;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6" name="Google Shape;686;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2" name="Google Shape;692;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3" name="Google Shape;693;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p7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1" name="Google Shape;701;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10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7" name="Google Shape;707;p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10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3" name="Google Shape;713;p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p10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9" name="Google Shape;719;p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p10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5" name="Google Shape;725;p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p10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1" name="Google Shape;731;p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7" name="Google Shape;737;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8" name="Google Shape;748;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9" name="Google Shape;749;p6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71</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7" name="Google Shape;757;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3" name="Google Shape;763;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p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9" name="Google Shape;769;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p9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5" name="Google Shape;775;p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1" name="Google Shape;781;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2" name="Google Shape;782;p7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76</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p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0" name="Google Shape;790;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g27fd581dc0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6" name="Google Shape;796;g27fd581dc0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p7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2" name="Google Shape;802;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5" name="Google Shape;27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p10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8" name="Google Shape;808;p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p10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4" name="Google Shape;814;p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p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0" name="Google Shape;820;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6" name="Google Shape;826;p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7" name="Google Shape;827;p7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83</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9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2" name="Google Shape;282;p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Slide  01">
  <p:cSld name="Cover Slide  01">
    <p:spTree>
      <p:nvGrpSpPr>
        <p:cNvPr id="1" name="Shape 12"/>
        <p:cNvGrpSpPr/>
        <p:nvPr/>
      </p:nvGrpSpPr>
      <p:grpSpPr>
        <a:xfrm>
          <a:off x="0" y="0"/>
          <a:ext cx="0" cy="0"/>
          <a:chOff x="0" y="0"/>
          <a:chExt cx="0" cy="0"/>
        </a:xfrm>
      </p:grpSpPr>
      <p:sp>
        <p:nvSpPr>
          <p:cNvPr id="13" name="Google Shape;13;p81"/>
          <p:cNvSpPr/>
          <p:nvPr/>
        </p:nvSpPr>
        <p:spPr>
          <a:xfrm>
            <a:off x="-1218514" y="-6377384"/>
            <a:ext cx="16024759" cy="5895581"/>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 name="Google Shape;14;p81"/>
          <p:cNvSpPr/>
          <p:nvPr/>
        </p:nvSpPr>
        <p:spPr>
          <a:xfrm>
            <a:off x="0" y="3703066"/>
            <a:ext cx="4883406" cy="2856914"/>
          </a:xfrm>
          <a:prstGeom prst="rect">
            <a:avLst/>
          </a:prstGeom>
          <a:solidFill>
            <a:srgbClr val="1E75B0"/>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15" name="Google Shape;15;p81"/>
          <p:cNvSpPr>
            <a:spLocks noGrp="1"/>
          </p:cNvSpPr>
          <p:nvPr>
            <p:ph type="pic" idx="2"/>
          </p:nvPr>
        </p:nvSpPr>
        <p:spPr>
          <a:xfrm>
            <a:off x="0" y="2428827"/>
            <a:ext cx="12192000" cy="3192032"/>
          </a:xfrm>
          <a:prstGeom prst="rect">
            <a:avLst/>
          </a:prstGeom>
          <a:solidFill>
            <a:srgbClr val="D8D8D8"/>
          </a:solidFill>
          <a:ln>
            <a:noFill/>
          </a:ln>
        </p:spPr>
      </p:sp>
      <p:grpSp>
        <p:nvGrpSpPr>
          <p:cNvPr id="16" name="Google Shape;16;p81"/>
          <p:cNvGrpSpPr/>
          <p:nvPr/>
        </p:nvGrpSpPr>
        <p:grpSpPr>
          <a:xfrm>
            <a:off x="-695010" y="4529052"/>
            <a:ext cx="2530502" cy="2045219"/>
            <a:chOff x="5816064" y="9435173"/>
            <a:chExt cx="798029" cy="644988"/>
          </a:xfrm>
        </p:grpSpPr>
        <p:sp>
          <p:nvSpPr>
            <p:cNvPr id="17" name="Google Shape;17;p81"/>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 name="Google Shape;18;p81"/>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 name="Google Shape;19;p81"/>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 name="Google Shape;20;p81"/>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 name="Google Shape;21;p81"/>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 name="Google Shape;22;p81"/>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 name="Google Shape;23;p81"/>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 name="Google Shape;24;p81"/>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 name="Google Shape;25;p81"/>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 name="Google Shape;26;p81"/>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 name="Google Shape;27;p81"/>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 name="Google Shape;28;p81"/>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 name="Google Shape;29;p81"/>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 name="Google Shape;30;p81"/>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 name="Google Shape;31;p81"/>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2" name="Google Shape;32;p81"/>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33" name="Google Shape;33;p81"/>
          <p:cNvPicPr preferRelativeResize="0"/>
          <p:nvPr/>
        </p:nvPicPr>
        <p:blipFill rotWithShape="1">
          <a:blip r:embed="rId2">
            <a:alphaModFix/>
          </a:blip>
          <a:srcRect/>
          <a:stretch/>
        </p:blipFill>
        <p:spPr>
          <a:xfrm>
            <a:off x="10457895" y="6040923"/>
            <a:ext cx="1721994" cy="385397"/>
          </a:xfrm>
          <a:prstGeom prst="rect">
            <a:avLst/>
          </a:prstGeom>
          <a:noFill/>
          <a:ln>
            <a:noFill/>
          </a:ln>
        </p:spPr>
      </p:pic>
      <p:pic>
        <p:nvPicPr>
          <p:cNvPr id="34" name="Google Shape;34;p81"/>
          <p:cNvPicPr preferRelativeResize="0"/>
          <p:nvPr/>
        </p:nvPicPr>
        <p:blipFill rotWithShape="1">
          <a:blip r:embed="rId3">
            <a:alphaModFix/>
          </a:blip>
          <a:srcRect/>
          <a:stretch/>
        </p:blipFill>
        <p:spPr>
          <a:xfrm>
            <a:off x="7787178" y="178763"/>
            <a:ext cx="4032784" cy="218442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Slide 02 ">
  <p:cSld name="Text Slide 02 ">
    <p:spTree>
      <p:nvGrpSpPr>
        <p:cNvPr id="1" name="Shape 128"/>
        <p:cNvGrpSpPr/>
        <p:nvPr/>
      </p:nvGrpSpPr>
      <p:grpSpPr>
        <a:xfrm>
          <a:off x="0" y="0"/>
          <a:ext cx="0" cy="0"/>
          <a:chOff x="0" y="0"/>
          <a:chExt cx="0" cy="0"/>
        </a:xfrm>
      </p:grpSpPr>
      <p:sp>
        <p:nvSpPr>
          <p:cNvPr id="129" name="Google Shape;129;p90"/>
          <p:cNvSpPr/>
          <p:nvPr/>
        </p:nvSpPr>
        <p:spPr>
          <a:xfrm rot="-5400000">
            <a:off x="5088466" y="-5088468"/>
            <a:ext cx="2015069"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0" name="Google Shape;130;p90"/>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 name="Google Shape;131;p90"/>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 Slide 03 ">
  <p:cSld name="Text Slide 03 ">
    <p:spTree>
      <p:nvGrpSpPr>
        <p:cNvPr id="1" name="Shape 132"/>
        <p:cNvGrpSpPr/>
        <p:nvPr/>
      </p:nvGrpSpPr>
      <p:grpSpPr>
        <a:xfrm>
          <a:off x="0" y="0"/>
          <a:ext cx="0" cy="0"/>
          <a:chOff x="0" y="0"/>
          <a:chExt cx="0" cy="0"/>
        </a:xfrm>
      </p:grpSpPr>
      <p:sp>
        <p:nvSpPr>
          <p:cNvPr id="133" name="Google Shape;133;p91"/>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4" name="Google Shape;134;p91"/>
          <p:cNvSpPr/>
          <p:nvPr/>
        </p:nvSpPr>
        <p:spPr>
          <a:xfrm rot="-5400000">
            <a:off x="4865194" y="-19370"/>
            <a:ext cx="6141020" cy="689673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135" name="Google Shape;135;p91"/>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 name="Google Shape;136;p91"/>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 name="Google Shape;137;p91"/>
          <p:cNvSpPr/>
          <p:nvPr/>
        </p:nvSpPr>
        <p:spPr>
          <a:xfrm rot="-5400000">
            <a:off x="9716271" y="43649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grpSp>
        <p:nvGrpSpPr>
          <p:cNvPr id="138" name="Google Shape;138;p91"/>
          <p:cNvGrpSpPr/>
          <p:nvPr/>
        </p:nvGrpSpPr>
        <p:grpSpPr>
          <a:xfrm>
            <a:off x="-848733" y="3847224"/>
            <a:ext cx="3746119" cy="3027714"/>
            <a:chOff x="5816064" y="9435173"/>
            <a:chExt cx="798029" cy="644988"/>
          </a:xfrm>
        </p:grpSpPr>
        <p:sp>
          <p:nvSpPr>
            <p:cNvPr id="139" name="Google Shape;139;p91"/>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0" name="Google Shape;140;p91"/>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1" name="Google Shape;141;p91"/>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2" name="Google Shape;142;p91"/>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3" name="Google Shape;143;p91"/>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4" name="Google Shape;144;p91"/>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5" name="Google Shape;145;p91"/>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6" name="Google Shape;146;p91"/>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7" name="Google Shape;147;p91"/>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8" name="Google Shape;148;p91"/>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9" name="Google Shape;149;p91"/>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0" name="Google Shape;150;p91"/>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1" name="Google Shape;151;p91"/>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2" name="Google Shape;152;p91"/>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3" name="Google Shape;153;p91"/>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54" name="Google Shape;154;p91"/>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hone Slide ">
  <p:cSld name="Phone Slide ">
    <p:spTree>
      <p:nvGrpSpPr>
        <p:cNvPr id="1" name="Shape 155"/>
        <p:cNvGrpSpPr/>
        <p:nvPr/>
      </p:nvGrpSpPr>
      <p:grpSpPr>
        <a:xfrm>
          <a:off x="0" y="0"/>
          <a:ext cx="0" cy="0"/>
          <a:chOff x="0" y="0"/>
          <a:chExt cx="0" cy="0"/>
        </a:xfrm>
      </p:grpSpPr>
      <p:sp>
        <p:nvSpPr>
          <p:cNvPr id="156" name="Google Shape;156;p92"/>
          <p:cNvSpPr txBox="1">
            <a:spLocks noGrp="1"/>
          </p:cNvSpPr>
          <p:nvPr>
            <p:ph type="body" idx="1"/>
          </p:nvPr>
        </p:nvSpPr>
        <p:spPr>
          <a:xfrm>
            <a:off x="607555" y="587575"/>
            <a:ext cx="5881764"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7" name="Google Shape;157;p92"/>
          <p:cNvSpPr/>
          <p:nvPr/>
        </p:nvSpPr>
        <p:spPr>
          <a:xfrm rot="10800000" flipH="1">
            <a:off x="11332565" y="0"/>
            <a:ext cx="853286"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8" name="Google Shape;158;p92" descr="iPhone6_mockup_front_white.png"/>
          <p:cNvPicPr preferRelativeResize="0"/>
          <p:nvPr/>
        </p:nvPicPr>
        <p:blipFill rotWithShape="1">
          <a:blip r:embed="rId2">
            <a:alphaModFix/>
          </a:blip>
          <a:srcRect/>
          <a:stretch/>
        </p:blipFill>
        <p:spPr>
          <a:xfrm>
            <a:off x="6920581" y="354148"/>
            <a:ext cx="4094254" cy="6404164"/>
          </a:xfrm>
          <a:prstGeom prst="rect">
            <a:avLst/>
          </a:prstGeom>
          <a:noFill/>
          <a:ln>
            <a:noFill/>
          </a:ln>
        </p:spPr>
      </p:pic>
      <p:sp>
        <p:nvSpPr>
          <p:cNvPr id="159" name="Google Shape;159;p92"/>
          <p:cNvSpPr>
            <a:spLocks noGrp="1"/>
          </p:cNvSpPr>
          <p:nvPr>
            <p:ph type="pic" idx="2"/>
          </p:nvPr>
        </p:nvSpPr>
        <p:spPr>
          <a:xfrm>
            <a:off x="7735037" y="1373925"/>
            <a:ext cx="2444127" cy="4336988"/>
          </a:xfrm>
          <a:prstGeom prst="rect">
            <a:avLst/>
          </a:prstGeom>
          <a:solidFill>
            <a:srgbClr val="D8D8D8"/>
          </a:solidFill>
          <a:ln>
            <a:noFill/>
          </a:ln>
        </p:spPr>
      </p:sp>
      <p:sp>
        <p:nvSpPr>
          <p:cNvPr id="160" name="Google Shape;160;p92"/>
          <p:cNvSpPr txBox="1">
            <a:spLocks noGrp="1"/>
          </p:cNvSpPr>
          <p:nvPr>
            <p:ph type="body" idx="3"/>
          </p:nvPr>
        </p:nvSpPr>
        <p:spPr>
          <a:xfrm>
            <a:off x="607553" y="2016633"/>
            <a:ext cx="5881763"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1" name="Google Shape;161;p92"/>
          <p:cNvSpPr/>
          <p:nvPr/>
        </p:nvSpPr>
        <p:spPr>
          <a:xfrm rot="-5400000">
            <a:off x="9716271" y="43649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Photo Slide 01 ">
  <p:cSld name="Quote/Photo Slide 01 ">
    <p:spTree>
      <p:nvGrpSpPr>
        <p:cNvPr id="1" name="Shape 162"/>
        <p:cNvGrpSpPr/>
        <p:nvPr/>
      </p:nvGrpSpPr>
      <p:grpSpPr>
        <a:xfrm>
          <a:off x="0" y="0"/>
          <a:ext cx="0" cy="0"/>
          <a:chOff x="0" y="0"/>
          <a:chExt cx="0" cy="0"/>
        </a:xfrm>
      </p:grpSpPr>
      <p:sp>
        <p:nvSpPr>
          <p:cNvPr id="163" name="Google Shape;163;p93"/>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4" name="Google Shape;164;p93"/>
          <p:cNvSpPr/>
          <p:nvPr/>
        </p:nvSpPr>
        <p:spPr>
          <a:xfrm rot="-5400000">
            <a:off x="2862666" y="-2030696"/>
            <a:ext cx="6141020" cy="1091939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165" name="Google Shape;165;p93"/>
          <p:cNvSpPr>
            <a:spLocks noGrp="1"/>
          </p:cNvSpPr>
          <p:nvPr>
            <p:ph type="pic" idx="2"/>
          </p:nvPr>
        </p:nvSpPr>
        <p:spPr>
          <a:xfrm>
            <a:off x="799128" y="746272"/>
            <a:ext cx="10203652" cy="5365455"/>
          </a:xfrm>
          <a:prstGeom prst="rect">
            <a:avLst/>
          </a:prstGeom>
          <a:solidFill>
            <a:srgbClr val="BFBFBF"/>
          </a:solidFill>
          <a:ln>
            <a:noFill/>
          </a:ln>
        </p:spPr>
      </p:sp>
      <p:sp>
        <p:nvSpPr>
          <p:cNvPr id="166" name="Google Shape;166;p93"/>
          <p:cNvSpPr/>
          <p:nvPr/>
        </p:nvSpPr>
        <p:spPr>
          <a:xfrm rot="-5400000">
            <a:off x="9789093" y="4354638"/>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167" name="Google Shape;167;p93"/>
          <p:cNvCxnSpPr/>
          <p:nvPr/>
        </p:nvCxnSpPr>
        <p:spPr>
          <a:xfrm>
            <a:off x="11635259" y="6499510"/>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168"/>
        <p:cNvGrpSpPr/>
        <p:nvPr/>
      </p:nvGrpSpPr>
      <p:grpSpPr>
        <a:xfrm>
          <a:off x="0" y="0"/>
          <a:ext cx="0" cy="0"/>
          <a:chOff x="0" y="0"/>
          <a:chExt cx="0" cy="0"/>
        </a:xfrm>
      </p:grpSpPr>
      <p:sp>
        <p:nvSpPr>
          <p:cNvPr id="169" name="Google Shape;169;p95"/>
          <p:cNvSpPr/>
          <p:nvPr/>
        </p:nvSpPr>
        <p:spPr>
          <a:xfrm rot="-5400000">
            <a:off x="4415285" y="-2002800"/>
            <a:ext cx="3419949"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0" name="Google Shape;170;p95"/>
          <p:cNvSpPr/>
          <p:nvPr/>
        </p:nvSpPr>
        <p:spPr>
          <a:xfrm>
            <a:off x="7600795" y="5425723"/>
            <a:ext cx="4381736" cy="697353"/>
          </a:xfrm>
          <a:prstGeom prst="rect">
            <a:avLst/>
          </a:prstGeom>
          <a:solidFill>
            <a:srgbClr val="73B6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1" name="Google Shape;171;p95"/>
          <p:cNvSpPr txBox="1">
            <a:spLocks noGrp="1"/>
          </p:cNvSpPr>
          <p:nvPr>
            <p:ph type="body" idx="1"/>
          </p:nvPr>
        </p:nvSpPr>
        <p:spPr>
          <a:xfrm>
            <a:off x="7799501" y="5533317"/>
            <a:ext cx="3890325" cy="46612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72" name="Google Shape;172;p95"/>
          <p:cNvGrpSpPr/>
          <p:nvPr/>
        </p:nvGrpSpPr>
        <p:grpSpPr>
          <a:xfrm>
            <a:off x="-1984680" y="2794849"/>
            <a:ext cx="3760285" cy="3039163"/>
            <a:chOff x="5816064" y="9435173"/>
            <a:chExt cx="798029" cy="644988"/>
          </a:xfrm>
        </p:grpSpPr>
        <p:sp>
          <p:nvSpPr>
            <p:cNvPr id="173" name="Google Shape;173;p95"/>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4" name="Google Shape;174;p95"/>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 name="Google Shape;175;p95"/>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 name="Google Shape;176;p95"/>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 name="Google Shape;177;p95"/>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 name="Google Shape;178;p95"/>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 name="Google Shape;179;p95"/>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p95"/>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 name="Google Shape;181;p95"/>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p95"/>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 name="Google Shape;183;p95"/>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4" name="Google Shape;184;p95"/>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5" name="Google Shape;185;p95"/>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6" name="Google Shape;186;p95"/>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7" name="Google Shape;187;p95"/>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88" name="Google Shape;188;p95"/>
          <p:cNvPicPr preferRelativeResize="0"/>
          <p:nvPr/>
        </p:nvPicPr>
        <p:blipFill rotWithShape="1">
          <a:blip r:embed="rId2">
            <a:alphaModFix/>
          </a:blip>
          <a:srcRect/>
          <a:stretch/>
        </p:blipFill>
        <p:spPr>
          <a:xfrm>
            <a:off x="7787178" y="178763"/>
            <a:ext cx="4032784" cy="2184424"/>
          </a:xfrm>
          <a:prstGeom prst="rect">
            <a:avLst/>
          </a:prstGeom>
          <a:noFill/>
          <a:ln>
            <a:noFill/>
          </a:ln>
        </p:spPr>
      </p:pic>
      <p:sp>
        <p:nvSpPr>
          <p:cNvPr id="189" name="Google Shape;189;p95"/>
          <p:cNvSpPr/>
          <p:nvPr/>
        </p:nvSpPr>
        <p:spPr>
          <a:xfrm>
            <a:off x="-3311027" y="-397118"/>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190" name="Google Shape;190;p95"/>
          <p:cNvPicPr preferRelativeResize="0"/>
          <p:nvPr/>
        </p:nvPicPr>
        <p:blipFill rotWithShape="1">
          <a:blip r:embed="rId3">
            <a:alphaModFix/>
          </a:blip>
          <a:srcRect/>
          <a:stretch/>
        </p:blipFill>
        <p:spPr>
          <a:xfrm>
            <a:off x="600648" y="6175677"/>
            <a:ext cx="2349914" cy="492013"/>
          </a:xfrm>
          <a:prstGeom prst="rect">
            <a:avLst/>
          </a:prstGeom>
          <a:noFill/>
          <a:ln>
            <a:noFill/>
          </a:ln>
        </p:spPr>
      </p:pic>
      <p:sp>
        <p:nvSpPr>
          <p:cNvPr id="191" name="Google Shape;191;p95"/>
          <p:cNvSpPr txBox="1">
            <a:spLocks noGrp="1"/>
          </p:cNvSpPr>
          <p:nvPr>
            <p:ph type="body" idx="2"/>
          </p:nvPr>
        </p:nvSpPr>
        <p:spPr>
          <a:xfrm>
            <a:off x="1199523" y="3374199"/>
            <a:ext cx="5881764" cy="79650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2" name="Google Shape;192;p95"/>
          <p:cNvSpPr txBox="1">
            <a:spLocks noGrp="1"/>
          </p:cNvSpPr>
          <p:nvPr>
            <p:ph type="body" idx="3"/>
          </p:nvPr>
        </p:nvSpPr>
        <p:spPr>
          <a:xfrm>
            <a:off x="1221181" y="2678292"/>
            <a:ext cx="5881764" cy="63424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193"/>
        <p:cNvGrpSpPr/>
        <p:nvPr/>
      </p:nvGrpSpPr>
      <p:grpSpPr>
        <a:xfrm>
          <a:off x="0" y="0"/>
          <a:ext cx="0" cy="0"/>
          <a:chOff x="0" y="0"/>
          <a:chExt cx="0" cy="0"/>
        </a:xfrm>
      </p:grpSpPr>
      <p:sp>
        <p:nvSpPr>
          <p:cNvPr id="194" name="Google Shape;194;p96"/>
          <p:cNvSpPr/>
          <p:nvPr/>
        </p:nvSpPr>
        <p:spPr>
          <a:xfrm>
            <a:off x="0" y="0"/>
            <a:ext cx="12192000" cy="6858001"/>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5" name="Google Shape;195;p96"/>
          <p:cNvSpPr/>
          <p:nvPr/>
        </p:nvSpPr>
        <p:spPr>
          <a:xfrm>
            <a:off x="424669" y="528535"/>
            <a:ext cx="6498645"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GB" sz="4400" b="0" i="0" u="none" strike="noStrike" cap="none">
                <a:solidFill>
                  <a:schemeClr val="lt1"/>
                </a:solidFill>
                <a:latin typeface="Calibri"/>
                <a:ea typeface="Calibri"/>
                <a:cs typeface="Calibri"/>
                <a:sym typeface="Calibri"/>
              </a:rPr>
              <a:t>FONT TYPEFACE &amp; SIZE</a:t>
            </a:r>
            <a:endParaRPr sz="3600" b="0" i="0" u="none" strike="noStrike" cap="none">
              <a:solidFill>
                <a:schemeClr val="lt1"/>
              </a:solidFill>
              <a:latin typeface="Calibri"/>
              <a:ea typeface="Calibri"/>
              <a:cs typeface="Calibri"/>
              <a:sym typeface="Calibri"/>
            </a:endParaRPr>
          </a:p>
        </p:txBody>
      </p:sp>
      <p:sp>
        <p:nvSpPr>
          <p:cNvPr id="196" name="Google Shape;196;p96"/>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GB" sz="3000" b="0" i="0" u="none" strike="noStrike" cap="none">
                <a:solidFill>
                  <a:schemeClr val="lt1"/>
                </a:solidFill>
                <a:latin typeface="Calibri"/>
                <a:ea typeface="Calibri"/>
                <a:cs typeface="Calibri"/>
                <a:sym typeface="Calibri"/>
              </a:rPr>
              <a:t>PLEASE ENSURE TO KEEP FONTS AS PER THE LAYOUT</a:t>
            </a: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chemeClr val="lt1"/>
                </a:solidFill>
                <a:latin typeface="Calibri"/>
                <a:ea typeface="Calibri"/>
                <a:cs typeface="Calibri"/>
                <a:sym typeface="Calibri"/>
              </a:rPr>
              <a:t>48 point  -  Divider Slides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chemeClr val="lt1"/>
                </a:solidFill>
                <a:latin typeface="Calibri"/>
                <a:ea typeface="Calibri"/>
                <a:cs typeface="Calibri"/>
                <a:sym typeface="Calibri"/>
              </a:rPr>
              <a:t>36 point  -  Title Heading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chemeClr val="lt1"/>
                </a:solidFill>
                <a:latin typeface="Calibri"/>
                <a:ea typeface="Calibri"/>
                <a:cs typeface="Calibri"/>
                <a:sym typeface="Calibri"/>
              </a:rPr>
              <a:t>30 point  -  Sub-Titles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chemeClr val="lt1"/>
                </a:solidFill>
                <a:latin typeface="Calibri"/>
                <a:ea typeface="Calibri"/>
                <a:cs typeface="Calibri"/>
                <a:sym typeface="Calibri"/>
              </a:rPr>
              <a:t>	       - Quotes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chemeClr val="lt1"/>
                </a:solidFill>
                <a:latin typeface="Calibri"/>
                <a:ea typeface="Calibri"/>
                <a:cs typeface="Calibri"/>
                <a:sym typeface="Calibri"/>
              </a:rPr>
              <a:t>24 point  -  Main Text Body </a:t>
            </a: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p:txBody>
      </p:sp>
      <p:sp>
        <p:nvSpPr>
          <p:cNvPr id="197" name="Google Shape;197;p96"/>
          <p:cNvSpPr/>
          <p:nvPr/>
        </p:nvSpPr>
        <p:spPr>
          <a:xfrm>
            <a:off x="424669" y="2014904"/>
            <a:ext cx="5845501" cy="2492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Calibri"/>
              <a:buNone/>
            </a:pPr>
            <a:r>
              <a:rPr lang="en-GB" sz="2400" b="0" i="0" u="none" strike="noStrike" cap="none">
                <a:solidFill>
                  <a:schemeClr val="lt1"/>
                </a:solidFill>
                <a:latin typeface="Calibri"/>
                <a:ea typeface="Calibri"/>
                <a:cs typeface="Calibri"/>
                <a:sym typeface="Calibri"/>
              </a:rPr>
              <a:t>Please ensure to keep the font sizes set as per the slide layouts. The font used throughout the </a:t>
            </a:r>
            <a:r>
              <a:rPr lang="en-GB" sz="2400" b="1" i="0" u="none" strike="noStrike" cap="none">
                <a:solidFill>
                  <a:schemeClr val="lt1"/>
                </a:solidFill>
                <a:latin typeface="Calibri"/>
                <a:ea typeface="Calibri"/>
                <a:cs typeface="Calibri"/>
                <a:sym typeface="Calibri"/>
              </a:rPr>
              <a:t>Start on Sustainability </a:t>
            </a:r>
            <a:r>
              <a:rPr lang="en-GB" sz="2400" b="0" i="0" u="none" strike="noStrike" cap="none">
                <a:solidFill>
                  <a:schemeClr val="lt1"/>
                </a:solidFill>
                <a:latin typeface="Calibri"/>
                <a:ea typeface="Calibri"/>
                <a:cs typeface="Calibri"/>
                <a:sym typeface="Calibri"/>
              </a:rPr>
              <a:t>PowerPoint 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600"/>
              <a:buFont typeface="Arial"/>
              <a:buNone/>
            </a:pPr>
            <a:r>
              <a:rPr lang="en-GB" sz="3600" b="1" i="1" u="none" strike="noStrike" cap="none">
                <a:solidFill>
                  <a:schemeClr val="lt1"/>
                </a:solidFill>
                <a:latin typeface="Calibri"/>
                <a:ea typeface="Calibri"/>
                <a:cs typeface="Calibri"/>
                <a:sym typeface="Calibri"/>
              </a:rPr>
              <a:t>Calibri</a:t>
            </a:r>
            <a:endParaRPr sz="3600" b="0" i="0" u="none" strike="noStrike" cap="none">
              <a:solidFill>
                <a:schemeClr val="lt1"/>
              </a:solidFill>
              <a:latin typeface="Calibri"/>
              <a:ea typeface="Calibri"/>
              <a:cs typeface="Calibri"/>
              <a:sym typeface="Calibri"/>
            </a:endParaRPr>
          </a:p>
        </p:txBody>
      </p:sp>
      <p:cxnSp>
        <p:nvCxnSpPr>
          <p:cNvPr id="198" name="Google Shape;198;p96"/>
          <p:cNvCxnSpPr/>
          <p:nvPr/>
        </p:nvCxnSpPr>
        <p:spPr>
          <a:xfrm>
            <a:off x="7098716" y="-1"/>
            <a:ext cx="0" cy="5540408"/>
          </a:xfrm>
          <a:prstGeom prst="straightConnector1">
            <a:avLst/>
          </a:prstGeom>
          <a:noFill/>
          <a:ln w="9525" cap="flat" cmpd="sng">
            <a:solidFill>
              <a:schemeClr val="lt1"/>
            </a:solidFill>
            <a:prstDash val="solid"/>
            <a:miter lim="800000"/>
            <a:headEnd type="none" w="sm" len="sm"/>
            <a:tailEnd type="none" w="sm" len="sm"/>
          </a:ln>
        </p:spPr>
      </p:cxnSp>
      <p:cxnSp>
        <p:nvCxnSpPr>
          <p:cNvPr id="199" name="Google Shape;199;p96"/>
          <p:cNvCxnSpPr/>
          <p:nvPr/>
        </p:nvCxnSpPr>
        <p:spPr>
          <a:xfrm rot="10800000">
            <a:off x="1" y="1620217"/>
            <a:ext cx="7098715" cy="0"/>
          </a:xfrm>
          <a:prstGeom prst="straightConnector1">
            <a:avLst/>
          </a:prstGeom>
          <a:noFill/>
          <a:ln w="9525" cap="flat" cmpd="sng">
            <a:solidFill>
              <a:schemeClr val="lt1"/>
            </a:solidFill>
            <a:prstDash val="solid"/>
            <a:miter lim="800000"/>
            <a:headEnd type="none" w="sm" len="sm"/>
            <a:tailEnd type="none" w="sm" len="sm"/>
          </a:ln>
        </p:spPr>
      </p:cxnSp>
      <p:sp>
        <p:nvSpPr>
          <p:cNvPr id="200" name="Google Shape;200;p96"/>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chemeClr val="lt1"/>
                </a:solidFill>
                <a:latin typeface="Calibri"/>
                <a:ea typeface="Calibri"/>
                <a:cs typeface="Calibri"/>
                <a:sym typeface="Calibri"/>
              </a:rPr>
              <a:t>*** </a:t>
            </a:r>
            <a:r>
              <a:rPr lang="en-GB" sz="2400" b="1" i="0" u="none" strike="noStrike" cap="none">
                <a:solidFill>
                  <a:schemeClr val="lt1"/>
                </a:solidFill>
                <a:latin typeface="Calibri"/>
                <a:ea typeface="Calibri"/>
                <a:cs typeface="Calibri"/>
                <a:sym typeface="Calibri"/>
              </a:rPr>
              <a:t>PLEASE DELETE THIS INSTRUCTION SLIDE BEFORE PRESENTING FINAL PRESENTATION </a:t>
            </a:r>
            <a:r>
              <a:rPr lang="en-GB" sz="2400" b="0" i="0" u="none" strike="noStrike" cap="none">
                <a:solidFill>
                  <a:schemeClr val="lt1"/>
                </a:solidFill>
                <a:latin typeface="Calibri"/>
                <a:ea typeface="Calibri"/>
                <a:cs typeface="Calibri"/>
                <a:sym typeface="Calibri"/>
              </a:rPr>
              <a:t>*** </a:t>
            </a:r>
            <a:endParaRPr sz="2400" b="0" i="0" u="none" strike="noStrike" cap="none">
              <a:solidFill>
                <a:schemeClr val="lt1"/>
              </a:solidFill>
              <a:latin typeface="Calibri"/>
              <a:ea typeface="Calibri"/>
              <a:cs typeface="Calibri"/>
              <a:sym typeface="Calibri"/>
            </a:endParaRPr>
          </a:p>
        </p:txBody>
      </p:sp>
      <p:cxnSp>
        <p:nvCxnSpPr>
          <p:cNvPr id="201" name="Google Shape;201;p96"/>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view/Intro ">
  <p:cSld name="Overview/Intro ">
    <p:spTree>
      <p:nvGrpSpPr>
        <p:cNvPr id="1" name="Shape 35"/>
        <p:cNvGrpSpPr/>
        <p:nvPr/>
      </p:nvGrpSpPr>
      <p:grpSpPr>
        <a:xfrm>
          <a:off x="0" y="0"/>
          <a:ext cx="0" cy="0"/>
          <a:chOff x="0" y="0"/>
          <a:chExt cx="0" cy="0"/>
        </a:xfrm>
      </p:grpSpPr>
      <p:sp>
        <p:nvSpPr>
          <p:cNvPr id="36" name="Google Shape;36;p82"/>
          <p:cNvSpPr/>
          <p:nvPr/>
        </p:nvSpPr>
        <p:spPr>
          <a:xfrm>
            <a:off x="2167324" y="772371"/>
            <a:ext cx="9503744" cy="5063164"/>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7" name="Google Shape;37;p82"/>
          <p:cNvSpPr>
            <a:spLocks noGrp="1"/>
          </p:cNvSpPr>
          <p:nvPr>
            <p:ph type="pic" idx="2"/>
          </p:nvPr>
        </p:nvSpPr>
        <p:spPr>
          <a:xfrm>
            <a:off x="388401" y="385460"/>
            <a:ext cx="4107750" cy="6087079"/>
          </a:xfrm>
          <a:prstGeom prst="rect">
            <a:avLst/>
          </a:prstGeom>
          <a:solidFill>
            <a:srgbClr val="BFBFBF"/>
          </a:solidFill>
          <a:ln>
            <a:noFill/>
          </a:ln>
        </p:spPr>
      </p:sp>
      <p:sp>
        <p:nvSpPr>
          <p:cNvPr id="38" name="Google Shape;38;p82"/>
          <p:cNvSpPr txBox="1">
            <a:spLocks noGrp="1"/>
          </p:cNvSpPr>
          <p:nvPr>
            <p:ph type="body" idx="1"/>
          </p:nvPr>
        </p:nvSpPr>
        <p:spPr>
          <a:xfrm>
            <a:off x="4940626" y="3429001"/>
            <a:ext cx="6414559" cy="21239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Slide 01 ">
  <p:cSld name="Text Slide 01 ">
    <p:spTree>
      <p:nvGrpSpPr>
        <p:cNvPr id="1" name="Shape 39"/>
        <p:cNvGrpSpPr/>
        <p:nvPr/>
      </p:nvGrpSpPr>
      <p:grpSpPr>
        <a:xfrm>
          <a:off x="0" y="0"/>
          <a:ext cx="0" cy="0"/>
          <a:chOff x="0" y="0"/>
          <a:chExt cx="0" cy="0"/>
        </a:xfrm>
      </p:grpSpPr>
      <p:sp>
        <p:nvSpPr>
          <p:cNvPr id="40" name="Google Shape;40;p86"/>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 name="Google Shape;41;p86"/>
          <p:cNvSpPr/>
          <p:nvPr/>
        </p:nvSpPr>
        <p:spPr>
          <a:xfrm rot="-5400000">
            <a:off x="2858269" y="-2026298"/>
            <a:ext cx="6141020" cy="1091059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42" name="Google Shape;42;p86"/>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86"/>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86"/>
          <p:cNvSpPr/>
          <p:nvPr/>
        </p:nvSpPr>
        <p:spPr>
          <a:xfrm rot="-5400000">
            <a:off x="9789093" y="4354638"/>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45" name="Google Shape;45;p86"/>
          <p:cNvCxnSpPr/>
          <p:nvPr/>
        </p:nvCxnSpPr>
        <p:spPr>
          <a:xfrm>
            <a:off x="11635259" y="6499510"/>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 ">
  <p:cSld name="Content Slide ">
    <p:spTree>
      <p:nvGrpSpPr>
        <p:cNvPr id="1" name="Shape 46"/>
        <p:cNvGrpSpPr/>
        <p:nvPr/>
      </p:nvGrpSpPr>
      <p:grpSpPr>
        <a:xfrm>
          <a:off x="0" y="0"/>
          <a:ext cx="0" cy="0"/>
          <a:chOff x="0" y="0"/>
          <a:chExt cx="0" cy="0"/>
        </a:xfrm>
      </p:grpSpPr>
      <p:sp>
        <p:nvSpPr>
          <p:cNvPr id="47" name="Google Shape;47;p83"/>
          <p:cNvSpPr/>
          <p:nvPr/>
        </p:nvSpPr>
        <p:spPr>
          <a:xfrm rot="10800000" flipH="1">
            <a:off x="0" y="-2"/>
            <a:ext cx="3807230"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 name="Google Shape;48;p83"/>
          <p:cNvSpPr txBox="1">
            <a:spLocks noGrp="1"/>
          </p:cNvSpPr>
          <p:nvPr>
            <p:ph type="body" idx="1"/>
          </p:nvPr>
        </p:nvSpPr>
        <p:spPr>
          <a:xfrm>
            <a:off x="4500000" y="80464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Google Shape;49;p83"/>
          <p:cNvSpPr txBox="1">
            <a:spLocks noGrp="1"/>
          </p:cNvSpPr>
          <p:nvPr>
            <p:ph type="body" idx="2"/>
          </p:nvPr>
        </p:nvSpPr>
        <p:spPr>
          <a:xfrm>
            <a:off x="5335297" y="804645"/>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83"/>
          <p:cNvSpPr txBox="1">
            <a:spLocks noGrp="1"/>
          </p:cNvSpPr>
          <p:nvPr>
            <p:ph type="body" idx="3"/>
          </p:nvPr>
        </p:nvSpPr>
        <p:spPr>
          <a:xfrm>
            <a:off x="4521703" y="155921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83"/>
          <p:cNvSpPr txBox="1">
            <a:spLocks noGrp="1"/>
          </p:cNvSpPr>
          <p:nvPr>
            <p:ph type="body" idx="4"/>
          </p:nvPr>
        </p:nvSpPr>
        <p:spPr>
          <a:xfrm>
            <a:off x="5357000" y="155921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 name="Google Shape;52;p83"/>
          <p:cNvSpPr txBox="1">
            <a:spLocks noGrp="1"/>
          </p:cNvSpPr>
          <p:nvPr>
            <p:ph type="body" idx="5"/>
          </p:nvPr>
        </p:nvSpPr>
        <p:spPr>
          <a:xfrm>
            <a:off x="4528282" y="236190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p83"/>
          <p:cNvSpPr txBox="1">
            <a:spLocks noGrp="1"/>
          </p:cNvSpPr>
          <p:nvPr>
            <p:ph type="body" idx="6"/>
          </p:nvPr>
        </p:nvSpPr>
        <p:spPr>
          <a:xfrm>
            <a:off x="5363579" y="236190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83"/>
          <p:cNvSpPr txBox="1">
            <a:spLocks noGrp="1"/>
          </p:cNvSpPr>
          <p:nvPr>
            <p:ph type="body" idx="7"/>
          </p:nvPr>
        </p:nvSpPr>
        <p:spPr>
          <a:xfrm>
            <a:off x="4549985" y="313251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Google Shape;55;p83"/>
          <p:cNvSpPr txBox="1">
            <a:spLocks noGrp="1"/>
          </p:cNvSpPr>
          <p:nvPr>
            <p:ph type="body" idx="8"/>
          </p:nvPr>
        </p:nvSpPr>
        <p:spPr>
          <a:xfrm>
            <a:off x="5385282" y="313251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 name="Google Shape;56;p83"/>
          <p:cNvSpPr txBox="1">
            <a:spLocks noGrp="1"/>
          </p:cNvSpPr>
          <p:nvPr>
            <p:ph type="body" idx="9"/>
          </p:nvPr>
        </p:nvSpPr>
        <p:spPr>
          <a:xfrm>
            <a:off x="4528282" y="388708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 name="Google Shape;57;p83"/>
          <p:cNvSpPr txBox="1">
            <a:spLocks noGrp="1"/>
          </p:cNvSpPr>
          <p:nvPr>
            <p:ph type="body" idx="13"/>
          </p:nvPr>
        </p:nvSpPr>
        <p:spPr>
          <a:xfrm>
            <a:off x="5363579" y="388708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p83"/>
          <p:cNvSpPr/>
          <p:nvPr/>
        </p:nvSpPr>
        <p:spPr>
          <a:xfrm>
            <a:off x="6938709" y="5602813"/>
            <a:ext cx="4346620" cy="70788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5E5E5E"/>
              </a:buClr>
              <a:buSzPts val="1000"/>
              <a:buFont typeface="Calibri"/>
              <a:buNone/>
            </a:pPr>
            <a:r>
              <a:rPr lang="en-GB" sz="1000" b="0" i="0" u="none" strike="noStrike" cap="none">
                <a:solidFill>
                  <a:srgbClr val="5E5E5E"/>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b="0" i="0" u="none" strike="noStrike" cap="none">
              <a:solidFill>
                <a:srgbClr val="000000"/>
              </a:solidFill>
              <a:latin typeface="Arial"/>
              <a:ea typeface="Arial"/>
              <a:cs typeface="Arial"/>
              <a:sym typeface="Arial"/>
            </a:endParaRPr>
          </a:p>
        </p:txBody>
      </p:sp>
      <p:sp>
        <p:nvSpPr>
          <p:cNvPr id="59" name="Google Shape;59;p83"/>
          <p:cNvSpPr txBox="1">
            <a:spLocks noGrp="1"/>
          </p:cNvSpPr>
          <p:nvPr>
            <p:ph type="body" idx="14"/>
          </p:nvPr>
        </p:nvSpPr>
        <p:spPr>
          <a:xfrm>
            <a:off x="511849" y="804645"/>
            <a:ext cx="2528330" cy="139590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60" name="Google Shape;60;p83"/>
          <p:cNvGrpSpPr/>
          <p:nvPr/>
        </p:nvGrpSpPr>
        <p:grpSpPr>
          <a:xfrm>
            <a:off x="-692770" y="4423334"/>
            <a:ext cx="3029570" cy="2448579"/>
            <a:chOff x="5816064" y="9435173"/>
            <a:chExt cx="798029" cy="644988"/>
          </a:xfrm>
        </p:grpSpPr>
        <p:sp>
          <p:nvSpPr>
            <p:cNvPr id="61" name="Google Shape;61;p83"/>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 name="Google Shape;62;p83"/>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 name="Google Shape;63;p83"/>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 name="Google Shape;64;p83"/>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 name="Google Shape;65;p83"/>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 name="Google Shape;66;p83"/>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 name="Google Shape;67;p83"/>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 name="Google Shape;68;p83"/>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 name="Google Shape;69;p83"/>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 name="Google Shape;70;p83"/>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 name="Google Shape;71;p83"/>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 name="Google Shape;72;p83"/>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 name="Google Shape;73;p83"/>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 name="Google Shape;74;p83"/>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 name="Google Shape;75;p83"/>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6" name="Google Shape;76;p83"/>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77" name="Google Shape;77;p83"/>
          <p:cNvPicPr preferRelativeResize="0"/>
          <p:nvPr/>
        </p:nvPicPr>
        <p:blipFill rotWithShape="1">
          <a:blip r:embed="rId2">
            <a:alphaModFix/>
          </a:blip>
          <a:srcRect/>
          <a:stretch/>
        </p:blipFill>
        <p:spPr>
          <a:xfrm>
            <a:off x="4500000" y="5764766"/>
            <a:ext cx="2349914" cy="49201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78"/>
        <p:cNvGrpSpPr/>
        <p:nvPr/>
      </p:nvGrpSpPr>
      <p:grpSpPr>
        <a:xfrm>
          <a:off x="0" y="0"/>
          <a:ext cx="0" cy="0"/>
          <a:chOff x="0" y="0"/>
          <a:chExt cx="0" cy="0"/>
        </a:xfrm>
      </p:grpSpPr>
      <p:sp>
        <p:nvSpPr>
          <p:cNvPr id="79" name="Google Shape;79;p84"/>
          <p:cNvSpPr/>
          <p:nvPr/>
        </p:nvSpPr>
        <p:spPr>
          <a:xfrm>
            <a:off x="6982690" y="527858"/>
            <a:ext cx="4721156" cy="5802284"/>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80" name="Google Shape;80;p84"/>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9600"/>
              <a:buFont typeface="Arial"/>
              <a:buNone/>
              <a:defRPr sz="9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81" name="Google Shape;81;p84"/>
          <p:cNvGrpSpPr/>
          <p:nvPr/>
        </p:nvGrpSpPr>
        <p:grpSpPr>
          <a:xfrm>
            <a:off x="6966447" y="3406884"/>
            <a:ext cx="3616885" cy="2923263"/>
            <a:chOff x="5816064" y="9435173"/>
            <a:chExt cx="798029" cy="644988"/>
          </a:xfrm>
        </p:grpSpPr>
        <p:sp>
          <p:nvSpPr>
            <p:cNvPr id="82" name="Google Shape;82;p84"/>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 name="Google Shape;83;p84"/>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 name="Google Shape;84;p84"/>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 name="Google Shape;85;p84"/>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p84"/>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84"/>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 name="Google Shape;88;p84"/>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89;p84"/>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 name="Google Shape;90;p84"/>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84"/>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 name="Google Shape;92;p84"/>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 name="Google Shape;93;p84"/>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4" name="Google Shape;94;p84"/>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 name="Google Shape;95;p84"/>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 name="Google Shape;96;p84"/>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7" name="Google Shape;97;p84"/>
          <p:cNvSpPr>
            <a:spLocks noGrp="1"/>
          </p:cNvSpPr>
          <p:nvPr>
            <p:ph type="pic" idx="2"/>
          </p:nvPr>
        </p:nvSpPr>
        <p:spPr>
          <a:xfrm>
            <a:off x="238772" y="2626822"/>
            <a:ext cx="7708195" cy="3396829"/>
          </a:xfrm>
          <a:prstGeom prst="rect">
            <a:avLst/>
          </a:prstGeom>
          <a:solidFill>
            <a:srgbClr val="BFBFBF"/>
          </a:solidFill>
          <a:ln>
            <a:noFill/>
          </a:ln>
        </p:spPr>
      </p:sp>
      <p:sp>
        <p:nvSpPr>
          <p:cNvPr id="98" name="Google Shape;98;p84"/>
          <p:cNvSpPr/>
          <p:nvPr/>
        </p:nvSpPr>
        <p:spPr>
          <a:xfrm rot="-5400000">
            <a:off x="9873336" y="4185270"/>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ullet Point x3 slide with photo ">
  <p:cSld name="Bullet Point x3 slide with photo ">
    <p:spTree>
      <p:nvGrpSpPr>
        <p:cNvPr id="1" name="Shape 99"/>
        <p:cNvGrpSpPr/>
        <p:nvPr/>
      </p:nvGrpSpPr>
      <p:grpSpPr>
        <a:xfrm>
          <a:off x="0" y="0"/>
          <a:ext cx="0" cy="0"/>
          <a:chOff x="0" y="0"/>
          <a:chExt cx="0" cy="0"/>
        </a:xfrm>
      </p:grpSpPr>
      <p:sp>
        <p:nvSpPr>
          <p:cNvPr id="100" name="Google Shape;100;p85"/>
          <p:cNvSpPr/>
          <p:nvPr/>
        </p:nvSpPr>
        <p:spPr>
          <a:xfrm>
            <a:off x="0" y="16329"/>
            <a:ext cx="4780547" cy="6858000"/>
          </a:xfrm>
          <a:prstGeom prst="rect">
            <a:avLst/>
          </a:prstGeom>
          <a:solidFill>
            <a:srgbClr val="1E75B0"/>
          </a:solidFill>
          <a:ln w="12700"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85"/>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Google Shape;102;p85"/>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Google Shape;103;p85"/>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85"/>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 name="Google Shape;105;p85"/>
          <p:cNvSpPr txBox="1">
            <a:spLocks noGrp="1"/>
          </p:cNvSpPr>
          <p:nvPr>
            <p:ph type="body" idx="5"/>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 name="Google Shape;106;p85"/>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85"/>
          <p:cNvSpPr txBox="1">
            <a:spLocks noGrp="1"/>
          </p:cNvSpPr>
          <p:nvPr>
            <p:ph type="body" idx="7"/>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Google Shape;108;p85"/>
          <p:cNvSpPr>
            <a:spLocks noGrp="1"/>
          </p:cNvSpPr>
          <p:nvPr>
            <p:ph type="pic" idx="8"/>
          </p:nvPr>
        </p:nvSpPr>
        <p:spPr>
          <a:xfrm>
            <a:off x="-48344" y="0"/>
            <a:ext cx="3570477" cy="6858000"/>
          </a:xfrm>
          <a:prstGeom prst="rect">
            <a:avLst/>
          </a:prstGeom>
          <a:solidFill>
            <a:srgbClr val="D8D8D8"/>
          </a:solidFill>
          <a:ln>
            <a:noFill/>
          </a:ln>
        </p:spPr>
      </p:sp>
      <p:sp>
        <p:nvSpPr>
          <p:cNvPr id="109" name="Google Shape;109;p85"/>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 name="Google Shape;110;p85"/>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Laptop Slide ">
  <p:cSld name="Laptop Slide ">
    <p:spTree>
      <p:nvGrpSpPr>
        <p:cNvPr id="1" name="Shape 111"/>
        <p:cNvGrpSpPr/>
        <p:nvPr/>
      </p:nvGrpSpPr>
      <p:grpSpPr>
        <a:xfrm>
          <a:off x="0" y="0"/>
          <a:ext cx="0" cy="0"/>
          <a:chOff x="0" y="0"/>
          <a:chExt cx="0" cy="0"/>
        </a:xfrm>
      </p:grpSpPr>
      <p:sp>
        <p:nvSpPr>
          <p:cNvPr id="112" name="Google Shape;112;p87"/>
          <p:cNvSpPr txBox="1">
            <a:spLocks noGrp="1"/>
          </p:cNvSpPr>
          <p:nvPr>
            <p:ph type="body" idx="1"/>
          </p:nvPr>
        </p:nvSpPr>
        <p:spPr>
          <a:xfrm>
            <a:off x="6578872" y="593866"/>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 name="Google Shape;113;p87"/>
          <p:cNvSpPr/>
          <p:nvPr/>
        </p:nvSpPr>
        <p:spPr>
          <a:xfrm rot="10800000" flipH="1">
            <a:off x="0" y="0"/>
            <a:ext cx="601405"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4" name="Google Shape;114;p87"/>
          <p:cNvPicPr preferRelativeResize="0"/>
          <p:nvPr/>
        </p:nvPicPr>
        <p:blipFill rotWithShape="1">
          <a:blip r:embed="rId2">
            <a:alphaModFix/>
          </a:blip>
          <a:srcRect l="-18315" t="15976" r="29196" b="11083"/>
          <a:stretch/>
        </p:blipFill>
        <p:spPr>
          <a:xfrm flipH="1">
            <a:off x="608794" y="1890384"/>
            <a:ext cx="8439100" cy="5375657"/>
          </a:xfrm>
          <a:prstGeom prst="rect">
            <a:avLst/>
          </a:prstGeom>
          <a:noFill/>
          <a:ln>
            <a:noFill/>
          </a:ln>
        </p:spPr>
      </p:pic>
      <p:sp>
        <p:nvSpPr>
          <p:cNvPr id="115" name="Google Shape;115;p87"/>
          <p:cNvSpPr>
            <a:spLocks noGrp="1"/>
          </p:cNvSpPr>
          <p:nvPr>
            <p:ph type="pic" idx="2"/>
          </p:nvPr>
        </p:nvSpPr>
        <p:spPr>
          <a:xfrm>
            <a:off x="635271" y="2095585"/>
            <a:ext cx="5130800" cy="3913188"/>
          </a:xfrm>
          <a:prstGeom prst="rect">
            <a:avLst/>
          </a:prstGeom>
          <a:solidFill>
            <a:srgbClr val="D8D8D8"/>
          </a:solidFill>
          <a:ln>
            <a:noFill/>
          </a:ln>
        </p:spPr>
      </p:sp>
      <p:sp>
        <p:nvSpPr>
          <p:cNvPr id="116" name="Google Shape;116;p87"/>
          <p:cNvSpPr txBox="1">
            <a:spLocks noGrp="1"/>
          </p:cNvSpPr>
          <p:nvPr>
            <p:ph type="body" idx="3"/>
          </p:nvPr>
        </p:nvSpPr>
        <p:spPr>
          <a:xfrm>
            <a:off x="6578871" y="1890384"/>
            <a:ext cx="4990998"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 name="Google Shape;117;p87"/>
          <p:cNvSpPr/>
          <p:nvPr/>
        </p:nvSpPr>
        <p:spPr>
          <a:xfrm rot="-5400000">
            <a:off x="-1736448" y="43141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Photo Slide 02">
  <p:cSld name="Quote/Photo Slide 02">
    <p:spTree>
      <p:nvGrpSpPr>
        <p:cNvPr id="1" name="Shape 118"/>
        <p:cNvGrpSpPr/>
        <p:nvPr/>
      </p:nvGrpSpPr>
      <p:grpSpPr>
        <a:xfrm>
          <a:off x="0" y="0"/>
          <a:ext cx="0" cy="0"/>
          <a:chOff x="0" y="0"/>
          <a:chExt cx="0" cy="0"/>
        </a:xfrm>
      </p:grpSpPr>
      <p:sp>
        <p:nvSpPr>
          <p:cNvPr id="119" name="Google Shape;119;p88"/>
          <p:cNvSpPr/>
          <p:nvPr/>
        </p:nvSpPr>
        <p:spPr>
          <a:xfrm rot="-5400000">
            <a:off x="4192375" y="-642572"/>
            <a:ext cx="3807250" cy="812984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0" name="Google Shape;120;p88"/>
          <p:cNvSpPr txBox="1">
            <a:spLocks noGrp="1"/>
          </p:cNvSpPr>
          <p:nvPr>
            <p:ph type="body" idx="1"/>
          </p:nvPr>
        </p:nvSpPr>
        <p:spPr>
          <a:xfrm>
            <a:off x="4063536" y="4285031"/>
            <a:ext cx="4064926" cy="577734"/>
          </a:xfrm>
          <a:prstGeom prst="rect">
            <a:avLst/>
          </a:prstGeom>
          <a:solidFill>
            <a:srgbClr val="73B64B"/>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 name="Google Shape;121;p88"/>
          <p:cNvSpPr txBox="1">
            <a:spLocks noGrp="1"/>
          </p:cNvSpPr>
          <p:nvPr>
            <p:ph type="body" idx="2"/>
          </p:nvPr>
        </p:nvSpPr>
        <p:spPr>
          <a:xfrm>
            <a:off x="2031074" y="2022793"/>
            <a:ext cx="8129850" cy="1985691"/>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3000"/>
              <a:buFont typeface="Arial"/>
              <a:buNone/>
              <a:defRPr sz="30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 name="Google Shape;122;p88"/>
          <p:cNvSpPr>
            <a:spLocks noGrp="1"/>
          </p:cNvSpPr>
          <p:nvPr>
            <p:ph type="pic" idx="3"/>
          </p:nvPr>
        </p:nvSpPr>
        <p:spPr>
          <a:xfrm>
            <a:off x="-2" y="-7299"/>
            <a:ext cx="12192002" cy="6865298"/>
          </a:xfrm>
          <a:prstGeom prst="rect">
            <a:avLst/>
          </a:prstGeom>
          <a:solidFill>
            <a:srgbClr val="BFBFBF"/>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hoto/Text Slide ">
  <p:cSld name="Photo/Text Slide ">
    <p:spTree>
      <p:nvGrpSpPr>
        <p:cNvPr id="1" name="Shape 123"/>
        <p:cNvGrpSpPr/>
        <p:nvPr/>
      </p:nvGrpSpPr>
      <p:grpSpPr>
        <a:xfrm>
          <a:off x="0" y="0"/>
          <a:ext cx="0" cy="0"/>
          <a:chOff x="0" y="0"/>
          <a:chExt cx="0" cy="0"/>
        </a:xfrm>
      </p:grpSpPr>
      <p:sp>
        <p:nvSpPr>
          <p:cNvPr id="124" name="Google Shape;124;p89"/>
          <p:cNvSpPr/>
          <p:nvPr/>
        </p:nvSpPr>
        <p:spPr>
          <a:xfrm>
            <a:off x="0" y="-1"/>
            <a:ext cx="6096000" cy="6844027"/>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5" name="Google Shape;125;p89"/>
          <p:cNvSpPr txBox="1">
            <a:spLocks noGrp="1"/>
          </p:cNvSpPr>
          <p:nvPr>
            <p:ph type="body" idx="1"/>
          </p:nvPr>
        </p:nvSpPr>
        <p:spPr>
          <a:xfrm>
            <a:off x="701135" y="2344759"/>
            <a:ext cx="4867011" cy="36665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 name="Google Shape;126;p89"/>
          <p:cNvSpPr txBox="1">
            <a:spLocks noGrp="1"/>
          </p:cNvSpPr>
          <p:nvPr>
            <p:ph type="body" idx="2"/>
          </p:nvPr>
        </p:nvSpPr>
        <p:spPr>
          <a:xfrm>
            <a:off x="701136" y="650590"/>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 name="Google Shape;127;p89"/>
          <p:cNvSpPr>
            <a:spLocks noGrp="1"/>
          </p:cNvSpPr>
          <p:nvPr>
            <p:ph type="pic" idx="3"/>
          </p:nvPr>
        </p:nvSpPr>
        <p:spPr>
          <a:xfrm>
            <a:off x="6083676" y="0"/>
            <a:ext cx="5361066" cy="6858000"/>
          </a:xfrm>
          <a:prstGeom prst="rect">
            <a:avLst/>
          </a:prstGeom>
          <a:solidFill>
            <a:srgbClr val="D8D8D8"/>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0"/>
          <p:cNvSpPr/>
          <p:nvPr/>
        </p:nvSpPr>
        <p:spPr>
          <a:xfrm rot="-5400000">
            <a:off x="9855625" y="4403466"/>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11" name="Google Shape;11;p80"/>
          <p:cNvCxnSpPr/>
          <p:nvPr/>
        </p:nvCxnSpPr>
        <p:spPr>
          <a:xfrm>
            <a:off x="11701791" y="6548338"/>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s://www.coursera.org/search?query=sustainability%20small%20businesses&amp;utm_medium=sem&amp;utm_source=gg&amp;utm_campaign=B2C_EMEA__coursera_FTCOF_courseraplus&amp;campaignid=20858197888&amp;adgroupid=156245795749&amp;device=c&amp;keyword=coursera&amp;matchtype=e&amp;network=g&amp;devicemodel=&amp;adposition=&amp;creativeid=692160334961&amp;hide_mobile_promo=&amp;term=%7Bterm%7D&amp;gad_source=1&amp;gclid=CjwKCAjwoPOwBhAeEiwAJuXRh7Dr_jdT2mnMf_45nhgdXn6K1MW7I4lm-L1JChVr_-cP3AG9FJEz1BoC9rgQAvD_BwE"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hyperlink" Target="https://www.greenbusinessbenchmark.com/" TargetMode="External"/><Relationship Id="rId4" Type="http://schemas.openxmlformats.org/officeDocument/2006/relationships/hyperlink" Target="https://www.edx.org/search?q=sustainability+in+small+business"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hyperlink" Target="https://www.ilo.org/beijing/what-we-do/projects/WCMS_182418/lang--en/index.htm" TargetMode="External"/><Relationship Id="rId2" Type="http://schemas.openxmlformats.org/officeDocument/2006/relationships/notesSlide" Target="../notesSlides/notesSlide39.xml"/><Relationship Id="rId1" Type="http://schemas.openxmlformats.org/officeDocument/2006/relationships/slideLayout" Target="../slideLayouts/slideLayout10.xml"/><Relationship Id="rId6" Type="http://schemas.openxmlformats.org/officeDocument/2006/relationships/hyperlink" Target="https://www.futurelearn.com/?utm_source=google&amp;utm_medium=paid_search&amp;utm_campaign=fl_All_Products_Brand_UK_IRE&amp;gad_source=1&amp;gclid=CjwKCAjwoPOwBhAeEiwAJuXRh59EcRQk2X3DfxaZ4Hv4gT-jEayT2TQMbWshX8oyKcYCXDFmbML1fxoCMtYQAvD_BwE" TargetMode="External"/><Relationship Id="rId5" Type="http://schemas.openxmlformats.org/officeDocument/2006/relationships/hyperlink" Target="https://learning.linkedin.com/cx/get-started?src=go-pa&amp;trk=sem-ga_campid.1399342497_asid.54056821126_crid.311040980383_kw.linkedin%20learning_d.c_tid.kwd-310582843911_n.g_mt.e_geo.1007283&amp;mcid=6841864363146670249&amp;cid=&amp;gad_source=1&amp;gclid=CjwKCAjwoPOwBhAeEiwAJuXRh0_MUCOkmAE17CRWOusgSXYi7D5ahfLFN5aAaAYx_5DB18FAd9kLQBoCcA4QAvD_BwE&amp;gclsrc=aw.ds" TargetMode="External"/><Relationship Id="rId4" Type="http://schemas.openxmlformats.org/officeDocument/2006/relationships/hyperlink" Target="https://european-union.europa.eu/institutions-law-budget/institutions-and-bodies/search-all-eu-institutions-and-bodies/european-centre-development-vocational-training-cedefop_en"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57.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60.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6.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3" Type="http://schemas.openxmlformats.org/officeDocument/2006/relationships/hyperlink" Target="https://environment.ec.europa.eu/strategy/circular-economy-action-plan_en" TargetMode="External"/><Relationship Id="rId2" Type="http://schemas.openxmlformats.org/officeDocument/2006/relationships/notesSlide" Target="../notesSlides/notesSlide78.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hyperlink" Target="https://finance.ec.europa.eu/sustainable-finance/disclosures/sustainability-related-disclosure-financial-services-sector_en" TargetMode="Externa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hyperlink" Target="https://finance.ec.europa.eu/sustainable-finance/tools-and-standards/eu-taxonomy-sustainable-activities_e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hyperlink" Target="https://webapps.ilo.org/wcmsp5/groups/public/@ed_emp/@emp_ent/documents/publication/wcms_502730.pdf" TargetMode="External"/><Relationship Id="rId2" Type="http://schemas.openxmlformats.org/officeDocument/2006/relationships/notesSlide" Target="../notesSlides/notesSlide80.xml"/><Relationship Id="rId1" Type="http://schemas.openxmlformats.org/officeDocument/2006/relationships/slideLayout" Target="../slideLayouts/slideLayout10.xml"/><Relationship Id="rId4" Type="http://schemas.openxmlformats.org/officeDocument/2006/relationships/hyperlink" Target="https://www.unep.org/news-and-stories/press-release/switch-green-initiatives-show-how-build-sustainable-societies" TargetMode="Externa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3.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1"/>
          <p:cNvPicPr preferRelativeResize="0">
            <a:picLocks noGrp="1"/>
          </p:cNvPicPr>
          <p:nvPr>
            <p:ph type="pic" idx="2"/>
          </p:nvPr>
        </p:nvPicPr>
        <p:blipFill rotWithShape="1">
          <a:blip r:embed="rId3">
            <a:alphaModFix/>
          </a:blip>
          <a:srcRect t="36553" b="44632"/>
          <a:stretch/>
        </p:blipFill>
        <p:spPr>
          <a:xfrm>
            <a:off x="0" y="2180235"/>
            <a:ext cx="12192000" cy="3440624"/>
          </a:xfrm>
          <a:prstGeom prst="rect">
            <a:avLst/>
          </a:prstGeom>
          <a:noFill/>
          <a:ln>
            <a:noFill/>
          </a:ln>
        </p:spPr>
      </p:pic>
      <p:sp>
        <p:nvSpPr>
          <p:cNvPr id="208" name="Google Shape;208;p1"/>
          <p:cNvSpPr txBox="1"/>
          <p:nvPr/>
        </p:nvSpPr>
        <p:spPr>
          <a:xfrm>
            <a:off x="226433" y="523776"/>
            <a:ext cx="6476785" cy="1702605"/>
          </a:xfrm>
          <a:prstGeom prst="rect">
            <a:avLst/>
          </a:prstGeom>
          <a:noFill/>
          <a:ln>
            <a:noFill/>
          </a:ln>
        </p:spPr>
        <p:txBody>
          <a:bodyPr spcFirstLastPara="1" wrap="square" lIns="91425" tIns="45700" rIns="91425" bIns="45700" anchor="t" anchorCtr="0">
            <a:spAutoFit/>
          </a:bodyPr>
          <a:lstStyle/>
          <a:p>
            <a:pPr marL="12700" marR="5080" lvl="0" indent="0" algn="l" rtl="0">
              <a:lnSpc>
                <a:spcPct val="109130"/>
              </a:lnSpc>
              <a:spcBef>
                <a:spcPts val="0"/>
              </a:spcBef>
              <a:spcAft>
                <a:spcPts val="0"/>
              </a:spcAft>
              <a:buClr>
                <a:schemeClr val="lt1"/>
              </a:buClr>
              <a:buSzPts val="4800"/>
              <a:buFont typeface="Calibri"/>
              <a:buNone/>
            </a:pPr>
            <a:r>
              <a:rPr lang="en-GB" sz="4800" b="1" i="0" u="none" strike="noStrike" cap="none">
                <a:solidFill>
                  <a:srgbClr val="000000"/>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a:p>
            <a:pPr marL="12700" marR="5080" lvl="0" indent="0" algn="l" rtl="0">
              <a:lnSpc>
                <a:spcPct val="109130"/>
              </a:lnSpc>
              <a:spcBef>
                <a:spcPts val="0"/>
              </a:spcBef>
              <a:spcAft>
                <a:spcPts val="0"/>
              </a:spcAft>
              <a:buClr>
                <a:schemeClr val="lt1"/>
              </a:buClr>
              <a:buSzPts val="4800"/>
              <a:buFont typeface="Calibri"/>
              <a:buNone/>
            </a:pPr>
            <a:r>
              <a:rPr lang="en-GB" sz="4800" b="1" i="0" u="none" strike="noStrike" cap="none">
                <a:solidFill>
                  <a:srgbClr val="000000"/>
                </a:solidFill>
                <a:latin typeface="Calibri"/>
                <a:ea typeface="Calibri"/>
                <a:cs typeface="Calibri"/>
                <a:sym typeface="Calibri"/>
              </a:rPr>
              <a:t>Starter Kit</a:t>
            </a:r>
            <a:endParaRPr sz="1400" b="0" i="0" u="none" strike="noStrike" cap="none">
              <a:solidFill>
                <a:srgbClr val="000000"/>
              </a:solidFill>
              <a:latin typeface="Arial"/>
              <a:ea typeface="Arial"/>
              <a:cs typeface="Arial"/>
              <a:sym typeface="Arial"/>
            </a:endParaRPr>
          </a:p>
        </p:txBody>
      </p:sp>
      <p:sp>
        <p:nvSpPr>
          <p:cNvPr id="209" name="Google Shape;209;p1"/>
          <p:cNvSpPr txBox="1"/>
          <p:nvPr/>
        </p:nvSpPr>
        <p:spPr>
          <a:xfrm>
            <a:off x="226433" y="4404029"/>
            <a:ext cx="12192000" cy="897449"/>
          </a:xfrm>
          <a:prstGeom prst="rect">
            <a:avLst/>
          </a:prstGeom>
          <a:noFill/>
          <a:ln>
            <a:noFill/>
          </a:ln>
        </p:spPr>
        <p:txBody>
          <a:bodyPr spcFirstLastPara="1" wrap="square" lIns="91425" tIns="45700" rIns="91425" bIns="45700" anchor="t" anchorCtr="0">
            <a:spAutoFit/>
          </a:bodyPr>
          <a:lstStyle/>
          <a:p>
            <a:pPr marL="12700" marR="5080" lvl="0" indent="0" algn="l" rtl="0">
              <a:lnSpc>
                <a:spcPct val="109130"/>
              </a:lnSpc>
              <a:spcBef>
                <a:spcPts val="0"/>
              </a:spcBef>
              <a:spcAft>
                <a:spcPts val="0"/>
              </a:spcAft>
              <a:buClr>
                <a:schemeClr val="lt1"/>
              </a:buClr>
              <a:buSzPts val="4800"/>
              <a:buFont typeface="Calibri"/>
              <a:buNone/>
            </a:pPr>
            <a:r>
              <a:rPr lang="en-GB" sz="4800" b="1" i="0" u="none" strike="noStrike" cap="none">
                <a:solidFill>
                  <a:schemeClr val="lt1"/>
                </a:solidFill>
                <a:latin typeface="Calibri"/>
                <a:ea typeface="Calibri"/>
                <a:cs typeface="Calibri"/>
                <a:sym typeface="Calibri"/>
              </a:rPr>
              <a:t>3. ENGAGING STAFF</a:t>
            </a:r>
            <a:endParaRPr sz="1400" b="0" i="0" u="none" strike="noStrike" cap="none">
              <a:solidFill>
                <a:srgbClr val="000000"/>
              </a:solidFill>
              <a:latin typeface="Arial"/>
              <a:ea typeface="Arial"/>
              <a:cs typeface="Arial"/>
              <a:sym typeface="Arial"/>
            </a:endParaRPr>
          </a:p>
        </p:txBody>
      </p:sp>
      <p:sp>
        <p:nvSpPr>
          <p:cNvPr id="2" name="Google Shape;164;p1">
            <a:extLst>
              <a:ext uri="{FF2B5EF4-FFF2-40B4-BE49-F238E27FC236}">
                <a16:creationId xmlns:a16="http://schemas.microsoft.com/office/drawing/2014/main" id="{18783CB4-686A-20E8-830C-0AA3AAEEA97A}"/>
              </a:ext>
            </a:extLst>
          </p:cNvPr>
          <p:cNvSpPr txBox="1"/>
          <p:nvPr/>
        </p:nvSpPr>
        <p:spPr>
          <a:xfrm>
            <a:off x="1781175" y="5881209"/>
            <a:ext cx="2141539" cy="645906"/>
          </a:xfrm>
          <a:prstGeom prst="rect">
            <a:avLst/>
          </a:prstGeom>
          <a:noFill/>
          <a:ln>
            <a:noFill/>
          </a:ln>
        </p:spPr>
        <p:txBody>
          <a:bodyPr spcFirstLastPara="1" wrap="square" lIns="91425" tIns="45700" rIns="91425" bIns="45700" anchor="t" anchorCtr="0">
            <a:spAutoFit/>
          </a:bodyPr>
          <a:lstStyle/>
          <a:p>
            <a:pPr marL="12700" marR="5080" lvl="0" indent="0" algn="l" rtl="0">
              <a:lnSpc>
                <a:spcPct val="109130"/>
              </a:lnSpc>
              <a:spcBef>
                <a:spcPts val="0"/>
              </a:spcBef>
              <a:spcAft>
                <a:spcPts val="0"/>
              </a:spcAft>
              <a:buClr>
                <a:schemeClr val="lt1"/>
              </a:buClr>
              <a:buSzPts val="4800"/>
              <a:buFont typeface="Calibri"/>
              <a:buNone/>
            </a:pPr>
            <a:r>
              <a:rPr lang="en-GB" sz="1100" dirty="0">
                <a:solidFill>
                  <a:schemeClr val="bg1"/>
                </a:solidFill>
              </a:rPr>
              <a:t>Start on Sustainability Erasmus+ VET Project © 2024 is licensed under CC BY 4.0</a:t>
            </a:r>
            <a:endParaRPr sz="1100" dirty="0">
              <a:solidFill>
                <a:schemeClr val="bg1"/>
              </a:solidFill>
              <a:latin typeface="Calibri"/>
              <a:ea typeface="Calibri"/>
              <a:cs typeface="Calibri"/>
              <a:sym typeface="Calibri"/>
            </a:endParaRPr>
          </a:p>
        </p:txBody>
      </p:sp>
      <p:sp>
        <p:nvSpPr>
          <p:cNvPr id="3" name="Google Shape;164;p1">
            <a:extLst>
              <a:ext uri="{FF2B5EF4-FFF2-40B4-BE49-F238E27FC236}">
                <a16:creationId xmlns:a16="http://schemas.microsoft.com/office/drawing/2014/main" id="{4FC0F532-1F6A-AE51-F80F-BA6145A33AFA}"/>
              </a:ext>
            </a:extLst>
          </p:cNvPr>
          <p:cNvSpPr txBox="1"/>
          <p:nvPr/>
        </p:nvSpPr>
        <p:spPr>
          <a:xfrm>
            <a:off x="4921525" y="5873125"/>
            <a:ext cx="5457375" cy="830443"/>
          </a:xfrm>
          <a:prstGeom prst="rect">
            <a:avLst/>
          </a:prstGeom>
          <a:noFill/>
          <a:ln>
            <a:noFill/>
          </a:ln>
        </p:spPr>
        <p:txBody>
          <a:bodyPr spcFirstLastPara="1" wrap="square" lIns="91425" tIns="45700" rIns="91425" bIns="45700" anchor="t" anchorCtr="0">
            <a:spAutoFit/>
          </a:bodyPr>
          <a:lstStyle/>
          <a:p>
            <a:pPr marL="12700" marR="5080" lvl="0" indent="0" algn="just" rtl="0">
              <a:lnSpc>
                <a:spcPct val="109130"/>
              </a:lnSpc>
              <a:spcBef>
                <a:spcPts val="0"/>
              </a:spcBef>
              <a:spcAft>
                <a:spcPts val="0"/>
              </a:spcAft>
              <a:buClr>
                <a:schemeClr val="lt1"/>
              </a:buClr>
              <a:buSzPts val="4800"/>
              <a:buFont typeface="Calibri"/>
              <a:buNone/>
            </a:pPr>
            <a:r>
              <a:rPr lang="en-US" sz="1100" b="1" dirty="0">
                <a:solidFill>
                  <a:srgbClr val="26324B"/>
                </a:solidFill>
              </a:rPr>
              <a:t>Disclaimer: </a:t>
            </a:r>
            <a:r>
              <a:rPr lang="en-US" sz="1100" dirty="0">
                <a:solidFill>
                  <a:srgbClr val="26324B"/>
                </a:solidFil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100" b="1" dirty="0">
              <a:solidFill>
                <a:srgbClr val="010101"/>
              </a:solidFill>
              <a:latin typeface="Calibri"/>
              <a:ea typeface="Calibri"/>
              <a:cs typeface="Calibri"/>
              <a:sym typeface="Calibri"/>
            </a:endParaRPr>
          </a:p>
        </p:txBody>
      </p:sp>
      <p:pic>
        <p:nvPicPr>
          <p:cNvPr id="4" name="Picture 3" descr="A grey and black sign with a person in a circle&#10;&#10;Description automatically generated">
            <a:extLst>
              <a:ext uri="{FF2B5EF4-FFF2-40B4-BE49-F238E27FC236}">
                <a16:creationId xmlns:a16="http://schemas.microsoft.com/office/drawing/2014/main" id="{5775AEA9-DC01-BE23-9594-5C51A48B9D8F}"/>
              </a:ext>
            </a:extLst>
          </p:cNvPr>
          <p:cNvPicPr>
            <a:picLocks noChangeAspect="1"/>
          </p:cNvPicPr>
          <p:nvPr/>
        </p:nvPicPr>
        <p:blipFill>
          <a:blip r:embed="rId4"/>
          <a:stretch>
            <a:fillRect/>
          </a:stretch>
        </p:blipFill>
        <p:spPr>
          <a:xfrm>
            <a:off x="3932239" y="6123613"/>
            <a:ext cx="941661" cy="32946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8"/>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LEARNING OUTCOMES</a:t>
            </a:r>
            <a:endParaRPr/>
          </a:p>
        </p:txBody>
      </p:sp>
      <p:sp>
        <p:nvSpPr>
          <p:cNvPr id="292" name="Google Shape;292;p8"/>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p>
            <a:pPr marL="457200" lvl="0" indent="-457200" algn="just" rtl="0">
              <a:lnSpc>
                <a:spcPct val="103333"/>
              </a:lnSpc>
              <a:spcBef>
                <a:spcPts val="0"/>
              </a:spcBef>
              <a:spcAft>
                <a:spcPts val="0"/>
              </a:spcAft>
              <a:buClr>
                <a:srgbClr val="1E75B0"/>
              </a:buClr>
              <a:buSzPts val="2400"/>
              <a:buFont typeface="Calibri"/>
              <a:buAutoNum type="arabicPeriod"/>
            </a:pPr>
            <a:r>
              <a:rPr lang="en-GB" b="1">
                <a:solidFill>
                  <a:srgbClr val="1E75B0"/>
                </a:solidFill>
              </a:rPr>
              <a:t>Define Employee Engagement in Sustainability: </a:t>
            </a:r>
            <a:r>
              <a:rPr lang="en-GB"/>
              <a:t>Understand the concept and importance of employee engagement in sustainability.</a:t>
            </a:r>
            <a:endParaRPr/>
          </a:p>
          <a:p>
            <a:pPr marL="457200" lvl="0" indent="-457200" algn="just" rtl="0">
              <a:lnSpc>
                <a:spcPct val="103333"/>
              </a:lnSpc>
              <a:spcBef>
                <a:spcPts val="0"/>
              </a:spcBef>
              <a:spcAft>
                <a:spcPts val="0"/>
              </a:spcAft>
              <a:buClr>
                <a:srgbClr val="1E75B0"/>
              </a:buClr>
              <a:buSzPts val="2400"/>
              <a:buFont typeface="Calibri"/>
              <a:buAutoNum type="arabicPeriod"/>
            </a:pPr>
            <a:r>
              <a:rPr lang="en-GB" b="1">
                <a:solidFill>
                  <a:srgbClr val="1E75B0"/>
                </a:solidFill>
              </a:rPr>
              <a:t>Identify Engagement Strategies: </a:t>
            </a:r>
            <a:r>
              <a:rPr lang="en-GB"/>
              <a:t>Recognise effective strategies to engage employees in sustainability initiatives.</a:t>
            </a:r>
            <a:endParaRPr/>
          </a:p>
          <a:p>
            <a:pPr marL="457200" lvl="0" indent="-457200" algn="just" rtl="0">
              <a:lnSpc>
                <a:spcPct val="103333"/>
              </a:lnSpc>
              <a:spcBef>
                <a:spcPts val="0"/>
              </a:spcBef>
              <a:spcAft>
                <a:spcPts val="0"/>
              </a:spcAft>
              <a:buClr>
                <a:srgbClr val="1E75B0"/>
              </a:buClr>
              <a:buSzPts val="2400"/>
              <a:buFont typeface="Calibri"/>
              <a:buAutoNum type="arabicPeriod"/>
            </a:pPr>
            <a:r>
              <a:rPr lang="en-GB" b="1">
                <a:solidFill>
                  <a:srgbClr val="1E75B0"/>
                </a:solidFill>
              </a:rPr>
              <a:t>Assess the Benefits: </a:t>
            </a:r>
            <a:r>
              <a:rPr lang="en-GB"/>
              <a:t>Evaluate the benefits of employee engagement in sustainability, including improved innovation, morale, and brand reputation.</a:t>
            </a:r>
            <a:endParaRPr/>
          </a:p>
          <a:p>
            <a:pPr marL="457200" lvl="0" indent="-457200" algn="just" rtl="0">
              <a:lnSpc>
                <a:spcPct val="103333"/>
              </a:lnSpc>
              <a:spcBef>
                <a:spcPts val="0"/>
              </a:spcBef>
              <a:spcAft>
                <a:spcPts val="0"/>
              </a:spcAft>
              <a:buClr>
                <a:srgbClr val="1E75B0"/>
              </a:buClr>
              <a:buSzPts val="2400"/>
              <a:buFont typeface="Calibri"/>
              <a:buAutoNum type="arabicPeriod"/>
            </a:pPr>
            <a:r>
              <a:rPr lang="en-GB" b="1">
                <a:solidFill>
                  <a:srgbClr val="1E75B0"/>
                </a:solidFill>
              </a:rPr>
              <a:t>Implement Best Practices: </a:t>
            </a:r>
            <a:r>
              <a:rPr lang="en-GB"/>
              <a:t>Apply best practices for integrating sustainability into daily business operations and employee roles.</a:t>
            </a:r>
            <a:endParaRPr/>
          </a:p>
          <a:p>
            <a:pPr marL="457200" lvl="0" indent="-457200" algn="just" rtl="0">
              <a:lnSpc>
                <a:spcPct val="103333"/>
              </a:lnSpc>
              <a:spcBef>
                <a:spcPts val="0"/>
              </a:spcBef>
              <a:spcAft>
                <a:spcPts val="0"/>
              </a:spcAft>
              <a:buClr>
                <a:srgbClr val="1E75B0"/>
              </a:buClr>
              <a:buSzPts val="2400"/>
              <a:buFont typeface="Calibri"/>
              <a:buAutoNum type="arabicPeriod"/>
            </a:pPr>
            <a:r>
              <a:rPr lang="en-GB" b="1">
                <a:solidFill>
                  <a:srgbClr val="1E75B0"/>
                </a:solidFill>
              </a:rPr>
              <a:t>Develop a Sustainable Vision: </a:t>
            </a:r>
            <a:r>
              <a:rPr lang="en-GB"/>
              <a:t>Craft and communicate a compelling sustainability vision that aligns with both corporate and personal values.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9"/>
          <p:cNvSpPr txBox="1">
            <a:spLocks noGrp="1"/>
          </p:cNvSpPr>
          <p:nvPr>
            <p:ph type="body" idx="1"/>
          </p:nvPr>
        </p:nvSpPr>
        <p:spPr>
          <a:xfrm>
            <a:off x="4063536" y="4285031"/>
            <a:ext cx="4064926" cy="577734"/>
          </a:xfrm>
          <a:prstGeom prst="rect">
            <a:avLst/>
          </a:prstGeom>
          <a:solidFill>
            <a:srgbClr val="73B64B"/>
          </a:solidFill>
          <a:ln>
            <a:noFill/>
          </a:ln>
        </p:spPr>
        <p:txBody>
          <a:bodyPr spcFirstLastPara="1" wrap="square" lIns="91425" tIns="45700" rIns="91425" bIns="45700" anchor="ctr" anchorCtr="0">
            <a:noAutofit/>
          </a:bodyPr>
          <a:lstStyle/>
          <a:p>
            <a:pPr marL="228600" lvl="0" indent="-228600" algn="ctr" rtl="0">
              <a:lnSpc>
                <a:spcPct val="90000"/>
              </a:lnSpc>
              <a:spcBef>
                <a:spcPts val="0"/>
              </a:spcBef>
              <a:spcAft>
                <a:spcPts val="0"/>
              </a:spcAft>
              <a:buClr>
                <a:schemeClr val="lt1"/>
              </a:buClr>
              <a:buSzPts val="2400"/>
              <a:buNone/>
            </a:pPr>
            <a:r>
              <a:rPr lang="en-GB" sz="2400" b="1" i="0">
                <a:solidFill>
                  <a:schemeClr val="lt1"/>
                </a:solidFill>
              </a:rPr>
              <a:t>David Attenborough</a:t>
            </a:r>
            <a:endParaRPr/>
          </a:p>
        </p:txBody>
      </p:sp>
      <p:sp>
        <p:nvSpPr>
          <p:cNvPr id="298" name="Google Shape;298;p9"/>
          <p:cNvSpPr txBox="1">
            <a:spLocks noGrp="1"/>
          </p:cNvSpPr>
          <p:nvPr>
            <p:ph type="body" idx="2"/>
          </p:nvPr>
        </p:nvSpPr>
        <p:spPr>
          <a:xfrm>
            <a:off x="2031074" y="2022793"/>
            <a:ext cx="8129850" cy="1985691"/>
          </a:xfrm>
          <a:prstGeom prst="rect">
            <a:avLst/>
          </a:prstGeom>
          <a:noFill/>
          <a:ln>
            <a:noFill/>
          </a:ln>
        </p:spPr>
        <p:txBody>
          <a:bodyPr spcFirstLastPara="1" wrap="square" lIns="91425" tIns="45700" rIns="91425" bIns="45700" anchor="ctr" anchorCtr="0">
            <a:noAutofit/>
          </a:bodyPr>
          <a:lstStyle/>
          <a:p>
            <a:pPr marL="228600" lvl="0" indent="-228600" algn="ctr" rtl="0">
              <a:lnSpc>
                <a:spcPct val="90000"/>
              </a:lnSpc>
              <a:spcBef>
                <a:spcPts val="0"/>
              </a:spcBef>
              <a:spcAft>
                <a:spcPts val="0"/>
              </a:spcAft>
              <a:buClr>
                <a:schemeClr val="lt1"/>
              </a:buClr>
              <a:buSzPts val="3000"/>
              <a:buNone/>
            </a:pPr>
            <a:r>
              <a:rPr lang="en-GB" sz="3000" b="1">
                <a:solidFill>
                  <a:schemeClr val="lt1"/>
                </a:solidFill>
                <a:latin typeface="Calibri"/>
                <a:ea typeface="Calibri"/>
                <a:cs typeface="Calibri"/>
                <a:sym typeface="Calibri"/>
              </a:rPr>
              <a:t>There is a path to sustainability. </a:t>
            </a:r>
            <a:endParaRPr/>
          </a:p>
          <a:p>
            <a:pPr marL="228600" lvl="0" indent="-228600" algn="ctr" rtl="0">
              <a:lnSpc>
                <a:spcPct val="90000"/>
              </a:lnSpc>
              <a:spcBef>
                <a:spcPts val="1000"/>
              </a:spcBef>
              <a:spcAft>
                <a:spcPts val="0"/>
              </a:spcAft>
              <a:buClr>
                <a:schemeClr val="lt1"/>
              </a:buClr>
              <a:buSzPts val="3000"/>
              <a:buNone/>
            </a:pPr>
            <a:r>
              <a:rPr lang="en-GB" sz="3000" b="1">
                <a:solidFill>
                  <a:schemeClr val="lt1"/>
                </a:solidFill>
                <a:latin typeface="Calibri"/>
                <a:ea typeface="Calibri"/>
                <a:cs typeface="Calibri"/>
                <a:sym typeface="Calibri"/>
              </a:rPr>
              <a:t>It is a path that could lead to a better </a:t>
            </a:r>
            <a:endParaRPr/>
          </a:p>
          <a:p>
            <a:pPr marL="228600" lvl="0" indent="-228600" algn="ctr" rtl="0">
              <a:lnSpc>
                <a:spcPct val="90000"/>
              </a:lnSpc>
              <a:spcBef>
                <a:spcPts val="1000"/>
              </a:spcBef>
              <a:spcAft>
                <a:spcPts val="0"/>
              </a:spcAft>
              <a:buClr>
                <a:schemeClr val="lt1"/>
              </a:buClr>
              <a:buSzPts val="3000"/>
              <a:buNone/>
            </a:pPr>
            <a:r>
              <a:rPr lang="en-GB" sz="3000" b="1">
                <a:solidFill>
                  <a:schemeClr val="lt1"/>
                </a:solidFill>
                <a:latin typeface="Calibri"/>
                <a:ea typeface="Calibri"/>
                <a:cs typeface="Calibri"/>
                <a:sym typeface="Calibri"/>
              </a:rPr>
              <a:t>future for all life on Earth</a:t>
            </a:r>
            <a:endParaRPr/>
          </a:p>
        </p:txBody>
      </p:sp>
      <p:pic>
        <p:nvPicPr>
          <p:cNvPr id="299" name="Google Shape;299;p9"/>
          <p:cNvPicPr preferRelativeResize="0">
            <a:picLocks noGrp="1"/>
          </p:cNvPicPr>
          <p:nvPr>
            <p:ph type="pic" idx="3"/>
          </p:nvPr>
        </p:nvPicPr>
        <p:blipFill rotWithShape="1">
          <a:blip r:embed="rId3">
            <a:alphaModFix/>
          </a:blip>
          <a:srcRect t="7768" b="7768"/>
          <a:stretch/>
        </p:blipFill>
        <p:spPr>
          <a:xfrm>
            <a:off x="-2" y="-7299"/>
            <a:ext cx="12192002" cy="6865298"/>
          </a:xfrm>
          <a:prstGeom prst="rect">
            <a:avLst/>
          </a:prstGeom>
          <a:solidFill>
            <a:srgbClr val="BFBFBF"/>
          </a:solid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5" name="Google Shape;305;p10"/>
          <p:cNvPicPr preferRelativeResize="0">
            <a:picLocks noGrp="1"/>
          </p:cNvPicPr>
          <p:nvPr>
            <p:ph type="pic" idx="2"/>
          </p:nvPr>
        </p:nvPicPr>
        <p:blipFill rotWithShape="1">
          <a:blip r:embed="rId3">
            <a:alphaModFix/>
          </a:blip>
          <a:srcRect l="12956" t="11648" b="30815"/>
          <a:stretch/>
        </p:blipFill>
        <p:spPr>
          <a:xfrm>
            <a:off x="238772" y="2626822"/>
            <a:ext cx="7708195" cy="3396829"/>
          </a:xfrm>
          <a:prstGeom prst="rect">
            <a:avLst/>
          </a:prstGeom>
          <a:solidFill>
            <a:srgbClr val="BFBFBF"/>
          </a:solidFill>
          <a:ln>
            <a:noFill/>
          </a:ln>
        </p:spPr>
      </p:pic>
      <p:sp>
        <p:nvSpPr>
          <p:cNvPr id="306" name="Google Shape;306;p10"/>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GB"/>
              <a:t>02</a:t>
            </a:r>
            <a:endParaRPr/>
          </a:p>
        </p:txBody>
      </p:sp>
      <p:sp>
        <p:nvSpPr>
          <p:cNvPr id="307" name="Google Shape;307;p10"/>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308" name="Google Shape;308;p10"/>
          <p:cNvSpPr txBox="1"/>
          <p:nvPr/>
        </p:nvSpPr>
        <p:spPr>
          <a:xfrm>
            <a:off x="5844230" y="4514232"/>
            <a:ext cx="5608740"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73B64B"/>
                </a:solidFill>
                <a:latin typeface="Calibri"/>
                <a:ea typeface="Calibri"/>
                <a:cs typeface="Calibri"/>
                <a:sym typeface="Calibri"/>
              </a:rPr>
              <a:t>ENGAGING EMPLOYEES IN SUSTAINABILITY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1"/>
          <p:cNvSpPr txBox="1">
            <a:spLocks noGrp="1"/>
          </p:cNvSpPr>
          <p:nvPr>
            <p:ph type="body" idx="1"/>
          </p:nvPr>
        </p:nvSpPr>
        <p:spPr>
          <a:xfrm>
            <a:off x="4912291" y="350472"/>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GB"/>
              <a:t>INTRODUCTION TO EMPLOYEE ENGAGEMENT IN SUSTAINABILITY</a:t>
            </a:r>
            <a:endParaRPr/>
          </a:p>
        </p:txBody>
      </p:sp>
      <p:sp>
        <p:nvSpPr>
          <p:cNvPr id="314" name="Google Shape;314;p11"/>
          <p:cNvSpPr txBox="1">
            <a:spLocks noGrp="1"/>
          </p:cNvSpPr>
          <p:nvPr>
            <p:ph type="body" idx="3"/>
          </p:nvPr>
        </p:nvSpPr>
        <p:spPr>
          <a:xfrm>
            <a:off x="3880331" y="231620"/>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GB"/>
              <a:t>01</a:t>
            </a:r>
            <a:endParaRPr/>
          </a:p>
        </p:txBody>
      </p:sp>
      <p:sp>
        <p:nvSpPr>
          <p:cNvPr id="315" name="Google Shape;315;p11"/>
          <p:cNvSpPr txBox="1">
            <a:spLocks noGrp="1"/>
          </p:cNvSpPr>
          <p:nvPr>
            <p:ph type="body" idx="4"/>
          </p:nvPr>
        </p:nvSpPr>
        <p:spPr>
          <a:xfrm>
            <a:off x="4927789" y="1499227"/>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GB"/>
              <a:t>THE ROLE OF ADVOCACY </a:t>
            </a:r>
            <a:endParaRPr/>
          </a:p>
        </p:txBody>
      </p:sp>
      <p:sp>
        <p:nvSpPr>
          <p:cNvPr id="316" name="Google Shape;316;p11"/>
          <p:cNvSpPr txBox="1">
            <a:spLocks noGrp="1"/>
          </p:cNvSpPr>
          <p:nvPr>
            <p:ph type="body" idx="6"/>
          </p:nvPr>
        </p:nvSpPr>
        <p:spPr>
          <a:xfrm>
            <a:off x="4912290" y="2275156"/>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GB"/>
              <a:t>EMPLOYEE SKILLS TRAINING AND EDUCATION IN SUSTAINABILITY</a:t>
            </a:r>
            <a:endParaRPr/>
          </a:p>
        </p:txBody>
      </p:sp>
      <p:sp>
        <p:nvSpPr>
          <p:cNvPr id="317" name="Google Shape;317;p11"/>
          <p:cNvSpPr txBox="1">
            <a:spLocks noGrp="1"/>
          </p:cNvSpPr>
          <p:nvPr>
            <p:ph type="body" idx="9"/>
          </p:nvPr>
        </p:nvSpPr>
        <p:spPr>
          <a:xfrm>
            <a:off x="3918849" y="1197741"/>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GB"/>
              <a:t>02</a:t>
            </a:r>
            <a:endParaRPr/>
          </a:p>
        </p:txBody>
      </p:sp>
      <p:sp>
        <p:nvSpPr>
          <p:cNvPr id="318" name="Google Shape;318;p11"/>
          <p:cNvSpPr txBox="1">
            <a:spLocks noGrp="1"/>
          </p:cNvSpPr>
          <p:nvPr>
            <p:ph type="body" idx="13"/>
          </p:nvPr>
        </p:nvSpPr>
        <p:spPr>
          <a:xfrm>
            <a:off x="3918849" y="2124961"/>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GB"/>
              <a:t>03</a:t>
            </a:r>
            <a:endParaRPr/>
          </a:p>
        </p:txBody>
      </p:sp>
      <p:sp>
        <p:nvSpPr>
          <p:cNvPr id="319" name="Google Shape;319;p11"/>
          <p:cNvSpPr/>
          <p:nvPr/>
        </p:nvSpPr>
        <p:spPr>
          <a:xfrm>
            <a:off x="3880331" y="1148014"/>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20" name="Google Shape;320;p11"/>
          <p:cNvSpPr/>
          <p:nvPr/>
        </p:nvSpPr>
        <p:spPr>
          <a:xfrm>
            <a:off x="3880331" y="218304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321" name="Google Shape;321;p11"/>
          <p:cNvPicPr preferRelativeResize="0">
            <a:picLocks noGrp="1"/>
          </p:cNvPicPr>
          <p:nvPr>
            <p:ph type="pic" idx="8"/>
          </p:nvPr>
        </p:nvPicPr>
        <p:blipFill rotWithShape="1">
          <a:blip r:embed="rId3">
            <a:alphaModFix/>
          </a:blip>
          <a:srcRect l="32647" r="32647"/>
          <a:stretch/>
        </p:blipFill>
        <p:spPr>
          <a:xfrm>
            <a:off x="-48344" y="0"/>
            <a:ext cx="3570477" cy="6858000"/>
          </a:xfrm>
          <a:prstGeom prst="rect">
            <a:avLst/>
          </a:prstGeom>
          <a:solidFill>
            <a:srgbClr val="D8D8D8"/>
          </a:solidFill>
          <a:ln>
            <a:noFill/>
          </a:ln>
        </p:spPr>
      </p:pic>
      <p:sp>
        <p:nvSpPr>
          <p:cNvPr id="322" name="Google Shape;322;p11"/>
          <p:cNvSpPr/>
          <p:nvPr/>
        </p:nvSpPr>
        <p:spPr>
          <a:xfrm>
            <a:off x="3880331" y="3065205"/>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23" name="Google Shape;323;p11"/>
          <p:cNvSpPr txBox="1"/>
          <p:nvPr/>
        </p:nvSpPr>
        <p:spPr>
          <a:xfrm>
            <a:off x="4912289" y="3163190"/>
            <a:ext cx="6562677" cy="33941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3B64B"/>
              </a:buClr>
              <a:buSzPts val="2400"/>
              <a:buFont typeface="Arial"/>
              <a:buNone/>
            </a:pPr>
            <a:r>
              <a:rPr lang="en-GB" sz="2400" b="1" i="0" u="none" strike="noStrike" cap="none">
                <a:solidFill>
                  <a:srgbClr val="73B64B"/>
                </a:solidFill>
                <a:latin typeface="Calibri"/>
                <a:ea typeface="Calibri"/>
                <a:cs typeface="Calibri"/>
                <a:sym typeface="Calibri"/>
              </a:rPr>
              <a:t>EMPLOYMENT CREATION AND ENTERPRISE DEVELOPMENT</a:t>
            </a:r>
            <a:endParaRPr sz="2400" b="1" i="0" u="none" strike="noStrike" cap="none">
              <a:solidFill>
                <a:srgbClr val="73B64B"/>
              </a:solidFill>
              <a:latin typeface="Calibri"/>
              <a:ea typeface="Calibri"/>
              <a:cs typeface="Calibri"/>
              <a:sym typeface="Calibri"/>
            </a:endParaRPr>
          </a:p>
        </p:txBody>
      </p:sp>
      <p:sp>
        <p:nvSpPr>
          <p:cNvPr id="324" name="Google Shape;324;p11"/>
          <p:cNvSpPr txBox="1"/>
          <p:nvPr/>
        </p:nvSpPr>
        <p:spPr>
          <a:xfrm>
            <a:off x="3880331" y="3032599"/>
            <a:ext cx="1232765" cy="955625"/>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chemeClr val="lt1"/>
              </a:buClr>
              <a:buSzPts val="4400"/>
              <a:buFont typeface="Arial"/>
              <a:buNone/>
            </a:pPr>
            <a:r>
              <a:rPr lang="en-GB" sz="4400" b="1" i="0" u="none" strike="noStrike" cap="none">
                <a:solidFill>
                  <a:schemeClr val="lt1"/>
                </a:solidFill>
                <a:latin typeface="Calibri"/>
                <a:ea typeface="Calibri"/>
                <a:cs typeface="Calibri"/>
                <a:sym typeface="Calibri"/>
              </a:rPr>
              <a:t>04</a:t>
            </a:r>
            <a:endParaRPr sz="1400" b="0" i="0" u="none" strike="noStrike" cap="none">
              <a:solidFill>
                <a:srgbClr val="000000"/>
              </a:solidFill>
              <a:latin typeface="Arial"/>
              <a:ea typeface="Arial"/>
              <a:cs typeface="Arial"/>
              <a:sym typeface="Arial"/>
            </a:endParaRPr>
          </a:p>
        </p:txBody>
      </p:sp>
      <p:sp>
        <p:nvSpPr>
          <p:cNvPr id="325" name="Google Shape;325;p11"/>
          <p:cNvSpPr txBox="1"/>
          <p:nvPr/>
        </p:nvSpPr>
        <p:spPr>
          <a:xfrm>
            <a:off x="4912292" y="4243430"/>
            <a:ext cx="6562677" cy="33941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3B64B"/>
              </a:buClr>
              <a:buSzPts val="2400"/>
              <a:buFont typeface="Arial"/>
              <a:buNone/>
            </a:pPr>
            <a:r>
              <a:rPr lang="en-GB" sz="2400" b="1" i="0" u="none" strike="noStrike" cap="none">
                <a:solidFill>
                  <a:srgbClr val="73B64B"/>
                </a:solidFill>
                <a:latin typeface="Calibri"/>
                <a:ea typeface="Calibri"/>
                <a:cs typeface="Calibri"/>
                <a:sym typeface="Calibri"/>
              </a:rPr>
              <a:t>GENDER EQUALITY AND SOCIAL PROTECTION</a:t>
            </a:r>
            <a:endParaRPr sz="2400" b="1" i="0" u="none" strike="noStrike" cap="none">
              <a:solidFill>
                <a:srgbClr val="73B64B"/>
              </a:solidFill>
              <a:latin typeface="Calibri"/>
              <a:ea typeface="Calibri"/>
              <a:cs typeface="Calibri"/>
              <a:sym typeface="Calibri"/>
            </a:endParaRPr>
          </a:p>
        </p:txBody>
      </p:sp>
      <p:sp>
        <p:nvSpPr>
          <p:cNvPr id="326" name="Google Shape;326;p11"/>
          <p:cNvSpPr txBox="1"/>
          <p:nvPr/>
        </p:nvSpPr>
        <p:spPr>
          <a:xfrm>
            <a:off x="3918849" y="3998720"/>
            <a:ext cx="1232765" cy="955625"/>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chemeClr val="lt1"/>
              </a:buClr>
              <a:buSzPts val="4400"/>
              <a:buFont typeface="Arial"/>
              <a:buNone/>
            </a:pPr>
            <a:r>
              <a:rPr lang="en-GB" sz="4400" b="1" i="0" u="none" strike="noStrike" cap="none">
                <a:solidFill>
                  <a:schemeClr val="lt1"/>
                </a:solidFill>
                <a:latin typeface="Calibri"/>
                <a:ea typeface="Calibri"/>
                <a:cs typeface="Calibri"/>
                <a:sym typeface="Calibri"/>
              </a:rPr>
              <a:t>05</a:t>
            </a:r>
            <a:endParaRPr sz="1400" b="0" i="0" u="none" strike="noStrike" cap="none">
              <a:solidFill>
                <a:srgbClr val="000000"/>
              </a:solidFill>
              <a:latin typeface="Arial"/>
              <a:ea typeface="Arial"/>
              <a:cs typeface="Arial"/>
              <a:sym typeface="Arial"/>
            </a:endParaRPr>
          </a:p>
        </p:txBody>
      </p:sp>
      <p:sp>
        <p:nvSpPr>
          <p:cNvPr id="327" name="Google Shape;327;p11"/>
          <p:cNvSpPr/>
          <p:nvPr/>
        </p:nvSpPr>
        <p:spPr>
          <a:xfrm>
            <a:off x="3880331" y="3948993"/>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28" name="Google Shape;328;p11"/>
          <p:cNvSpPr/>
          <p:nvPr/>
        </p:nvSpPr>
        <p:spPr>
          <a:xfrm>
            <a:off x="3880331" y="4984028"/>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12"/>
          <p:cNvSpPr txBox="1">
            <a:spLocks noGrp="1"/>
          </p:cNvSpPr>
          <p:nvPr>
            <p:ph type="body" idx="2"/>
          </p:nvPr>
        </p:nvSpPr>
        <p:spPr>
          <a:xfrm>
            <a:off x="558261" y="2501757"/>
            <a:ext cx="5166264" cy="185448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2.1 INTRODUCTION TO EMPLOYEE ENGAGEMENT IN SUSTAINABILITY</a:t>
            </a:r>
            <a:endParaRPr/>
          </a:p>
        </p:txBody>
      </p:sp>
      <p:pic>
        <p:nvPicPr>
          <p:cNvPr id="334" name="Google Shape;334;p12"/>
          <p:cNvPicPr preferRelativeResize="0">
            <a:picLocks noGrp="1"/>
          </p:cNvPicPr>
          <p:nvPr>
            <p:ph type="pic" idx="3"/>
          </p:nvPr>
        </p:nvPicPr>
        <p:blipFill rotWithShape="1">
          <a:blip r:embed="rId3">
            <a:alphaModFix/>
          </a:blip>
          <a:srcRect l="23943" r="23943"/>
          <a:stretch/>
        </p:blipFill>
        <p:spPr>
          <a:xfrm>
            <a:off x="6083676" y="0"/>
            <a:ext cx="5361066" cy="6858000"/>
          </a:xfrm>
          <a:prstGeom prst="rect">
            <a:avLst/>
          </a:prstGeom>
          <a:solidFill>
            <a:srgbClr val="D8D8D8"/>
          </a:solid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13"/>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en-GB"/>
              <a:t>What is Employee Engagement in Sustainability?</a:t>
            </a:r>
            <a:endParaRPr/>
          </a:p>
        </p:txBody>
      </p:sp>
      <p:sp>
        <p:nvSpPr>
          <p:cNvPr id="341" name="Google Shape;341;p13"/>
          <p:cNvSpPr txBox="1">
            <a:spLocks noGrp="1"/>
          </p:cNvSpPr>
          <p:nvPr>
            <p:ph type="body" idx="2"/>
          </p:nvPr>
        </p:nvSpPr>
        <p:spPr>
          <a:xfrm>
            <a:off x="438131" y="2371720"/>
            <a:ext cx="5142680" cy="3781929"/>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Clr>
                <a:srgbClr val="595959"/>
              </a:buClr>
              <a:buSzPts val="2400"/>
              <a:buNone/>
            </a:pPr>
            <a:r>
              <a:rPr lang="en-GB" b="1"/>
              <a:t>Understanding Engagement</a:t>
            </a:r>
            <a:endParaRPr/>
          </a:p>
          <a:p>
            <a:pPr marL="342900" lvl="0" indent="-342900" algn="just" rtl="0">
              <a:lnSpc>
                <a:spcPct val="103333"/>
              </a:lnSpc>
              <a:spcBef>
                <a:spcPts val="0"/>
              </a:spcBef>
              <a:spcAft>
                <a:spcPts val="0"/>
              </a:spcAft>
              <a:buClr>
                <a:srgbClr val="595959"/>
              </a:buClr>
              <a:buSzPts val="2400"/>
              <a:buFont typeface="Arial"/>
              <a:buChar char="•"/>
            </a:pPr>
            <a:r>
              <a:rPr lang="en-GB"/>
              <a:t>Employee engagement in sustainability refers to the ways in which staff are</a:t>
            </a:r>
            <a:r>
              <a:rPr lang="en-GB" b="1">
                <a:solidFill>
                  <a:srgbClr val="73B64B"/>
                </a:solidFill>
              </a:rPr>
              <a:t> involved, committed, and motivated </a:t>
            </a:r>
            <a:r>
              <a:rPr lang="en-GB"/>
              <a:t>to participate in the company’s sustainability goals.</a:t>
            </a:r>
            <a:endParaRPr/>
          </a:p>
          <a:p>
            <a:pPr marL="342900" lvl="0" indent="-190500" algn="l" rtl="0">
              <a:lnSpc>
                <a:spcPct val="103333"/>
              </a:lnSpc>
              <a:spcBef>
                <a:spcPts val="0"/>
              </a:spcBef>
              <a:spcAft>
                <a:spcPts val="0"/>
              </a:spcAft>
              <a:buClr>
                <a:srgbClr val="595959"/>
              </a:buClr>
              <a:buSzPts val="2400"/>
              <a:buFont typeface="Arial"/>
              <a:buNone/>
            </a:pPr>
            <a:endParaRPr/>
          </a:p>
          <a:p>
            <a:pPr marL="342900" lvl="0" indent="-342900" algn="just" rtl="0">
              <a:lnSpc>
                <a:spcPct val="103333"/>
              </a:lnSpc>
              <a:spcBef>
                <a:spcPts val="0"/>
              </a:spcBef>
              <a:spcAft>
                <a:spcPts val="0"/>
              </a:spcAft>
              <a:buClr>
                <a:srgbClr val="595959"/>
              </a:buClr>
              <a:buSzPts val="2400"/>
              <a:buFont typeface="Arial"/>
              <a:buChar char="•"/>
            </a:pPr>
            <a:r>
              <a:rPr lang="en-GB"/>
              <a:t>It goes beyond basic awareness, fostering a culture where every team member is an </a:t>
            </a:r>
            <a:r>
              <a:rPr lang="en-GB" b="1">
                <a:solidFill>
                  <a:srgbClr val="EB7339"/>
                </a:solidFill>
              </a:rPr>
              <a:t>active participant </a:t>
            </a:r>
            <a:r>
              <a:rPr lang="en-GB"/>
              <a:t>in sustainable practices.</a:t>
            </a:r>
            <a:endParaRPr/>
          </a:p>
        </p:txBody>
      </p:sp>
      <p:sp>
        <p:nvSpPr>
          <p:cNvPr id="342" name="Google Shape;342;p13"/>
          <p:cNvSpPr txBox="1"/>
          <p:nvPr/>
        </p:nvSpPr>
        <p:spPr>
          <a:xfrm>
            <a:off x="5955664" y="2371719"/>
            <a:ext cx="5428410" cy="3781929"/>
          </a:xfrm>
          <a:prstGeom prst="rect">
            <a:avLst/>
          </a:prstGeom>
          <a:noFill/>
          <a:ln>
            <a:noFill/>
          </a:ln>
        </p:spPr>
        <p:txBody>
          <a:bodyPr spcFirstLastPara="1" wrap="square" lIns="91425" tIns="45700" rIns="91425" bIns="45700" anchor="t" anchorCtr="0">
            <a:noAutofit/>
          </a:bodyPr>
          <a:lstStyle/>
          <a:p>
            <a:pPr marL="0" marR="0" lvl="0" indent="0" algn="just" rtl="0">
              <a:lnSpc>
                <a:spcPct val="103333"/>
              </a:lnSpc>
              <a:spcBef>
                <a:spcPts val="0"/>
              </a:spcBef>
              <a:spcAft>
                <a:spcPts val="0"/>
              </a:spcAft>
              <a:buClr>
                <a:srgbClr val="595959"/>
              </a:buClr>
              <a:buSzPts val="2400"/>
              <a:buFont typeface="Arial"/>
              <a:buNone/>
            </a:pPr>
            <a:r>
              <a:rPr lang="en-GB" sz="2400" b="1" i="0" u="none" strike="noStrike" cap="none">
                <a:solidFill>
                  <a:srgbClr val="595959"/>
                </a:solidFill>
                <a:latin typeface="Calibri"/>
                <a:ea typeface="Calibri"/>
                <a:cs typeface="Calibri"/>
                <a:sym typeface="Calibri"/>
              </a:rPr>
              <a:t>Why is it Important?</a:t>
            </a:r>
            <a:endParaRPr sz="1400" b="0" i="0" u="none" strike="noStrike" cap="none">
              <a:solidFill>
                <a:srgbClr val="000000"/>
              </a:solidFill>
              <a:latin typeface="Arial"/>
              <a:ea typeface="Arial"/>
              <a:cs typeface="Arial"/>
              <a:sym typeface="Arial"/>
            </a:endParaRPr>
          </a:p>
          <a:p>
            <a:pPr marL="342900" marR="0" lvl="0" indent="-342900" algn="just" rtl="0">
              <a:lnSpc>
                <a:spcPct val="103333"/>
              </a:lnSpc>
              <a:spcBef>
                <a:spcPts val="0"/>
              </a:spcBef>
              <a:spcAft>
                <a:spcPts val="0"/>
              </a:spcAft>
              <a:buClr>
                <a:srgbClr val="595959"/>
              </a:buClr>
              <a:buSzPts val="2400"/>
              <a:buFont typeface="Arial"/>
              <a:buChar char="•"/>
            </a:pPr>
            <a:r>
              <a:rPr lang="en-GB" sz="2400" b="0" i="0" u="none" strike="noStrike" cap="none">
                <a:solidFill>
                  <a:srgbClr val="595959"/>
                </a:solidFill>
                <a:latin typeface="Calibri"/>
                <a:ea typeface="Calibri"/>
                <a:cs typeface="Calibri"/>
                <a:sym typeface="Calibri"/>
              </a:rPr>
              <a:t>Encourages Ownership: Employees take personal accountability for the sustainability agenda.</a:t>
            </a:r>
            <a:endParaRPr sz="1400" b="0" i="0" u="none" strike="noStrike" cap="none">
              <a:solidFill>
                <a:srgbClr val="000000"/>
              </a:solidFill>
              <a:latin typeface="Arial"/>
              <a:ea typeface="Arial"/>
              <a:cs typeface="Arial"/>
              <a:sym typeface="Arial"/>
            </a:endParaRPr>
          </a:p>
          <a:p>
            <a:pPr marL="342900" marR="0" lvl="0" indent="-342900" algn="just" rtl="0">
              <a:lnSpc>
                <a:spcPct val="103333"/>
              </a:lnSpc>
              <a:spcBef>
                <a:spcPts val="0"/>
              </a:spcBef>
              <a:spcAft>
                <a:spcPts val="0"/>
              </a:spcAft>
              <a:buClr>
                <a:srgbClr val="595959"/>
              </a:buClr>
              <a:buSzPts val="2400"/>
              <a:buFont typeface="Arial"/>
              <a:buChar char="•"/>
            </a:pPr>
            <a:r>
              <a:rPr lang="en-GB" sz="2400" b="0" i="0" u="none" strike="noStrike" cap="none">
                <a:solidFill>
                  <a:srgbClr val="595959"/>
                </a:solidFill>
                <a:latin typeface="Calibri"/>
                <a:ea typeface="Calibri"/>
                <a:cs typeface="Calibri"/>
                <a:sym typeface="Calibri"/>
              </a:rPr>
              <a:t>Drives Innovation: Diverse ideas from staff lead to innovative solutions.</a:t>
            </a:r>
            <a:endParaRPr sz="1400" b="0" i="0" u="none" strike="noStrike" cap="none">
              <a:solidFill>
                <a:srgbClr val="000000"/>
              </a:solidFill>
              <a:latin typeface="Arial"/>
              <a:ea typeface="Arial"/>
              <a:cs typeface="Arial"/>
              <a:sym typeface="Arial"/>
            </a:endParaRPr>
          </a:p>
          <a:p>
            <a:pPr marL="342900" marR="0" lvl="0" indent="-342900" algn="just" rtl="0">
              <a:lnSpc>
                <a:spcPct val="103333"/>
              </a:lnSpc>
              <a:spcBef>
                <a:spcPts val="0"/>
              </a:spcBef>
              <a:spcAft>
                <a:spcPts val="0"/>
              </a:spcAft>
              <a:buClr>
                <a:srgbClr val="595959"/>
              </a:buClr>
              <a:buSzPts val="2400"/>
              <a:buFont typeface="Arial"/>
              <a:buChar char="•"/>
            </a:pPr>
            <a:r>
              <a:rPr lang="en-GB" sz="2400" b="0" i="0" u="none" strike="noStrike" cap="none">
                <a:solidFill>
                  <a:srgbClr val="595959"/>
                </a:solidFill>
                <a:latin typeface="Calibri"/>
                <a:ea typeface="Calibri"/>
                <a:cs typeface="Calibri"/>
                <a:sym typeface="Calibri"/>
              </a:rPr>
              <a:t>Improves Morale: A shared mission can increase job satisfaction and retention.</a:t>
            </a:r>
            <a:endParaRPr sz="1400" b="0" i="0" u="none" strike="noStrike" cap="none">
              <a:solidFill>
                <a:srgbClr val="000000"/>
              </a:solidFill>
              <a:latin typeface="Arial"/>
              <a:ea typeface="Arial"/>
              <a:cs typeface="Arial"/>
              <a:sym typeface="Arial"/>
            </a:endParaRPr>
          </a:p>
          <a:p>
            <a:pPr marL="342900" marR="0" lvl="0" indent="-342900" algn="just" rtl="0">
              <a:lnSpc>
                <a:spcPct val="103333"/>
              </a:lnSpc>
              <a:spcBef>
                <a:spcPts val="0"/>
              </a:spcBef>
              <a:spcAft>
                <a:spcPts val="0"/>
              </a:spcAft>
              <a:buClr>
                <a:srgbClr val="595959"/>
              </a:buClr>
              <a:buSzPts val="2400"/>
              <a:buFont typeface="Arial"/>
              <a:buChar char="•"/>
            </a:pPr>
            <a:r>
              <a:rPr lang="en-GB" sz="2400" b="0" i="0" u="none" strike="noStrike" cap="none">
                <a:solidFill>
                  <a:srgbClr val="595959"/>
                </a:solidFill>
                <a:latin typeface="Calibri"/>
                <a:ea typeface="Calibri"/>
                <a:cs typeface="Calibri"/>
                <a:sym typeface="Calibri"/>
              </a:rPr>
              <a:t>Enhances Brand Image: Committed employees become ambassadors for the company’s sustainability efforts.</a:t>
            </a:r>
            <a:endParaRPr sz="2400" b="0" i="0" u="none" strike="noStrike" cap="none">
              <a:solidFill>
                <a:srgbClr val="595959"/>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14"/>
          <p:cNvSpPr txBox="1">
            <a:spLocks noGrp="1"/>
          </p:cNvSpPr>
          <p:nvPr>
            <p:ph type="body" idx="1"/>
          </p:nvPr>
        </p:nvSpPr>
        <p:spPr>
          <a:xfrm>
            <a:off x="4788329" y="388483"/>
            <a:ext cx="6341766" cy="5166427"/>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en-GB"/>
              <a:t>There are a handful of companies where we see significant personal engagement by employees in sustainability issues. Take the clothier </a:t>
            </a:r>
            <a:r>
              <a:rPr lang="en-GB" b="1">
                <a:solidFill>
                  <a:srgbClr val="EB7339"/>
                </a:solidFill>
              </a:rPr>
              <a:t>Marks &amp; Spencers, </a:t>
            </a:r>
            <a:r>
              <a:rPr lang="en-GB"/>
              <a:t>for example, which has sustainability champions in every one of its 1,380 stores to ensure that each store performs the best it possibly can on all sustainability targets. </a:t>
            </a:r>
            <a:endParaRPr/>
          </a:p>
          <a:p>
            <a:pPr marL="342900" lvl="0" indent="-190500" algn="just" rtl="0">
              <a:lnSpc>
                <a:spcPct val="103333"/>
              </a:lnSpc>
              <a:spcBef>
                <a:spcPts val="0"/>
              </a:spcBef>
              <a:spcAft>
                <a:spcPts val="0"/>
              </a:spcAft>
              <a:buClr>
                <a:srgbClr val="595959"/>
              </a:buClr>
              <a:buSzPts val="2400"/>
              <a:buFont typeface="Arial"/>
              <a:buNone/>
            </a:pPr>
            <a:endParaRPr/>
          </a:p>
          <a:p>
            <a:pPr marL="342900" lvl="0" indent="-342900" algn="just" rtl="0">
              <a:lnSpc>
                <a:spcPct val="103333"/>
              </a:lnSpc>
              <a:spcBef>
                <a:spcPts val="0"/>
              </a:spcBef>
              <a:spcAft>
                <a:spcPts val="0"/>
              </a:spcAft>
              <a:buClr>
                <a:srgbClr val="595959"/>
              </a:buClr>
              <a:buSzPts val="2400"/>
              <a:buFont typeface="Arial"/>
              <a:buChar char="•"/>
            </a:pPr>
            <a:r>
              <a:rPr lang="en-GB"/>
              <a:t>The financial services firm </a:t>
            </a:r>
            <a:r>
              <a:rPr lang="en-GB" b="1">
                <a:solidFill>
                  <a:srgbClr val="EB7339"/>
                </a:solidFill>
              </a:rPr>
              <a:t>Old Mutual Group</a:t>
            </a:r>
            <a:r>
              <a:rPr lang="en-GB">
                <a:solidFill>
                  <a:srgbClr val="EB7339"/>
                </a:solidFill>
              </a:rPr>
              <a:t>, </a:t>
            </a:r>
            <a:r>
              <a:rPr lang="en-GB"/>
              <a:t>which created a training program for its future leaders that includes sustainability as a core component. The presence of such champions goes a long way toward making sustainability relevant and palpable throughout the company.</a:t>
            </a:r>
            <a:endParaRPr/>
          </a:p>
        </p:txBody>
      </p:sp>
      <p:sp>
        <p:nvSpPr>
          <p:cNvPr id="349" name="Google Shape;349;p14"/>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SPOTLIGHT: Marks&amp; Spencers, Old Mutal Group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15"/>
          <p:cNvSpPr txBox="1">
            <a:spLocks noGrp="1"/>
          </p:cNvSpPr>
          <p:nvPr>
            <p:ph type="body" idx="1"/>
          </p:nvPr>
        </p:nvSpPr>
        <p:spPr>
          <a:xfrm>
            <a:off x="563151" y="137433"/>
            <a:ext cx="5881764"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EU Regulations Impacting Sustainability</a:t>
            </a:r>
            <a:endParaRPr/>
          </a:p>
        </p:txBody>
      </p:sp>
      <p:sp>
        <p:nvSpPr>
          <p:cNvPr id="356" name="Google Shape;356;p15"/>
          <p:cNvSpPr txBox="1">
            <a:spLocks noGrp="1"/>
          </p:cNvSpPr>
          <p:nvPr>
            <p:ph type="body" idx="3"/>
          </p:nvPr>
        </p:nvSpPr>
        <p:spPr>
          <a:xfrm>
            <a:off x="563151" y="1130085"/>
            <a:ext cx="6549027" cy="4608101"/>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en-GB"/>
              <a:t>EU Green Deal: Sets out ambitious goals to make Europe climate neutral by 2050.</a:t>
            </a:r>
            <a:endParaRPr/>
          </a:p>
          <a:p>
            <a:pPr marL="342900" lvl="0" indent="-190500" algn="just" rtl="0">
              <a:lnSpc>
                <a:spcPct val="103333"/>
              </a:lnSpc>
              <a:spcBef>
                <a:spcPts val="0"/>
              </a:spcBef>
              <a:spcAft>
                <a:spcPts val="0"/>
              </a:spcAft>
              <a:buClr>
                <a:srgbClr val="595959"/>
              </a:buClr>
              <a:buSzPts val="2400"/>
              <a:buFont typeface="Arial"/>
              <a:buNone/>
            </a:pPr>
            <a:endParaRPr/>
          </a:p>
          <a:p>
            <a:pPr marL="342900" lvl="0" indent="-342900" algn="just" rtl="0">
              <a:lnSpc>
                <a:spcPct val="103333"/>
              </a:lnSpc>
              <a:spcBef>
                <a:spcPts val="0"/>
              </a:spcBef>
              <a:spcAft>
                <a:spcPts val="0"/>
              </a:spcAft>
              <a:buClr>
                <a:srgbClr val="595959"/>
              </a:buClr>
              <a:buSzPts val="2400"/>
              <a:buFont typeface="Arial"/>
              <a:buChar char="•"/>
            </a:pPr>
            <a:r>
              <a:rPr lang="en-GB"/>
              <a:t>Circular Economy Action Plan: Focuses on sustainable resource use and reducing waste.</a:t>
            </a:r>
            <a:endParaRPr/>
          </a:p>
          <a:p>
            <a:pPr marL="342900" lvl="0" indent="-190500" algn="just" rtl="0">
              <a:lnSpc>
                <a:spcPct val="103333"/>
              </a:lnSpc>
              <a:spcBef>
                <a:spcPts val="0"/>
              </a:spcBef>
              <a:spcAft>
                <a:spcPts val="0"/>
              </a:spcAft>
              <a:buClr>
                <a:srgbClr val="595959"/>
              </a:buClr>
              <a:buSzPts val="2400"/>
              <a:buFont typeface="Arial"/>
              <a:buNone/>
            </a:pPr>
            <a:endParaRPr/>
          </a:p>
          <a:p>
            <a:pPr marL="342900" lvl="0" indent="-342900" algn="just" rtl="0">
              <a:lnSpc>
                <a:spcPct val="103333"/>
              </a:lnSpc>
              <a:spcBef>
                <a:spcPts val="0"/>
              </a:spcBef>
              <a:spcAft>
                <a:spcPts val="0"/>
              </a:spcAft>
              <a:buClr>
                <a:srgbClr val="595959"/>
              </a:buClr>
              <a:buSzPts val="2400"/>
              <a:buFont typeface="Arial"/>
              <a:buChar char="•"/>
            </a:pPr>
            <a:r>
              <a:rPr lang="en-GB"/>
              <a:t>Sustainable Finance Disclosure Regulation (SFDR): Promotes transparency in how sustainability is integrated into financial decision-making.</a:t>
            </a:r>
            <a:endParaRPr/>
          </a:p>
          <a:p>
            <a:pPr marL="342900" lvl="0" indent="-190500" algn="just" rtl="0">
              <a:lnSpc>
                <a:spcPct val="103333"/>
              </a:lnSpc>
              <a:spcBef>
                <a:spcPts val="0"/>
              </a:spcBef>
              <a:spcAft>
                <a:spcPts val="0"/>
              </a:spcAft>
              <a:buClr>
                <a:srgbClr val="595959"/>
              </a:buClr>
              <a:buSzPts val="2400"/>
              <a:buFont typeface="Arial"/>
              <a:buNone/>
            </a:pPr>
            <a:endParaRPr/>
          </a:p>
          <a:p>
            <a:pPr marL="342900" lvl="0" indent="-342900" algn="just" rtl="0">
              <a:lnSpc>
                <a:spcPct val="103333"/>
              </a:lnSpc>
              <a:spcBef>
                <a:spcPts val="0"/>
              </a:spcBef>
              <a:spcAft>
                <a:spcPts val="0"/>
              </a:spcAft>
              <a:buClr>
                <a:srgbClr val="595959"/>
              </a:buClr>
              <a:buSzPts val="2400"/>
              <a:buFont typeface="Arial"/>
              <a:buChar char="•"/>
            </a:pPr>
            <a:r>
              <a:rPr lang="en-GB"/>
              <a:t>EU Taxonomy: While for now only mandatory for large corporations, this will likely filter through to Small and micro businesses in the near future.</a:t>
            </a:r>
            <a:endParaRPr/>
          </a:p>
        </p:txBody>
      </p:sp>
      <p:pic>
        <p:nvPicPr>
          <p:cNvPr id="357" name="Google Shape;357;p15"/>
          <p:cNvPicPr preferRelativeResize="0">
            <a:picLocks noGrp="1"/>
          </p:cNvPicPr>
          <p:nvPr>
            <p:ph type="pic" idx="2"/>
          </p:nvPr>
        </p:nvPicPr>
        <p:blipFill rotWithShape="1">
          <a:blip r:embed="rId3">
            <a:alphaModFix/>
          </a:blip>
          <a:srcRect l="31210" r="31210"/>
          <a:stretch/>
        </p:blipFill>
        <p:spPr>
          <a:xfrm>
            <a:off x="7735037" y="1373925"/>
            <a:ext cx="2444127" cy="4336988"/>
          </a:xfrm>
          <a:prstGeom prst="rect">
            <a:avLst/>
          </a:prstGeom>
          <a:solidFill>
            <a:srgbClr val="D8D8D8"/>
          </a:solid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16"/>
          <p:cNvSpPr txBox="1">
            <a:spLocks noGrp="1"/>
          </p:cNvSpPr>
          <p:nvPr>
            <p:ph type="body" idx="1"/>
          </p:nvPr>
        </p:nvSpPr>
        <p:spPr>
          <a:xfrm>
            <a:off x="4514600" y="362375"/>
            <a:ext cx="6875100" cy="5545200"/>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en-GB"/>
              <a:t>What have companies like Marks &amp; Spencer done to make sustainability personally relevant to their employees such that business decisions at every level of the company are conducted through the </a:t>
            </a:r>
            <a:r>
              <a:rPr lang="en-GB" b="1">
                <a:solidFill>
                  <a:srgbClr val="EB7339"/>
                </a:solidFill>
              </a:rPr>
              <a:t>sustainability lens? </a:t>
            </a:r>
            <a:r>
              <a:rPr lang="en-GB"/>
              <a:t>And what can leaders of other companies do differently to overcome apathy and instil the same sense of passion and urgency in their workforces to make sustainability part of their day jobs?</a:t>
            </a:r>
            <a:endParaRPr/>
          </a:p>
          <a:p>
            <a:pPr marL="342900" lvl="0" indent="-342900" algn="just" rtl="0">
              <a:lnSpc>
                <a:spcPct val="103333"/>
              </a:lnSpc>
              <a:spcBef>
                <a:spcPts val="0"/>
              </a:spcBef>
              <a:spcAft>
                <a:spcPts val="0"/>
              </a:spcAft>
              <a:buClr>
                <a:srgbClr val="595959"/>
              </a:buClr>
              <a:buSzPts val="2400"/>
              <a:buFont typeface="Arial"/>
              <a:buChar char="•"/>
            </a:pPr>
            <a:r>
              <a:rPr lang="en-GB"/>
              <a:t>When staff are engaged in sustainability initiatives, they help shape policies and drive their successful implementation. </a:t>
            </a:r>
            <a:endParaRPr/>
          </a:p>
          <a:p>
            <a:pPr marL="342900" lvl="0" indent="-342900" algn="just" rtl="0">
              <a:lnSpc>
                <a:spcPct val="103333"/>
              </a:lnSpc>
              <a:spcBef>
                <a:spcPts val="0"/>
              </a:spcBef>
              <a:spcAft>
                <a:spcPts val="0"/>
              </a:spcAft>
              <a:buClr>
                <a:srgbClr val="595959"/>
              </a:buClr>
              <a:buSzPts val="2400"/>
              <a:buFont typeface="Arial"/>
              <a:buChar char="•"/>
            </a:pPr>
            <a:r>
              <a:rPr lang="en-GB"/>
              <a:t>This collaborative approach leads to a more resilient and adaptable business model that is prepared for future environmental challenges and regulations.</a:t>
            </a:r>
            <a:endParaRPr/>
          </a:p>
        </p:txBody>
      </p:sp>
      <p:sp>
        <p:nvSpPr>
          <p:cNvPr id="364" name="Google Shape;364;p16"/>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The Power of Shared Responsibility</a:t>
            </a:r>
            <a:endParaRPr/>
          </a:p>
          <a:p>
            <a:pPr marL="0" lvl="0" indent="0" algn="l" rtl="0">
              <a:lnSpc>
                <a:spcPct val="90000"/>
              </a:lnSpc>
              <a:spcBef>
                <a:spcPts val="1000"/>
              </a:spcBef>
              <a:spcAft>
                <a:spcPts val="0"/>
              </a:spcAft>
              <a:buClr>
                <a:schemeClr val="lt1"/>
              </a:buClr>
              <a:buSzPts val="3600"/>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17"/>
          <p:cNvSpPr txBox="1">
            <a:spLocks noGrp="1"/>
          </p:cNvSpPr>
          <p:nvPr>
            <p:ph type="body" idx="1"/>
          </p:nvPr>
        </p:nvSpPr>
        <p:spPr>
          <a:xfrm>
            <a:off x="576253" y="509319"/>
            <a:ext cx="1103949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Interactive Brainstorming: Unleashing Green Innovation</a:t>
            </a:r>
            <a:endParaRPr/>
          </a:p>
        </p:txBody>
      </p:sp>
      <p:pic>
        <p:nvPicPr>
          <p:cNvPr id="370" name="Google Shape;370;p17"/>
          <p:cNvPicPr preferRelativeResize="0"/>
          <p:nvPr/>
        </p:nvPicPr>
        <p:blipFill rotWithShape="1">
          <a:blip r:embed="rId3">
            <a:alphaModFix/>
          </a:blip>
          <a:srcRect/>
          <a:stretch/>
        </p:blipFill>
        <p:spPr>
          <a:xfrm>
            <a:off x="5570439" y="1691311"/>
            <a:ext cx="3737172" cy="4255377"/>
          </a:xfrm>
          <a:prstGeom prst="rect">
            <a:avLst/>
          </a:prstGeom>
          <a:noFill/>
          <a:ln>
            <a:noFill/>
          </a:ln>
        </p:spPr>
      </p:pic>
      <p:sp>
        <p:nvSpPr>
          <p:cNvPr id="371" name="Google Shape;371;p17"/>
          <p:cNvSpPr txBox="1">
            <a:spLocks noGrp="1"/>
          </p:cNvSpPr>
          <p:nvPr>
            <p:ph type="body" idx="2"/>
          </p:nvPr>
        </p:nvSpPr>
        <p:spPr>
          <a:xfrm>
            <a:off x="511122" y="1051931"/>
            <a:ext cx="4994186" cy="5603863"/>
          </a:xfrm>
          <a:prstGeom prst="rect">
            <a:avLst/>
          </a:prstGeom>
          <a:noFill/>
          <a:ln>
            <a:noFill/>
          </a:ln>
        </p:spPr>
        <p:txBody>
          <a:bodyPr spcFirstLastPara="1" wrap="square" lIns="91425" tIns="45700" rIns="91425" bIns="45700" anchor="t" anchorCtr="0">
            <a:noAutofit/>
          </a:bodyPr>
          <a:lstStyle/>
          <a:p>
            <a:pPr marL="228600" lvl="0" indent="-228600" algn="just" rtl="0">
              <a:lnSpc>
                <a:spcPct val="124000"/>
              </a:lnSpc>
              <a:spcBef>
                <a:spcPts val="0"/>
              </a:spcBef>
              <a:spcAft>
                <a:spcPts val="0"/>
              </a:spcAft>
              <a:buClr>
                <a:srgbClr val="595959"/>
              </a:buClr>
              <a:buSzPts val="2000"/>
              <a:buNone/>
            </a:pPr>
            <a:r>
              <a:rPr lang="en-GB" sz="2000" b="1"/>
              <a:t>Set the Scene:</a:t>
            </a:r>
            <a:endParaRPr/>
          </a:p>
          <a:p>
            <a:pPr marL="342900" lvl="0" indent="-342900" algn="just" rtl="0">
              <a:lnSpc>
                <a:spcPct val="100000"/>
              </a:lnSpc>
              <a:spcBef>
                <a:spcPts val="0"/>
              </a:spcBef>
              <a:spcAft>
                <a:spcPts val="0"/>
              </a:spcAft>
              <a:buClr>
                <a:srgbClr val="595959"/>
              </a:buClr>
              <a:buSzPts val="2000"/>
              <a:buFont typeface="Arial"/>
              <a:buChar char="•"/>
            </a:pPr>
            <a:r>
              <a:rPr lang="en-GB" sz="2000"/>
              <a:t>Split into small groups, providing each with a whiteboard or flipchart and markers.</a:t>
            </a:r>
            <a:endParaRPr/>
          </a:p>
          <a:p>
            <a:pPr marL="342900" lvl="0" indent="-342900" algn="just" rtl="0">
              <a:lnSpc>
                <a:spcPct val="100000"/>
              </a:lnSpc>
              <a:spcBef>
                <a:spcPts val="0"/>
              </a:spcBef>
              <a:spcAft>
                <a:spcPts val="0"/>
              </a:spcAft>
              <a:buClr>
                <a:srgbClr val="595959"/>
              </a:buClr>
              <a:buSzPts val="2000"/>
              <a:buFont typeface="Arial"/>
              <a:buChar char="•"/>
            </a:pPr>
            <a:r>
              <a:rPr lang="en-GB" sz="2000"/>
              <a:t>Designate a scribe to note down ideas for each group.</a:t>
            </a:r>
            <a:endParaRPr/>
          </a:p>
          <a:p>
            <a:pPr marL="228600" lvl="0" indent="-228600" algn="just" rtl="0">
              <a:lnSpc>
                <a:spcPct val="124000"/>
              </a:lnSpc>
              <a:spcBef>
                <a:spcPts val="0"/>
              </a:spcBef>
              <a:spcAft>
                <a:spcPts val="0"/>
              </a:spcAft>
              <a:buClr>
                <a:srgbClr val="595959"/>
              </a:buClr>
              <a:buSzPts val="2000"/>
              <a:buNone/>
            </a:pPr>
            <a:r>
              <a:rPr lang="en-GB" sz="2000" b="1"/>
              <a:t>Brainstorming Rules:</a:t>
            </a:r>
            <a:endParaRPr/>
          </a:p>
          <a:p>
            <a:pPr marL="342900" lvl="0" indent="-342900" algn="just" rtl="0">
              <a:lnSpc>
                <a:spcPct val="100000"/>
              </a:lnSpc>
              <a:spcBef>
                <a:spcPts val="0"/>
              </a:spcBef>
              <a:spcAft>
                <a:spcPts val="0"/>
              </a:spcAft>
              <a:buClr>
                <a:srgbClr val="595959"/>
              </a:buClr>
              <a:buSzPts val="2000"/>
              <a:buFont typeface="Arial"/>
              <a:buChar char="•"/>
            </a:pPr>
            <a:r>
              <a:rPr lang="en-GB" sz="2000"/>
              <a:t>Encourage all ideas, no matter how bold or unorthodox.</a:t>
            </a:r>
            <a:endParaRPr/>
          </a:p>
          <a:p>
            <a:pPr marL="342900" lvl="0" indent="-342900" algn="just" rtl="0">
              <a:lnSpc>
                <a:spcPct val="100000"/>
              </a:lnSpc>
              <a:spcBef>
                <a:spcPts val="0"/>
              </a:spcBef>
              <a:spcAft>
                <a:spcPts val="0"/>
              </a:spcAft>
              <a:buClr>
                <a:srgbClr val="595959"/>
              </a:buClr>
              <a:buSzPts val="2000"/>
              <a:buFont typeface="Arial"/>
              <a:buChar char="•"/>
            </a:pPr>
            <a:r>
              <a:rPr lang="en-GB" sz="2000"/>
              <a:t>No criticism or evaluation during the brainstorming phase.</a:t>
            </a:r>
            <a:endParaRPr/>
          </a:p>
          <a:p>
            <a:pPr marL="342900" lvl="0" indent="-342900" algn="just" rtl="0">
              <a:lnSpc>
                <a:spcPct val="100000"/>
              </a:lnSpc>
              <a:spcBef>
                <a:spcPts val="0"/>
              </a:spcBef>
              <a:spcAft>
                <a:spcPts val="0"/>
              </a:spcAft>
              <a:buClr>
                <a:srgbClr val="595959"/>
              </a:buClr>
              <a:buSzPts val="2000"/>
              <a:buFont typeface="Arial"/>
              <a:buChar char="•"/>
            </a:pPr>
            <a:r>
              <a:rPr lang="en-GB" sz="2000"/>
              <a:t>Aim for quantity – the more ideas, the better.</a:t>
            </a:r>
            <a:endParaRPr/>
          </a:p>
          <a:p>
            <a:pPr marL="0" lvl="0" indent="0" algn="just" rtl="0">
              <a:lnSpc>
                <a:spcPct val="124000"/>
              </a:lnSpc>
              <a:spcBef>
                <a:spcPts val="0"/>
              </a:spcBef>
              <a:spcAft>
                <a:spcPts val="0"/>
              </a:spcAft>
              <a:buClr>
                <a:srgbClr val="595959"/>
              </a:buClr>
              <a:buSzPts val="2000"/>
              <a:buNone/>
            </a:pPr>
            <a:r>
              <a:rPr lang="en-GB" sz="2000" b="1"/>
              <a:t>Timing:</a:t>
            </a:r>
            <a:endParaRPr/>
          </a:p>
          <a:p>
            <a:pPr marL="342900" lvl="0" indent="-342900" algn="just" rtl="0">
              <a:lnSpc>
                <a:spcPct val="100000"/>
              </a:lnSpc>
              <a:spcBef>
                <a:spcPts val="0"/>
              </a:spcBef>
              <a:spcAft>
                <a:spcPts val="0"/>
              </a:spcAft>
              <a:buClr>
                <a:srgbClr val="595959"/>
              </a:buClr>
              <a:buSzPts val="2000"/>
              <a:buFont typeface="Arial"/>
              <a:buChar char="•"/>
            </a:pPr>
            <a:r>
              <a:rPr lang="en-GB" sz="2000"/>
              <a:t>Spend 5 minutes on each focus area.</a:t>
            </a:r>
            <a:endParaRPr/>
          </a:p>
          <a:p>
            <a:pPr marL="342900" lvl="0" indent="-342900" algn="just" rtl="0">
              <a:lnSpc>
                <a:spcPct val="100000"/>
              </a:lnSpc>
              <a:spcBef>
                <a:spcPts val="0"/>
              </a:spcBef>
              <a:spcAft>
                <a:spcPts val="0"/>
              </a:spcAft>
              <a:buClr>
                <a:srgbClr val="595959"/>
              </a:buClr>
              <a:buSzPts val="2000"/>
              <a:buFont typeface="Arial"/>
              <a:buChar char="•"/>
            </a:pPr>
            <a:r>
              <a:rPr lang="en-GB" sz="2000"/>
              <a:t>Allow 1 minute between each for a quick reset.</a:t>
            </a:r>
            <a:endParaRPr/>
          </a:p>
        </p:txBody>
      </p:sp>
      <p:sp>
        <p:nvSpPr>
          <p:cNvPr id="372" name="Google Shape;372;p17"/>
          <p:cNvSpPr txBox="1"/>
          <p:nvPr/>
        </p:nvSpPr>
        <p:spPr>
          <a:xfrm>
            <a:off x="5359004" y="1068086"/>
            <a:ext cx="6096000" cy="53256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n-GB" sz="2000" b="1" i="0" u="none" strike="noStrike" cap="none">
                <a:solidFill>
                  <a:srgbClr val="595959"/>
                </a:solidFill>
                <a:latin typeface="Calibri"/>
                <a:ea typeface="Calibri"/>
                <a:cs typeface="Calibri"/>
                <a:sym typeface="Calibri"/>
              </a:rPr>
              <a:t>Focus Areas:</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rgbClr val="595959"/>
              </a:buClr>
              <a:buSzPts val="2000"/>
              <a:buFont typeface="Arial"/>
              <a:buChar char="•"/>
            </a:pPr>
            <a:r>
              <a:rPr lang="en-GB" sz="2000" b="0" i="0" u="none" strike="noStrike" cap="none">
                <a:solidFill>
                  <a:srgbClr val="595959"/>
                </a:solidFill>
                <a:latin typeface="Calibri"/>
                <a:ea typeface="Calibri"/>
                <a:cs typeface="Calibri"/>
                <a:sym typeface="Calibri"/>
              </a:rPr>
              <a:t>Reduce: Ideas to cut down on waste and resources.</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rgbClr val="595959"/>
              </a:buClr>
              <a:buSzPts val="2000"/>
              <a:buFont typeface="Arial"/>
              <a:buChar char="•"/>
            </a:pPr>
            <a:r>
              <a:rPr lang="en-GB" sz="2000" b="0" i="0" u="none" strike="noStrike" cap="none">
                <a:solidFill>
                  <a:srgbClr val="595959"/>
                </a:solidFill>
                <a:latin typeface="Calibri"/>
                <a:ea typeface="Calibri"/>
                <a:cs typeface="Calibri"/>
                <a:sym typeface="Calibri"/>
              </a:rPr>
              <a:t>Reuse: Strategies to repurpose materials and extend their life cycle.</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rgbClr val="595959"/>
              </a:buClr>
              <a:buSzPts val="2000"/>
              <a:buFont typeface="Arial"/>
              <a:buChar char="•"/>
            </a:pPr>
            <a:r>
              <a:rPr lang="en-GB" sz="2000" b="0" i="0" u="none" strike="noStrike" cap="none">
                <a:solidFill>
                  <a:srgbClr val="595959"/>
                </a:solidFill>
                <a:latin typeface="Calibri"/>
                <a:ea typeface="Calibri"/>
                <a:cs typeface="Calibri"/>
                <a:sym typeface="Calibri"/>
              </a:rPr>
              <a:t>Recycle: Identifying new recycling opportunities within the workplace.</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rgbClr val="595959"/>
              </a:buClr>
              <a:buSzPts val="2000"/>
              <a:buFont typeface="Arial"/>
              <a:buChar char="•"/>
            </a:pPr>
            <a:r>
              <a:rPr lang="en-GB" sz="2000" b="0" i="0" u="none" strike="noStrike" cap="none">
                <a:solidFill>
                  <a:srgbClr val="595959"/>
                </a:solidFill>
                <a:latin typeface="Calibri"/>
                <a:ea typeface="Calibri"/>
                <a:cs typeface="Calibri"/>
                <a:sym typeface="Calibri"/>
              </a:rPr>
              <a:t>Rethink: Ways to innovate business processes for better sustainability.</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r>
              <a:rPr lang="en-GB" sz="2000" b="1" i="0" u="none" strike="noStrike" cap="none">
                <a:solidFill>
                  <a:srgbClr val="595959"/>
                </a:solidFill>
                <a:latin typeface="Calibri"/>
                <a:ea typeface="Calibri"/>
                <a:cs typeface="Calibri"/>
                <a:sym typeface="Calibri"/>
              </a:rPr>
              <a:t>Convergence:</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rgbClr val="595959"/>
              </a:buClr>
              <a:buSzPts val="2000"/>
              <a:buFont typeface="Arial"/>
              <a:buChar char="•"/>
            </a:pPr>
            <a:r>
              <a:rPr lang="en-GB" sz="2000" b="0" i="0" u="none" strike="noStrike" cap="none">
                <a:solidFill>
                  <a:srgbClr val="595959"/>
                </a:solidFill>
                <a:latin typeface="Calibri"/>
                <a:ea typeface="Calibri"/>
                <a:cs typeface="Calibri"/>
                <a:sym typeface="Calibri"/>
              </a:rPr>
              <a:t>Group to vote on the top 3 ideas they believe are most feasible and impactful.</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rgbClr val="595959"/>
              </a:buClr>
              <a:buSzPts val="2000"/>
              <a:buFont typeface="Arial"/>
              <a:buChar char="•"/>
            </a:pPr>
            <a:r>
              <a:rPr lang="en-GB" sz="2000" b="0" i="0" u="none" strike="noStrike" cap="none">
                <a:solidFill>
                  <a:srgbClr val="595959"/>
                </a:solidFill>
                <a:latin typeface="Calibri"/>
                <a:ea typeface="Calibri"/>
                <a:cs typeface="Calibri"/>
                <a:sym typeface="Calibri"/>
              </a:rPr>
              <a:t>Each group to present their top ideas to everyone.</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r>
              <a:rPr lang="en-GB" sz="2000" b="1" i="0" u="none" strike="noStrike" cap="none">
                <a:solidFill>
                  <a:srgbClr val="595959"/>
                </a:solidFill>
                <a:latin typeface="Calibri"/>
                <a:ea typeface="Calibri"/>
                <a:cs typeface="Calibri"/>
                <a:sym typeface="Calibri"/>
              </a:rPr>
              <a:t>Action Plan:</a:t>
            </a:r>
            <a:endParaRPr sz="2000" b="0" i="0" u="none" strike="noStrike" cap="none">
              <a:solidFill>
                <a:srgbClr val="595959"/>
              </a:solidFill>
              <a:latin typeface="Calibri"/>
              <a:ea typeface="Calibri"/>
              <a:cs typeface="Calibri"/>
              <a:sym typeface="Calibri"/>
            </a:endParaRPr>
          </a:p>
          <a:p>
            <a:pPr marL="342900" marR="0" lvl="0" indent="-342900" algn="just" rtl="0">
              <a:lnSpc>
                <a:spcPct val="100000"/>
              </a:lnSpc>
              <a:spcBef>
                <a:spcPts val="0"/>
              </a:spcBef>
              <a:spcAft>
                <a:spcPts val="0"/>
              </a:spcAft>
              <a:buClr>
                <a:srgbClr val="595959"/>
              </a:buClr>
              <a:buSzPts val="2000"/>
              <a:buFont typeface="Arial"/>
              <a:buChar char="•"/>
            </a:pPr>
            <a:r>
              <a:rPr lang="en-GB" sz="2000" b="0" i="0" u="none" strike="noStrike" cap="none">
                <a:solidFill>
                  <a:srgbClr val="595959"/>
                </a:solidFill>
                <a:latin typeface="Calibri"/>
                <a:ea typeface="Calibri"/>
                <a:cs typeface="Calibri"/>
                <a:sym typeface="Calibri"/>
              </a:rPr>
              <a:t>Discuss the practical steps needed to implement one chosen idea.</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rgbClr val="595959"/>
              </a:buClr>
              <a:buSzPts val="2000"/>
              <a:buFont typeface="Arial"/>
              <a:buChar char="•"/>
            </a:pPr>
            <a:r>
              <a:rPr lang="en-GB" sz="2000" b="0" i="0" u="none" strike="noStrike" cap="none">
                <a:solidFill>
                  <a:srgbClr val="595959"/>
                </a:solidFill>
                <a:latin typeface="Calibri"/>
                <a:ea typeface="Calibri"/>
                <a:cs typeface="Calibri"/>
                <a:sym typeface="Calibri"/>
              </a:rPr>
              <a:t>Assign a champion for the idea to lead the implementation.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p2"/>
          <p:cNvPicPr preferRelativeResize="0">
            <a:picLocks noGrp="1"/>
          </p:cNvPicPr>
          <p:nvPr>
            <p:ph type="pic" idx="2"/>
          </p:nvPr>
        </p:nvPicPr>
        <p:blipFill rotWithShape="1">
          <a:blip r:embed="rId3">
            <a:alphaModFix/>
          </a:blip>
          <a:srcRect l="27508" r="27508"/>
          <a:stretch/>
        </p:blipFill>
        <p:spPr>
          <a:xfrm>
            <a:off x="388401" y="385460"/>
            <a:ext cx="4107750" cy="6087079"/>
          </a:xfrm>
          <a:prstGeom prst="rect">
            <a:avLst/>
          </a:prstGeom>
          <a:solidFill>
            <a:srgbClr val="BFBFBF"/>
          </a:solidFill>
          <a:ln>
            <a:noFill/>
          </a:ln>
        </p:spPr>
      </p:pic>
      <p:sp>
        <p:nvSpPr>
          <p:cNvPr id="217" name="Google Shape;217;p2"/>
          <p:cNvSpPr/>
          <p:nvPr/>
        </p:nvSpPr>
        <p:spPr>
          <a:xfrm>
            <a:off x="3926747" y="1252799"/>
            <a:ext cx="5192509" cy="69862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218" name="Google Shape;218;p2"/>
          <p:cNvSpPr txBox="1"/>
          <p:nvPr/>
        </p:nvSpPr>
        <p:spPr>
          <a:xfrm>
            <a:off x="4110770" y="1305097"/>
            <a:ext cx="5008487"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73B64B"/>
                </a:solidFill>
                <a:latin typeface="Calibri"/>
                <a:ea typeface="Calibri"/>
                <a:cs typeface="Calibri"/>
                <a:sym typeface="Calibri"/>
              </a:rPr>
              <a:t>ABOUT OUR PROJECT</a:t>
            </a:r>
            <a:endParaRPr sz="1400" b="0" i="0" u="none" strike="noStrike" cap="none">
              <a:solidFill>
                <a:srgbClr val="000000"/>
              </a:solidFill>
              <a:latin typeface="Arial"/>
              <a:ea typeface="Arial"/>
              <a:cs typeface="Arial"/>
              <a:sym typeface="Arial"/>
            </a:endParaRPr>
          </a:p>
        </p:txBody>
      </p:sp>
      <p:sp>
        <p:nvSpPr>
          <p:cNvPr id="219" name="Google Shape;219;p2"/>
          <p:cNvSpPr txBox="1">
            <a:spLocks noGrp="1"/>
          </p:cNvSpPr>
          <p:nvPr>
            <p:ph type="body" idx="1"/>
          </p:nvPr>
        </p:nvSpPr>
        <p:spPr>
          <a:xfrm>
            <a:off x="5002263" y="2441787"/>
            <a:ext cx="6116841" cy="3355510"/>
          </a:xfrm>
          <a:prstGeom prst="rect">
            <a:avLst/>
          </a:prstGeom>
          <a:noFill/>
          <a:ln>
            <a:noFill/>
          </a:ln>
        </p:spPr>
        <p:txBody>
          <a:bodyPr spcFirstLastPara="1" wrap="square" lIns="91425" tIns="45700" rIns="91425" bIns="45700" anchor="t" anchorCtr="0">
            <a:noAutofit/>
          </a:bodyPr>
          <a:lstStyle/>
          <a:p>
            <a:pPr marL="15875" lvl="0" indent="-15875" algn="just" rtl="0">
              <a:lnSpc>
                <a:spcPct val="150000"/>
              </a:lnSpc>
              <a:spcBef>
                <a:spcPts val="0"/>
              </a:spcBef>
              <a:spcAft>
                <a:spcPts val="0"/>
              </a:spcAft>
              <a:buClr>
                <a:schemeClr val="lt1"/>
              </a:buClr>
              <a:buSzPts val="2400"/>
              <a:buNone/>
            </a:pPr>
            <a:r>
              <a:rPr lang="en-GB" sz="2400"/>
              <a:t>By implementing Start on Sustainability, we aim </a:t>
            </a:r>
            <a:r>
              <a:rPr lang="en-GB" sz="2400" b="1"/>
              <a:t>to equip micro-enterprises </a:t>
            </a:r>
            <a:r>
              <a:rPr lang="en-GB" sz="2400"/>
              <a:t>with the necessary </a:t>
            </a:r>
            <a:r>
              <a:rPr lang="en-GB" sz="2400" b="1"/>
              <a:t>tools and resources </a:t>
            </a:r>
            <a:r>
              <a:rPr lang="en-GB" sz="2400"/>
              <a:t>to take meaningful action towards sustainability, thereby contributing to a more sustainable and resilient EU economy.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18"/>
          <p:cNvSpPr txBox="1">
            <a:spLocks noGrp="1"/>
          </p:cNvSpPr>
          <p:nvPr>
            <p:ph type="body" idx="2"/>
          </p:nvPr>
        </p:nvSpPr>
        <p:spPr>
          <a:xfrm>
            <a:off x="586836" y="2774665"/>
            <a:ext cx="4499514"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2.2 THE ROLE OF ADVOCACY </a:t>
            </a:r>
            <a:endParaRPr/>
          </a:p>
        </p:txBody>
      </p:sp>
      <p:pic>
        <p:nvPicPr>
          <p:cNvPr id="378" name="Google Shape;378;p18"/>
          <p:cNvPicPr preferRelativeResize="0">
            <a:picLocks noGrp="1"/>
          </p:cNvPicPr>
          <p:nvPr>
            <p:ph type="pic" idx="3"/>
          </p:nvPr>
        </p:nvPicPr>
        <p:blipFill rotWithShape="1">
          <a:blip r:embed="rId3">
            <a:alphaModFix/>
          </a:blip>
          <a:srcRect l="23943" r="23943"/>
          <a:stretch/>
        </p:blipFill>
        <p:spPr>
          <a:xfrm>
            <a:off x="6083676" y="0"/>
            <a:ext cx="5361066" cy="6858000"/>
          </a:xfrm>
          <a:prstGeom prst="rect">
            <a:avLst/>
          </a:prstGeom>
          <a:solidFill>
            <a:srgbClr val="D8D8D8"/>
          </a:solid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19"/>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The Role of Advocacy in Corporate Sustainability</a:t>
            </a:r>
            <a:endParaRPr/>
          </a:p>
        </p:txBody>
      </p:sp>
      <p:sp>
        <p:nvSpPr>
          <p:cNvPr id="385" name="Google Shape;385;p19"/>
          <p:cNvSpPr txBox="1">
            <a:spLocks noGrp="1"/>
          </p:cNvSpPr>
          <p:nvPr>
            <p:ph type="body" idx="2"/>
          </p:nvPr>
        </p:nvSpPr>
        <p:spPr>
          <a:xfrm>
            <a:off x="904856" y="1884264"/>
            <a:ext cx="10052954" cy="4250335"/>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a:t>Advocacy in sustainability is the active support of policies and practices that further the goal of creating a more environmentally and socially responsible enterprise. It’s about speaking up for and acting on behalf of sustainability both within and outside your business (Schaltegger, S., &amp; Burritt, R., 2018).</a:t>
            </a:r>
            <a:endParaRPr/>
          </a:p>
          <a:p>
            <a:pPr marL="0" lvl="0" indent="0" algn="just" rtl="0">
              <a:lnSpc>
                <a:spcPct val="103333"/>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595959"/>
              </a:buClr>
              <a:buSzPts val="2400"/>
              <a:buNone/>
            </a:pPr>
            <a:r>
              <a:rPr lang="en-GB"/>
              <a:t>Micro enterprises, due to their size and agility, are uniquely positioned to act as </a:t>
            </a:r>
            <a:r>
              <a:rPr lang="en-GB" b="1">
                <a:solidFill>
                  <a:srgbClr val="73B64B"/>
                </a:solidFill>
              </a:rPr>
              <a:t>catalysts</a:t>
            </a:r>
            <a:r>
              <a:rPr lang="en-GB"/>
              <a:t> for change in their communities by promoting sustainable practices (World Economic Forum, Mar 2023).</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20"/>
          <p:cNvSpPr txBox="1">
            <a:spLocks noGrp="1"/>
          </p:cNvSpPr>
          <p:nvPr>
            <p:ph type="body" idx="1"/>
          </p:nvPr>
        </p:nvSpPr>
        <p:spPr>
          <a:xfrm>
            <a:off x="904856" y="37872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Bridging Gap between Employee Values and Corporate Values</a:t>
            </a:r>
            <a:endParaRPr/>
          </a:p>
        </p:txBody>
      </p:sp>
      <p:sp>
        <p:nvSpPr>
          <p:cNvPr id="392" name="Google Shape;392;p20"/>
          <p:cNvSpPr txBox="1">
            <a:spLocks noGrp="1"/>
          </p:cNvSpPr>
          <p:nvPr>
            <p:ph type="body" idx="2"/>
          </p:nvPr>
        </p:nvSpPr>
        <p:spPr>
          <a:xfrm>
            <a:off x="600514" y="1596440"/>
            <a:ext cx="10661638" cy="4250335"/>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Clr>
                <a:srgbClr val="595959"/>
              </a:buClr>
              <a:buSzPts val="2400"/>
              <a:buFont typeface="Arial"/>
              <a:buChar char="•"/>
            </a:pPr>
            <a:r>
              <a:rPr lang="en-GB"/>
              <a:t>Personal compacts have three dimensions: formal (job descriptions, employment contracts, performance agreements), psychological (rewards, recognition, expectations, and commitment), and social (perception, culture, and values). </a:t>
            </a:r>
            <a:endParaRPr/>
          </a:p>
          <a:p>
            <a:pPr marL="342900" lvl="0" indent="-342900" algn="just" rtl="0">
              <a:lnSpc>
                <a:spcPct val="100000"/>
              </a:lnSpc>
              <a:spcBef>
                <a:spcPts val="0"/>
              </a:spcBef>
              <a:spcAft>
                <a:spcPts val="0"/>
              </a:spcAft>
              <a:buClr>
                <a:srgbClr val="595959"/>
              </a:buClr>
              <a:buSzPts val="2400"/>
              <a:buFont typeface="Arial"/>
              <a:buChar char="•"/>
            </a:pPr>
            <a:r>
              <a:rPr lang="en-GB"/>
              <a:t>Successfully integrating sustainability into a business requires management to reconcile the gap between personal and corporate values in all three dimensions. </a:t>
            </a:r>
            <a:endParaRPr/>
          </a:p>
          <a:p>
            <a:pPr marL="342900" lvl="0" indent="-342900" algn="just" rtl="0">
              <a:lnSpc>
                <a:spcPct val="100000"/>
              </a:lnSpc>
              <a:spcBef>
                <a:spcPts val="0"/>
              </a:spcBef>
              <a:spcAft>
                <a:spcPts val="0"/>
              </a:spcAft>
              <a:buClr>
                <a:srgbClr val="595959"/>
              </a:buClr>
              <a:buSzPts val="2400"/>
              <a:buFont typeface="Arial"/>
              <a:buChar char="•"/>
            </a:pPr>
            <a:r>
              <a:rPr lang="en-GB"/>
              <a:t>In the </a:t>
            </a:r>
            <a:r>
              <a:rPr lang="en-GB" b="1">
                <a:solidFill>
                  <a:srgbClr val="EB7339"/>
                </a:solidFill>
              </a:rPr>
              <a:t>FORMAL DIMENSION</a:t>
            </a:r>
            <a:r>
              <a:rPr lang="en-GB"/>
              <a:t>, employees observe whether sustainability is integrated into job descriptions and training programs and whether sustainability targets are tied to employees’ variable compensation. In the </a:t>
            </a:r>
            <a:r>
              <a:rPr lang="en-GB" b="1">
                <a:solidFill>
                  <a:srgbClr val="EB7339"/>
                </a:solidFill>
              </a:rPr>
              <a:t>PSYCHOLOGICAL DIMENSION</a:t>
            </a:r>
            <a:r>
              <a:rPr lang="en-GB"/>
              <a:t>, employees observe whether sustainability performance is rewarded and recognised and whether superiors set performance expectations that align with sustainability. And in the </a:t>
            </a:r>
            <a:r>
              <a:rPr lang="en-GB" b="1">
                <a:solidFill>
                  <a:srgbClr val="EB7339"/>
                </a:solidFill>
              </a:rPr>
              <a:t>SOCIAL DIMENSION</a:t>
            </a:r>
            <a:r>
              <a:rPr lang="en-GB"/>
              <a:t>, which is key, employees observe whether there is consistency between what the company says about its values in its mission statement and what it practices.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21"/>
          <p:cNvSpPr txBox="1">
            <a:spLocks noGrp="1"/>
          </p:cNvSpPr>
          <p:nvPr>
            <p:ph type="body" idx="1"/>
          </p:nvPr>
        </p:nvSpPr>
        <p:spPr>
          <a:xfrm>
            <a:off x="607555" y="587575"/>
            <a:ext cx="5881764"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Vision and Sustainability</a:t>
            </a:r>
            <a:endParaRPr/>
          </a:p>
        </p:txBody>
      </p:sp>
      <p:pic>
        <p:nvPicPr>
          <p:cNvPr id="398" name="Google Shape;398;p21"/>
          <p:cNvPicPr preferRelativeResize="0">
            <a:picLocks noGrp="1"/>
          </p:cNvPicPr>
          <p:nvPr>
            <p:ph type="pic" idx="2"/>
          </p:nvPr>
        </p:nvPicPr>
        <p:blipFill rotWithShape="1">
          <a:blip r:embed="rId3">
            <a:alphaModFix/>
          </a:blip>
          <a:srcRect l="7447" r="7445"/>
          <a:stretch/>
        </p:blipFill>
        <p:spPr>
          <a:xfrm>
            <a:off x="7735037" y="1373925"/>
            <a:ext cx="2444127" cy="4336988"/>
          </a:xfrm>
          <a:prstGeom prst="rect">
            <a:avLst/>
          </a:prstGeom>
          <a:solidFill>
            <a:srgbClr val="D8D8D8"/>
          </a:solidFill>
          <a:ln>
            <a:noFill/>
          </a:ln>
        </p:spPr>
      </p:pic>
      <p:sp>
        <p:nvSpPr>
          <p:cNvPr id="399" name="Google Shape;399;p21"/>
          <p:cNvSpPr txBox="1">
            <a:spLocks noGrp="1"/>
          </p:cNvSpPr>
          <p:nvPr>
            <p:ph type="body" idx="3"/>
          </p:nvPr>
        </p:nvSpPr>
        <p:spPr>
          <a:xfrm>
            <a:off x="502775" y="1711825"/>
            <a:ext cx="6547500" cy="4337100"/>
          </a:xfrm>
          <a:prstGeom prst="rect">
            <a:avLst/>
          </a:prstGeom>
          <a:noFill/>
          <a:ln>
            <a:noFill/>
          </a:ln>
        </p:spPr>
        <p:txBody>
          <a:bodyPr spcFirstLastPara="1" wrap="square" lIns="91425" tIns="45700" rIns="91425" bIns="45700" anchor="t" anchorCtr="0">
            <a:noAutofit/>
          </a:bodyPr>
          <a:lstStyle/>
          <a:p>
            <a:pPr marL="228600" lvl="0" indent="-228600" algn="just" rtl="0">
              <a:lnSpc>
                <a:spcPct val="103333"/>
              </a:lnSpc>
              <a:spcBef>
                <a:spcPts val="0"/>
              </a:spcBef>
              <a:spcAft>
                <a:spcPts val="0"/>
              </a:spcAft>
              <a:buClr>
                <a:srgbClr val="595959"/>
              </a:buClr>
              <a:buSzPts val="2400"/>
              <a:buNone/>
            </a:pPr>
            <a:r>
              <a:rPr lang="en-GB" b="1"/>
              <a:t>Crafting a Vision</a:t>
            </a:r>
            <a:endParaRPr/>
          </a:p>
          <a:p>
            <a:pPr marL="342900" lvl="0" indent="-342900" algn="just" rtl="0">
              <a:lnSpc>
                <a:spcPct val="103333"/>
              </a:lnSpc>
              <a:spcBef>
                <a:spcPts val="0"/>
              </a:spcBef>
              <a:spcAft>
                <a:spcPts val="0"/>
              </a:spcAft>
              <a:buClr>
                <a:srgbClr val="595959"/>
              </a:buClr>
              <a:buSzPts val="2400"/>
              <a:buFont typeface="Arial"/>
              <a:buChar char="•"/>
            </a:pPr>
            <a:r>
              <a:rPr lang="en-GB"/>
              <a:t>A compelling sustainability vision should articulate an achievable future that harmonises business objectives with </a:t>
            </a:r>
            <a:r>
              <a:rPr lang="en-GB" b="1"/>
              <a:t>ecological and societal concerns</a:t>
            </a:r>
            <a:r>
              <a:rPr lang="en-GB"/>
              <a:t>. It’s not just an ideal state but a ROADMAP for action.</a:t>
            </a:r>
            <a:endParaRPr/>
          </a:p>
          <a:p>
            <a:pPr marL="0" lvl="0" indent="0" algn="just" rtl="0">
              <a:lnSpc>
                <a:spcPct val="103333"/>
              </a:lnSpc>
              <a:spcBef>
                <a:spcPts val="0"/>
              </a:spcBef>
              <a:spcAft>
                <a:spcPts val="0"/>
              </a:spcAft>
              <a:buClr>
                <a:srgbClr val="595959"/>
              </a:buClr>
              <a:buSzPts val="2400"/>
              <a:buNone/>
            </a:pPr>
            <a:endParaRPr b="1"/>
          </a:p>
          <a:p>
            <a:pPr marL="0" lvl="0" indent="0" algn="just" rtl="0">
              <a:lnSpc>
                <a:spcPct val="103333"/>
              </a:lnSpc>
              <a:spcBef>
                <a:spcPts val="0"/>
              </a:spcBef>
              <a:spcAft>
                <a:spcPts val="0"/>
              </a:spcAft>
              <a:buClr>
                <a:srgbClr val="595959"/>
              </a:buClr>
              <a:buSzPts val="2400"/>
              <a:buNone/>
            </a:pPr>
            <a:r>
              <a:rPr lang="en-GB" b="1"/>
              <a:t>Sustainability Leadership</a:t>
            </a:r>
            <a:endParaRPr/>
          </a:p>
          <a:p>
            <a:pPr marL="342900" lvl="0" indent="-342900" algn="just" rtl="0">
              <a:lnSpc>
                <a:spcPct val="103333"/>
              </a:lnSpc>
              <a:spcBef>
                <a:spcPts val="0"/>
              </a:spcBef>
              <a:spcAft>
                <a:spcPts val="0"/>
              </a:spcAft>
              <a:buClr>
                <a:srgbClr val="595959"/>
              </a:buClr>
              <a:buSzPts val="2400"/>
              <a:buFont typeface="Arial"/>
              <a:buChar char="•"/>
            </a:pPr>
            <a:r>
              <a:rPr lang="en-GB"/>
              <a:t>Leaders must walk the talk, embodying the principles of sustainability in their decisions and actions. Leadership advocacy is not just influential—it’s TRANSFORMATIVE.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22"/>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en-GB"/>
              <a:t>EcoCraft Kitchenware, a European kitchen utensil manufacturer, adopted a zero-waste production model.</a:t>
            </a:r>
            <a:endParaRPr/>
          </a:p>
          <a:p>
            <a:pPr marL="342900" lvl="0" indent="-190500" algn="just" rtl="0">
              <a:lnSpc>
                <a:spcPct val="103333"/>
              </a:lnSpc>
              <a:spcBef>
                <a:spcPts val="0"/>
              </a:spcBef>
              <a:spcAft>
                <a:spcPts val="0"/>
              </a:spcAft>
              <a:buClr>
                <a:srgbClr val="595959"/>
              </a:buClr>
              <a:buSzPts val="2400"/>
              <a:buFont typeface="Arial"/>
              <a:buNone/>
            </a:pPr>
            <a:endParaRPr/>
          </a:p>
          <a:p>
            <a:pPr marL="342900" lvl="0" indent="-342900" algn="just" rtl="0">
              <a:lnSpc>
                <a:spcPct val="103333"/>
              </a:lnSpc>
              <a:spcBef>
                <a:spcPts val="0"/>
              </a:spcBef>
              <a:spcAft>
                <a:spcPts val="0"/>
              </a:spcAft>
              <a:buClr>
                <a:srgbClr val="595959"/>
              </a:buClr>
              <a:buSzPts val="2400"/>
              <a:buFont typeface="Arial"/>
              <a:buChar char="•"/>
            </a:pPr>
            <a:r>
              <a:rPr lang="en-GB"/>
              <a:t>They launched a 'Go Green' campaign, advocating for waste reduction and sustainable sourcing within their industry.</a:t>
            </a:r>
            <a:endParaRPr/>
          </a:p>
          <a:p>
            <a:pPr marL="342900" lvl="0" indent="-190500" algn="just" rtl="0">
              <a:lnSpc>
                <a:spcPct val="103333"/>
              </a:lnSpc>
              <a:spcBef>
                <a:spcPts val="0"/>
              </a:spcBef>
              <a:spcAft>
                <a:spcPts val="0"/>
              </a:spcAft>
              <a:buClr>
                <a:srgbClr val="595959"/>
              </a:buClr>
              <a:buSzPts val="2400"/>
              <a:buFont typeface="Arial"/>
              <a:buNone/>
            </a:pPr>
            <a:endParaRPr/>
          </a:p>
          <a:p>
            <a:pPr marL="342900" lvl="0" indent="-342900" algn="just" rtl="0">
              <a:lnSpc>
                <a:spcPct val="103333"/>
              </a:lnSpc>
              <a:spcBef>
                <a:spcPts val="0"/>
              </a:spcBef>
              <a:spcAft>
                <a:spcPts val="0"/>
              </a:spcAft>
              <a:buClr>
                <a:srgbClr val="595959"/>
              </a:buClr>
              <a:buSzPts val="2400"/>
              <a:buFont typeface="Arial"/>
              <a:buChar char="•"/>
            </a:pPr>
            <a:r>
              <a:rPr lang="en-GB"/>
              <a:t>This advocacy resulted in a 30% increase in their market share and the establishment of an industry-wide green alliance (European Management Journal, 2020).</a:t>
            </a:r>
            <a:endParaRPr/>
          </a:p>
        </p:txBody>
      </p:sp>
      <p:sp>
        <p:nvSpPr>
          <p:cNvPr id="406" name="Google Shape;406;p22"/>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CASE STUDY: EcoCraft Kitchenware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23"/>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How to Implement Advocacy in Your Micro Enterprise</a:t>
            </a:r>
            <a:endParaRPr/>
          </a:p>
        </p:txBody>
      </p:sp>
      <p:sp>
        <p:nvSpPr>
          <p:cNvPr id="412" name="Google Shape;412;p23"/>
          <p:cNvSpPr txBox="1">
            <a:spLocks noGrp="1"/>
          </p:cNvSpPr>
          <p:nvPr>
            <p:ph type="body" idx="2"/>
          </p:nvPr>
        </p:nvSpPr>
        <p:spPr>
          <a:xfrm>
            <a:off x="272493" y="2385436"/>
            <a:ext cx="11743944" cy="4752980"/>
          </a:xfrm>
          <a:prstGeom prst="rect">
            <a:avLst/>
          </a:prstGeom>
          <a:noFill/>
          <a:ln>
            <a:noFill/>
          </a:ln>
        </p:spPr>
        <p:txBody>
          <a:bodyPr spcFirstLastPara="1" wrap="square" lIns="91425" tIns="45700" rIns="91425" bIns="45700" anchor="t" anchorCtr="0">
            <a:noAutofit/>
          </a:bodyPr>
          <a:lstStyle/>
          <a:p>
            <a:pPr marL="228600" lvl="0" indent="-228600" algn="just" rtl="0">
              <a:lnSpc>
                <a:spcPct val="100000"/>
              </a:lnSpc>
              <a:spcBef>
                <a:spcPts val="0"/>
              </a:spcBef>
              <a:spcAft>
                <a:spcPts val="0"/>
              </a:spcAft>
              <a:buClr>
                <a:srgbClr val="595959"/>
              </a:buClr>
              <a:buSzPts val="2400"/>
              <a:buNone/>
            </a:pPr>
            <a:r>
              <a:rPr lang="en-GB"/>
              <a:t>Develop a Sustainable Vision Statement:</a:t>
            </a:r>
            <a:endParaRPr/>
          </a:p>
          <a:p>
            <a:pPr marL="342900" lvl="0" indent="-342900" algn="just" rtl="0">
              <a:lnSpc>
                <a:spcPct val="100000"/>
              </a:lnSpc>
              <a:spcBef>
                <a:spcPts val="0"/>
              </a:spcBef>
              <a:spcAft>
                <a:spcPts val="0"/>
              </a:spcAft>
              <a:buClr>
                <a:srgbClr val="595959"/>
              </a:buClr>
              <a:buSzPts val="2400"/>
              <a:buFont typeface="Arial"/>
              <a:buChar char="•"/>
            </a:pPr>
            <a:r>
              <a:rPr lang="en-GB"/>
              <a:t>Articulate your long-term commitment to sustainability that resonates with all business stakeholders.</a:t>
            </a:r>
            <a:endParaRPr/>
          </a:p>
          <a:p>
            <a:pPr marL="228600" lvl="0" indent="-228600" algn="just" rtl="0">
              <a:lnSpc>
                <a:spcPct val="100000"/>
              </a:lnSpc>
              <a:spcBef>
                <a:spcPts val="0"/>
              </a:spcBef>
              <a:spcAft>
                <a:spcPts val="0"/>
              </a:spcAft>
              <a:buClr>
                <a:srgbClr val="595959"/>
              </a:buClr>
              <a:buSzPts val="2400"/>
              <a:buNone/>
            </a:pPr>
            <a:r>
              <a:rPr lang="en-GB"/>
              <a:t>Promote Sustainable Practices:</a:t>
            </a:r>
            <a:endParaRPr/>
          </a:p>
          <a:p>
            <a:pPr marL="342900" lvl="0" indent="-342900" algn="just" rtl="0">
              <a:lnSpc>
                <a:spcPct val="100000"/>
              </a:lnSpc>
              <a:spcBef>
                <a:spcPts val="0"/>
              </a:spcBef>
              <a:spcAft>
                <a:spcPts val="0"/>
              </a:spcAft>
              <a:buClr>
                <a:srgbClr val="595959"/>
              </a:buClr>
              <a:buSzPts val="2400"/>
              <a:buFont typeface="Arial"/>
              <a:buChar char="•"/>
            </a:pPr>
            <a:r>
              <a:rPr lang="en-GB"/>
              <a:t>Use your business platform to promote and educate about sustainability within your community.</a:t>
            </a:r>
            <a:endParaRPr/>
          </a:p>
          <a:p>
            <a:pPr marL="228600" lvl="0" indent="-228600" algn="just" rtl="0">
              <a:lnSpc>
                <a:spcPct val="100000"/>
              </a:lnSpc>
              <a:spcBef>
                <a:spcPts val="0"/>
              </a:spcBef>
              <a:spcAft>
                <a:spcPts val="0"/>
              </a:spcAft>
              <a:buClr>
                <a:srgbClr val="595959"/>
              </a:buClr>
              <a:buSzPts val="2400"/>
              <a:buNone/>
            </a:pPr>
            <a:r>
              <a:rPr lang="en-GB"/>
              <a:t>Leverage Social Media:</a:t>
            </a:r>
            <a:endParaRPr/>
          </a:p>
          <a:p>
            <a:pPr marL="342900" lvl="0" indent="-342900" algn="just" rtl="0">
              <a:lnSpc>
                <a:spcPct val="100000"/>
              </a:lnSpc>
              <a:spcBef>
                <a:spcPts val="0"/>
              </a:spcBef>
              <a:spcAft>
                <a:spcPts val="0"/>
              </a:spcAft>
              <a:buClr>
                <a:srgbClr val="595959"/>
              </a:buClr>
              <a:buSzPts val="2400"/>
              <a:buFont typeface="Arial"/>
              <a:buChar char="•"/>
            </a:pPr>
            <a:r>
              <a:rPr lang="en-GB"/>
              <a:t>Utilise social media to amplify your sustainability initiatives and engage with a broader audience.</a:t>
            </a:r>
            <a:endParaRPr/>
          </a:p>
          <a:p>
            <a:pPr marL="228600" lvl="0" indent="-228600" algn="just" rtl="0">
              <a:lnSpc>
                <a:spcPct val="100000"/>
              </a:lnSpc>
              <a:spcBef>
                <a:spcPts val="0"/>
              </a:spcBef>
              <a:spcAft>
                <a:spcPts val="0"/>
              </a:spcAft>
              <a:buClr>
                <a:srgbClr val="595959"/>
              </a:buClr>
              <a:buSzPts val="2400"/>
              <a:buNone/>
            </a:pPr>
            <a:r>
              <a:rPr lang="en-GB"/>
              <a:t>Create Collaborative Networks:</a:t>
            </a:r>
            <a:endParaRPr/>
          </a:p>
          <a:p>
            <a:pPr marL="342900" lvl="0" indent="-342900" algn="just" rtl="0">
              <a:lnSpc>
                <a:spcPct val="100000"/>
              </a:lnSpc>
              <a:spcBef>
                <a:spcPts val="0"/>
              </a:spcBef>
              <a:spcAft>
                <a:spcPts val="0"/>
              </a:spcAft>
              <a:buClr>
                <a:srgbClr val="595959"/>
              </a:buClr>
              <a:buSzPts val="2400"/>
              <a:buFont typeface="Arial"/>
              <a:buChar char="•"/>
            </a:pPr>
            <a:r>
              <a:rPr lang="en-GB"/>
              <a:t>Form alliances with other micro enterprises to advocate for sustainability collectively.</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24"/>
          <p:cNvSpPr txBox="1">
            <a:spLocks noGrp="1"/>
          </p:cNvSpPr>
          <p:nvPr>
            <p:ph type="body" idx="1"/>
          </p:nvPr>
        </p:nvSpPr>
        <p:spPr>
          <a:xfrm>
            <a:off x="635272" y="97540"/>
            <a:ext cx="5613128"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Crafting Your Sustainability Vision - Interactive Workshop: PART 1</a:t>
            </a:r>
            <a:endParaRPr/>
          </a:p>
        </p:txBody>
      </p:sp>
      <p:pic>
        <p:nvPicPr>
          <p:cNvPr id="418" name="Google Shape;418;p24"/>
          <p:cNvPicPr preferRelativeResize="0">
            <a:picLocks noGrp="1"/>
          </p:cNvPicPr>
          <p:nvPr>
            <p:ph type="pic" idx="2"/>
          </p:nvPr>
        </p:nvPicPr>
        <p:blipFill rotWithShape="1">
          <a:blip r:embed="rId3">
            <a:alphaModFix/>
          </a:blip>
          <a:srcRect l="6295" r="6295"/>
          <a:stretch/>
        </p:blipFill>
        <p:spPr>
          <a:xfrm>
            <a:off x="635271" y="2095585"/>
            <a:ext cx="5130800" cy="3913188"/>
          </a:xfrm>
          <a:prstGeom prst="rect">
            <a:avLst/>
          </a:prstGeom>
          <a:solidFill>
            <a:srgbClr val="D8D8D8"/>
          </a:solidFill>
          <a:ln>
            <a:noFill/>
          </a:ln>
        </p:spPr>
      </p:pic>
      <p:sp>
        <p:nvSpPr>
          <p:cNvPr id="419" name="Google Shape;419;p24"/>
          <p:cNvSpPr txBox="1">
            <a:spLocks noGrp="1"/>
          </p:cNvSpPr>
          <p:nvPr>
            <p:ph type="body" idx="3"/>
          </p:nvPr>
        </p:nvSpPr>
        <p:spPr>
          <a:xfrm>
            <a:off x="6138672" y="98182"/>
            <a:ext cx="6086475" cy="5910591"/>
          </a:xfrm>
          <a:prstGeom prst="rect">
            <a:avLst/>
          </a:prstGeom>
          <a:noFill/>
          <a:ln>
            <a:noFill/>
          </a:ln>
        </p:spPr>
        <p:txBody>
          <a:bodyPr spcFirstLastPara="1" wrap="square" lIns="91425" tIns="45700" rIns="91425" bIns="45700" anchor="t" anchorCtr="0">
            <a:noAutofit/>
          </a:bodyPr>
          <a:lstStyle/>
          <a:p>
            <a:pPr marL="228600" lvl="0" indent="-228600" algn="just" rtl="0">
              <a:lnSpc>
                <a:spcPct val="103333"/>
              </a:lnSpc>
              <a:spcBef>
                <a:spcPts val="0"/>
              </a:spcBef>
              <a:spcAft>
                <a:spcPts val="0"/>
              </a:spcAft>
              <a:buClr>
                <a:srgbClr val="595959"/>
              </a:buClr>
              <a:buSzPts val="2400"/>
              <a:buNone/>
            </a:pPr>
            <a:r>
              <a:rPr lang="en-GB" sz="2200" b="1"/>
              <a:t>Step 1: Reflect on Core Values</a:t>
            </a:r>
            <a:endParaRPr sz="2200"/>
          </a:p>
          <a:p>
            <a:pPr marL="342900" lvl="0" indent="-330200" algn="just" rtl="0">
              <a:lnSpc>
                <a:spcPct val="103333"/>
              </a:lnSpc>
              <a:spcBef>
                <a:spcPts val="0"/>
              </a:spcBef>
              <a:spcAft>
                <a:spcPts val="0"/>
              </a:spcAft>
              <a:buClr>
                <a:srgbClr val="595959"/>
              </a:buClr>
              <a:buSzPts val="2200"/>
              <a:buFont typeface="Arial"/>
              <a:buChar char="•"/>
            </a:pPr>
            <a:r>
              <a:rPr lang="en-GB" sz="2200"/>
              <a:t>Prompt: What environmental values are important to your business? </a:t>
            </a:r>
            <a:r>
              <a:rPr lang="en-GB" sz="2200" b="1">
                <a:solidFill>
                  <a:srgbClr val="F26650"/>
                </a:solidFill>
              </a:rPr>
              <a:t>List them out</a:t>
            </a:r>
            <a:r>
              <a:rPr lang="en-GB" sz="2200"/>
              <a:t>.</a:t>
            </a:r>
            <a:endParaRPr sz="2200"/>
          </a:p>
          <a:p>
            <a:pPr marL="0" lvl="0" indent="0" algn="just" rtl="0">
              <a:lnSpc>
                <a:spcPct val="103333"/>
              </a:lnSpc>
              <a:spcBef>
                <a:spcPts val="0"/>
              </a:spcBef>
              <a:spcAft>
                <a:spcPts val="0"/>
              </a:spcAft>
              <a:buSzPts val="2400"/>
              <a:buNone/>
            </a:pPr>
            <a:r>
              <a:rPr lang="en-GB" sz="2200"/>
              <a:t>Example: Conservation, Resource Efficiency, Community Welfare.</a:t>
            </a:r>
            <a:endParaRPr sz="2200"/>
          </a:p>
          <a:p>
            <a:pPr marL="228600" lvl="0" indent="-228600" algn="just" rtl="0">
              <a:lnSpc>
                <a:spcPct val="103333"/>
              </a:lnSpc>
              <a:spcBef>
                <a:spcPts val="0"/>
              </a:spcBef>
              <a:spcAft>
                <a:spcPts val="0"/>
              </a:spcAft>
              <a:buClr>
                <a:srgbClr val="595959"/>
              </a:buClr>
              <a:buSzPts val="2400"/>
              <a:buNone/>
            </a:pPr>
            <a:r>
              <a:rPr lang="en-GB" sz="2200" b="1"/>
              <a:t>Step 2: Imagine the Future</a:t>
            </a:r>
            <a:endParaRPr sz="2200"/>
          </a:p>
          <a:p>
            <a:pPr marL="342900" lvl="0" indent="-330200" algn="just" rtl="0">
              <a:lnSpc>
                <a:spcPct val="103333"/>
              </a:lnSpc>
              <a:spcBef>
                <a:spcPts val="0"/>
              </a:spcBef>
              <a:spcAft>
                <a:spcPts val="0"/>
              </a:spcAft>
              <a:buClr>
                <a:srgbClr val="595959"/>
              </a:buClr>
              <a:buSzPts val="2200"/>
              <a:buFont typeface="Arial"/>
              <a:buChar char="•"/>
            </a:pPr>
            <a:r>
              <a:rPr lang="en-GB" sz="2200"/>
              <a:t>Prompt: Describe your business's positive impact on the planet in 5 years. </a:t>
            </a:r>
            <a:r>
              <a:rPr lang="en-GB" sz="2200" b="1">
                <a:solidFill>
                  <a:srgbClr val="F26650"/>
                </a:solidFill>
              </a:rPr>
              <a:t>Use vivid, specific imagery.</a:t>
            </a:r>
            <a:endParaRPr sz="2200"/>
          </a:p>
          <a:p>
            <a:pPr marL="0" lvl="0" indent="0" algn="just" rtl="0">
              <a:lnSpc>
                <a:spcPct val="103333"/>
              </a:lnSpc>
              <a:spcBef>
                <a:spcPts val="0"/>
              </a:spcBef>
              <a:spcAft>
                <a:spcPts val="0"/>
              </a:spcAft>
              <a:buSzPts val="2400"/>
              <a:buNone/>
            </a:pPr>
            <a:r>
              <a:rPr lang="en-GB" sz="2200"/>
              <a:t>Example: A local stream cleaned up through our conservation efforts.</a:t>
            </a:r>
            <a:endParaRPr sz="2200"/>
          </a:p>
          <a:p>
            <a:pPr marL="228600" lvl="0" indent="-228600" algn="just" rtl="0">
              <a:lnSpc>
                <a:spcPct val="103333"/>
              </a:lnSpc>
              <a:spcBef>
                <a:spcPts val="0"/>
              </a:spcBef>
              <a:spcAft>
                <a:spcPts val="0"/>
              </a:spcAft>
              <a:buClr>
                <a:srgbClr val="595959"/>
              </a:buClr>
              <a:buSzPts val="2400"/>
              <a:buNone/>
            </a:pPr>
            <a:r>
              <a:rPr lang="en-GB" sz="2200" b="1"/>
              <a:t>Step 3: Condense into a Statement</a:t>
            </a:r>
            <a:endParaRPr sz="2200"/>
          </a:p>
          <a:p>
            <a:pPr marL="342900" lvl="0" indent="-330200" algn="just" rtl="0">
              <a:lnSpc>
                <a:spcPct val="103333"/>
              </a:lnSpc>
              <a:spcBef>
                <a:spcPts val="0"/>
              </a:spcBef>
              <a:spcAft>
                <a:spcPts val="0"/>
              </a:spcAft>
              <a:buClr>
                <a:srgbClr val="595959"/>
              </a:buClr>
              <a:buSzPts val="2200"/>
              <a:buFont typeface="Arial"/>
              <a:buChar char="•"/>
            </a:pPr>
            <a:r>
              <a:rPr lang="en-GB" sz="2200"/>
              <a:t>Prompt: Distil your reflections and descriptions into a </a:t>
            </a:r>
            <a:r>
              <a:rPr lang="en-GB" sz="2200" b="1">
                <a:solidFill>
                  <a:srgbClr val="F26650"/>
                </a:solidFill>
              </a:rPr>
              <a:t>clear, concise statement</a:t>
            </a:r>
            <a:r>
              <a:rPr lang="en-GB" sz="2200"/>
              <a:t>. This is your vision.</a:t>
            </a:r>
            <a:endParaRPr sz="2200"/>
          </a:p>
          <a:p>
            <a:pPr marL="0" lvl="0" indent="0" algn="just" rtl="0">
              <a:lnSpc>
                <a:spcPct val="103333"/>
              </a:lnSpc>
              <a:spcBef>
                <a:spcPts val="0"/>
              </a:spcBef>
              <a:spcAft>
                <a:spcPts val="0"/>
              </a:spcAft>
              <a:buSzPts val="2400"/>
              <a:buNone/>
            </a:pPr>
            <a:r>
              <a:rPr lang="en-GB" sz="2200"/>
              <a:t>Example: To be the leading example in our community for sustainable practices, enriching the local environment and society.</a:t>
            </a:r>
            <a:endParaRPr sz="22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25"/>
          <p:cNvSpPr txBox="1">
            <a:spLocks noGrp="1"/>
          </p:cNvSpPr>
          <p:nvPr>
            <p:ph type="body" idx="1"/>
          </p:nvPr>
        </p:nvSpPr>
        <p:spPr>
          <a:xfrm>
            <a:off x="635271" y="97540"/>
            <a:ext cx="5460729"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Crafting Your Sustainability Vision - Interactive Workshop: PART 2</a:t>
            </a:r>
            <a:endParaRPr/>
          </a:p>
        </p:txBody>
      </p:sp>
      <p:pic>
        <p:nvPicPr>
          <p:cNvPr id="425" name="Google Shape;425;p25"/>
          <p:cNvPicPr preferRelativeResize="0">
            <a:picLocks noGrp="1"/>
          </p:cNvPicPr>
          <p:nvPr>
            <p:ph type="pic" idx="2"/>
          </p:nvPr>
        </p:nvPicPr>
        <p:blipFill rotWithShape="1">
          <a:blip r:embed="rId3">
            <a:alphaModFix/>
          </a:blip>
          <a:srcRect l="7890" r="7889"/>
          <a:stretch/>
        </p:blipFill>
        <p:spPr>
          <a:xfrm>
            <a:off x="635271" y="2095585"/>
            <a:ext cx="5130800" cy="3913188"/>
          </a:xfrm>
          <a:prstGeom prst="rect">
            <a:avLst/>
          </a:prstGeom>
          <a:solidFill>
            <a:srgbClr val="D8D8D8"/>
          </a:solidFill>
          <a:ln>
            <a:noFill/>
          </a:ln>
        </p:spPr>
      </p:pic>
      <p:sp>
        <p:nvSpPr>
          <p:cNvPr id="426" name="Google Shape;426;p25"/>
          <p:cNvSpPr txBox="1">
            <a:spLocks noGrp="1"/>
          </p:cNvSpPr>
          <p:nvPr>
            <p:ph type="body" idx="3"/>
          </p:nvPr>
        </p:nvSpPr>
        <p:spPr>
          <a:xfrm>
            <a:off x="6105525" y="913881"/>
            <a:ext cx="6086400" cy="4824600"/>
          </a:xfrm>
          <a:prstGeom prst="rect">
            <a:avLst/>
          </a:prstGeom>
          <a:noFill/>
          <a:ln>
            <a:noFill/>
          </a:ln>
        </p:spPr>
        <p:txBody>
          <a:bodyPr spcFirstLastPara="1" wrap="square" lIns="91425" tIns="45700" rIns="91425" bIns="45700" anchor="t" anchorCtr="0">
            <a:noAutofit/>
          </a:bodyPr>
          <a:lstStyle/>
          <a:p>
            <a:pPr marL="228600" lvl="0" indent="-228600" algn="just" rtl="0">
              <a:lnSpc>
                <a:spcPct val="103333"/>
              </a:lnSpc>
              <a:spcBef>
                <a:spcPts val="0"/>
              </a:spcBef>
              <a:spcAft>
                <a:spcPts val="0"/>
              </a:spcAft>
              <a:buClr>
                <a:srgbClr val="595959"/>
              </a:buClr>
              <a:buSzPts val="2400"/>
              <a:buNone/>
            </a:pPr>
            <a:r>
              <a:rPr lang="en-GB" b="1"/>
              <a:t>Step 4: Refine and Align</a:t>
            </a:r>
            <a:endParaRPr/>
          </a:p>
          <a:p>
            <a:pPr marL="342900" lvl="0" indent="-342900" algn="just" rtl="0">
              <a:lnSpc>
                <a:spcPct val="103333"/>
              </a:lnSpc>
              <a:spcBef>
                <a:spcPts val="0"/>
              </a:spcBef>
              <a:spcAft>
                <a:spcPts val="0"/>
              </a:spcAft>
              <a:buClr>
                <a:srgbClr val="595959"/>
              </a:buClr>
              <a:buSzPts val="2400"/>
              <a:buFont typeface="Arial"/>
              <a:buChar char="•"/>
            </a:pPr>
            <a:r>
              <a:rPr lang="en-GB"/>
              <a:t>Prompt: Ensure your vision aligns with your </a:t>
            </a:r>
            <a:r>
              <a:rPr lang="en-GB" b="1">
                <a:solidFill>
                  <a:srgbClr val="F26650"/>
                </a:solidFill>
              </a:rPr>
              <a:t>business objectives </a:t>
            </a:r>
            <a:r>
              <a:rPr lang="en-GB"/>
              <a:t>and can </a:t>
            </a:r>
            <a:r>
              <a:rPr lang="en-GB" b="1">
                <a:solidFill>
                  <a:srgbClr val="F26650"/>
                </a:solidFill>
              </a:rPr>
              <a:t>be understood </a:t>
            </a:r>
            <a:r>
              <a:rPr lang="en-GB"/>
              <a:t>by all stakeholders.</a:t>
            </a:r>
            <a:endParaRPr/>
          </a:p>
          <a:p>
            <a:pPr marL="342900" lvl="0" indent="-342900" algn="just" rtl="0">
              <a:lnSpc>
                <a:spcPct val="103333"/>
              </a:lnSpc>
              <a:spcBef>
                <a:spcPts val="0"/>
              </a:spcBef>
              <a:spcAft>
                <a:spcPts val="0"/>
              </a:spcAft>
              <a:buClr>
                <a:srgbClr val="595959"/>
              </a:buClr>
              <a:buSzPts val="2400"/>
              <a:buFont typeface="Arial"/>
              <a:buChar char="•"/>
            </a:pPr>
            <a:r>
              <a:rPr lang="en-GB"/>
              <a:t>Tips: Use straightforward language, avoid jargon, and make it memorable.</a:t>
            </a:r>
            <a:endParaRPr/>
          </a:p>
          <a:p>
            <a:pPr marL="228600" lvl="0" indent="-228600" algn="just" rtl="0">
              <a:lnSpc>
                <a:spcPct val="103333"/>
              </a:lnSpc>
              <a:spcBef>
                <a:spcPts val="0"/>
              </a:spcBef>
              <a:spcAft>
                <a:spcPts val="0"/>
              </a:spcAft>
              <a:buClr>
                <a:srgbClr val="595959"/>
              </a:buClr>
              <a:buSzPts val="2400"/>
              <a:buNone/>
            </a:pPr>
            <a:endParaRPr b="1"/>
          </a:p>
          <a:p>
            <a:pPr marL="228600" lvl="0" indent="-228600" algn="just" rtl="0">
              <a:lnSpc>
                <a:spcPct val="103333"/>
              </a:lnSpc>
              <a:spcBef>
                <a:spcPts val="0"/>
              </a:spcBef>
              <a:spcAft>
                <a:spcPts val="0"/>
              </a:spcAft>
              <a:buClr>
                <a:srgbClr val="595959"/>
              </a:buClr>
              <a:buSzPts val="2400"/>
              <a:buNone/>
            </a:pPr>
            <a:r>
              <a:rPr lang="en-GB" b="1"/>
              <a:t>Step 5: Commit and Share</a:t>
            </a:r>
            <a:endParaRPr/>
          </a:p>
          <a:p>
            <a:pPr marL="342900" lvl="0" indent="-342900" algn="just" rtl="0">
              <a:lnSpc>
                <a:spcPct val="103333"/>
              </a:lnSpc>
              <a:spcBef>
                <a:spcPts val="0"/>
              </a:spcBef>
              <a:spcAft>
                <a:spcPts val="0"/>
              </a:spcAft>
              <a:buClr>
                <a:srgbClr val="595959"/>
              </a:buClr>
              <a:buSzPts val="2400"/>
              <a:buFont typeface="Arial"/>
              <a:buChar char="•"/>
            </a:pPr>
            <a:r>
              <a:rPr lang="en-GB"/>
              <a:t>Prompt: Commit to your vision by </a:t>
            </a:r>
            <a:r>
              <a:rPr lang="en-GB" b="1">
                <a:solidFill>
                  <a:srgbClr val="F26650"/>
                </a:solidFill>
              </a:rPr>
              <a:t>sharing</a:t>
            </a:r>
            <a:r>
              <a:rPr lang="en-GB"/>
              <a:t> it with your </a:t>
            </a:r>
            <a:r>
              <a:rPr lang="en-GB" b="1">
                <a:solidFill>
                  <a:srgbClr val="F26650"/>
                </a:solidFill>
              </a:rPr>
              <a:t>team and stakeholders</a:t>
            </a:r>
            <a:r>
              <a:rPr lang="en-GB"/>
              <a:t>. Gather their feedback to refine it further.</a:t>
            </a:r>
            <a:endParaRPr/>
          </a:p>
          <a:p>
            <a:pPr marL="342900" lvl="0" indent="-342900" algn="just" rtl="0">
              <a:lnSpc>
                <a:spcPct val="103333"/>
              </a:lnSpc>
              <a:spcBef>
                <a:spcPts val="0"/>
              </a:spcBef>
              <a:spcAft>
                <a:spcPts val="0"/>
              </a:spcAft>
              <a:buClr>
                <a:srgbClr val="595959"/>
              </a:buClr>
              <a:buSzPts val="2400"/>
              <a:buFont typeface="Arial"/>
              <a:buChar char="•"/>
            </a:pPr>
            <a:r>
              <a:rPr lang="en-GB"/>
              <a:t>Action: Post your draft vision statement on a shared document or wall for collaborative editing.</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26"/>
          <p:cNvSpPr txBox="1">
            <a:spLocks noGrp="1"/>
          </p:cNvSpPr>
          <p:nvPr>
            <p:ph type="body" idx="1"/>
          </p:nvPr>
        </p:nvSpPr>
        <p:spPr>
          <a:xfrm>
            <a:off x="635271" y="97540"/>
            <a:ext cx="5460729"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Crafting Your Sustainability Vision - Interactive Workshop: PART 3</a:t>
            </a:r>
            <a:endParaRPr/>
          </a:p>
        </p:txBody>
      </p:sp>
      <p:pic>
        <p:nvPicPr>
          <p:cNvPr id="432" name="Google Shape;432;p26"/>
          <p:cNvPicPr preferRelativeResize="0">
            <a:picLocks noGrp="1"/>
          </p:cNvPicPr>
          <p:nvPr>
            <p:ph type="pic" idx="2"/>
          </p:nvPr>
        </p:nvPicPr>
        <p:blipFill rotWithShape="1">
          <a:blip r:embed="rId3">
            <a:alphaModFix/>
          </a:blip>
          <a:srcRect l="6295" r="6295"/>
          <a:stretch/>
        </p:blipFill>
        <p:spPr>
          <a:xfrm>
            <a:off x="635271" y="2095585"/>
            <a:ext cx="5130800" cy="3913188"/>
          </a:xfrm>
          <a:prstGeom prst="rect">
            <a:avLst/>
          </a:prstGeom>
          <a:solidFill>
            <a:srgbClr val="D8D8D8"/>
          </a:solidFill>
          <a:ln>
            <a:noFill/>
          </a:ln>
        </p:spPr>
      </p:pic>
      <p:sp>
        <p:nvSpPr>
          <p:cNvPr id="433" name="Google Shape;433;p26"/>
          <p:cNvSpPr txBox="1">
            <a:spLocks noGrp="1"/>
          </p:cNvSpPr>
          <p:nvPr>
            <p:ph type="body" idx="3"/>
          </p:nvPr>
        </p:nvSpPr>
        <p:spPr>
          <a:xfrm>
            <a:off x="6208776" y="0"/>
            <a:ext cx="6086475" cy="5720091"/>
          </a:xfrm>
          <a:prstGeom prst="rect">
            <a:avLst/>
          </a:prstGeom>
          <a:noFill/>
          <a:ln>
            <a:noFill/>
          </a:ln>
        </p:spPr>
        <p:txBody>
          <a:bodyPr spcFirstLastPara="1" wrap="square" lIns="91425" tIns="45700" rIns="91425" bIns="45700" anchor="t" anchorCtr="0">
            <a:noAutofit/>
          </a:bodyPr>
          <a:lstStyle/>
          <a:p>
            <a:pPr marL="228600" lvl="0" indent="-228600" algn="just" rtl="0">
              <a:lnSpc>
                <a:spcPct val="103333"/>
              </a:lnSpc>
              <a:spcBef>
                <a:spcPts val="0"/>
              </a:spcBef>
              <a:spcAft>
                <a:spcPts val="0"/>
              </a:spcAft>
              <a:buClr>
                <a:srgbClr val="595959"/>
              </a:buClr>
              <a:buSzPts val="2400"/>
              <a:buNone/>
            </a:pPr>
            <a:r>
              <a:rPr lang="en-GB" sz="2200" b="1"/>
              <a:t>Live Collaboration:</a:t>
            </a:r>
            <a:endParaRPr sz="2200"/>
          </a:p>
          <a:p>
            <a:pPr marL="342900" lvl="0" indent="-330200" algn="just" rtl="0">
              <a:lnSpc>
                <a:spcPct val="103333"/>
              </a:lnSpc>
              <a:spcBef>
                <a:spcPts val="0"/>
              </a:spcBef>
              <a:spcAft>
                <a:spcPts val="0"/>
              </a:spcAft>
              <a:buClr>
                <a:srgbClr val="595959"/>
              </a:buClr>
              <a:buSzPts val="2200"/>
              <a:buFont typeface="Arial"/>
              <a:buChar char="•"/>
            </a:pPr>
            <a:r>
              <a:rPr lang="en-GB" sz="2200"/>
              <a:t>Use the provided worksheet to guide you through each step, then share your draft with your peers for live feedback. Link to Downloadable Worksheet: </a:t>
            </a:r>
            <a:r>
              <a:rPr lang="en-GB" u="sng">
                <a:solidFill>
                  <a:srgbClr val="1E75B0"/>
                </a:solidFill>
              </a:rPr>
              <a:t>Your Sustainable Vision Worksheet</a:t>
            </a:r>
            <a:endParaRPr/>
          </a:p>
          <a:p>
            <a:pPr marL="0" lvl="0" indent="0" algn="just" rtl="0">
              <a:lnSpc>
                <a:spcPct val="103333"/>
              </a:lnSpc>
              <a:spcBef>
                <a:spcPts val="0"/>
              </a:spcBef>
              <a:spcAft>
                <a:spcPts val="0"/>
              </a:spcAft>
              <a:buSzPts val="2400"/>
              <a:buNone/>
            </a:pPr>
            <a:endParaRPr sz="2200"/>
          </a:p>
          <a:p>
            <a:pPr marL="228600" lvl="0" indent="-228600" algn="just" rtl="0">
              <a:lnSpc>
                <a:spcPct val="103333"/>
              </a:lnSpc>
              <a:spcBef>
                <a:spcPts val="0"/>
              </a:spcBef>
              <a:spcAft>
                <a:spcPts val="0"/>
              </a:spcAft>
              <a:buClr>
                <a:srgbClr val="595959"/>
              </a:buClr>
              <a:buSzPts val="2400"/>
              <a:buNone/>
            </a:pPr>
            <a:r>
              <a:rPr lang="en-GB" sz="2200" b="1"/>
              <a:t>Group Sharing:</a:t>
            </a:r>
            <a:endParaRPr sz="2200"/>
          </a:p>
          <a:p>
            <a:pPr marL="342900" lvl="0" indent="-330200" algn="just" rtl="0">
              <a:lnSpc>
                <a:spcPct val="103333"/>
              </a:lnSpc>
              <a:spcBef>
                <a:spcPts val="0"/>
              </a:spcBef>
              <a:spcAft>
                <a:spcPts val="0"/>
              </a:spcAft>
              <a:buClr>
                <a:srgbClr val="595959"/>
              </a:buClr>
              <a:buSzPts val="2200"/>
              <a:buFont typeface="Arial"/>
              <a:buChar char="•"/>
            </a:pPr>
            <a:r>
              <a:rPr lang="en-GB" sz="2200"/>
              <a:t>Once you've crafted your vision statement, share it in small groups for support and brainstorm how to embody this vision in day-to-day operations.</a:t>
            </a:r>
            <a:endParaRPr sz="2200"/>
          </a:p>
          <a:p>
            <a:pPr marL="228600" lvl="0" indent="-228600" algn="just" rtl="0">
              <a:lnSpc>
                <a:spcPct val="103333"/>
              </a:lnSpc>
              <a:spcBef>
                <a:spcPts val="0"/>
              </a:spcBef>
              <a:spcAft>
                <a:spcPts val="0"/>
              </a:spcAft>
              <a:buClr>
                <a:srgbClr val="595959"/>
              </a:buClr>
              <a:buSzPts val="2400"/>
              <a:buNone/>
            </a:pPr>
            <a:endParaRPr sz="2200" b="1"/>
          </a:p>
          <a:p>
            <a:pPr marL="228600" lvl="0" indent="-228600" algn="just" rtl="0">
              <a:lnSpc>
                <a:spcPct val="103333"/>
              </a:lnSpc>
              <a:spcBef>
                <a:spcPts val="0"/>
              </a:spcBef>
              <a:spcAft>
                <a:spcPts val="0"/>
              </a:spcAft>
              <a:buClr>
                <a:srgbClr val="595959"/>
              </a:buClr>
              <a:buSzPts val="2400"/>
              <a:buNone/>
            </a:pPr>
            <a:r>
              <a:rPr lang="en-GB" sz="2200" b="1"/>
              <a:t>Implementing the Vision:</a:t>
            </a:r>
            <a:endParaRPr sz="2200"/>
          </a:p>
          <a:p>
            <a:pPr marL="342900" lvl="0" indent="-330200" algn="just" rtl="0">
              <a:lnSpc>
                <a:spcPct val="103333"/>
              </a:lnSpc>
              <a:spcBef>
                <a:spcPts val="0"/>
              </a:spcBef>
              <a:spcAft>
                <a:spcPts val="0"/>
              </a:spcAft>
              <a:buClr>
                <a:srgbClr val="595959"/>
              </a:buClr>
              <a:buSzPts val="2200"/>
              <a:buFont typeface="Arial"/>
              <a:buChar char="•"/>
            </a:pPr>
            <a:r>
              <a:rPr lang="en-GB" sz="2200"/>
              <a:t>Now that you have a sustainability vision statement, the next step is to integrate it into all aspects of your business—from policies to daily practices. Consider setting up a quarterly review to track your progress towards this vision.</a:t>
            </a:r>
            <a:endParaRPr sz="22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27"/>
          <p:cNvSpPr txBox="1">
            <a:spLocks noGrp="1"/>
          </p:cNvSpPr>
          <p:nvPr>
            <p:ph type="body" idx="2"/>
          </p:nvPr>
        </p:nvSpPr>
        <p:spPr>
          <a:xfrm>
            <a:off x="358236" y="2584164"/>
            <a:ext cx="5585364" cy="198783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2.3 EMPLOYEE SKILLS TRAINING AND EDUCATION IN SUSTAINABILITY</a:t>
            </a:r>
            <a:endParaRPr/>
          </a:p>
        </p:txBody>
      </p:sp>
      <p:pic>
        <p:nvPicPr>
          <p:cNvPr id="439" name="Google Shape;439;p27"/>
          <p:cNvPicPr preferRelativeResize="0">
            <a:picLocks noGrp="1"/>
          </p:cNvPicPr>
          <p:nvPr>
            <p:ph type="pic" idx="3"/>
          </p:nvPr>
        </p:nvPicPr>
        <p:blipFill rotWithShape="1">
          <a:blip r:embed="rId3">
            <a:alphaModFix/>
          </a:blip>
          <a:srcRect t="2029" b="2029"/>
          <a:stretch/>
        </p:blipFill>
        <p:spPr>
          <a:xfrm>
            <a:off x="6083676" y="0"/>
            <a:ext cx="5361066" cy="6858000"/>
          </a:xfrm>
          <a:prstGeom prst="rect">
            <a:avLst/>
          </a:prstGeom>
          <a:solidFill>
            <a:srgbClr val="D8D8D8"/>
          </a:solid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97"/>
          <p:cNvSpPr txBox="1">
            <a:spLocks noGrp="1"/>
          </p:cNvSpPr>
          <p:nvPr>
            <p:ph type="body" idx="1"/>
          </p:nvPr>
        </p:nvSpPr>
        <p:spPr>
          <a:xfrm>
            <a:off x="1218922" y="348055"/>
            <a:ext cx="10007112" cy="807005"/>
          </a:xfrm>
          <a:prstGeom prst="rect">
            <a:avLst/>
          </a:prstGeom>
          <a:noFill/>
          <a:ln>
            <a:noFill/>
          </a:ln>
        </p:spPr>
        <p:txBody>
          <a:bodyPr spcFirstLastPara="1" wrap="square" lIns="91425" tIns="45700" rIns="91425" bIns="45700" anchor="t" anchorCtr="0">
            <a:noAutofit/>
          </a:bodyPr>
          <a:lstStyle/>
          <a:p>
            <a:pPr marL="457200" lvl="0" indent="-228600" algn="ctr" rtl="0">
              <a:lnSpc>
                <a:spcPct val="90000"/>
              </a:lnSpc>
              <a:spcBef>
                <a:spcPts val="1000"/>
              </a:spcBef>
              <a:spcAft>
                <a:spcPts val="0"/>
              </a:spcAft>
              <a:buSzPts val="3600"/>
              <a:buNone/>
            </a:pPr>
            <a:r>
              <a:rPr lang="en-GB">
                <a:solidFill>
                  <a:srgbClr val="595959"/>
                </a:solidFill>
              </a:rPr>
              <a:t>SOS Starter Kit Table of Contents </a:t>
            </a:r>
            <a:endParaRPr/>
          </a:p>
        </p:txBody>
      </p:sp>
      <p:graphicFrame>
        <p:nvGraphicFramePr>
          <p:cNvPr id="225" name="Google Shape;225;p97"/>
          <p:cNvGraphicFramePr/>
          <p:nvPr/>
        </p:nvGraphicFramePr>
        <p:xfrm>
          <a:off x="621792" y="1456944"/>
          <a:ext cx="3000000" cy="3000000"/>
        </p:xfrm>
        <a:graphic>
          <a:graphicData uri="http://schemas.openxmlformats.org/drawingml/2006/table">
            <a:tbl>
              <a:tblPr>
                <a:noFill/>
                <a:tableStyleId>{2D10889A-EF01-4758-86FA-992423754208}</a:tableStyleId>
              </a:tblPr>
              <a:tblGrid>
                <a:gridCol w="5302125">
                  <a:extLst>
                    <a:ext uri="{9D8B030D-6E8A-4147-A177-3AD203B41FA5}">
                      <a16:colId xmlns:a16="http://schemas.microsoft.com/office/drawing/2014/main" val="20000"/>
                    </a:ext>
                  </a:extLst>
                </a:gridCol>
                <a:gridCol w="5302125">
                  <a:extLst>
                    <a:ext uri="{9D8B030D-6E8A-4147-A177-3AD203B41FA5}">
                      <a16:colId xmlns:a16="http://schemas.microsoft.com/office/drawing/2014/main" val="20001"/>
                    </a:ext>
                  </a:extLst>
                </a:gridCol>
              </a:tblGrid>
              <a:tr h="538150">
                <a:tc>
                  <a:txBody>
                    <a:bodyPr/>
                    <a:lstStyle/>
                    <a:p>
                      <a:pPr marL="0" marR="0" lvl="0" indent="0" algn="ctr" rtl="0">
                        <a:lnSpc>
                          <a:spcPct val="100000"/>
                        </a:lnSpc>
                        <a:spcBef>
                          <a:spcPts val="0"/>
                        </a:spcBef>
                        <a:spcAft>
                          <a:spcPts val="0"/>
                        </a:spcAft>
                        <a:buClr>
                          <a:srgbClr val="000000"/>
                        </a:buClr>
                        <a:buSzPts val="3600"/>
                        <a:buFont typeface="Arial"/>
                        <a:buNone/>
                      </a:pPr>
                      <a:r>
                        <a:rPr lang="en-GB" sz="3600" b="1" i="0" u="none" strike="noStrike" cap="none">
                          <a:solidFill>
                            <a:srgbClr val="73B64B"/>
                          </a:solidFill>
                          <a:latin typeface="Calibri"/>
                          <a:ea typeface="Calibri"/>
                          <a:cs typeface="Calibri"/>
                          <a:sym typeface="Calibri"/>
                        </a:rPr>
                        <a:t>UNIT  NAME</a:t>
                      </a:r>
                      <a:endParaRPr sz="3600" b="1" i="0" u="none" strike="noStrike" cap="none">
                        <a:solidFill>
                          <a:srgbClr val="73B64B"/>
                        </a:solidFill>
                        <a:latin typeface="Calibri"/>
                        <a:ea typeface="Calibri"/>
                        <a:cs typeface="Calibri"/>
                        <a:sym typeface="Calibri"/>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3600"/>
                        <a:buFont typeface="Arial"/>
                        <a:buNone/>
                      </a:pPr>
                      <a:r>
                        <a:rPr lang="en-GB" sz="3600" b="1" i="0" u="none" strike="noStrike" cap="none">
                          <a:solidFill>
                            <a:srgbClr val="73B64B"/>
                          </a:solidFill>
                          <a:latin typeface="Calibri"/>
                          <a:ea typeface="Calibri"/>
                          <a:cs typeface="Calibri"/>
                          <a:sym typeface="Calibri"/>
                        </a:rPr>
                        <a:t>UNIT NAME</a:t>
                      </a:r>
                      <a:endParaRPr sz="3600" b="1" i="0" u="none" strike="noStrike" cap="none">
                        <a:solidFill>
                          <a:srgbClr val="73B64B"/>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538150">
                <a:tc>
                  <a:txBody>
                    <a:bodyPr/>
                    <a:lstStyle/>
                    <a:p>
                      <a:pPr marL="0" marR="0" lvl="0" indent="0" algn="l" rtl="0">
                        <a:lnSpc>
                          <a:spcPct val="100000"/>
                        </a:lnSpc>
                        <a:spcBef>
                          <a:spcPts val="0"/>
                        </a:spcBef>
                        <a:spcAft>
                          <a:spcPts val="0"/>
                        </a:spcAft>
                        <a:buClr>
                          <a:srgbClr val="000000"/>
                        </a:buClr>
                        <a:buSzPts val="2400"/>
                        <a:buFont typeface="Arial"/>
                        <a:buNone/>
                      </a:pPr>
                      <a:r>
                        <a:rPr lang="en-GB" sz="2400" u="none" strike="noStrike" cap="none">
                          <a:solidFill>
                            <a:srgbClr val="010101"/>
                          </a:solidFill>
                          <a:latin typeface="Calibri"/>
                          <a:ea typeface="Calibri"/>
                          <a:cs typeface="Calibri"/>
                          <a:sym typeface="Calibri"/>
                        </a:rPr>
                        <a:t>Introduction to the SOS Starter Kit</a:t>
                      </a:r>
                      <a:endParaRPr sz="2400" u="none" strike="noStrike" cap="none">
                        <a:solidFill>
                          <a:srgbClr val="01010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GB" sz="2400" u="none" strike="noStrike" cap="none">
                          <a:solidFill>
                            <a:srgbClr val="010101"/>
                          </a:solidFill>
                          <a:latin typeface="Calibri"/>
                          <a:ea typeface="Calibri"/>
                          <a:cs typeface="Calibri"/>
                          <a:sym typeface="Calibri"/>
                        </a:rPr>
                        <a:t>Unit 7- Supply Chain Transparency</a:t>
                      </a:r>
                      <a:endParaRPr sz="2400" u="none" strike="noStrike" cap="none">
                        <a:solidFill>
                          <a:srgbClr val="01010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594000">
                <a:tc>
                  <a:txBody>
                    <a:bodyPr/>
                    <a:lstStyle/>
                    <a:p>
                      <a:pPr marL="0" marR="0" lvl="0" indent="0" algn="l" rtl="0">
                        <a:lnSpc>
                          <a:spcPct val="100000"/>
                        </a:lnSpc>
                        <a:spcBef>
                          <a:spcPts val="0"/>
                        </a:spcBef>
                        <a:spcAft>
                          <a:spcPts val="0"/>
                        </a:spcAft>
                        <a:buClr>
                          <a:srgbClr val="000000"/>
                        </a:buClr>
                        <a:buSzPts val="2400"/>
                        <a:buFont typeface="Arial"/>
                        <a:buNone/>
                      </a:pPr>
                      <a:r>
                        <a:rPr lang="en-GB" sz="2400" u="none" strike="noStrike" cap="none">
                          <a:solidFill>
                            <a:srgbClr val="010101"/>
                          </a:solidFill>
                          <a:latin typeface="Calibri"/>
                          <a:ea typeface="Calibri"/>
                          <a:cs typeface="Calibri"/>
                          <a:sym typeface="Calibri"/>
                        </a:rPr>
                        <a:t>Unit 1- Sustainable Business Operations</a:t>
                      </a:r>
                      <a:endParaRPr sz="2400" u="none" strike="noStrike" cap="none">
                        <a:solidFill>
                          <a:srgbClr val="01010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GB" sz="2400" u="none" strike="noStrike" cap="none">
                          <a:solidFill>
                            <a:srgbClr val="010101"/>
                          </a:solidFill>
                          <a:latin typeface="Calibri"/>
                          <a:ea typeface="Calibri"/>
                          <a:cs typeface="Calibri"/>
                          <a:sym typeface="Calibri"/>
                        </a:rPr>
                        <a:t>Unit 8- Benchmark Practices</a:t>
                      </a:r>
                      <a:endParaRPr sz="2400" u="none" strike="noStrike" cap="none">
                        <a:solidFill>
                          <a:srgbClr val="01010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538150">
                <a:tc>
                  <a:txBody>
                    <a:bodyPr/>
                    <a:lstStyle/>
                    <a:p>
                      <a:pPr marL="0" marR="0" lvl="0" indent="0" algn="l" rtl="0">
                        <a:lnSpc>
                          <a:spcPct val="100000"/>
                        </a:lnSpc>
                        <a:spcBef>
                          <a:spcPts val="0"/>
                        </a:spcBef>
                        <a:spcAft>
                          <a:spcPts val="0"/>
                        </a:spcAft>
                        <a:buClr>
                          <a:srgbClr val="000000"/>
                        </a:buClr>
                        <a:buSzPts val="2400"/>
                        <a:buFont typeface="Arial"/>
                        <a:buNone/>
                      </a:pPr>
                      <a:r>
                        <a:rPr lang="en-GB" sz="2400" u="none" strike="noStrike" cap="none">
                          <a:solidFill>
                            <a:srgbClr val="010101"/>
                          </a:solidFill>
                          <a:latin typeface="Calibri"/>
                          <a:ea typeface="Calibri"/>
                          <a:cs typeface="Calibri"/>
                          <a:sym typeface="Calibri"/>
                        </a:rPr>
                        <a:t>Unit 2- Sustainable Thinking</a:t>
                      </a:r>
                      <a:endParaRPr sz="2400" u="none" strike="noStrike" cap="none">
                        <a:solidFill>
                          <a:srgbClr val="01010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GB" sz="2400" u="none" strike="noStrike" cap="none">
                          <a:solidFill>
                            <a:srgbClr val="010101"/>
                          </a:solidFill>
                          <a:latin typeface="Calibri"/>
                          <a:ea typeface="Calibri"/>
                          <a:cs typeface="Calibri"/>
                          <a:sym typeface="Calibri"/>
                        </a:rPr>
                        <a:t>Unit 9- Digital Tools</a:t>
                      </a:r>
                      <a:endParaRPr sz="2400" u="none" strike="noStrike" cap="none">
                        <a:solidFill>
                          <a:srgbClr val="01010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577425">
                <a:tc>
                  <a:txBody>
                    <a:bodyPr/>
                    <a:lstStyle/>
                    <a:p>
                      <a:pPr marL="0" marR="0" lvl="0" indent="0" algn="l" rtl="0">
                        <a:lnSpc>
                          <a:spcPct val="100000"/>
                        </a:lnSpc>
                        <a:spcBef>
                          <a:spcPts val="0"/>
                        </a:spcBef>
                        <a:spcAft>
                          <a:spcPts val="0"/>
                        </a:spcAft>
                        <a:buClr>
                          <a:srgbClr val="000000"/>
                        </a:buClr>
                        <a:buSzPts val="2400"/>
                        <a:buFont typeface="Arial"/>
                        <a:buNone/>
                      </a:pPr>
                      <a:r>
                        <a:rPr lang="en-GB" sz="2400" u="none" strike="noStrike" cap="none">
                          <a:solidFill>
                            <a:srgbClr val="010101"/>
                          </a:solidFill>
                          <a:latin typeface="Calibri"/>
                          <a:ea typeface="Calibri"/>
                          <a:cs typeface="Calibri"/>
                          <a:sym typeface="Calibri"/>
                        </a:rPr>
                        <a:t>Unit 3- Engaging Staff</a:t>
                      </a:r>
                      <a:endParaRPr sz="2400" u="none" strike="noStrike" cap="none">
                        <a:solidFill>
                          <a:srgbClr val="01010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GB" sz="2400" u="none" strike="noStrike" cap="none">
                          <a:solidFill>
                            <a:srgbClr val="010101"/>
                          </a:solidFill>
                          <a:latin typeface="Calibri"/>
                          <a:ea typeface="Calibri"/>
                          <a:cs typeface="Calibri"/>
                          <a:sym typeface="Calibri"/>
                        </a:rPr>
                        <a:t>Unit 10- Pitfalls in Sustainable Businesses</a:t>
                      </a:r>
                      <a:endParaRPr sz="2400" u="none" strike="noStrike" cap="none">
                        <a:solidFill>
                          <a:srgbClr val="01010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4"/>
                  </a:ext>
                </a:extLst>
              </a:tr>
              <a:tr h="538150">
                <a:tc>
                  <a:txBody>
                    <a:bodyPr/>
                    <a:lstStyle/>
                    <a:p>
                      <a:pPr marL="0" marR="0" lvl="0" indent="0" algn="l" rtl="0">
                        <a:lnSpc>
                          <a:spcPct val="100000"/>
                        </a:lnSpc>
                        <a:spcBef>
                          <a:spcPts val="0"/>
                        </a:spcBef>
                        <a:spcAft>
                          <a:spcPts val="0"/>
                        </a:spcAft>
                        <a:buClr>
                          <a:srgbClr val="000000"/>
                        </a:buClr>
                        <a:buSzPts val="2400"/>
                        <a:buFont typeface="Arial"/>
                        <a:buNone/>
                      </a:pPr>
                      <a:r>
                        <a:rPr lang="en-GB" sz="2400" u="none" strike="noStrike" cap="none">
                          <a:solidFill>
                            <a:srgbClr val="010101"/>
                          </a:solidFill>
                          <a:latin typeface="Calibri"/>
                          <a:ea typeface="Calibri"/>
                          <a:cs typeface="Calibri"/>
                          <a:sym typeface="Calibri"/>
                        </a:rPr>
                        <a:t>Unit 4- Serving Green Consumers</a:t>
                      </a:r>
                      <a:endParaRPr sz="2400" u="none" strike="noStrike" cap="none">
                        <a:solidFill>
                          <a:srgbClr val="01010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GB" sz="2400" u="none" strike="noStrike" cap="none">
                          <a:solidFill>
                            <a:srgbClr val="010101"/>
                          </a:solidFill>
                          <a:latin typeface="Calibri"/>
                          <a:ea typeface="Calibri"/>
                          <a:cs typeface="Calibri"/>
                          <a:sym typeface="Calibri"/>
                        </a:rPr>
                        <a:t>Summary to the SOS Starter Kit</a:t>
                      </a:r>
                      <a:endParaRPr sz="2400" u="none" strike="noStrike" cap="none">
                        <a:solidFill>
                          <a:srgbClr val="01010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5"/>
                  </a:ext>
                </a:extLst>
              </a:tr>
              <a:tr h="538150">
                <a:tc>
                  <a:txBody>
                    <a:bodyPr/>
                    <a:lstStyle/>
                    <a:p>
                      <a:pPr marL="0" marR="0" lvl="0" indent="0" algn="l" rtl="0">
                        <a:lnSpc>
                          <a:spcPct val="100000"/>
                        </a:lnSpc>
                        <a:spcBef>
                          <a:spcPts val="0"/>
                        </a:spcBef>
                        <a:spcAft>
                          <a:spcPts val="0"/>
                        </a:spcAft>
                        <a:buClr>
                          <a:srgbClr val="000000"/>
                        </a:buClr>
                        <a:buSzPts val="2400"/>
                        <a:buFont typeface="Arial"/>
                        <a:buNone/>
                      </a:pPr>
                      <a:r>
                        <a:rPr lang="en-GB" sz="2400" u="none" strike="noStrike" cap="none">
                          <a:solidFill>
                            <a:srgbClr val="010101"/>
                          </a:solidFill>
                          <a:latin typeface="Calibri"/>
                          <a:ea typeface="Calibri"/>
                          <a:cs typeface="Calibri"/>
                          <a:sym typeface="Calibri"/>
                        </a:rPr>
                        <a:t>Unit 5- Community Partnerships</a:t>
                      </a:r>
                      <a:endParaRPr sz="2400" u="none" strike="noStrike" cap="none">
                        <a:solidFill>
                          <a:srgbClr val="01010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GB" sz="2400" u="none" strike="noStrike" cap="none">
                          <a:solidFill>
                            <a:srgbClr val="010101"/>
                          </a:solidFill>
                          <a:latin typeface="Calibri"/>
                          <a:ea typeface="Calibri"/>
                          <a:cs typeface="Calibri"/>
                          <a:sym typeface="Calibri"/>
                        </a:rPr>
                        <a:t>Key Terms and Definitions</a:t>
                      </a:r>
                      <a:endParaRPr sz="2400" u="none" strike="noStrike" cap="none">
                        <a:solidFill>
                          <a:srgbClr val="01010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6"/>
                  </a:ext>
                </a:extLst>
              </a:tr>
              <a:tr h="538150">
                <a:tc>
                  <a:txBody>
                    <a:bodyPr/>
                    <a:lstStyle/>
                    <a:p>
                      <a:pPr marL="0" marR="0" lvl="0" indent="0" algn="l" rtl="0">
                        <a:lnSpc>
                          <a:spcPct val="100000"/>
                        </a:lnSpc>
                        <a:spcBef>
                          <a:spcPts val="0"/>
                        </a:spcBef>
                        <a:spcAft>
                          <a:spcPts val="0"/>
                        </a:spcAft>
                        <a:buClr>
                          <a:srgbClr val="000000"/>
                        </a:buClr>
                        <a:buSzPts val="2400"/>
                        <a:buFont typeface="Arial"/>
                        <a:buNone/>
                      </a:pPr>
                      <a:r>
                        <a:rPr lang="en-GB" sz="2400" u="none" strike="noStrike" cap="none">
                          <a:solidFill>
                            <a:srgbClr val="010101"/>
                          </a:solidFill>
                          <a:latin typeface="Calibri"/>
                          <a:ea typeface="Calibri"/>
                          <a:cs typeface="Calibri"/>
                          <a:sym typeface="Calibri"/>
                        </a:rPr>
                        <a:t>Unit 6- Assessment and Planning</a:t>
                      </a:r>
                      <a:endParaRPr sz="2400" u="none" strike="noStrike" cap="none">
                        <a:solidFill>
                          <a:srgbClr val="01010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GB" sz="2400" u="none" strike="noStrike" cap="none">
                          <a:solidFill>
                            <a:srgbClr val="010101"/>
                          </a:solidFill>
                          <a:latin typeface="Calibri"/>
                          <a:ea typeface="Calibri"/>
                          <a:cs typeface="Calibri"/>
                          <a:sym typeface="Calibri"/>
                        </a:rPr>
                        <a:t>References</a:t>
                      </a:r>
                      <a:endParaRPr sz="2400" u="none" strike="noStrike" cap="none">
                        <a:solidFill>
                          <a:srgbClr val="01010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7"/>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28"/>
          <p:cNvSpPr txBox="1">
            <a:spLocks noGrp="1"/>
          </p:cNvSpPr>
          <p:nvPr>
            <p:ph type="body" idx="1"/>
          </p:nvPr>
        </p:nvSpPr>
        <p:spPr>
          <a:xfrm>
            <a:off x="607555" y="587575"/>
            <a:ext cx="5881764"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Introduction to Upskilling</a:t>
            </a:r>
            <a:endParaRPr/>
          </a:p>
          <a:p>
            <a:pPr marL="0" lvl="0" indent="0" algn="l" rtl="0">
              <a:lnSpc>
                <a:spcPct val="90000"/>
              </a:lnSpc>
              <a:spcBef>
                <a:spcPts val="1000"/>
              </a:spcBef>
              <a:spcAft>
                <a:spcPts val="0"/>
              </a:spcAft>
              <a:buClr>
                <a:srgbClr val="73B64B"/>
              </a:buClr>
              <a:buSzPts val="3600"/>
              <a:buNone/>
            </a:pPr>
            <a:endParaRPr/>
          </a:p>
        </p:txBody>
      </p:sp>
      <p:pic>
        <p:nvPicPr>
          <p:cNvPr id="446" name="Google Shape;446;p28"/>
          <p:cNvPicPr preferRelativeResize="0">
            <a:picLocks noGrp="1"/>
          </p:cNvPicPr>
          <p:nvPr>
            <p:ph type="pic" idx="2"/>
          </p:nvPr>
        </p:nvPicPr>
        <p:blipFill rotWithShape="1">
          <a:blip r:embed="rId3">
            <a:alphaModFix/>
          </a:blip>
          <a:srcRect l="57676"/>
          <a:stretch/>
        </p:blipFill>
        <p:spPr>
          <a:xfrm>
            <a:off x="7735037" y="1373925"/>
            <a:ext cx="2444127" cy="4336988"/>
          </a:xfrm>
          <a:prstGeom prst="rect">
            <a:avLst/>
          </a:prstGeom>
          <a:solidFill>
            <a:srgbClr val="D8D8D8"/>
          </a:solidFill>
          <a:ln>
            <a:noFill/>
          </a:ln>
        </p:spPr>
      </p:pic>
      <p:sp>
        <p:nvSpPr>
          <p:cNvPr id="447" name="Google Shape;447;p28"/>
          <p:cNvSpPr txBox="1">
            <a:spLocks noGrp="1"/>
          </p:cNvSpPr>
          <p:nvPr>
            <p:ph type="body" idx="3"/>
          </p:nvPr>
        </p:nvSpPr>
        <p:spPr>
          <a:xfrm>
            <a:off x="607553" y="2016633"/>
            <a:ext cx="5881763" cy="4102937"/>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en-GB"/>
              <a:t>Upskilling for sustainability involves continuous learning and skill development to keep pace with evolving environmental standards and practices. It </a:t>
            </a:r>
            <a:r>
              <a:rPr lang="en-GB" b="1">
                <a:solidFill>
                  <a:srgbClr val="1E75B0"/>
                </a:solidFill>
              </a:rPr>
              <a:t>equips employees </a:t>
            </a:r>
            <a:r>
              <a:rPr lang="en-GB"/>
              <a:t>with the knowledge and abilities necessary to implement sustainable business models effectively.</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29"/>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Educational Resources for continuous upskilling</a:t>
            </a:r>
            <a:endParaRPr/>
          </a:p>
        </p:txBody>
      </p:sp>
      <p:sp>
        <p:nvSpPr>
          <p:cNvPr id="453" name="Google Shape;453;p29"/>
          <p:cNvSpPr txBox="1">
            <a:spLocks noGrp="1"/>
          </p:cNvSpPr>
          <p:nvPr>
            <p:ph type="body" idx="2"/>
          </p:nvPr>
        </p:nvSpPr>
        <p:spPr>
          <a:xfrm>
            <a:off x="904856" y="1798135"/>
            <a:ext cx="10052954" cy="4250335"/>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1E75B0"/>
              </a:buClr>
              <a:buSzPts val="2400"/>
              <a:buFont typeface="Arial"/>
              <a:buChar char="•"/>
            </a:pPr>
            <a:r>
              <a:rPr lang="en-GB" b="1">
                <a:solidFill>
                  <a:srgbClr val="1E75B0"/>
                </a:solidFill>
              </a:rPr>
              <a:t>Online Courses: </a:t>
            </a:r>
            <a:r>
              <a:rPr lang="en-GB"/>
              <a:t>Platforms like </a:t>
            </a:r>
            <a:r>
              <a:rPr lang="en-GB" u="sng">
                <a:solidFill>
                  <a:schemeClr val="hlink"/>
                </a:solidFill>
                <a:hlinkClick r:id="rId3"/>
              </a:rPr>
              <a:t>Coursera</a:t>
            </a:r>
            <a:r>
              <a:rPr lang="en-GB"/>
              <a:t> and </a:t>
            </a:r>
            <a:r>
              <a:rPr lang="en-GB" u="sng">
                <a:solidFill>
                  <a:schemeClr val="hlink"/>
                </a:solidFill>
                <a:hlinkClick r:id="rId4"/>
              </a:rPr>
              <a:t>edX</a:t>
            </a:r>
            <a:r>
              <a:rPr lang="en-GB"/>
              <a:t> offer courses on sustainability from top universities globally. Topics range from circular economy to sustainable business strategies.</a:t>
            </a:r>
            <a:endParaRPr/>
          </a:p>
          <a:p>
            <a:pPr marL="342900" lvl="0" indent="-190500" algn="just" rtl="0">
              <a:lnSpc>
                <a:spcPct val="103333"/>
              </a:lnSpc>
              <a:spcBef>
                <a:spcPts val="0"/>
              </a:spcBef>
              <a:spcAft>
                <a:spcPts val="0"/>
              </a:spcAft>
              <a:buClr>
                <a:srgbClr val="595959"/>
              </a:buClr>
              <a:buSzPts val="2400"/>
              <a:buFont typeface="Arial"/>
              <a:buNone/>
            </a:pPr>
            <a:endParaRPr/>
          </a:p>
          <a:p>
            <a:pPr marL="342900" lvl="0" indent="-342900" algn="just" rtl="0">
              <a:lnSpc>
                <a:spcPct val="103333"/>
              </a:lnSpc>
              <a:spcBef>
                <a:spcPts val="0"/>
              </a:spcBef>
              <a:spcAft>
                <a:spcPts val="0"/>
              </a:spcAft>
              <a:buClr>
                <a:srgbClr val="1E75B0"/>
              </a:buClr>
              <a:buSzPts val="2400"/>
              <a:buFont typeface="Arial"/>
              <a:buChar char="•"/>
            </a:pPr>
            <a:r>
              <a:rPr lang="en-GB" b="1">
                <a:solidFill>
                  <a:srgbClr val="1E75B0"/>
                </a:solidFill>
              </a:rPr>
              <a:t>Workshops and Webinars: </a:t>
            </a:r>
            <a:r>
              <a:rPr lang="en-GB"/>
              <a:t>Engage in live interactive sessions with industry experts. Look for webinars hosted by organisations like the </a:t>
            </a:r>
            <a:r>
              <a:rPr lang="en-GB" u="sng">
                <a:solidFill>
                  <a:schemeClr val="hlink"/>
                </a:solidFill>
                <a:hlinkClick r:id="rId5"/>
              </a:rPr>
              <a:t>Green Business Bureau</a:t>
            </a:r>
            <a:r>
              <a:rPr lang="en-GB"/>
              <a:t> or local environmental agencies.</a:t>
            </a:r>
            <a:endParaRPr/>
          </a:p>
          <a:p>
            <a:pPr marL="342900" lvl="0" indent="-190500" algn="just" rtl="0">
              <a:lnSpc>
                <a:spcPct val="103333"/>
              </a:lnSpc>
              <a:spcBef>
                <a:spcPts val="0"/>
              </a:spcBef>
              <a:spcAft>
                <a:spcPts val="0"/>
              </a:spcAft>
              <a:buClr>
                <a:srgbClr val="595959"/>
              </a:buClr>
              <a:buSzPts val="2400"/>
              <a:buFont typeface="Arial"/>
              <a:buNone/>
            </a:pPr>
            <a:endParaRPr/>
          </a:p>
          <a:p>
            <a:pPr marL="342900" lvl="0" indent="-342900" algn="just" rtl="0">
              <a:lnSpc>
                <a:spcPct val="103333"/>
              </a:lnSpc>
              <a:spcBef>
                <a:spcPts val="0"/>
              </a:spcBef>
              <a:spcAft>
                <a:spcPts val="0"/>
              </a:spcAft>
              <a:buClr>
                <a:srgbClr val="1E75B0"/>
              </a:buClr>
              <a:buSzPts val="2400"/>
              <a:buFont typeface="Arial"/>
              <a:buChar char="•"/>
            </a:pPr>
            <a:r>
              <a:rPr lang="en-GB" b="1">
                <a:solidFill>
                  <a:srgbClr val="1E75B0"/>
                </a:solidFill>
              </a:rPr>
              <a:t>In-House Training Programs: </a:t>
            </a:r>
            <a:r>
              <a:rPr lang="en-GB"/>
              <a:t>Develop customised training modules tailored to your business's specific sustainability needs. Incorporate both theoretical and practical elements.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30"/>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en-GB"/>
              <a:t>A fashion retailer that implemented a successful upskilling program to educate their staff about sustainable materials and ethical supply chains.</a:t>
            </a:r>
            <a:endParaRPr/>
          </a:p>
          <a:p>
            <a:pPr marL="342900" lvl="0" indent="-190500" algn="just" rtl="0">
              <a:lnSpc>
                <a:spcPct val="103333"/>
              </a:lnSpc>
              <a:spcBef>
                <a:spcPts val="0"/>
              </a:spcBef>
              <a:spcAft>
                <a:spcPts val="0"/>
              </a:spcAft>
              <a:buClr>
                <a:srgbClr val="595959"/>
              </a:buClr>
              <a:buSzPts val="2400"/>
              <a:buFont typeface="Arial"/>
              <a:buNone/>
            </a:pPr>
            <a:endParaRPr/>
          </a:p>
          <a:p>
            <a:pPr marL="342900" lvl="0" indent="-342900" algn="just" rtl="0">
              <a:lnSpc>
                <a:spcPct val="103333"/>
              </a:lnSpc>
              <a:spcBef>
                <a:spcPts val="0"/>
              </a:spcBef>
              <a:spcAft>
                <a:spcPts val="0"/>
              </a:spcAft>
              <a:buClr>
                <a:srgbClr val="595959"/>
              </a:buClr>
              <a:buSzPts val="2400"/>
              <a:buFont typeface="Arial"/>
              <a:buChar char="•"/>
            </a:pPr>
            <a:r>
              <a:rPr lang="en-GB"/>
              <a:t>Developed a 6-month training program with monthly workshops, online modules, and hands-on sessions with sustainable materials.</a:t>
            </a:r>
            <a:endParaRPr/>
          </a:p>
          <a:p>
            <a:pPr marL="342900" lvl="0" indent="-190500" algn="just" rtl="0">
              <a:lnSpc>
                <a:spcPct val="103333"/>
              </a:lnSpc>
              <a:spcBef>
                <a:spcPts val="0"/>
              </a:spcBef>
              <a:spcAft>
                <a:spcPts val="0"/>
              </a:spcAft>
              <a:buClr>
                <a:srgbClr val="595959"/>
              </a:buClr>
              <a:buSzPts val="2400"/>
              <a:buFont typeface="Arial"/>
              <a:buNone/>
            </a:pPr>
            <a:endParaRPr/>
          </a:p>
          <a:p>
            <a:pPr marL="342900" lvl="0" indent="-342900" algn="just" rtl="0">
              <a:lnSpc>
                <a:spcPct val="103333"/>
              </a:lnSpc>
              <a:spcBef>
                <a:spcPts val="0"/>
              </a:spcBef>
              <a:spcAft>
                <a:spcPts val="0"/>
              </a:spcAft>
              <a:buClr>
                <a:srgbClr val="595959"/>
              </a:buClr>
              <a:buSzPts val="2400"/>
              <a:buFont typeface="Arial"/>
              <a:buChar char="•"/>
            </a:pPr>
            <a:r>
              <a:rPr lang="en-GB"/>
              <a:t>The program led to a 25% increase in the use of recycled materials and a 40% improvement in energy efficiency across operations.</a:t>
            </a:r>
            <a:endParaRPr/>
          </a:p>
        </p:txBody>
      </p:sp>
      <p:sp>
        <p:nvSpPr>
          <p:cNvPr id="460" name="Google Shape;460;p30"/>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CASE STUDY: CleanEarth Apparel</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31"/>
          <p:cNvSpPr txBox="1">
            <a:spLocks noGrp="1"/>
          </p:cNvSpPr>
          <p:nvPr>
            <p:ph type="body" idx="1"/>
          </p:nvPr>
        </p:nvSpPr>
        <p:spPr>
          <a:xfrm>
            <a:off x="1428751" y="520002"/>
            <a:ext cx="11903244"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Activity - Sustainability Skills Assessment</a:t>
            </a:r>
            <a:endParaRPr/>
          </a:p>
        </p:txBody>
      </p:sp>
      <p:pic>
        <p:nvPicPr>
          <p:cNvPr id="466" name="Google Shape;466;p31"/>
          <p:cNvPicPr preferRelativeResize="0">
            <a:picLocks noGrp="1"/>
          </p:cNvPicPr>
          <p:nvPr>
            <p:ph type="pic" idx="2"/>
          </p:nvPr>
        </p:nvPicPr>
        <p:blipFill rotWithShape="1">
          <a:blip r:embed="rId3">
            <a:alphaModFix/>
          </a:blip>
          <a:srcRect l="14283" r="14284"/>
          <a:stretch/>
        </p:blipFill>
        <p:spPr>
          <a:xfrm>
            <a:off x="635271" y="2095585"/>
            <a:ext cx="5130800" cy="3913188"/>
          </a:xfrm>
          <a:prstGeom prst="rect">
            <a:avLst/>
          </a:prstGeom>
          <a:solidFill>
            <a:srgbClr val="D8D8D8"/>
          </a:solidFill>
          <a:ln>
            <a:noFill/>
          </a:ln>
        </p:spPr>
      </p:pic>
      <p:sp>
        <p:nvSpPr>
          <p:cNvPr id="467" name="Google Shape;467;p31"/>
          <p:cNvSpPr txBox="1">
            <a:spLocks noGrp="1"/>
          </p:cNvSpPr>
          <p:nvPr>
            <p:ph type="body" idx="3"/>
          </p:nvPr>
        </p:nvSpPr>
        <p:spPr>
          <a:xfrm>
            <a:off x="6425932" y="1928484"/>
            <a:ext cx="5575568" cy="3913188"/>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a:t>A sustainability skills assessment helps employees understand their current capabilities and identify areas for development. This ensures that your workforce can meet the demands of a green economy (The Learning &amp; Performance Institute, 2021).</a:t>
            </a:r>
            <a:endParaRPr/>
          </a:p>
          <a:p>
            <a:pPr marL="0" lvl="0" indent="0" algn="just" rtl="0">
              <a:lnSpc>
                <a:spcPct val="103333"/>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595959"/>
              </a:buClr>
              <a:buSzPts val="2400"/>
              <a:buNone/>
            </a:pPr>
            <a:r>
              <a:rPr lang="en-GB" b="1"/>
              <a:t>SOS ACTION PLAN TOOL.</a:t>
            </a:r>
            <a:endParaRPr/>
          </a:p>
          <a:p>
            <a:pPr marL="0" lvl="0" indent="0" algn="just" rtl="0">
              <a:lnSpc>
                <a:spcPct val="103333"/>
              </a:lnSpc>
              <a:spcBef>
                <a:spcPts val="0"/>
              </a:spcBef>
              <a:spcAft>
                <a:spcPts val="0"/>
              </a:spcAft>
              <a:buClr>
                <a:srgbClr val="595959"/>
              </a:buClr>
              <a:buSzPts val="2400"/>
              <a:buNone/>
            </a:pPr>
            <a:r>
              <a:rPr lang="en-GB"/>
              <a:t>Click here to take the </a:t>
            </a:r>
            <a:r>
              <a:rPr lang="en-GB" u="sng">
                <a:solidFill>
                  <a:srgbClr val="1E75B0"/>
                </a:solidFill>
              </a:rPr>
              <a:t>SOS Assessment </a:t>
            </a:r>
            <a:r>
              <a:rPr lang="en-GB"/>
              <a:t>and receive your own personalised Action pLan.</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32"/>
          <p:cNvSpPr txBox="1">
            <a:spLocks noGrp="1"/>
          </p:cNvSpPr>
          <p:nvPr>
            <p:ph type="body" idx="2"/>
          </p:nvPr>
        </p:nvSpPr>
        <p:spPr>
          <a:xfrm>
            <a:off x="358236" y="2584164"/>
            <a:ext cx="5585364" cy="198783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2.4 EMPLOYMENT CREATION AND ENTERPRISE DEVELOPMENT</a:t>
            </a:r>
            <a:endParaRPr/>
          </a:p>
        </p:txBody>
      </p:sp>
      <p:pic>
        <p:nvPicPr>
          <p:cNvPr id="473" name="Google Shape;473;p32"/>
          <p:cNvPicPr preferRelativeResize="0">
            <a:picLocks noGrp="1"/>
          </p:cNvPicPr>
          <p:nvPr>
            <p:ph type="pic" idx="3"/>
          </p:nvPr>
        </p:nvPicPr>
        <p:blipFill rotWithShape="1">
          <a:blip r:embed="rId3">
            <a:alphaModFix/>
          </a:blip>
          <a:srcRect l="23941" r="23940"/>
          <a:stretch/>
        </p:blipFill>
        <p:spPr>
          <a:xfrm>
            <a:off x="6083676" y="0"/>
            <a:ext cx="5361066" cy="6858000"/>
          </a:xfrm>
          <a:prstGeom prst="rect">
            <a:avLst/>
          </a:prstGeom>
          <a:solidFill>
            <a:srgbClr val="D8D8D8"/>
          </a:solid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3"/>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Fostering Green Jobs in Micro Enterprises</a:t>
            </a:r>
            <a:endParaRPr/>
          </a:p>
        </p:txBody>
      </p:sp>
      <p:sp>
        <p:nvSpPr>
          <p:cNvPr id="480" name="Google Shape;480;p33"/>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en-GB"/>
              <a:t>The transition to a green economy not only preserves the environment but also generates new employment opportunities. Sustainable practices often require new skills and roles, leading to job creation (International Labour Organization, 2018).</a:t>
            </a:r>
            <a:endParaRPr/>
          </a:p>
          <a:p>
            <a:pPr marL="342900" lvl="0" indent="-190500" algn="just" rtl="0">
              <a:lnSpc>
                <a:spcPct val="103333"/>
              </a:lnSpc>
              <a:spcBef>
                <a:spcPts val="0"/>
              </a:spcBef>
              <a:spcAft>
                <a:spcPts val="0"/>
              </a:spcAft>
              <a:buClr>
                <a:srgbClr val="595959"/>
              </a:buClr>
              <a:buSzPts val="2400"/>
              <a:buFont typeface="Arial"/>
              <a:buNone/>
            </a:pPr>
            <a:endParaRPr/>
          </a:p>
          <a:p>
            <a:pPr marL="342900" lvl="0" indent="-342900" algn="just" rtl="0">
              <a:lnSpc>
                <a:spcPct val="103333"/>
              </a:lnSpc>
              <a:spcBef>
                <a:spcPts val="0"/>
              </a:spcBef>
              <a:spcAft>
                <a:spcPts val="0"/>
              </a:spcAft>
              <a:buClr>
                <a:srgbClr val="595959"/>
              </a:buClr>
              <a:buSzPts val="2400"/>
              <a:buFont typeface="Arial"/>
              <a:buChar char="•"/>
            </a:pPr>
            <a:r>
              <a:rPr lang="en-GB"/>
              <a:t>Green Jobs for Sustainable Development: Green jobs are positions in agriculture, manufacturing, research and development, administrative, and service activities that contribute substantially to preserving or restoring environmental quality (UNEP, 2019).</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34"/>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Strategies for Green Job Creation</a:t>
            </a:r>
            <a:endParaRPr/>
          </a:p>
        </p:txBody>
      </p:sp>
      <p:sp>
        <p:nvSpPr>
          <p:cNvPr id="487" name="Google Shape;487;p34"/>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1E75B0"/>
              </a:buClr>
              <a:buSzPts val="2400"/>
              <a:buFont typeface="Arial"/>
              <a:buChar char="•"/>
            </a:pPr>
            <a:r>
              <a:rPr lang="en-GB" b="1">
                <a:solidFill>
                  <a:srgbClr val="1E75B0"/>
                </a:solidFill>
              </a:rPr>
              <a:t>Innovation in Product and Service Offerings: </a:t>
            </a:r>
            <a:r>
              <a:rPr lang="en-GB"/>
              <a:t>Diversify into eco-friendly products or services that meet a growing consumer demand for sustainability, which can also create new roles within the company.</a:t>
            </a:r>
            <a:endParaRPr/>
          </a:p>
          <a:p>
            <a:pPr marL="342900" lvl="0" indent="-190500" algn="just" rtl="0">
              <a:lnSpc>
                <a:spcPct val="103333"/>
              </a:lnSpc>
              <a:spcBef>
                <a:spcPts val="0"/>
              </a:spcBef>
              <a:spcAft>
                <a:spcPts val="0"/>
              </a:spcAft>
              <a:buClr>
                <a:srgbClr val="595959"/>
              </a:buClr>
              <a:buSzPts val="2400"/>
              <a:buFont typeface="Arial"/>
              <a:buNone/>
            </a:pPr>
            <a:endParaRPr/>
          </a:p>
          <a:p>
            <a:pPr marL="342900" lvl="0" indent="-342900" algn="just" rtl="0">
              <a:lnSpc>
                <a:spcPct val="103333"/>
              </a:lnSpc>
              <a:spcBef>
                <a:spcPts val="0"/>
              </a:spcBef>
              <a:spcAft>
                <a:spcPts val="0"/>
              </a:spcAft>
              <a:buClr>
                <a:srgbClr val="1E75B0"/>
              </a:buClr>
              <a:buSzPts val="2400"/>
              <a:buFont typeface="Arial"/>
              <a:buChar char="•"/>
            </a:pPr>
            <a:r>
              <a:rPr lang="en-GB" b="1">
                <a:solidFill>
                  <a:srgbClr val="1E75B0"/>
                </a:solidFill>
              </a:rPr>
              <a:t>Invest in Employee Training: </a:t>
            </a:r>
            <a:r>
              <a:rPr lang="en-GB"/>
              <a:t>Train existing staff in green skills, leading to the development of new internal roles focused on sustainability (OECD, 2019).</a:t>
            </a:r>
            <a:endParaRPr/>
          </a:p>
          <a:p>
            <a:pPr marL="342900" lvl="0" indent="-190500" algn="just" rtl="0">
              <a:lnSpc>
                <a:spcPct val="103333"/>
              </a:lnSpc>
              <a:spcBef>
                <a:spcPts val="0"/>
              </a:spcBef>
              <a:spcAft>
                <a:spcPts val="0"/>
              </a:spcAft>
              <a:buClr>
                <a:srgbClr val="595959"/>
              </a:buClr>
              <a:buSzPts val="2400"/>
              <a:buFont typeface="Arial"/>
              <a:buNone/>
            </a:pPr>
            <a:endParaRPr/>
          </a:p>
          <a:p>
            <a:pPr marL="342900" lvl="0" indent="-342900" algn="just" rtl="0">
              <a:lnSpc>
                <a:spcPct val="103333"/>
              </a:lnSpc>
              <a:spcBef>
                <a:spcPts val="0"/>
              </a:spcBef>
              <a:spcAft>
                <a:spcPts val="0"/>
              </a:spcAft>
              <a:buClr>
                <a:srgbClr val="1E75B0"/>
              </a:buClr>
              <a:buSzPts val="2400"/>
              <a:buFont typeface="Arial"/>
              <a:buChar char="•"/>
            </a:pPr>
            <a:r>
              <a:rPr lang="en-GB" b="1">
                <a:solidFill>
                  <a:srgbClr val="1E75B0"/>
                </a:solidFill>
              </a:rPr>
              <a:t>Collaboration and Partnerships: </a:t>
            </a:r>
            <a:r>
              <a:rPr lang="en-GB"/>
              <a:t>Partner with local educational institutions and environmental organisations to develop roles that can benefit both the enterprise and the community.</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35"/>
          <p:cNvSpPr txBox="1">
            <a:spLocks noGrp="1"/>
          </p:cNvSpPr>
          <p:nvPr>
            <p:ph type="body" idx="1"/>
          </p:nvPr>
        </p:nvSpPr>
        <p:spPr>
          <a:xfrm>
            <a:off x="768265" y="352901"/>
            <a:ext cx="5669111"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ACTIVITY: Brainstorming Green Roles for Tomorrow's Micro Enterprises</a:t>
            </a:r>
            <a:endParaRPr/>
          </a:p>
        </p:txBody>
      </p:sp>
      <p:pic>
        <p:nvPicPr>
          <p:cNvPr id="493" name="Google Shape;493;p35"/>
          <p:cNvPicPr preferRelativeResize="0">
            <a:picLocks noGrp="1"/>
          </p:cNvPicPr>
          <p:nvPr>
            <p:ph type="pic" idx="2"/>
          </p:nvPr>
        </p:nvPicPr>
        <p:blipFill rotWithShape="1">
          <a:blip r:embed="rId3">
            <a:alphaModFix/>
          </a:blip>
          <a:srcRect l="6289" r="6287"/>
          <a:stretch/>
        </p:blipFill>
        <p:spPr>
          <a:xfrm>
            <a:off x="635271" y="2095585"/>
            <a:ext cx="5130800" cy="3913188"/>
          </a:xfrm>
          <a:prstGeom prst="rect">
            <a:avLst/>
          </a:prstGeom>
          <a:solidFill>
            <a:srgbClr val="D8D8D8"/>
          </a:solidFill>
          <a:ln>
            <a:noFill/>
          </a:ln>
        </p:spPr>
      </p:pic>
      <p:sp>
        <p:nvSpPr>
          <p:cNvPr id="494" name="Google Shape;494;p35"/>
          <p:cNvSpPr txBox="1">
            <a:spLocks noGrp="1"/>
          </p:cNvSpPr>
          <p:nvPr>
            <p:ph type="body" idx="3"/>
          </p:nvPr>
        </p:nvSpPr>
        <p:spPr>
          <a:xfrm>
            <a:off x="6437375" y="352900"/>
            <a:ext cx="5272200" cy="51816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EB7339"/>
              </a:buClr>
              <a:buSzPts val="2400"/>
              <a:buNone/>
            </a:pPr>
            <a:r>
              <a:rPr lang="en-GB" b="1">
                <a:solidFill>
                  <a:srgbClr val="EB7339"/>
                </a:solidFill>
              </a:rPr>
              <a:t>Identify Sustainability Needs: </a:t>
            </a:r>
            <a:r>
              <a:rPr lang="en-GB"/>
              <a:t>Consider the sustainability challenges and opportunities specific to your industry. </a:t>
            </a:r>
            <a:r>
              <a:rPr lang="en-GB" b="1"/>
              <a:t>What roles could address these needs?</a:t>
            </a:r>
            <a:endParaRPr/>
          </a:p>
          <a:p>
            <a:pPr marL="0" lvl="0" indent="0" algn="just" rtl="0">
              <a:lnSpc>
                <a:spcPct val="103333"/>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EB7339"/>
              </a:buClr>
              <a:buSzPts val="2400"/>
              <a:buNone/>
            </a:pPr>
            <a:r>
              <a:rPr lang="en-GB" b="1">
                <a:solidFill>
                  <a:srgbClr val="EB7339"/>
                </a:solidFill>
              </a:rPr>
              <a:t>Imagine New Horizons: </a:t>
            </a:r>
            <a:r>
              <a:rPr lang="en-GB"/>
              <a:t>Think beyond current job titles. </a:t>
            </a:r>
            <a:r>
              <a:rPr lang="en-GB" b="1"/>
              <a:t>What new positions might emerge as sustainability becomes increasingly integrated into business operations?</a:t>
            </a:r>
            <a:endParaRPr/>
          </a:p>
          <a:p>
            <a:pPr marL="0" lvl="0" indent="0" algn="just" rtl="0">
              <a:lnSpc>
                <a:spcPct val="103333"/>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EB7339"/>
              </a:buClr>
              <a:buSzPts val="2400"/>
              <a:buNone/>
            </a:pPr>
            <a:r>
              <a:rPr lang="en-GB" b="1">
                <a:solidFill>
                  <a:srgbClr val="EB7339"/>
                </a:solidFill>
              </a:rPr>
              <a:t>Focus on Community Impact: </a:t>
            </a:r>
            <a:r>
              <a:rPr lang="en-GB" b="1"/>
              <a:t>What new roles can also benefit your local community or region in terms of environmental health and education?</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36"/>
          <p:cNvSpPr txBox="1">
            <a:spLocks noGrp="1"/>
          </p:cNvSpPr>
          <p:nvPr>
            <p:ph type="body" idx="1"/>
          </p:nvPr>
        </p:nvSpPr>
        <p:spPr>
          <a:xfrm>
            <a:off x="607554" y="587575"/>
            <a:ext cx="6987564"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Activity Brainstorming Guidelines</a:t>
            </a:r>
            <a:endParaRPr/>
          </a:p>
        </p:txBody>
      </p:sp>
      <p:pic>
        <p:nvPicPr>
          <p:cNvPr id="500" name="Google Shape;500;p36"/>
          <p:cNvPicPr preferRelativeResize="0">
            <a:picLocks noGrp="1"/>
          </p:cNvPicPr>
          <p:nvPr>
            <p:ph type="pic" idx="2"/>
          </p:nvPr>
        </p:nvPicPr>
        <p:blipFill rotWithShape="1">
          <a:blip r:embed="rId3">
            <a:alphaModFix/>
          </a:blip>
          <a:srcRect l="7723" r="7721"/>
          <a:stretch/>
        </p:blipFill>
        <p:spPr>
          <a:xfrm>
            <a:off x="7735037" y="1373925"/>
            <a:ext cx="2444127" cy="4336988"/>
          </a:xfrm>
          <a:prstGeom prst="rect">
            <a:avLst/>
          </a:prstGeom>
          <a:solidFill>
            <a:srgbClr val="D8D8D8"/>
          </a:solidFill>
          <a:ln>
            <a:noFill/>
          </a:ln>
        </p:spPr>
      </p:pic>
      <p:sp>
        <p:nvSpPr>
          <p:cNvPr id="501" name="Google Shape;501;p36"/>
          <p:cNvSpPr txBox="1">
            <a:spLocks noGrp="1"/>
          </p:cNvSpPr>
          <p:nvPr>
            <p:ph type="body" idx="3"/>
          </p:nvPr>
        </p:nvSpPr>
        <p:spPr>
          <a:xfrm>
            <a:off x="597292" y="1409358"/>
            <a:ext cx="6698122" cy="4102937"/>
          </a:xfrm>
          <a:prstGeom prst="rect">
            <a:avLst/>
          </a:prstGeom>
          <a:noFill/>
          <a:ln>
            <a:noFill/>
          </a:ln>
        </p:spPr>
        <p:txBody>
          <a:bodyPr spcFirstLastPara="1" wrap="square" lIns="91425" tIns="45700" rIns="91425" bIns="45700" anchor="t" anchorCtr="0">
            <a:noAutofit/>
          </a:bodyPr>
          <a:lstStyle/>
          <a:p>
            <a:pPr marL="457200" lvl="0" indent="-457200" algn="just" rtl="0">
              <a:lnSpc>
                <a:spcPct val="103333"/>
              </a:lnSpc>
              <a:spcBef>
                <a:spcPts val="0"/>
              </a:spcBef>
              <a:spcAft>
                <a:spcPts val="0"/>
              </a:spcAft>
              <a:buClr>
                <a:srgbClr val="595959"/>
              </a:buClr>
              <a:buSzPts val="2400"/>
              <a:buFont typeface="Calibri"/>
              <a:buAutoNum type="arabicPeriod"/>
            </a:pPr>
            <a:r>
              <a:rPr lang="en-GB"/>
              <a:t>All ideas are welcome. Encourage team members to think creatively and freely without limitations.</a:t>
            </a:r>
            <a:endParaRPr/>
          </a:p>
          <a:p>
            <a:pPr marL="0" lvl="0" indent="0" algn="just" rtl="0">
              <a:lnSpc>
                <a:spcPct val="103333"/>
              </a:lnSpc>
              <a:spcBef>
                <a:spcPts val="0"/>
              </a:spcBef>
              <a:spcAft>
                <a:spcPts val="0"/>
              </a:spcAft>
              <a:buClr>
                <a:srgbClr val="595959"/>
              </a:buClr>
              <a:buSzPts val="2400"/>
              <a:buFont typeface="Calibri"/>
              <a:buNone/>
            </a:pPr>
            <a:endParaRPr/>
          </a:p>
          <a:p>
            <a:pPr marL="457200" lvl="0" indent="-457200" algn="just" rtl="0">
              <a:lnSpc>
                <a:spcPct val="103333"/>
              </a:lnSpc>
              <a:spcBef>
                <a:spcPts val="0"/>
              </a:spcBef>
              <a:spcAft>
                <a:spcPts val="0"/>
              </a:spcAft>
              <a:buClr>
                <a:srgbClr val="595959"/>
              </a:buClr>
              <a:buSzPts val="2400"/>
              <a:buFont typeface="Calibri"/>
              <a:buAutoNum type="arabicPeriod"/>
            </a:pPr>
            <a:r>
              <a:rPr lang="en-GB"/>
              <a:t>While creativity is encouraged, also consider the practicality and potential impact of the new roles.</a:t>
            </a:r>
            <a:endParaRPr/>
          </a:p>
          <a:p>
            <a:pPr marL="457200" lvl="0" indent="0" algn="just" rtl="0">
              <a:lnSpc>
                <a:spcPct val="103333"/>
              </a:lnSpc>
              <a:spcBef>
                <a:spcPts val="0"/>
              </a:spcBef>
              <a:spcAft>
                <a:spcPts val="0"/>
              </a:spcAft>
              <a:buSzPts val="2400"/>
              <a:buNone/>
            </a:pPr>
            <a:endParaRPr/>
          </a:p>
          <a:p>
            <a:pPr marL="457200" lvl="0" indent="-457200" algn="just" rtl="0">
              <a:lnSpc>
                <a:spcPct val="103333"/>
              </a:lnSpc>
              <a:spcBef>
                <a:spcPts val="0"/>
              </a:spcBef>
              <a:spcAft>
                <a:spcPts val="0"/>
              </a:spcAft>
              <a:buClr>
                <a:srgbClr val="595959"/>
              </a:buClr>
              <a:buSzPts val="2400"/>
              <a:buFont typeface="Calibri"/>
              <a:buAutoNum type="arabicPeriod"/>
            </a:pPr>
            <a:r>
              <a:rPr lang="en-GB"/>
              <a:t>Document all suggestions and then group them into categories such as 'immediate implementation,' 'requires further research,' and 'long-term goal.'</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37"/>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Resources for further exploration</a:t>
            </a:r>
            <a:endParaRPr/>
          </a:p>
        </p:txBody>
      </p:sp>
      <p:sp>
        <p:nvSpPr>
          <p:cNvPr id="507" name="Google Shape;507;p37"/>
          <p:cNvSpPr txBox="1">
            <a:spLocks noGrp="1"/>
          </p:cNvSpPr>
          <p:nvPr>
            <p:ph type="body" idx="2"/>
          </p:nvPr>
        </p:nvSpPr>
        <p:spPr>
          <a:xfrm>
            <a:off x="514351" y="2152645"/>
            <a:ext cx="11268000" cy="37818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b="1"/>
              <a:t>Industry Reports and Forecasts</a:t>
            </a:r>
            <a:endParaRPr/>
          </a:p>
          <a:p>
            <a:pPr marL="0" lvl="0" indent="0" algn="just" rtl="0">
              <a:lnSpc>
                <a:spcPct val="103333"/>
              </a:lnSpc>
              <a:spcBef>
                <a:spcPts val="0"/>
              </a:spcBef>
              <a:spcAft>
                <a:spcPts val="0"/>
              </a:spcAft>
              <a:buClr>
                <a:srgbClr val="595959"/>
              </a:buClr>
              <a:buSzPts val="2400"/>
              <a:buNone/>
            </a:pPr>
            <a:r>
              <a:rPr lang="en-GB"/>
              <a:t>Review the latest research on green jobs and skills in demand from sources like the </a:t>
            </a:r>
            <a:r>
              <a:rPr lang="en-GB" u="sng">
                <a:solidFill>
                  <a:schemeClr val="hlink"/>
                </a:solidFill>
                <a:hlinkClick r:id="rId3"/>
              </a:rPr>
              <a:t>Green Jobs Initiative </a:t>
            </a:r>
            <a:r>
              <a:rPr lang="en-GB"/>
              <a:t>and the </a:t>
            </a:r>
            <a:r>
              <a:rPr lang="en-GB" u="sng">
                <a:solidFill>
                  <a:schemeClr val="hlink"/>
                </a:solidFill>
                <a:hlinkClick r:id="rId4"/>
              </a:rPr>
              <a:t>European Centre for the Development of Vocational Training</a:t>
            </a:r>
            <a:r>
              <a:rPr lang="en-GB"/>
              <a:t>.</a:t>
            </a:r>
            <a:endParaRPr/>
          </a:p>
          <a:p>
            <a:pPr marL="228600" lvl="0" indent="-228600" algn="just" rtl="0">
              <a:lnSpc>
                <a:spcPct val="103333"/>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595959"/>
              </a:buClr>
              <a:buSzPts val="2400"/>
              <a:buNone/>
            </a:pPr>
            <a:r>
              <a:rPr lang="en-GB" b="1"/>
              <a:t>Online Courses and Workshops</a:t>
            </a:r>
            <a:endParaRPr/>
          </a:p>
          <a:p>
            <a:pPr marL="0" lvl="0" indent="0" algn="just" rtl="0">
              <a:lnSpc>
                <a:spcPct val="103333"/>
              </a:lnSpc>
              <a:spcBef>
                <a:spcPts val="0"/>
              </a:spcBef>
              <a:spcAft>
                <a:spcPts val="0"/>
              </a:spcAft>
              <a:buClr>
                <a:srgbClr val="595959"/>
              </a:buClr>
              <a:buSzPts val="2400"/>
              <a:buNone/>
            </a:pPr>
            <a:r>
              <a:rPr lang="en-GB"/>
              <a:t>Look for training opportunities that could prepare your team for new sustainability roles on platforms like </a:t>
            </a:r>
            <a:r>
              <a:rPr lang="en-GB" u="sng">
                <a:solidFill>
                  <a:schemeClr val="hlink"/>
                </a:solidFill>
                <a:hlinkClick r:id="rId5"/>
              </a:rPr>
              <a:t>LinkedIn Learning </a:t>
            </a:r>
            <a:r>
              <a:rPr lang="en-GB"/>
              <a:t>and </a:t>
            </a:r>
            <a:r>
              <a:rPr lang="en-GB" u="sng">
                <a:solidFill>
                  <a:schemeClr val="hlink"/>
                </a:solidFill>
                <a:hlinkClick r:id="rId6"/>
              </a:rPr>
              <a:t>FutureLearn</a:t>
            </a:r>
            <a:r>
              <a:rPr lang="en-GB"/>
              <a:t>.</a:t>
            </a:r>
            <a:endParaRPr/>
          </a:p>
          <a:p>
            <a:pPr marL="228600" lvl="0" indent="-228600" algn="just" rtl="0">
              <a:lnSpc>
                <a:spcPct val="103333"/>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595959"/>
              </a:buClr>
              <a:buSzPts val="2400"/>
              <a:buNone/>
            </a:pPr>
            <a:r>
              <a:rPr lang="en-GB" b="1"/>
              <a:t>Government and NGO Programs</a:t>
            </a:r>
            <a:endParaRPr/>
          </a:p>
          <a:p>
            <a:pPr marL="0" lvl="0" indent="0" algn="just" rtl="0">
              <a:lnSpc>
                <a:spcPct val="103333"/>
              </a:lnSpc>
              <a:spcBef>
                <a:spcPts val="0"/>
              </a:spcBef>
              <a:spcAft>
                <a:spcPts val="0"/>
              </a:spcAft>
              <a:buClr>
                <a:srgbClr val="595959"/>
              </a:buClr>
              <a:buSzPts val="2400"/>
              <a:buNone/>
            </a:pPr>
            <a:r>
              <a:rPr lang="en-GB"/>
              <a:t>Explore programs and incentives offered by governments and non-profit organisations that support the creation of green jobs.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
          <p:cNvSpPr txBox="1">
            <a:spLocks noGrp="1"/>
          </p:cNvSpPr>
          <p:nvPr>
            <p:ph type="body" idx="2"/>
          </p:nvPr>
        </p:nvSpPr>
        <p:spPr>
          <a:xfrm>
            <a:off x="5335297" y="804645"/>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GB" sz="2400"/>
              <a:t>Introduction to the module</a:t>
            </a:r>
            <a:endParaRPr/>
          </a:p>
        </p:txBody>
      </p:sp>
      <p:sp>
        <p:nvSpPr>
          <p:cNvPr id="232" name="Google Shape;232;p3"/>
          <p:cNvSpPr txBox="1">
            <a:spLocks noGrp="1"/>
          </p:cNvSpPr>
          <p:nvPr>
            <p:ph type="body" idx="4"/>
          </p:nvPr>
        </p:nvSpPr>
        <p:spPr>
          <a:xfrm>
            <a:off x="5357000" y="1559213"/>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GB" sz="2400"/>
              <a:t>Engaging Employees in sustainability</a:t>
            </a:r>
            <a:endParaRPr/>
          </a:p>
        </p:txBody>
      </p:sp>
      <p:sp>
        <p:nvSpPr>
          <p:cNvPr id="233" name="Google Shape;233;p3"/>
          <p:cNvSpPr txBox="1">
            <a:spLocks noGrp="1"/>
          </p:cNvSpPr>
          <p:nvPr>
            <p:ph type="body" idx="6"/>
          </p:nvPr>
        </p:nvSpPr>
        <p:spPr>
          <a:xfrm>
            <a:off x="5363579" y="2361906"/>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GB" sz="2400"/>
              <a:t>Case Studies</a:t>
            </a:r>
            <a:endParaRPr/>
          </a:p>
        </p:txBody>
      </p:sp>
      <p:sp>
        <p:nvSpPr>
          <p:cNvPr id="234" name="Google Shape;234;p3"/>
          <p:cNvSpPr txBox="1">
            <a:spLocks noGrp="1"/>
          </p:cNvSpPr>
          <p:nvPr>
            <p:ph type="body" idx="8"/>
          </p:nvPr>
        </p:nvSpPr>
        <p:spPr>
          <a:xfrm>
            <a:off x="5385282" y="3132516"/>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GB" sz="2400"/>
              <a:t>Assessment</a:t>
            </a:r>
            <a:endParaRPr/>
          </a:p>
        </p:txBody>
      </p:sp>
      <p:sp>
        <p:nvSpPr>
          <p:cNvPr id="235" name="Google Shape;235;p3"/>
          <p:cNvSpPr txBox="1">
            <a:spLocks noGrp="1"/>
          </p:cNvSpPr>
          <p:nvPr>
            <p:ph type="body" idx="13"/>
          </p:nvPr>
        </p:nvSpPr>
        <p:spPr>
          <a:xfrm>
            <a:off x="5363579" y="3887083"/>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GB" sz="2400"/>
              <a:t>Key terms and definitions</a:t>
            </a:r>
            <a:endParaRPr/>
          </a:p>
        </p:txBody>
      </p:sp>
      <p:sp>
        <p:nvSpPr>
          <p:cNvPr id="236" name="Google Shape;236;p3"/>
          <p:cNvSpPr txBox="1">
            <a:spLocks noGrp="1"/>
          </p:cNvSpPr>
          <p:nvPr>
            <p:ph type="body" idx="14"/>
          </p:nvPr>
        </p:nvSpPr>
        <p:spPr>
          <a:xfrm>
            <a:off x="511849" y="804645"/>
            <a:ext cx="2528330" cy="139590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TABLE OF CONTENTS</a:t>
            </a:r>
            <a:endParaRPr/>
          </a:p>
        </p:txBody>
      </p:sp>
      <p:sp>
        <p:nvSpPr>
          <p:cNvPr id="237" name="Google Shape;237;p3"/>
          <p:cNvSpPr txBox="1">
            <a:spLocks noGrp="1"/>
          </p:cNvSpPr>
          <p:nvPr>
            <p:ph type="body" idx="1"/>
          </p:nvPr>
        </p:nvSpPr>
        <p:spPr>
          <a:xfrm>
            <a:off x="4500000" y="804645"/>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GB" sz="3000"/>
              <a:t>01</a:t>
            </a:r>
            <a:endParaRPr/>
          </a:p>
        </p:txBody>
      </p:sp>
      <p:sp>
        <p:nvSpPr>
          <p:cNvPr id="238" name="Google Shape;238;p3"/>
          <p:cNvSpPr txBox="1">
            <a:spLocks noGrp="1"/>
          </p:cNvSpPr>
          <p:nvPr>
            <p:ph type="body" idx="3"/>
          </p:nvPr>
        </p:nvSpPr>
        <p:spPr>
          <a:xfrm>
            <a:off x="4521703" y="155921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GB" sz="3000"/>
              <a:t>02</a:t>
            </a:r>
            <a:endParaRPr/>
          </a:p>
        </p:txBody>
      </p:sp>
      <p:sp>
        <p:nvSpPr>
          <p:cNvPr id="239" name="Google Shape;239;p3"/>
          <p:cNvSpPr txBox="1">
            <a:spLocks noGrp="1"/>
          </p:cNvSpPr>
          <p:nvPr>
            <p:ph type="body" idx="5"/>
          </p:nvPr>
        </p:nvSpPr>
        <p:spPr>
          <a:xfrm>
            <a:off x="4528282" y="2361906"/>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GB" sz="3000"/>
              <a:t>03</a:t>
            </a:r>
            <a:endParaRPr/>
          </a:p>
        </p:txBody>
      </p:sp>
      <p:sp>
        <p:nvSpPr>
          <p:cNvPr id="240" name="Google Shape;240;p3"/>
          <p:cNvSpPr txBox="1">
            <a:spLocks noGrp="1"/>
          </p:cNvSpPr>
          <p:nvPr>
            <p:ph type="body" idx="7"/>
          </p:nvPr>
        </p:nvSpPr>
        <p:spPr>
          <a:xfrm>
            <a:off x="4549985" y="3132516"/>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GB" sz="3000"/>
              <a:t>04</a:t>
            </a:r>
            <a:endParaRPr/>
          </a:p>
        </p:txBody>
      </p:sp>
      <p:sp>
        <p:nvSpPr>
          <p:cNvPr id="241" name="Google Shape;241;p3"/>
          <p:cNvSpPr txBox="1">
            <a:spLocks noGrp="1"/>
          </p:cNvSpPr>
          <p:nvPr>
            <p:ph type="body" idx="9"/>
          </p:nvPr>
        </p:nvSpPr>
        <p:spPr>
          <a:xfrm>
            <a:off x="4528282" y="388708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GB" sz="3000"/>
              <a:t>05</a:t>
            </a:r>
            <a:endParaRPr/>
          </a:p>
        </p:txBody>
      </p:sp>
      <p:sp>
        <p:nvSpPr>
          <p:cNvPr id="242" name="Google Shape;242;p3"/>
          <p:cNvSpPr txBox="1"/>
          <p:nvPr/>
        </p:nvSpPr>
        <p:spPr>
          <a:xfrm>
            <a:off x="5385282" y="4609268"/>
            <a:ext cx="5857689" cy="68951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95959"/>
              </a:buClr>
              <a:buSzPts val="2400"/>
              <a:buFont typeface="Arial"/>
              <a:buNone/>
            </a:pPr>
            <a:r>
              <a:rPr lang="en-GB" sz="2400" b="0" i="0" u="none" strike="noStrike" cap="none">
                <a:solidFill>
                  <a:srgbClr val="595959"/>
                </a:solidFill>
                <a:latin typeface="Calibri"/>
                <a:ea typeface="Calibri"/>
                <a:cs typeface="Calibri"/>
                <a:sym typeface="Calibri"/>
              </a:rPr>
              <a:t>References</a:t>
            </a:r>
            <a:endParaRPr sz="1400" b="0" i="0" u="none" strike="noStrike" cap="none">
              <a:solidFill>
                <a:srgbClr val="000000"/>
              </a:solidFill>
              <a:latin typeface="Arial"/>
              <a:ea typeface="Arial"/>
              <a:cs typeface="Arial"/>
              <a:sym typeface="Arial"/>
            </a:endParaRPr>
          </a:p>
        </p:txBody>
      </p:sp>
      <p:sp>
        <p:nvSpPr>
          <p:cNvPr id="243" name="Google Shape;243;p3"/>
          <p:cNvSpPr txBox="1"/>
          <p:nvPr/>
        </p:nvSpPr>
        <p:spPr>
          <a:xfrm>
            <a:off x="4549985" y="4609268"/>
            <a:ext cx="700387" cy="68951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3B64B"/>
              </a:buClr>
              <a:buSzPts val="3000"/>
              <a:buFont typeface="Arial"/>
              <a:buNone/>
            </a:pPr>
            <a:r>
              <a:rPr lang="en-GB" sz="3000" b="1" i="0" u="none" strike="noStrike" cap="none">
                <a:solidFill>
                  <a:srgbClr val="73B64B"/>
                </a:solidFill>
                <a:latin typeface="Calibri"/>
                <a:ea typeface="Calibri"/>
                <a:cs typeface="Calibri"/>
                <a:sym typeface="Calibri"/>
              </a:rPr>
              <a:t>06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38"/>
          <p:cNvSpPr txBox="1">
            <a:spLocks noGrp="1"/>
          </p:cNvSpPr>
          <p:nvPr>
            <p:ph type="body" idx="2"/>
          </p:nvPr>
        </p:nvSpPr>
        <p:spPr>
          <a:xfrm>
            <a:off x="358236" y="2584164"/>
            <a:ext cx="5585364" cy="198783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2.5 GENDER EQUALITY AND SOCIAL PROTECTION</a:t>
            </a:r>
            <a:endParaRPr/>
          </a:p>
        </p:txBody>
      </p:sp>
      <p:pic>
        <p:nvPicPr>
          <p:cNvPr id="513" name="Google Shape;513;p38"/>
          <p:cNvPicPr preferRelativeResize="0">
            <a:picLocks noGrp="1"/>
          </p:cNvPicPr>
          <p:nvPr>
            <p:ph type="pic" idx="3"/>
          </p:nvPr>
        </p:nvPicPr>
        <p:blipFill rotWithShape="1">
          <a:blip r:embed="rId3">
            <a:alphaModFix/>
          </a:blip>
          <a:srcRect l="23908" r="23908"/>
          <a:stretch/>
        </p:blipFill>
        <p:spPr>
          <a:xfrm>
            <a:off x="6083676" y="0"/>
            <a:ext cx="5361066" cy="6858000"/>
          </a:xfrm>
          <a:prstGeom prst="rect">
            <a:avLst/>
          </a:prstGeom>
          <a:solidFill>
            <a:srgbClr val="D8D8D8"/>
          </a:solid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39"/>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Gender Equality in Sustainability</a:t>
            </a:r>
            <a:endParaRPr/>
          </a:p>
        </p:txBody>
      </p:sp>
      <p:sp>
        <p:nvSpPr>
          <p:cNvPr id="520" name="Google Shape;520;p39"/>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en-GB"/>
              <a:t>Gender equality is not only a fundamental human right but a necessary foundation for a peaceful, prosperous, and sustainable world. The EU's Gender Equality Strategy 2020-2025 outlines the importance of incorporating gender perspectives in all policies, including environmental and sustainability strategies (European Commission, 2020).</a:t>
            </a:r>
            <a:endParaRPr/>
          </a:p>
          <a:p>
            <a:pPr marL="228600" lvl="0" indent="-228600" algn="just" rtl="0">
              <a:lnSpc>
                <a:spcPct val="103333"/>
              </a:lnSpc>
              <a:spcBef>
                <a:spcPts val="0"/>
              </a:spcBef>
              <a:spcAft>
                <a:spcPts val="0"/>
              </a:spcAft>
              <a:buClr>
                <a:srgbClr val="595959"/>
              </a:buClr>
              <a:buSzPts val="2400"/>
              <a:buNone/>
            </a:pPr>
            <a:endParaRPr/>
          </a:p>
          <a:p>
            <a:pPr marL="342900" lvl="0" indent="-342900" algn="just" rtl="0">
              <a:lnSpc>
                <a:spcPct val="103333"/>
              </a:lnSpc>
              <a:spcBef>
                <a:spcPts val="0"/>
              </a:spcBef>
              <a:spcAft>
                <a:spcPts val="0"/>
              </a:spcAft>
              <a:buClr>
                <a:srgbClr val="595959"/>
              </a:buClr>
              <a:buSzPts val="2400"/>
              <a:buFont typeface="Arial"/>
              <a:buChar char="•"/>
            </a:pPr>
            <a:r>
              <a:rPr lang="en-GB"/>
              <a:t>Involving women equally in sustainability efforts leads to more innovative solutions and inclusive policies. Studies show that when women are decision-makers, companies are more likely to adopt more robust environmental standards (UN Women, 2020).</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40"/>
          <p:cNvSpPr txBox="1">
            <a:spLocks noGrp="1"/>
          </p:cNvSpPr>
          <p:nvPr>
            <p:ph type="body" idx="1"/>
          </p:nvPr>
        </p:nvSpPr>
        <p:spPr>
          <a:xfrm>
            <a:off x="607555" y="587575"/>
            <a:ext cx="5881764"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Social Protection's Impact on Sustainability</a:t>
            </a:r>
            <a:endParaRPr/>
          </a:p>
        </p:txBody>
      </p:sp>
      <p:pic>
        <p:nvPicPr>
          <p:cNvPr id="527" name="Google Shape;527;p40"/>
          <p:cNvPicPr preferRelativeResize="0">
            <a:picLocks noGrp="1"/>
          </p:cNvPicPr>
          <p:nvPr>
            <p:ph type="pic" idx="2"/>
          </p:nvPr>
        </p:nvPicPr>
        <p:blipFill rotWithShape="1">
          <a:blip r:embed="rId3">
            <a:alphaModFix/>
          </a:blip>
          <a:srcRect l="31210" r="31210"/>
          <a:stretch/>
        </p:blipFill>
        <p:spPr>
          <a:xfrm>
            <a:off x="7735037" y="1373925"/>
            <a:ext cx="2444127" cy="4336988"/>
          </a:xfrm>
          <a:prstGeom prst="rect">
            <a:avLst/>
          </a:prstGeom>
          <a:solidFill>
            <a:srgbClr val="D8D8D8"/>
          </a:solidFill>
          <a:ln>
            <a:noFill/>
          </a:ln>
        </p:spPr>
      </p:pic>
      <p:sp>
        <p:nvSpPr>
          <p:cNvPr id="528" name="Google Shape;528;p40"/>
          <p:cNvSpPr txBox="1">
            <a:spLocks noGrp="1"/>
          </p:cNvSpPr>
          <p:nvPr>
            <p:ph type="body" idx="3"/>
          </p:nvPr>
        </p:nvSpPr>
        <p:spPr>
          <a:xfrm>
            <a:off x="607550" y="1748400"/>
            <a:ext cx="6391500" cy="4102800"/>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en-GB"/>
              <a:t>Social protection measures like healthcare, unemployment benefits, and pensions are essential for social sustainability. They provide a safety net that allows all citizens, especially the most vulnerable, to participate in and benefit from sustainable development (European Pillar of Social Rights).</a:t>
            </a:r>
            <a:endParaRPr/>
          </a:p>
          <a:p>
            <a:pPr marL="342900" lvl="0" indent="-190500" algn="just" rtl="0">
              <a:lnSpc>
                <a:spcPct val="103333"/>
              </a:lnSpc>
              <a:spcBef>
                <a:spcPts val="0"/>
              </a:spcBef>
              <a:spcAft>
                <a:spcPts val="0"/>
              </a:spcAft>
              <a:buClr>
                <a:srgbClr val="595959"/>
              </a:buClr>
              <a:buSzPts val="2400"/>
              <a:buFont typeface="Arial"/>
              <a:buNone/>
            </a:pPr>
            <a:endParaRPr/>
          </a:p>
          <a:p>
            <a:pPr marL="342900" lvl="0" indent="-342900" algn="just" rtl="0">
              <a:lnSpc>
                <a:spcPct val="103333"/>
              </a:lnSpc>
              <a:spcBef>
                <a:spcPts val="0"/>
              </a:spcBef>
              <a:spcAft>
                <a:spcPts val="0"/>
              </a:spcAft>
              <a:buClr>
                <a:srgbClr val="595959"/>
              </a:buClr>
              <a:buSzPts val="2400"/>
              <a:buFont typeface="Arial"/>
              <a:buChar char="•"/>
            </a:pPr>
            <a:r>
              <a:rPr lang="en-GB"/>
              <a:t>When individuals have social protection, they are more likely to invest time and resources in sustainability, knowing that their basic needs are covered (ILO, 2019).</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41"/>
          <p:cNvSpPr txBox="1">
            <a:spLocks noGrp="1"/>
          </p:cNvSpPr>
          <p:nvPr>
            <p:ph type="body" idx="1"/>
          </p:nvPr>
        </p:nvSpPr>
        <p:spPr>
          <a:xfrm>
            <a:off x="839754" y="352901"/>
            <a:ext cx="5203371"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Activity - Policy Review Workshop</a:t>
            </a:r>
            <a:endParaRPr/>
          </a:p>
        </p:txBody>
      </p:sp>
      <p:pic>
        <p:nvPicPr>
          <p:cNvPr id="534" name="Google Shape;534;p41"/>
          <p:cNvPicPr preferRelativeResize="0">
            <a:picLocks noGrp="1"/>
          </p:cNvPicPr>
          <p:nvPr>
            <p:ph type="pic" idx="2"/>
          </p:nvPr>
        </p:nvPicPr>
        <p:blipFill rotWithShape="1">
          <a:blip r:embed="rId3">
            <a:alphaModFix/>
          </a:blip>
          <a:srcRect l="776" r="777"/>
          <a:stretch/>
        </p:blipFill>
        <p:spPr>
          <a:xfrm>
            <a:off x="635271" y="2095585"/>
            <a:ext cx="5130800" cy="3913188"/>
          </a:xfrm>
          <a:prstGeom prst="rect">
            <a:avLst/>
          </a:prstGeom>
          <a:solidFill>
            <a:srgbClr val="D8D8D8"/>
          </a:solidFill>
          <a:ln>
            <a:noFill/>
          </a:ln>
        </p:spPr>
      </p:pic>
      <p:sp>
        <p:nvSpPr>
          <p:cNvPr id="535" name="Google Shape;535;p41"/>
          <p:cNvSpPr txBox="1">
            <a:spLocks noGrp="1"/>
          </p:cNvSpPr>
          <p:nvPr>
            <p:ph type="body" idx="3"/>
          </p:nvPr>
        </p:nvSpPr>
        <p:spPr>
          <a:xfrm>
            <a:off x="6148876" y="296841"/>
            <a:ext cx="6148874" cy="5434146"/>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b="1"/>
              <a:t>Objectives</a:t>
            </a:r>
            <a:endParaRPr/>
          </a:p>
          <a:p>
            <a:pPr marL="342900" lvl="0" indent="-342900" algn="just" rtl="0">
              <a:lnSpc>
                <a:spcPct val="103333"/>
              </a:lnSpc>
              <a:spcBef>
                <a:spcPts val="0"/>
              </a:spcBef>
              <a:spcAft>
                <a:spcPts val="0"/>
              </a:spcAft>
              <a:buClr>
                <a:srgbClr val="595959"/>
              </a:buClr>
              <a:buSzPts val="2400"/>
              <a:buFont typeface="Arial"/>
              <a:buChar char="•"/>
            </a:pPr>
            <a:r>
              <a:rPr lang="en-GB"/>
              <a:t>Review your company's current policies to ensure they promote gender equality and provide adequate social protection.</a:t>
            </a:r>
            <a:endParaRPr/>
          </a:p>
          <a:p>
            <a:pPr marL="342900" lvl="0" indent="-342900" algn="just" rtl="0">
              <a:lnSpc>
                <a:spcPct val="103333"/>
              </a:lnSpc>
              <a:spcBef>
                <a:spcPts val="0"/>
              </a:spcBef>
              <a:spcAft>
                <a:spcPts val="0"/>
              </a:spcAft>
              <a:buClr>
                <a:srgbClr val="595959"/>
              </a:buClr>
              <a:buSzPts val="2400"/>
              <a:buFont typeface="Arial"/>
              <a:buChar char="•"/>
            </a:pPr>
            <a:r>
              <a:rPr lang="en-GB"/>
              <a:t>Ensure that your policies not only comply with EU directives but also actively support your sustainability agenda.</a:t>
            </a:r>
            <a:endParaRPr/>
          </a:p>
          <a:p>
            <a:pPr marL="0" lvl="0" indent="0" algn="just" rtl="0">
              <a:lnSpc>
                <a:spcPct val="103333"/>
              </a:lnSpc>
              <a:spcBef>
                <a:spcPts val="0"/>
              </a:spcBef>
              <a:spcAft>
                <a:spcPts val="0"/>
              </a:spcAft>
              <a:buClr>
                <a:srgbClr val="595959"/>
              </a:buClr>
              <a:buSzPts val="2400"/>
              <a:buNone/>
            </a:pPr>
            <a:r>
              <a:rPr lang="en-GB" b="1"/>
              <a:t>Policy Review Instructions</a:t>
            </a:r>
            <a:endParaRPr/>
          </a:p>
          <a:p>
            <a:pPr marL="342900" lvl="0" indent="-342900" algn="just" rtl="0">
              <a:lnSpc>
                <a:spcPct val="103333"/>
              </a:lnSpc>
              <a:spcBef>
                <a:spcPts val="0"/>
              </a:spcBef>
              <a:spcAft>
                <a:spcPts val="0"/>
              </a:spcAft>
              <a:buClr>
                <a:srgbClr val="595959"/>
              </a:buClr>
              <a:buSzPts val="2400"/>
              <a:buFont typeface="Arial"/>
              <a:buChar char="•"/>
            </a:pPr>
            <a:r>
              <a:rPr lang="en-GB"/>
              <a:t>Compile all company policies that could impact gender equality and social protection.</a:t>
            </a:r>
            <a:endParaRPr/>
          </a:p>
          <a:p>
            <a:pPr marL="342900" lvl="0" indent="-342900" algn="just" rtl="0">
              <a:lnSpc>
                <a:spcPct val="103333"/>
              </a:lnSpc>
              <a:spcBef>
                <a:spcPts val="0"/>
              </a:spcBef>
              <a:spcAft>
                <a:spcPts val="0"/>
              </a:spcAft>
              <a:buClr>
                <a:srgbClr val="595959"/>
              </a:buClr>
              <a:buSzPts val="2400"/>
              <a:buFont typeface="Arial"/>
              <a:buChar char="•"/>
            </a:pPr>
            <a:r>
              <a:rPr lang="en-GB"/>
              <a:t>Use the EU's Gender Equality Strategy and the principles outlined in the European Pillar of Social Rights as benchmarks for your review.</a:t>
            </a:r>
            <a:endParaRPr/>
          </a:p>
          <a:p>
            <a:pPr marL="342900" lvl="0" indent="-342900" algn="just" rtl="0">
              <a:lnSpc>
                <a:spcPct val="103333"/>
              </a:lnSpc>
              <a:spcBef>
                <a:spcPts val="0"/>
              </a:spcBef>
              <a:spcAft>
                <a:spcPts val="0"/>
              </a:spcAft>
              <a:buClr>
                <a:srgbClr val="595959"/>
              </a:buClr>
              <a:buSzPts val="2400"/>
              <a:buFont typeface="Arial"/>
              <a:buChar char="•"/>
            </a:pPr>
            <a:r>
              <a:rPr lang="en-GB"/>
              <a:t>Look for areas where policies can be improved to support a more inclusive and sustainable business model.</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42"/>
          <p:cNvSpPr txBox="1">
            <a:spLocks noGrp="1"/>
          </p:cNvSpPr>
          <p:nvPr>
            <p:ph type="body" idx="1"/>
          </p:nvPr>
        </p:nvSpPr>
        <p:spPr>
          <a:xfrm>
            <a:off x="754412" y="352901"/>
            <a:ext cx="5130800"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Activity - Policy Review Workshop</a:t>
            </a:r>
            <a:endParaRPr/>
          </a:p>
        </p:txBody>
      </p:sp>
      <p:pic>
        <p:nvPicPr>
          <p:cNvPr id="541" name="Google Shape;541;p42"/>
          <p:cNvPicPr preferRelativeResize="0">
            <a:picLocks noGrp="1"/>
          </p:cNvPicPr>
          <p:nvPr>
            <p:ph type="pic" idx="2"/>
          </p:nvPr>
        </p:nvPicPr>
        <p:blipFill rotWithShape="1">
          <a:blip r:embed="rId3">
            <a:alphaModFix/>
          </a:blip>
          <a:srcRect t="21402" b="21402"/>
          <a:stretch/>
        </p:blipFill>
        <p:spPr>
          <a:xfrm>
            <a:off x="635271" y="2095585"/>
            <a:ext cx="5130800" cy="3913188"/>
          </a:xfrm>
          <a:prstGeom prst="rect">
            <a:avLst/>
          </a:prstGeom>
          <a:solidFill>
            <a:srgbClr val="D8D8D8"/>
          </a:solidFill>
          <a:ln>
            <a:noFill/>
          </a:ln>
        </p:spPr>
      </p:pic>
      <p:sp>
        <p:nvSpPr>
          <p:cNvPr id="542" name="Google Shape;542;p42"/>
          <p:cNvSpPr txBox="1">
            <a:spLocks noGrp="1"/>
          </p:cNvSpPr>
          <p:nvPr>
            <p:ph type="body" idx="3"/>
          </p:nvPr>
        </p:nvSpPr>
        <p:spPr>
          <a:xfrm>
            <a:off x="5970556" y="0"/>
            <a:ext cx="6173423" cy="61536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b="1"/>
              <a:t>Inclusivity and Sustainability Checklist:</a:t>
            </a:r>
            <a:endParaRPr/>
          </a:p>
          <a:p>
            <a:pPr marL="0" lvl="0" indent="0" algn="just" rtl="0">
              <a:lnSpc>
                <a:spcPct val="103333"/>
              </a:lnSpc>
              <a:spcBef>
                <a:spcPts val="0"/>
              </a:spcBef>
              <a:spcAft>
                <a:spcPts val="0"/>
              </a:spcAft>
              <a:buClr>
                <a:srgbClr val="595959"/>
              </a:buClr>
              <a:buSzPts val="2400"/>
              <a:buNone/>
            </a:pPr>
            <a:r>
              <a:rPr lang="en-GB"/>
              <a:t>Do your policies promote equal opportunities and treatment for all genders?</a:t>
            </a:r>
            <a:endParaRPr/>
          </a:p>
          <a:p>
            <a:pPr marL="0" lvl="0" indent="0" algn="just" rtl="0">
              <a:lnSpc>
                <a:spcPct val="103333"/>
              </a:lnSpc>
              <a:spcBef>
                <a:spcPts val="0"/>
              </a:spcBef>
              <a:spcAft>
                <a:spcPts val="0"/>
              </a:spcAft>
              <a:buClr>
                <a:srgbClr val="595959"/>
              </a:buClr>
              <a:buSzPts val="2400"/>
              <a:buNone/>
            </a:pPr>
            <a:r>
              <a:rPr lang="en-GB"/>
              <a:t>Do your policies support work-life balance, such as flexible working hours and parental leave?</a:t>
            </a:r>
            <a:endParaRPr/>
          </a:p>
          <a:p>
            <a:pPr marL="0" lvl="0" indent="0" algn="just" rtl="0">
              <a:lnSpc>
                <a:spcPct val="103333"/>
              </a:lnSpc>
              <a:spcBef>
                <a:spcPts val="0"/>
              </a:spcBef>
              <a:spcAft>
                <a:spcPts val="0"/>
              </a:spcAft>
              <a:buClr>
                <a:srgbClr val="595959"/>
              </a:buClr>
              <a:buSzPts val="2400"/>
              <a:buNone/>
            </a:pPr>
            <a:r>
              <a:rPr lang="en-GB" b="1"/>
              <a:t>Education and Training</a:t>
            </a:r>
            <a:endParaRPr/>
          </a:p>
          <a:p>
            <a:pPr marL="0" lvl="0" indent="0" algn="just" rtl="0">
              <a:lnSpc>
                <a:spcPct val="103333"/>
              </a:lnSpc>
              <a:spcBef>
                <a:spcPts val="0"/>
              </a:spcBef>
              <a:spcAft>
                <a:spcPts val="0"/>
              </a:spcAft>
              <a:buClr>
                <a:srgbClr val="595959"/>
              </a:buClr>
              <a:buSzPts val="2400"/>
              <a:buNone/>
            </a:pPr>
            <a:r>
              <a:rPr lang="en-GB"/>
              <a:t>Are there policies in place to ensure equal access to training and upskilling opportunities?</a:t>
            </a:r>
            <a:endParaRPr/>
          </a:p>
          <a:p>
            <a:pPr marL="0" lvl="0" indent="0" algn="just" rtl="0">
              <a:lnSpc>
                <a:spcPct val="103333"/>
              </a:lnSpc>
              <a:spcBef>
                <a:spcPts val="0"/>
              </a:spcBef>
              <a:spcAft>
                <a:spcPts val="0"/>
              </a:spcAft>
              <a:buClr>
                <a:srgbClr val="595959"/>
              </a:buClr>
              <a:buSzPts val="2400"/>
              <a:buNone/>
            </a:pPr>
            <a:r>
              <a:rPr lang="en-GB" b="1"/>
              <a:t>Health and Safety:</a:t>
            </a:r>
            <a:endParaRPr/>
          </a:p>
          <a:p>
            <a:pPr marL="0" lvl="0" indent="0" algn="just" rtl="0">
              <a:lnSpc>
                <a:spcPct val="103333"/>
              </a:lnSpc>
              <a:spcBef>
                <a:spcPts val="0"/>
              </a:spcBef>
              <a:spcAft>
                <a:spcPts val="0"/>
              </a:spcAft>
              <a:buClr>
                <a:srgbClr val="595959"/>
              </a:buClr>
              <a:buSzPts val="2400"/>
              <a:buNone/>
            </a:pPr>
            <a:r>
              <a:rPr lang="en-GB"/>
              <a:t>Do your policies consider the specific health and safety needs of all employees?</a:t>
            </a:r>
            <a:endParaRPr/>
          </a:p>
          <a:p>
            <a:pPr marL="0" lvl="0" indent="0" algn="just" rtl="0">
              <a:lnSpc>
                <a:spcPct val="103333"/>
              </a:lnSpc>
              <a:spcBef>
                <a:spcPts val="0"/>
              </a:spcBef>
              <a:spcAft>
                <a:spcPts val="0"/>
              </a:spcAft>
              <a:buClr>
                <a:srgbClr val="595959"/>
              </a:buClr>
              <a:buSzPts val="2400"/>
              <a:buNone/>
            </a:pPr>
            <a:r>
              <a:rPr lang="en-GB" b="1"/>
              <a:t>Representation:</a:t>
            </a:r>
            <a:endParaRPr/>
          </a:p>
          <a:p>
            <a:pPr marL="0" lvl="0" indent="0" algn="just" rtl="0">
              <a:lnSpc>
                <a:spcPct val="103333"/>
              </a:lnSpc>
              <a:spcBef>
                <a:spcPts val="0"/>
              </a:spcBef>
              <a:spcAft>
                <a:spcPts val="0"/>
              </a:spcAft>
              <a:buClr>
                <a:srgbClr val="595959"/>
              </a:buClr>
              <a:buSzPts val="2400"/>
              <a:buNone/>
            </a:pPr>
            <a:r>
              <a:rPr lang="en-GB"/>
              <a:t>Are all genders fairly represented in decision-making positions within the company?</a:t>
            </a:r>
            <a:endParaRPr/>
          </a:p>
          <a:p>
            <a:pPr marL="0" lvl="0" indent="0" algn="just" rtl="0">
              <a:lnSpc>
                <a:spcPct val="103333"/>
              </a:lnSpc>
              <a:spcBef>
                <a:spcPts val="0"/>
              </a:spcBef>
              <a:spcAft>
                <a:spcPts val="0"/>
              </a:spcAft>
              <a:buClr>
                <a:srgbClr val="595959"/>
              </a:buClr>
              <a:buSzPts val="2400"/>
              <a:buNone/>
            </a:pPr>
            <a:r>
              <a:rPr lang="en-GB" b="1"/>
              <a:t>Develop an Action Plan:</a:t>
            </a:r>
            <a:endParaRPr/>
          </a:p>
          <a:p>
            <a:pPr marL="0" lvl="0" indent="0" algn="just" rtl="0">
              <a:lnSpc>
                <a:spcPct val="103333"/>
              </a:lnSpc>
              <a:spcBef>
                <a:spcPts val="0"/>
              </a:spcBef>
              <a:spcAft>
                <a:spcPts val="0"/>
              </a:spcAft>
              <a:buClr>
                <a:srgbClr val="595959"/>
              </a:buClr>
              <a:buSzPts val="2400"/>
              <a:buNone/>
            </a:pPr>
            <a:r>
              <a:rPr lang="en-GB"/>
              <a:t>Based on the gaps identified, develop an action plan to improve your policies. Include timelines and responsibilities.</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pic>
        <p:nvPicPr>
          <p:cNvPr id="547" name="Google Shape;547;p43"/>
          <p:cNvPicPr preferRelativeResize="0">
            <a:picLocks noGrp="1"/>
          </p:cNvPicPr>
          <p:nvPr>
            <p:ph type="pic" idx="2"/>
          </p:nvPr>
        </p:nvPicPr>
        <p:blipFill rotWithShape="1">
          <a:blip r:embed="rId3">
            <a:alphaModFix/>
          </a:blip>
          <a:srcRect t="30282" b="30282"/>
          <a:stretch/>
        </p:blipFill>
        <p:spPr>
          <a:xfrm>
            <a:off x="799128" y="746272"/>
            <a:ext cx="10203652" cy="5365455"/>
          </a:xfrm>
          <a:prstGeom prst="rect">
            <a:avLst/>
          </a:prstGeom>
          <a:solidFill>
            <a:srgbClr val="BFBFBF"/>
          </a:solidFill>
          <a:ln>
            <a:noFill/>
          </a:ln>
        </p:spPr>
      </p:pic>
      <p:sp>
        <p:nvSpPr>
          <p:cNvPr id="548" name="Google Shape;548;p43"/>
          <p:cNvSpPr/>
          <p:nvPr/>
        </p:nvSpPr>
        <p:spPr>
          <a:xfrm>
            <a:off x="799128" y="2218267"/>
            <a:ext cx="10203652" cy="2733893"/>
          </a:xfrm>
          <a:prstGeom prst="rect">
            <a:avLst/>
          </a:prstGeom>
          <a:solidFill>
            <a:srgbClr val="73B64B">
              <a:alpha val="7058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549" name="Google Shape;549;p43"/>
          <p:cNvGrpSpPr/>
          <p:nvPr/>
        </p:nvGrpSpPr>
        <p:grpSpPr>
          <a:xfrm>
            <a:off x="5352087" y="1358729"/>
            <a:ext cx="1487826" cy="1083162"/>
            <a:chOff x="3400450" y="986392"/>
            <a:chExt cx="1487826" cy="1083162"/>
          </a:xfrm>
        </p:grpSpPr>
        <p:sp>
          <p:nvSpPr>
            <p:cNvPr id="550" name="Google Shape;550;p43"/>
            <p:cNvSpPr/>
            <p:nvPr/>
          </p:nvSpPr>
          <p:spPr>
            <a:xfrm>
              <a:off x="3400450" y="986392"/>
              <a:ext cx="1367826" cy="997498"/>
            </a:xfrm>
            <a:custGeom>
              <a:avLst/>
              <a:gdLst/>
              <a:ahLst/>
              <a:cxnLst/>
              <a:rect l="l" t="t" r="r" b="b"/>
              <a:pathLst>
                <a:path w="921110" h="671727" extrusionOk="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1" name="Google Shape;551;p43"/>
            <p:cNvSpPr/>
            <p:nvPr/>
          </p:nvSpPr>
          <p:spPr>
            <a:xfrm>
              <a:off x="3400450" y="986392"/>
              <a:ext cx="1487826" cy="1083162"/>
            </a:xfrm>
            <a:custGeom>
              <a:avLst/>
              <a:gdLst/>
              <a:ahLst/>
              <a:cxnLst/>
              <a:rect l="l" t="t" r="r" b="b"/>
              <a:pathLst>
                <a:path w="920214" h="669931" extrusionOk="0">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52" name="Google Shape;552;p43"/>
          <p:cNvSpPr txBox="1"/>
          <p:nvPr/>
        </p:nvSpPr>
        <p:spPr>
          <a:xfrm>
            <a:off x="4320265" y="4301609"/>
            <a:ext cx="3161377" cy="505777"/>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lt1"/>
              </a:buClr>
              <a:buSzPts val="2200"/>
              <a:buFont typeface="Arial"/>
              <a:buNone/>
            </a:pPr>
            <a:r>
              <a:rPr lang="en-GB" sz="2200" b="1" i="0" u="none" strike="noStrike" cap="none">
                <a:solidFill>
                  <a:schemeClr val="lt1"/>
                </a:solidFill>
                <a:latin typeface="Calibri"/>
                <a:ea typeface="Calibri"/>
                <a:cs typeface="Calibri"/>
                <a:sym typeface="Calibri"/>
              </a:rPr>
              <a:t>David Attenborough</a:t>
            </a:r>
            <a:endParaRPr sz="1400" b="0" i="0" u="none" strike="noStrike" cap="none">
              <a:solidFill>
                <a:srgbClr val="000000"/>
              </a:solidFill>
              <a:latin typeface="Arial"/>
              <a:ea typeface="Arial"/>
              <a:cs typeface="Arial"/>
              <a:sym typeface="Arial"/>
            </a:endParaRPr>
          </a:p>
        </p:txBody>
      </p:sp>
      <p:sp>
        <p:nvSpPr>
          <p:cNvPr id="553" name="Google Shape;553;p43"/>
          <p:cNvSpPr txBox="1"/>
          <p:nvPr/>
        </p:nvSpPr>
        <p:spPr>
          <a:xfrm>
            <a:off x="799128" y="2665515"/>
            <a:ext cx="10203652" cy="14773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GB" sz="3000" b="1" i="0" u="none" strike="noStrike" cap="none">
                <a:solidFill>
                  <a:schemeClr val="lt1"/>
                </a:solidFill>
                <a:latin typeface="Calibri"/>
                <a:ea typeface="Calibri"/>
                <a:cs typeface="Calibri"/>
                <a:sym typeface="Calibri"/>
              </a:rPr>
              <a:t>There is a path to sustainability.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000"/>
              <a:buFont typeface="Arial"/>
              <a:buNone/>
            </a:pPr>
            <a:r>
              <a:rPr lang="en-GB" sz="3000" b="1" i="0" u="none" strike="noStrike" cap="none">
                <a:solidFill>
                  <a:schemeClr val="lt1"/>
                </a:solidFill>
                <a:latin typeface="Calibri"/>
                <a:ea typeface="Calibri"/>
                <a:cs typeface="Calibri"/>
                <a:sym typeface="Calibri"/>
              </a:rPr>
              <a:t>It is a path that could lead to a better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000"/>
              <a:buFont typeface="Arial"/>
              <a:buNone/>
            </a:pPr>
            <a:r>
              <a:rPr lang="en-GB" sz="3000" b="1" i="0" u="none" strike="noStrike" cap="none">
                <a:solidFill>
                  <a:schemeClr val="lt1"/>
                </a:solidFill>
                <a:latin typeface="Calibri"/>
                <a:ea typeface="Calibri"/>
                <a:cs typeface="Calibri"/>
                <a:sym typeface="Calibri"/>
              </a:rPr>
              <a:t>future for all life on Earth</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pic>
        <p:nvPicPr>
          <p:cNvPr id="559" name="Google Shape;559;p44"/>
          <p:cNvPicPr preferRelativeResize="0">
            <a:picLocks noGrp="1"/>
          </p:cNvPicPr>
          <p:nvPr>
            <p:ph type="pic" idx="2"/>
          </p:nvPr>
        </p:nvPicPr>
        <p:blipFill rotWithShape="1">
          <a:blip r:embed="rId3">
            <a:alphaModFix/>
          </a:blip>
          <a:srcRect l="-220" t="13271" r="220" b="20626"/>
          <a:stretch/>
        </p:blipFill>
        <p:spPr>
          <a:xfrm>
            <a:off x="238772" y="2626822"/>
            <a:ext cx="7708195" cy="3396829"/>
          </a:xfrm>
          <a:prstGeom prst="rect">
            <a:avLst/>
          </a:prstGeom>
          <a:solidFill>
            <a:srgbClr val="BFBFBF"/>
          </a:solidFill>
          <a:ln>
            <a:noFill/>
          </a:ln>
        </p:spPr>
      </p:pic>
      <p:sp>
        <p:nvSpPr>
          <p:cNvPr id="560" name="Google Shape;560;p44"/>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GB"/>
              <a:t>03</a:t>
            </a:r>
            <a:endParaRPr/>
          </a:p>
        </p:txBody>
      </p:sp>
      <p:sp>
        <p:nvSpPr>
          <p:cNvPr id="561" name="Google Shape;561;p44"/>
          <p:cNvSpPr/>
          <p:nvPr/>
        </p:nvSpPr>
        <p:spPr>
          <a:xfrm>
            <a:off x="5722297" y="446193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562" name="Google Shape;562;p44"/>
          <p:cNvSpPr txBox="1"/>
          <p:nvPr/>
        </p:nvSpPr>
        <p:spPr>
          <a:xfrm>
            <a:off x="6025679" y="4642627"/>
            <a:ext cx="4630545"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73B64B"/>
                </a:solidFill>
                <a:latin typeface="Calibri"/>
                <a:ea typeface="Calibri"/>
                <a:cs typeface="Calibri"/>
                <a:sym typeface="Calibri"/>
              </a:rPr>
              <a:t>CASE STUDIES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45"/>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GB"/>
              <a:t>Case study 1: The Business Case for People Engagement in Sustainability - O2</a:t>
            </a:r>
            <a:endParaRPr/>
          </a:p>
        </p:txBody>
      </p:sp>
      <p:sp>
        <p:nvSpPr>
          <p:cNvPr id="568" name="Google Shape;568;p45"/>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GB"/>
              <a:t>01</a:t>
            </a:r>
            <a:endParaRPr/>
          </a:p>
        </p:txBody>
      </p:sp>
      <p:sp>
        <p:nvSpPr>
          <p:cNvPr id="569" name="Google Shape;569;p45"/>
          <p:cNvSpPr txBox="1">
            <a:spLocks noGrp="1"/>
          </p:cNvSpPr>
          <p:nvPr>
            <p:ph type="body" idx="4"/>
          </p:nvPr>
        </p:nvSpPr>
        <p:spPr>
          <a:xfrm>
            <a:off x="4912292" y="2770036"/>
            <a:ext cx="6562677" cy="516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GB"/>
              <a:t>Case study 2: Employee Engagement in Sustainability at Bauer Media</a:t>
            </a:r>
            <a:endParaRPr/>
          </a:p>
        </p:txBody>
      </p:sp>
      <p:sp>
        <p:nvSpPr>
          <p:cNvPr id="570" name="Google Shape;570;p45"/>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GB"/>
              <a:t>Case study 3: How to Engage Employees in Sustainability - A Case Study by Unique</a:t>
            </a:r>
            <a:endParaRPr/>
          </a:p>
          <a:p>
            <a:pPr marL="0" lvl="0" indent="0" algn="l" rtl="0">
              <a:lnSpc>
                <a:spcPct val="100000"/>
              </a:lnSpc>
              <a:spcBef>
                <a:spcPts val="0"/>
              </a:spcBef>
              <a:spcAft>
                <a:spcPts val="0"/>
              </a:spcAft>
              <a:buClr>
                <a:srgbClr val="73B64B"/>
              </a:buClr>
              <a:buSzPts val="2400"/>
              <a:buNone/>
            </a:pPr>
            <a:endParaRPr/>
          </a:p>
        </p:txBody>
      </p:sp>
      <p:sp>
        <p:nvSpPr>
          <p:cNvPr id="571" name="Google Shape;571;p45"/>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GB"/>
              <a:t>02</a:t>
            </a:r>
            <a:endParaRPr/>
          </a:p>
        </p:txBody>
      </p:sp>
      <p:sp>
        <p:nvSpPr>
          <p:cNvPr id="572" name="Google Shape;572;p45"/>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GB"/>
              <a:t>03</a:t>
            </a:r>
            <a:endParaRPr/>
          </a:p>
        </p:txBody>
      </p:sp>
      <p:sp>
        <p:nvSpPr>
          <p:cNvPr id="573" name="Google Shape;573;p45"/>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574" name="Google Shape;574;p45"/>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575" name="Google Shape;575;p45"/>
          <p:cNvPicPr preferRelativeResize="0">
            <a:picLocks noGrp="1"/>
          </p:cNvPicPr>
          <p:nvPr>
            <p:ph type="pic" idx="8"/>
          </p:nvPr>
        </p:nvPicPr>
        <p:blipFill rotWithShape="1">
          <a:blip r:embed="rId3">
            <a:alphaModFix/>
          </a:blip>
          <a:srcRect l="32647" r="32647"/>
          <a:stretch/>
        </p:blipFill>
        <p:spPr>
          <a:xfrm>
            <a:off x="-48344" y="0"/>
            <a:ext cx="3570477" cy="6858000"/>
          </a:xfrm>
          <a:prstGeom prst="rect">
            <a:avLst/>
          </a:prstGeom>
          <a:solidFill>
            <a:srgbClr val="D8D8D8"/>
          </a:solid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46"/>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595959"/>
              </a:buClr>
              <a:buSzPts val="2400"/>
              <a:buNone/>
            </a:pPr>
            <a:r>
              <a:rPr lang="en-GB"/>
              <a:t>The "Think Big" programme at O2, developed in collaboration with Global Action Plan, highlights how engaging employees in sustainability initiatives can drive both social and business benefits. This case study explores the programme’s impact on employee motivation, environmental outcomes, and financial returns.</a:t>
            </a:r>
            <a:endParaRPr/>
          </a:p>
        </p:txBody>
      </p:sp>
      <p:sp>
        <p:nvSpPr>
          <p:cNvPr id="582" name="Google Shape;582;p46"/>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The Business Case for People Engagement in Sustainability - O2</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47"/>
          <p:cNvSpPr txBox="1">
            <a:spLocks noGrp="1"/>
          </p:cNvSpPr>
          <p:nvPr>
            <p:ph type="body" idx="1"/>
          </p:nvPr>
        </p:nvSpPr>
        <p:spPr>
          <a:xfrm>
            <a:off x="919752" y="268746"/>
            <a:ext cx="4990998"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Enhancing Employee Motivation</a:t>
            </a:r>
            <a:endParaRPr/>
          </a:p>
        </p:txBody>
      </p:sp>
      <p:sp>
        <p:nvSpPr>
          <p:cNvPr id="589" name="Google Shape;589;p47"/>
          <p:cNvSpPr txBox="1">
            <a:spLocks noGrp="1"/>
          </p:cNvSpPr>
          <p:nvPr>
            <p:ph type="body" idx="3"/>
          </p:nvPr>
        </p:nvSpPr>
        <p:spPr>
          <a:xfrm>
            <a:off x="6281252" y="273332"/>
            <a:ext cx="5740060" cy="6049466"/>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a:t>When O2 launched the "Think Big" programme, employees were invited to propose and lead sustainability projects. This initiative not only empowered staff but also fostered a sense of ownership and pride. For example, an employee-led project on reducing plastic waste saw significant participation across departments, boosting morale and team spirit. </a:t>
            </a:r>
            <a:r>
              <a:rPr lang="en-GB" b="1"/>
              <a:t>Key Points:</a:t>
            </a:r>
            <a:endParaRPr/>
          </a:p>
          <a:p>
            <a:pPr marL="342900" lvl="0" indent="-342900" algn="just" rtl="0">
              <a:lnSpc>
                <a:spcPct val="103333"/>
              </a:lnSpc>
              <a:spcBef>
                <a:spcPts val="0"/>
              </a:spcBef>
              <a:spcAft>
                <a:spcPts val="0"/>
              </a:spcAft>
              <a:buClr>
                <a:srgbClr val="595959"/>
              </a:buClr>
              <a:buSzPts val="2400"/>
              <a:buFont typeface="Arial"/>
              <a:buChar char="•"/>
            </a:pPr>
            <a:r>
              <a:rPr lang="en-GB"/>
              <a:t>Increased motivation and confidence</a:t>
            </a:r>
            <a:endParaRPr/>
          </a:p>
          <a:p>
            <a:pPr marL="342900" lvl="0" indent="-342900" algn="just" rtl="0">
              <a:lnSpc>
                <a:spcPct val="103333"/>
              </a:lnSpc>
              <a:spcBef>
                <a:spcPts val="0"/>
              </a:spcBef>
              <a:spcAft>
                <a:spcPts val="0"/>
              </a:spcAft>
              <a:buClr>
                <a:srgbClr val="595959"/>
              </a:buClr>
              <a:buSzPts val="2400"/>
              <a:buFont typeface="Arial"/>
              <a:buChar char="•"/>
            </a:pPr>
            <a:r>
              <a:rPr lang="en-GB"/>
              <a:t>Improved team cohesion</a:t>
            </a:r>
            <a:endParaRPr/>
          </a:p>
          <a:p>
            <a:pPr marL="342900" lvl="0" indent="-342900" algn="just" rtl="0">
              <a:lnSpc>
                <a:spcPct val="103333"/>
              </a:lnSpc>
              <a:spcBef>
                <a:spcPts val="0"/>
              </a:spcBef>
              <a:spcAft>
                <a:spcPts val="0"/>
              </a:spcAft>
              <a:buClr>
                <a:srgbClr val="595959"/>
              </a:buClr>
              <a:buSzPts val="2400"/>
              <a:buFont typeface="Arial"/>
              <a:buChar char="•"/>
            </a:pPr>
            <a:r>
              <a:rPr lang="en-GB"/>
              <a:t>Personal development through leadership opportunities.</a:t>
            </a:r>
            <a:endParaRPr/>
          </a:p>
          <a:p>
            <a:pPr marL="0" lvl="0" indent="0" algn="just" rtl="0">
              <a:lnSpc>
                <a:spcPct val="103333"/>
              </a:lnSpc>
              <a:spcBef>
                <a:spcPts val="0"/>
              </a:spcBef>
              <a:spcAft>
                <a:spcPts val="0"/>
              </a:spcAft>
              <a:buClr>
                <a:srgbClr val="595959"/>
              </a:buClr>
              <a:buSzPts val="2400"/>
              <a:buNone/>
            </a:pPr>
            <a:r>
              <a:rPr lang="en-GB" i="1"/>
              <a:t>"Taking part in 'Think Big' made me realise the impact I can have, both at work and in the wider community," – O2 participant.</a:t>
            </a:r>
            <a:endParaRPr i="1"/>
          </a:p>
        </p:txBody>
      </p:sp>
      <p:pic>
        <p:nvPicPr>
          <p:cNvPr id="590" name="Google Shape;590;p47"/>
          <p:cNvPicPr preferRelativeResize="0">
            <a:picLocks noGrp="1"/>
          </p:cNvPicPr>
          <p:nvPr>
            <p:ph type="pic" idx="2"/>
          </p:nvPr>
        </p:nvPicPr>
        <p:blipFill rotWithShape="1">
          <a:blip r:embed="rId3">
            <a:alphaModFix/>
          </a:blip>
          <a:srcRect l="6295" r="6295"/>
          <a:stretch/>
        </p:blipFill>
        <p:spPr>
          <a:xfrm>
            <a:off x="635271" y="2095585"/>
            <a:ext cx="5130800" cy="3913188"/>
          </a:xfrm>
          <a:prstGeom prst="rect">
            <a:avLst/>
          </a:prstGeom>
          <a:solidFill>
            <a:srgbClr val="D8D8D8"/>
          </a:solid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4"/>
          <p:cNvPicPr preferRelativeResize="0">
            <a:picLocks noGrp="1"/>
          </p:cNvPicPr>
          <p:nvPr>
            <p:ph type="pic" idx="2"/>
          </p:nvPr>
        </p:nvPicPr>
        <p:blipFill rotWithShape="1">
          <a:blip r:embed="rId3">
            <a:alphaModFix/>
          </a:blip>
          <a:srcRect l="-220" t="13271" r="220" b="20626"/>
          <a:stretch/>
        </p:blipFill>
        <p:spPr>
          <a:xfrm>
            <a:off x="238772" y="2626822"/>
            <a:ext cx="7708195" cy="3396829"/>
          </a:xfrm>
          <a:prstGeom prst="rect">
            <a:avLst/>
          </a:prstGeom>
          <a:solidFill>
            <a:srgbClr val="BFBFBF"/>
          </a:solidFill>
          <a:ln>
            <a:noFill/>
          </a:ln>
        </p:spPr>
      </p:pic>
      <p:sp>
        <p:nvSpPr>
          <p:cNvPr id="250" name="Google Shape;250;p4"/>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GB"/>
              <a:t>01</a:t>
            </a:r>
            <a:endParaRPr/>
          </a:p>
        </p:txBody>
      </p:sp>
      <p:sp>
        <p:nvSpPr>
          <p:cNvPr id="251" name="Google Shape;251;p4"/>
          <p:cNvSpPr/>
          <p:nvPr/>
        </p:nvSpPr>
        <p:spPr>
          <a:xfrm>
            <a:off x="5988116" y="475965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252" name="Google Shape;252;p4"/>
          <p:cNvSpPr txBox="1"/>
          <p:nvPr/>
        </p:nvSpPr>
        <p:spPr>
          <a:xfrm>
            <a:off x="6163904" y="4770223"/>
            <a:ext cx="4521820"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73B64B"/>
                </a:solidFill>
                <a:latin typeface="Calibri"/>
                <a:ea typeface="Calibri"/>
                <a:cs typeface="Calibri"/>
                <a:sym typeface="Calibri"/>
              </a:rPr>
              <a:t>INTRODUCTION TO THE MODULE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48"/>
          <p:cNvSpPr txBox="1">
            <a:spLocks noGrp="1"/>
          </p:cNvSpPr>
          <p:nvPr>
            <p:ph type="body" idx="1"/>
          </p:nvPr>
        </p:nvSpPr>
        <p:spPr>
          <a:xfrm>
            <a:off x="254000" y="1412240"/>
            <a:ext cx="5750559" cy="3666574"/>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400"/>
              <a:buNone/>
            </a:pPr>
            <a:r>
              <a:rPr lang="en-GB"/>
              <a:t>The programme led to several successful environmental initiatives, such as a campaign to reduce office waste. Employees collectively worked towards minimising paper usage and improving recycling practices, resulting in substantial cost savings and a noticeable reduction in the company's environmental footprint. </a:t>
            </a:r>
            <a:r>
              <a:rPr lang="en-GB" b="1"/>
              <a:t>Key Points:</a:t>
            </a:r>
            <a:endParaRPr/>
          </a:p>
          <a:p>
            <a:pPr marL="342900" lvl="0" indent="-342900" algn="just" rtl="0">
              <a:lnSpc>
                <a:spcPct val="90000"/>
              </a:lnSpc>
              <a:spcBef>
                <a:spcPts val="1000"/>
              </a:spcBef>
              <a:spcAft>
                <a:spcPts val="0"/>
              </a:spcAft>
              <a:buClr>
                <a:schemeClr val="lt1"/>
              </a:buClr>
              <a:buSzPts val="2400"/>
              <a:buFont typeface="Arial"/>
              <a:buChar char="•"/>
            </a:pPr>
            <a:r>
              <a:rPr lang="en-GB"/>
              <a:t>Significant cost savings from waste reduction</a:t>
            </a:r>
            <a:endParaRPr/>
          </a:p>
          <a:p>
            <a:pPr marL="342900" lvl="0" indent="-342900" algn="just" rtl="0">
              <a:lnSpc>
                <a:spcPct val="90000"/>
              </a:lnSpc>
              <a:spcBef>
                <a:spcPts val="1000"/>
              </a:spcBef>
              <a:spcAft>
                <a:spcPts val="0"/>
              </a:spcAft>
              <a:buClr>
                <a:schemeClr val="lt1"/>
              </a:buClr>
              <a:buSzPts val="2400"/>
              <a:buFont typeface="Arial"/>
              <a:buChar char="•"/>
            </a:pPr>
            <a:r>
              <a:rPr lang="en-GB"/>
              <a:t>Decreased water usage through efficiency measures</a:t>
            </a:r>
            <a:endParaRPr/>
          </a:p>
          <a:p>
            <a:pPr marL="342900" lvl="0" indent="-342900" algn="just" rtl="0">
              <a:lnSpc>
                <a:spcPct val="90000"/>
              </a:lnSpc>
              <a:spcBef>
                <a:spcPts val="1000"/>
              </a:spcBef>
              <a:spcAft>
                <a:spcPts val="0"/>
              </a:spcAft>
              <a:buClr>
                <a:schemeClr val="lt1"/>
              </a:buClr>
              <a:buSzPts val="2400"/>
              <a:buFont typeface="Arial"/>
              <a:buChar char="•"/>
            </a:pPr>
            <a:r>
              <a:rPr lang="en-GB"/>
              <a:t>Promotion of sustainable practices within the organisation</a:t>
            </a:r>
            <a:endParaRPr/>
          </a:p>
        </p:txBody>
      </p:sp>
      <p:sp>
        <p:nvSpPr>
          <p:cNvPr id="597" name="Google Shape;597;p48"/>
          <p:cNvSpPr txBox="1">
            <a:spLocks noGrp="1"/>
          </p:cNvSpPr>
          <p:nvPr>
            <p:ph type="body" idx="2"/>
          </p:nvPr>
        </p:nvSpPr>
        <p:spPr>
          <a:xfrm>
            <a:off x="325120" y="301055"/>
            <a:ext cx="5285733"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Environmental Impact and Savings</a:t>
            </a:r>
            <a:endParaRPr/>
          </a:p>
        </p:txBody>
      </p:sp>
      <p:pic>
        <p:nvPicPr>
          <p:cNvPr id="598" name="Google Shape;598;p48"/>
          <p:cNvPicPr preferRelativeResize="0">
            <a:picLocks noGrp="1"/>
          </p:cNvPicPr>
          <p:nvPr>
            <p:ph type="pic" idx="3"/>
          </p:nvPr>
        </p:nvPicPr>
        <p:blipFill rotWithShape="1">
          <a:blip r:embed="rId3">
            <a:alphaModFix/>
          </a:blip>
          <a:srcRect l="157" r="154"/>
          <a:stretch/>
        </p:blipFill>
        <p:spPr>
          <a:xfrm>
            <a:off x="6003925" y="0"/>
            <a:ext cx="5440363" cy="6858000"/>
          </a:xfrm>
          <a:prstGeom prst="rect">
            <a:avLst/>
          </a:prstGeom>
          <a:solidFill>
            <a:srgbClr val="D8D8D8"/>
          </a:solid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49"/>
          <p:cNvSpPr txBox="1">
            <a:spLocks noGrp="1"/>
          </p:cNvSpPr>
          <p:nvPr>
            <p:ph type="body" idx="1"/>
          </p:nvPr>
        </p:nvSpPr>
        <p:spPr>
          <a:xfrm>
            <a:off x="373874" y="242104"/>
            <a:ext cx="7632205"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Financial Return on Investment</a:t>
            </a:r>
            <a:endParaRPr/>
          </a:p>
        </p:txBody>
      </p:sp>
      <p:pic>
        <p:nvPicPr>
          <p:cNvPr id="605" name="Google Shape;605;p49"/>
          <p:cNvPicPr preferRelativeResize="0">
            <a:picLocks noGrp="1"/>
          </p:cNvPicPr>
          <p:nvPr>
            <p:ph type="pic" idx="2"/>
          </p:nvPr>
        </p:nvPicPr>
        <p:blipFill rotWithShape="1">
          <a:blip r:embed="rId3">
            <a:alphaModFix/>
          </a:blip>
          <a:srcRect l="7723" r="7721"/>
          <a:stretch/>
        </p:blipFill>
        <p:spPr>
          <a:xfrm>
            <a:off x="7735037" y="1373925"/>
            <a:ext cx="2444127" cy="4336988"/>
          </a:xfrm>
          <a:prstGeom prst="rect">
            <a:avLst/>
          </a:prstGeom>
          <a:solidFill>
            <a:srgbClr val="D8D8D8"/>
          </a:solidFill>
          <a:ln>
            <a:noFill/>
          </a:ln>
        </p:spPr>
      </p:pic>
      <p:sp>
        <p:nvSpPr>
          <p:cNvPr id="606" name="Google Shape;606;p49"/>
          <p:cNvSpPr txBox="1">
            <a:spLocks noGrp="1"/>
          </p:cNvSpPr>
          <p:nvPr>
            <p:ph type="body" idx="3"/>
          </p:nvPr>
        </p:nvSpPr>
        <p:spPr>
          <a:xfrm>
            <a:off x="373874" y="1020953"/>
            <a:ext cx="6910846" cy="5440807"/>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a:t>A detailed analysis of the "Think Big" programme revealed that for every £1 invested, O2 received £1.40 in return. This financial success story underscores the tangible benefits of integrating sustainability into business operations. One project, focused on energy efficiency, not only cut costs but also provided a learning experience for employees about sustainable practices.</a:t>
            </a:r>
            <a:endParaRPr/>
          </a:p>
          <a:p>
            <a:pPr marL="0" lvl="0" indent="0" algn="just" rtl="0">
              <a:lnSpc>
                <a:spcPct val="103333"/>
              </a:lnSpc>
              <a:spcBef>
                <a:spcPts val="0"/>
              </a:spcBef>
              <a:spcAft>
                <a:spcPts val="0"/>
              </a:spcAft>
              <a:buClr>
                <a:srgbClr val="595959"/>
              </a:buClr>
              <a:buSzPts val="2400"/>
              <a:buNone/>
            </a:pPr>
            <a:endParaRPr b="1"/>
          </a:p>
          <a:p>
            <a:pPr marL="0" lvl="0" indent="0" algn="just" rtl="0">
              <a:lnSpc>
                <a:spcPct val="103333"/>
              </a:lnSpc>
              <a:spcBef>
                <a:spcPts val="0"/>
              </a:spcBef>
              <a:spcAft>
                <a:spcPts val="0"/>
              </a:spcAft>
              <a:buClr>
                <a:srgbClr val="595959"/>
              </a:buClr>
              <a:buSzPts val="2400"/>
              <a:buNone/>
            </a:pPr>
            <a:r>
              <a:rPr lang="en-GB" b="1"/>
              <a:t>Key Points:</a:t>
            </a:r>
            <a:endParaRPr/>
          </a:p>
          <a:p>
            <a:pPr marL="342900" lvl="0" indent="-342900" algn="just" rtl="0">
              <a:lnSpc>
                <a:spcPct val="103333"/>
              </a:lnSpc>
              <a:spcBef>
                <a:spcPts val="0"/>
              </a:spcBef>
              <a:spcAft>
                <a:spcPts val="0"/>
              </a:spcAft>
              <a:buClr>
                <a:srgbClr val="595959"/>
              </a:buClr>
              <a:buSzPts val="2400"/>
              <a:buFont typeface="Arial"/>
              <a:buChar char="•"/>
            </a:pPr>
            <a:r>
              <a:rPr lang="en-GB"/>
              <a:t>Positive financial return: £1.40 for every £1 invested</a:t>
            </a:r>
            <a:endParaRPr/>
          </a:p>
          <a:p>
            <a:pPr marL="342900" lvl="0" indent="-342900" algn="just" rtl="0">
              <a:lnSpc>
                <a:spcPct val="103333"/>
              </a:lnSpc>
              <a:spcBef>
                <a:spcPts val="0"/>
              </a:spcBef>
              <a:spcAft>
                <a:spcPts val="0"/>
              </a:spcAft>
              <a:buClr>
                <a:srgbClr val="595959"/>
              </a:buClr>
              <a:buSzPts val="2400"/>
              <a:buFont typeface="Arial"/>
              <a:buChar char="•"/>
            </a:pPr>
            <a:r>
              <a:rPr lang="en-GB"/>
              <a:t>Demonstrates the financial viability of sustainability initiatives</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50"/>
          <p:cNvSpPr txBox="1">
            <a:spLocks noGrp="1"/>
          </p:cNvSpPr>
          <p:nvPr>
            <p:ph type="body" idx="1"/>
          </p:nvPr>
        </p:nvSpPr>
        <p:spPr>
          <a:xfrm>
            <a:off x="284760" y="1066451"/>
            <a:ext cx="5689319" cy="5133001"/>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400"/>
              <a:buNone/>
            </a:pPr>
            <a:r>
              <a:rPr lang="en-GB"/>
              <a:t>O2’s success with "Think Big" serves as an inspiration for other companies. The programme's achievements demonstrate the power of employee engagement in driving sustainability and business benefits. O2 encourages other businesses to share their data and experiences to build a collective understanding of the value of sustainability initiatives. </a:t>
            </a:r>
            <a:r>
              <a:rPr lang="en-GB" b="1"/>
              <a:t>Key Points:</a:t>
            </a:r>
            <a:endParaRPr/>
          </a:p>
          <a:p>
            <a:pPr marL="342900" lvl="0" indent="-342900" algn="just" rtl="0">
              <a:lnSpc>
                <a:spcPct val="90000"/>
              </a:lnSpc>
              <a:spcBef>
                <a:spcPts val="1000"/>
              </a:spcBef>
              <a:spcAft>
                <a:spcPts val="0"/>
              </a:spcAft>
              <a:buClr>
                <a:schemeClr val="lt1"/>
              </a:buClr>
              <a:buSzPts val="2400"/>
              <a:buFont typeface="Arial"/>
              <a:buChar char="•"/>
            </a:pPr>
            <a:r>
              <a:rPr lang="en-GB"/>
              <a:t>Call for businesses to share data and experiences</a:t>
            </a:r>
            <a:endParaRPr/>
          </a:p>
          <a:p>
            <a:pPr marL="342900" lvl="0" indent="-342900" algn="just" rtl="0">
              <a:lnSpc>
                <a:spcPct val="90000"/>
              </a:lnSpc>
              <a:spcBef>
                <a:spcPts val="1000"/>
              </a:spcBef>
              <a:spcAft>
                <a:spcPts val="0"/>
              </a:spcAft>
              <a:buClr>
                <a:schemeClr val="lt1"/>
              </a:buClr>
              <a:buSzPts val="2400"/>
              <a:buFont typeface="Arial"/>
              <a:buChar char="•"/>
            </a:pPr>
            <a:r>
              <a:rPr lang="en-GB"/>
              <a:t>Importance of collective efforts in sustainability</a:t>
            </a:r>
            <a:endParaRPr/>
          </a:p>
          <a:p>
            <a:pPr marL="0" lvl="0" indent="0" algn="just" rtl="0">
              <a:lnSpc>
                <a:spcPct val="90000"/>
              </a:lnSpc>
              <a:spcBef>
                <a:spcPts val="1000"/>
              </a:spcBef>
              <a:spcAft>
                <a:spcPts val="0"/>
              </a:spcAft>
              <a:buClr>
                <a:schemeClr val="lt1"/>
              </a:buClr>
              <a:buSzPts val="2400"/>
              <a:buNone/>
            </a:pPr>
            <a:r>
              <a:rPr lang="en-GB"/>
              <a:t>“We believe that by working together, businesses can amplify the impact of their sustainability efforts," – O2 spokesperson</a:t>
            </a:r>
            <a:endParaRPr/>
          </a:p>
        </p:txBody>
      </p:sp>
      <p:sp>
        <p:nvSpPr>
          <p:cNvPr id="613" name="Google Shape;613;p50"/>
          <p:cNvSpPr txBox="1">
            <a:spLocks noGrp="1"/>
          </p:cNvSpPr>
          <p:nvPr>
            <p:ph type="body" idx="2"/>
          </p:nvPr>
        </p:nvSpPr>
        <p:spPr>
          <a:xfrm>
            <a:off x="426816" y="73799"/>
            <a:ext cx="5201824"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Encouraging Industry Collaboration</a:t>
            </a:r>
            <a:endParaRPr/>
          </a:p>
        </p:txBody>
      </p:sp>
      <p:pic>
        <p:nvPicPr>
          <p:cNvPr id="614" name="Google Shape;614;p50"/>
          <p:cNvPicPr preferRelativeResize="0">
            <a:picLocks noGrp="1"/>
          </p:cNvPicPr>
          <p:nvPr>
            <p:ph type="pic" idx="3"/>
          </p:nvPr>
        </p:nvPicPr>
        <p:blipFill rotWithShape="1">
          <a:blip r:embed="rId3">
            <a:alphaModFix/>
          </a:blip>
          <a:srcRect l="12289" t="1075" r="35597" b="-1074"/>
          <a:stretch/>
        </p:blipFill>
        <p:spPr>
          <a:xfrm>
            <a:off x="6083676" y="0"/>
            <a:ext cx="5361066" cy="6858000"/>
          </a:xfrm>
          <a:prstGeom prst="rect">
            <a:avLst/>
          </a:prstGeom>
          <a:solidFill>
            <a:srgbClr val="D8D8D8"/>
          </a:solid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51"/>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595959"/>
              </a:buClr>
              <a:buSzPts val="2400"/>
              <a:buNone/>
            </a:pPr>
            <a:r>
              <a:rPr lang="en-GB"/>
              <a:t>Bauer Media, led by the GoLoud For Good Committee, has embarked on a sustainability journey focusing on employee engagement. This case study explores their initiatives, challenges, solutions, and results.</a:t>
            </a:r>
            <a:endParaRPr/>
          </a:p>
        </p:txBody>
      </p:sp>
      <p:sp>
        <p:nvSpPr>
          <p:cNvPr id="621" name="Google Shape;621;p51"/>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Employee Engagement in Sustainability at Bauer Media</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52"/>
          <p:cNvSpPr txBox="1">
            <a:spLocks noGrp="1"/>
          </p:cNvSpPr>
          <p:nvPr>
            <p:ph type="body" idx="1"/>
          </p:nvPr>
        </p:nvSpPr>
        <p:spPr>
          <a:xfrm>
            <a:off x="775071" y="756426"/>
            <a:ext cx="4990998"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Challenges and Solutions</a:t>
            </a:r>
            <a:endParaRPr/>
          </a:p>
        </p:txBody>
      </p:sp>
      <p:sp>
        <p:nvSpPr>
          <p:cNvPr id="628" name="Google Shape;628;p52"/>
          <p:cNvSpPr txBox="1">
            <a:spLocks noGrp="1"/>
          </p:cNvSpPr>
          <p:nvPr>
            <p:ph type="body" idx="3"/>
          </p:nvPr>
        </p:nvSpPr>
        <p:spPr>
          <a:xfrm>
            <a:off x="6425932" y="994692"/>
            <a:ext cx="5491748" cy="5172428"/>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b="1"/>
              <a:t>Challenge:</a:t>
            </a:r>
            <a:endParaRPr/>
          </a:p>
          <a:p>
            <a:pPr marL="0" lvl="0" indent="0" algn="just" rtl="0">
              <a:lnSpc>
                <a:spcPct val="103333"/>
              </a:lnSpc>
              <a:spcBef>
                <a:spcPts val="0"/>
              </a:spcBef>
              <a:spcAft>
                <a:spcPts val="0"/>
              </a:spcAft>
              <a:buClr>
                <a:srgbClr val="595959"/>
              </a:buClr>
              <a:buSzPts val="2400"/>
              <a:buNone/>
            </a:pPr>
            <a:r>
              <a:rPr lang="en-GB"/>
              <a:t>Sustainability was a new topic for Bauer Media, requiring demonstration of leadership in this area.</a:t>
            </a:r>
            <a:endParaRPr/>
          </a:p>
          <a:p>
            <a:pPr marL="0" lvl="0" indent="0" algn="just" rtl="0">
              <a:lnSpc>
                <a:spcPct val="103333"/>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595959"/>
              </a:buClr>
              <a:buSzPts val="2400"/>
              <a:buNone/>
            </a:pPr>
            <a:r>
              <a:rPr lang="en-GB" b="1"/>
              <a:t>Solution:</a:t>
            </a:r>
            <a:endParaRPr/>
          </a:p>
          <a:p>
            <a:pPr marL="342900" lvl="0" indent="-342900" algn="just" rtl="0">
              <a:lnSpc>
                <a:spcPct val="103333"/>
              </a:lnSpc>
              <a:spcBef>
                <a:spcPts val="0"/>
              </a:spcBef>
              <a:spcAft>
                <a:spcPts val="0"/>
              </a:spcAft>
              <a:buClr>
                <a:srgbClr val="595959"/>
              </a:buClr>
              <a:buSzPts val="2400"/>
              <a:buFont typeface="Arial"/>
              <a:buChar char="•"/>
            </a:pPr>
            <a:r>
              <a:rPr lang="en-GB"/>
              <a:t>Formation of the GoLoud For Good Committee by three leaders: Zara Flynn, Adrian Barry, and Márese O’Sullivan.</a:t>
            </a:r>
            <a:endParaRPr/>
          </a:p>
          <a:p>
            <a:pPr marL="342900" lvl="0" indent="-342900" algn="just" rtl="0">
              <a:lnSpc>
                <a:spcPct val="103333"/>
              </a:lnSpc>
              <a:spcBef>
                <a:spcPts val="0"/>
              </a:spcBef>
              <a:spcAft>
                <a:spcPts val="0"/>
              </a:spcAft>
              <a:buClr>
                <a:srgbClr val="595959"/>
              </a:buClr>
              <a:buSzPts val="2400"/>
              <a:buFont typeface="Arial"/>
              <a:buChar char="•"/>
            </a:pPr>
            <a:r>
              <a:rPr lang="en-GB"/>
              <a:t>Focus on internal sustainable practices and encouraging colleague participation.</a:t>
            </a:r>
            <a:endParaRPr/>
          </a:p>
          <a:p>
            <a:pPr marL="342900" lvl="0" indent="-342900" algn="just" rtl="0">
              <a:lnSpc>
                <a:spcPct val="103333"/>
              </a:lnSpc>
              <a:spcBef>
                <a:spcPts val="0"/>
              </a:spcBef>
              <a:spcAft>
                <a:spcPts val="0"/>
              </a:spcAft>
              <a:buClr>
                <a:srgbClr val="595959"/>
              </a:buClr>
              <a:buSzPts val="2400"/>
              <a:buFont typeface="Arial"/>
              <a:buChar char="•"/>
            </a:pPr>
            <a:r>
              <a:rPr lang="en-GB"/>
              <a:t>Upskilling through a six-week Learning Waves training programme.</a:t>
            </a:r>
            <a:endParaRPr i="1"/>
          </a:p>
        </p:txBody>
      </p:sp>
      <p:pic>
        <p:nvPicPr>
          <p:cNvPr id="629" name="Google Shape;629;p52"/>
          <p:cNvPicPr preferRelativeResize="0">
            <a:picLocks noGrp="1"/>
          </p:cNvPicPr>
          <p:nvPr>
            <p:ph type="pic" idx="2"/>
          </p:nvPr>
        </p:nvPicPr>
        <p:blipFill rotWithShape="1">
          <a:blip r:embed="rId3">
            <a:alphaModFix/>
          </a:blip>
          <a:srcRect l="6295" r="6295"/>
          <a:stretch/>
        </p:blipFill>
        <p:spPr>
          <a:xfrm>
            <a:off x="635271" y="2095585"/>
            <a:ext cx="5130800" cy="3913188"/>
          </a:xfrm>
          <a:prstGeom prst="rect">
            <a:avLst/>
          </a:prstGeom>
          <a:solidFill>
            <a:srgbClr val="D8D8D8"/>
          </a:solid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53"/>
          <p:cNvSpPr txBox="1">
            <a:spLocks noGrp="1"/>
          </p:cNvSpPr>
          <p:nvPr>
            <p:ph type="body" idx="1"/>
          </p:nvPr>
        </p:nvSpPr>
        <p:spPr>
          <a:xfrm>
            <a:off x="254000" y="1412240"/>
            <a:ext cx="5750559" cy="3666574"/>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400"/>
              <a:buNone/>
            </a:pPr>
            <a:r>
              <a:rPr lang="en-GB" b="1"/>
              <a:t>Initiatives:</a:t>
            </a:r>
            <a:endParaRPr/>
          </a:p>
          <a:p>
            <a:pPr marL="342900" lvl="0" indent="-342900" algn="just" rtl="0">
              <a:lnSpc>
                <a:spcPct val="90000"/>
              </a:lnSpc>
              <a:spcBef>
                <a:spcPts val="1000"/>
              </a:spcBef>
              <a:spcAft>
                <a:spcPts val="0"/>
              </a:spcAft>
              <a:buClr>
                <a:schemeClr val="lt1"/>
              </a:buClr>
              <a:buSzPts val="2400"/>
              <a:buFont typeface="Arial"/>
              <a:buChar char="•"/>
            </a:pPr>
            <a:r>
              <a:rPr lang="en-GB"/>
              <a:t>Conducted an employee survey to gauge opinions on sustainability.</a:t>
            </a:r>
            <a:endParaRPr/>
          </a:p>
          <a:p>
            <a:pPr marL="342900" lvl="0" indent="-342900" algn="just" rtl="0">
              <a:lnSpc>
                <a:spcPct val="90000"/>
              </a:lnSpc>
              <a:spcBef>
                <a:spcPts val="1000"/>
              </a:spcBef>
              <a:spcAft>
                <a:spcPts val="0"/>
              </a:spcAft>
              <a:buClr>
                <a:schemeClr val="lt1"/>
              </a:buClr>
              <a:buSzPts val="2400"/>
              <a:buFont typeface="Arial"/>
              <a:buChar char="•"/>
            </a:pPr>
            <a:r>
              <a:rPr lang="en-GB"/>
              <a:t>Regular newsletters and communication campaigns on topics like waste and water.</a:t>
            </a:r>
            <a:endParaRPr/>
          </a:p>
          <a:p>
            <a:pPr marL="342900" lvl="0" indent="-342900" algn="just" rtl="0">
              <a:lnSpc>
                <a:spcPct val="90000"/>
              </a:lnSpc>
              <a:spcBef>
                <a:spcPts val="1000"/>
              </a:spcBef>
              <a:spcAft>
                <a:spcPts val="0"/>
              </a:spcAft>
              <a:buClr>
                <a:schemeClr val="lt1"/>
              </a:buClr>
              <a:buSzPts val="2400"/>
              <a:buFont typeface="Arial"/>
              <a:buChar char="•"/>
            </a:pPr>
            <a:r>
              <a:rPr lang="en-GB"/>
              <a:t>Partnerships with Food Cloud, Clean Coast, and the Irish Wildlife Trust for staff volunteer opportunities.</a:t>
            </a:r>
            <a:endParaRPr/>
          </a:p>
          <a:p>
            <a:pPr marL="0" lvl="0" indent="0" algn="just" rtl="0">
              <a:lnSpc>
                <a:spcPct val="90000"/>
              </a:lnSpc>
              <a:spcBef>
                <a:spcPts val="1000"/>
              </a:spcBef>
              <a:spcAft>
                <a:spcPts val="0"/>
              </a:spcAft>
              <a:buClr>
                <a:schemeClr val="lt1"/>
              </a:buClr>
              <a:buSzPts val="2400"/>
              <a:buNone/>
            </a:pPr>
            <a:r>
              <a:rPr lang="en-GB" b="1"/>
              <a:t>Success Story:</a:t>
            </a:r>
            <a:endParaRPr/>
          </a:p>
          <a:p>
            <a:pPr marL="0" lvl="0" indent="0" algn="just" rtl="0">
              <a:lnSpc>
                <a:spcPct val="90000"/>
              </a:lnSpc>
              <a:spcBef>
                <a:spcPts val="1000"/>
              </a:spcBef>
              <a:spcAft>
                <a:spcPts val="0"/>
              </a:spcAft>
              <a:buClr>
                <a:schemeClr val="lt1"/>
              </a:buClr>
              <a:buSzPts val="2400"/>
              <a:buNone/>
            </a:pPr>
            <a:r>
              <a:rPr lang="en-GB"/>
              <a:t>A pre-Christmas party clothes swap event, resulting in high participation and new outfits for employees.</a:t>
            </a:r>
            <a:endParaRPr/>
          </a:p>
        </p:txBody>
      </p:sp>
      <p:sp>
        <p:nvSpPr>
          <p:cNvPr id="636" name="Google Shape;636;p53"/>
          <p:cNvSpPr txBox="1">
            <a:spLocks noGrp="1"/>
          </p:cNvSpPr>
          <p:nvPr>
            <p:ph type="body" idx="2"/>
          </p:nvPr>
        </p:nvSpPr>
        <p:spPr>
          <a:xfrm>
            <a:off x="325120" y="301055"/>
            <a:ext cx="5285733"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Initiatives and Employee Engagement</a:t>
            </a:r>
            <a:endParaRPr/>
          </a:p>
        </p:txBody>
      </p:sp>
      <p:pic>
        <p:nvPicPr>
          <p:cNvPr id="637" name="Google Shape;637;p53"/>
          <p:cNvPicPr preferRelativeResize="0">
            <a:picLocks noGrp="1"/>
          </p:cNvPicPr>
          <p:nvPr>
            <p:ph type="pic" idx="3"/>
          </p:nvPr>
        </p:nvPicPr>
        <p:blipFill rotWithShape="1">
          <a:blip r:embed="rId3">
            <a:alphaModFix/>
          </a:blip>
          <a:srcRect t="7919" b="7919"/>
          <a:stretch/>
        </p:blipFill>
        <p:spPr>
          <a:xfrm>
            <a:off x="6003925" y="0"/>
            <a:ext cx="5440363" cy="6858000"/>
          </a:xfrm>
          <a:prstGeom prst="rect">
            <a:avLst/>
          </a:prstGeom>
          <a:solidFill>
            <a:srgbClr val="D8D8D8"/>
          </a:solid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54"/>
          <p:cNvSpPr txBox="1">
            <a:spLocks noGrp="1"/>
          </p:cNvSpPr>
          <p:nvPr>
            <p:ph type="body" idx="1"/>
          </p:nvPr>
        </p:nvSpPr>
        <p:spPr>
          <a:xfrm>
            <a:off x="373874" y="242104"/>
            <a:ext cx="7632205"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Achievements and Future Plans</a:t>
            </a:r>
            <a:endParaRPr/>
          </a:p>
        </p:txBody>
      </p:sp>
      <p:pic>
        <p:nvPicPr>
          <p:cNvPr id="644" name="Google Shape;644;p54"/>
          <p:cNvPicPr preferRelativeResize="0">
            <a:picLocks noGrp="1"/>
          </p:cNvPicPr>
          <p:nvPr>
            <p:ph type="pic" idx="2"/>
          </p:nvPr>
        </p:nvPicPr>
        <p:blipFill rotWithShape="1">
          <a:blip r:embed="rId3">
            <a:alphaModFix/>
          </a:blip>
          <a:srcRect l="7785" r="7783"/>
          <a:stretch/>
        </p:blipFill>
        <p:spPr>
          <a:xfrm>
            <a:off x="7735037" y="1373925"/>
            <a:ext cx="2444127" cy="4336988"/>
          </a:xfrm>
          <a:prstGeom prst="rect">
            <a:avLst/>
          </a:prstGeom>
          <a:solidFill>
            <a:srgbClr val="D8D8D8"/>
          </a:solidFill>
          <a:ln>
            <a:noFill/>
          </a:ln>
        </p:spPr>
      </p:pic>
      <p:sp>
        <p:nvSpPr>
          <p:cNvPr id="645" name="Google Shape;645;p54"/>
          <p:cNvSpPr txBox="1">
            <a:spLocks noGrp="1"/>
          </p:cNvSpPr>
          <p:nvPr>
            <p:ph type="body" idx="3"/>
          </p:nvPr>
        </p:nvSpPr>
        <p:spPr>
          <a:xfrm>
            <a:off x="373874" y="1417193"/>
            <a:ext cx="6910846" cy="4780407"/>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F26650"/>
              </a:buClr>
              <a:buSzPts val="2400"/>
              <a:buNone/>
            </a:pPr>
            <a:r>
              <a:rPr lang="en-GB" b="1">
                <a:solidFill>
                  <a:srgbClr val="F26650"/>
                </a:solidFill>
              </a:rPr>
              <a:t>Achievements</a:t>
            </a:r>
            <a:endParaRPr/>
          </a:p>
          <a:p>
            <a:pPr marL="342900" lvl="0" indent="-342900" algn="just" rtl="0">
              <a:lnSpc>
                <a:spcPct val="103333"/>
              </a:lnSpc>
              <a:spcBef>
                <a:spcPts val="0"/>
              </a:spcBef>
              <a:spcAft>
                <a:spcPts val="0"/>
              </a:spcAft>
              <a:buClr>
                <a:srgbClr val="595959"/>
              </a:buClr>
              <a:buSzPts val="2400"/>
              <a:buFont typeface="Arial"/>
              <a:buChar char="•"/>
            </a:pPr>
            <a:r>
              <a:rPr lang="en-GB"/>
              <a:t>Enhanced awareness and participation in sustainability initiatives.</a:t>
            </a:r>
            <a:endParaRPr/>
          </a:p>
          <a:p>
            <a:pPr marL="342900" lvl="0" indent="-342900" algn="just" rtl="0">
              <a:lnSpc>
                <a:spcPct val="103333"/>
              </a:lnSpc>
              <a:spcBef>
                <a:spcPts val="0"/>
              </a:spcBef>
              <a:spcAft>
                <a:spcPts val="0"/>
              </a:spcAft>
              <a:buClr>
                <a:srgbClr val="595959"/>
              </a:buClr>
              <a:buSzPts val="2400"/>
              <a:buFont typeface="Arial"/>
              <a:buChar char="•"/>
            </a:pPr>
            <a:r>
              <a:rPr lang="en-GB"/>
              <a:t>Successful internal campaigns and events, fostering a culture of sustainability.</a:t>
            </a:r>
            <a:endParaRPr/>
          </a:p>
          <a:p>
            <a:pPr marL="0" lvl="0" indent="0" algn="just" rtl="0">
              <a:lnSpc>
                <a:spcPct val="103333"/>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1E75B0"/>
              </a:buClr>
              <a:buSzPts val="2400"/>
              <a:buNone/>
            </a:pPr>
            <a:r>
              <a:rPr lang="en-GB" b="1">
                <a:solidFill>
                  <a:srgbClr val="1E75B0"/>
                </a:solidFill>
              </a:rPr>
              <a:t>Future Plans</a:t>
            </a:r>
            <a:endParaRPr/>
          </a:p>
          <a:p>
            <a:pPr marL="342900" lvl="0" indent="-342900" algn="just" rtl="0">
              <a:lnSpc>
                <a:spcPct val="103333"/>
              </a:lnSpc>
              <a:spcBef>
                <a:spcPts val="0"/>
              </a:spcBef>
              <a:spcAft>
                <a:spcPts val="0"/>
              </a:spcAft>
              <a:buClr>
                <a:srgbClr val="595959"/>
              </a:buClr>
              <a:buSzPts val="2400"/>
              <a:buFont typeface="Arial"/>
              <a:buChar char="•"/>
            </a:pPr>
            <a:r>
              <a:rPr lang="en-GB"/>
              <a:t>Second clothes swap event with an expert speaker on sustainable fashion.</a:t>
            </a:r>
            <a:endParaRPr/>
          </a:p>
          <a:p>
            <a:pPr marL="342900" lvl="0" indent="-342900" algn="just" rtl="0">
              <a:lnSpc>
                <a:spcPct val="103333"/>
              </a:lnSpc>
              <a:spcBef>
                <a:spcPts val="0"/>
              </a:spcBef>
              <a:spcAft>
                <a:spcPts val="0"/>
              </a:spcAft>
              <a:buClr>
                <a:srgbClr val="595959"/>
              </a:buClr>
              <a:buSzPts val="2400"/>
              <a:buFont typeface="Arial"/>
              <a:buChar char="•"/>
            </a:pPr>
            <a:r>
              <a:rPr lang="en-GB"/>
              <a:t>Participation in Ad Net Zero to address the carbon footprint of marketing activities.</a:t>
            </a:r>
            <a:endParaRPr/>
          </a:p>
          <a:p>
            <a:pPr marL="342900" lvl="0" indent="-342900" algn="just" rtl="0">
              <a:lnSpc>
                <a:spcPct val="103333"/>
              </a:lnSpc>
              <a:spcBef>
                <a:spcPts val="0"/>
              </a:spcBef>
              <a:spcAft>
                <a:spcPts val="0"/>
              </a:spcAft>
              <a:buClr>
                <a:srgbClr val="595959"/>
              </a:buClr>
              <a:buSzPts val="2400"/>
              <a:buFont typeface="Arial"/>
              <a:buChar char="•"/>
            </a:pPr>
            <a:r>
              <a:rPr lang="en-GB"/>
              <a:t>Continued focus on both environmental and social issues.</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55"/>
          <p:cNvSpPr txBox="1">
            <a:spLocks noGrp="1"/>
          </p:cNvSpPr>
          <p:nvPr>
            <p:ph type="body" idx="1"/>
          </p:nvPr>
        </p:nvSpPr>
        <p:spPr>
          <a:xfrm>
            <a:off x="284760" y="1350931"/>
            <a:ext cx="5689319" cy="5133001"/>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400"/>
              <a:buNone/>
            </a:pPr>
            <a:r>
              <a:rPr lang="en-GB"/>
              <a:t>The journey taught Bauer Media valuable lessons on fostering a sustainable workplace. Key learnings included the importance of dedicated teams, leadership support, and regular communication. Key Learnings:</a:t>
            </a:r>
            <a:endParaRPr/>
          </a:p>
          <a:p>
            <a:pPr marL="457200" lvl="0" indent="-457200" algn="just" rtl="0">
              <a:lnSpc>
                <a:spcPct val="90000"/>
              </a:lnSpc>
              <a:spcBef>
                <a:spcPts val="1000"/>
              </a:spcBef>
              <a:spcAft>
                <a:spcPts val="0"/>
              </a:spcAft>
              <a:buClr>
                <a:schemeClr val="lt1"/>
              </a:buClr>
              <a:buSzPts val="2400"/>
              <a:buFont typeface="Calibri"/>
              <a:buAutoNum type="arabicPeriod"/>
            </a:pPr>
            <a:r>
              <a:rPr lang="en-GB"/>
              <a:t>Dedicated sustainability team with rotating leadership.</a:t>
            </a:r>
            <a:endParaRPr/>
          </a:p>
          <a:p>
            <a:pPr marL="457200" lvl="0" indent="-457200" algn="just" rtl="0">
              <a:lnSpc>
                <a:spcPct val="90000"/>
              </a:lnSpc>
              <a:spcBef>
                <a:spcPts val="1000"/>
              </a:spcBef>
              <a:spcAft>
                <a:spcPts val="0"/>
              </a:spcAft>
              <a:buClr>
                <a:schemeClr val="lt1"/>
              </a:buClr>
              <a:buSzPts val="2400"/>
              <a:buFont typeface="Calibri"/>
              <a:buAutoNum type="arabicPeriod"/>
            </a:pPr>
            <a:r>
              <a:rPr lang="en-GB"/>
              <a:t>Strong top-down support.</a:t>
            </a:r>
            <a:endParaRPr/>
          </a:p>
          <a:p>
            <a:pPr marL="457200" lvl="0" indent="-457200" algn="just" rtl="0">
              <a:lnSpc>
                <a:spcPct val="90000"/>
              </a:lnSpc>
              <a:spcBef>
                <a:spcPts val="1000"/>
              </a:spcBef>
              <a:spcAft>
                <a:spcPts val="0"/>
              </a:spcAft>
              <a:buClr>
                <a:schemeClr val="lt1"/>
              </a:buClr>
              <a:buSzPts val="2400"/>
              <a:buFont typeface="Calibri"/>
              <a:buAutoNum type="arabicPeriod"/>
            </a:pPr>
            <a:r>
              <a:rPr lang="en-GB"/>
              <a:t>Regular communication and employee surveys.</a:t>
            </a:r>
            <a:endParaRPr/>
          </a:p>
          <a:p>
            <a:pPr marL="457200" lvl="0" indent="-457200" algn="just" rtl="0">
              <a:lnSpc>
                <a:spcPct val="90000"/>
              </a:lnSpc>
              <a:spcBef>
                <a:spcPts val="1000"/>
              </a:spcBef>
              <a:spcAft>
                <a:spcPts val="0"/>
              </a:spcAft>
              <a:buClr>
                <a:schemeClr val="lt1"/>
              </a:buClr>
              <a:buSzPts val="2400"/>
              <a:buFont typeface="Calibri"/>
              <a:buAutoNum type="arabicPeriod"/>
            </a:pPr>
            <a:r>
              <a:rPr lang="en-GB"/>
              <a:t>Recognition of employees' efforts.</a:t>
            </a:r>
            <a:endParaRPr/>
          </a:p>
          <a:p>
            <a:pPr marL="457200" lvl="0" indent="-457200" algn="just" rtl="0">
              <a:lnSpc>
                <a:spcPct val="90000"/>
              </a:lnSpc>
              <a:spcBef>
                <a:spcPts val="1000"/>
              </a:spcBef>
              <a:spcAft>
                <a:spcPts val="0"/>
              </a:spcAft>
              <a:buClr>
                <a:schemeClr val="lt1"/>
              </a:buClr>
              <a:buSzPts val="2400"/>
              <a:buFont typeface="Calibri"/>
              <a:buAutoNum type="arabicPeriod"/>
            </a:pPr>
            <a:r>
              <a:rPr lang="en-GB"/>
              <a:t>Forming diverse partnerships.</a:t>
            </a:r>
            <a:endParaRPr/>
          </a:p>
        </p:txBody>
      </p:sp>
      <p:sp>
        <p:nvSpPr>
          <p:cNvPr id="652" name="Google Shape;652;p55"/>
          <p:cNvSpPr txBox="1">
            <a:spLocks noGrp="1"/>
          </p:cNvSpPr>
          <p:nvPr>
            <p:ph type="body" idx="2"/>
          </p:nvPr>
        </p:nvSpPr>
        <p:spPr>
          <a:xfrm>
            <a:off x="284760" y="246519"/>
            <a:ext cx="5201824"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Lessons Learned and Call to Action</a:t>
            </a:r>
            <a:endParaRPr/>
          </a:p>
        </p:txBody>
      </p:sp>
      <p:pic>
        <p:nvPicPr>
          <p:cNvPr id="653" name="Google Shape;653;p55"/>
          <p:cNvPicPr preferRelativeResize="0">
            <a:picLocks noGrp="1"/>
          </p:cNvPicPr>
          <p:nvPr>
            <p:ph type="pic" idx="3"/>
          </p:nvPr>
        </p:nvPicPr>
        <p:blipFill rotWithShape="1">
          <a:blip r:embed="rId3">
            <a:alphaModFix/>
          </a:blip>
          <a:srcRect t="3533" b="3531"/>
          <a:stretch/>
        </p:blipFill>
        <p:spPr>
          <a:xfrm>
            <a:off x="6083676" y="0"/>
            <a:ext cx="5361066" cy="6858000"/>
          </a:xfrm>
          <a:prstGeom prst="rect">
            <a:avLst/>
          </a:prstGeom>
          <a:solidFill>
            <a:srgbClr val="D8D8D8"/>
          </a:solidFill>
          <a:ln>
            <a:noFill/>
          </a:ln>
        </p:spPr>
      </p:pic>
      <p:sp>
        <p:nvSpPr>
          <p:cNvPr id="654" name="Google Shape;654;p55"/>
          <p:cNvSpPr/>
          <p:nvPr/>
        </p:nvSpPr>
        <p:spPr>
          <a:xfrm>
            <a:off x="5720080" y="3616960"/>
            <a:ext cx="3535680" cy="2866972"/>
          </a:xfrm>
          <a:prstGeom prst="rect">
            <a:avLst/>
          </a:prstGeom>
          <a:solidFill>
            <a:srgbClr val="F26650"/>
          </a:solidFill>
          <a:ln w="12700" cap="flat" cmpd="sng">
            <a:solidFill>
              <a:srgbClr val="F266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55" name="Google Shape;655;p55"/>
          <p:cNvSpPr txBox="1"/>
          <p:nvPr/>
        </p:nvSpPr>
        <p:spPr>
          <a:xfrm>
            <a:off x="5999480" y="3925464"/>
            <a:ext cx="2976880" cy="255338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GB" sz="2400" b="1" i="0" u="none" strike="noStrike" cap="none">
                <a:solidFill>
                  <a:schemeClr val="lt1"/>
                </a:solidFill>
                <a:latin typeface="Calibri"/>
                <a:ea typeface="Calibri"/>
                <a:cs typeface="Calibri"/>
                <a:sym typeface="Calibri"/>
              </a:rPr>
              <a:t>"We believe that by working together, businesses can amplify the impact of their sustainability efforts," - Zara Flynn.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56"/>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595959"/>
              </a:buClr>
              <a:buSzPts val="2400"/>
              <a:buNone/>
            </a:pPr>
            <a:r>
              <a:rPr lang="en-GB"/>
              <a:t>Unique, a company based in Belgium, wanted to participate in De Warmste Week, an annual fundraising event for good causes. To do this, they developed an innovative approach to engage their employees in sustainability and fundraising efforts.</a:t>
            </a:r>
            <a:endParaRPr/>
          </a:p>
        </p:txBody>
      </p:sp>
      <p:sp>
        <p:nvSpPr>
          <p:cNvPr id="661" name="Google Shape;661;p56"/>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How to Engage Employees in Sustainability - A Case Study by Unique</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57"/>
          <p:cNvSpPr txBox="1">
            <a:spLocks noGrp="1"/>
          </p:cNvSpPr>
          <p:nvPr>
            <p:ph type="body" idx="1"/>
          </p:nvPr>
        </p:nvSpPr>
        <p:spPr>
          <a:xfrm>
            <a:off x="868952" y="451626"/>
            <a:ext cx="4990998"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The Concept</a:t>
            </a:r>
            <a:endParaRPr/>
          </a:p>
        </p:txBody>
      </p:sp>
      <p:pic>
        <p:nvPicPr>
          <p:cNvPr id="668" name="Google Shape;668;p57"/>
          <p:cNvPicPr preferRelativeResize="0">
            <a:picLocks noGrp="1"/>
          </p:cNvPicPr>
          <p:nvPr>
            <p:ph type="pic" idx="2"/>
          </p:nvPr>
        </p:nvPicPr>
        <p:blipFill rotWithShape="1">
          <a:blip r:embed="rId3">
            <a:alphaModFix/>
          </a:blip>
          <a:srcRect t="11866" b="11865"/>
          <a:stretch/>
        </p:blipFill>
        <p:spPr>
          <a:xfrm>
            <a:off x="635271" y="2095585"/>
            <a:ext cx="5130800" cy="3913188"/>
          </a:xfrm>
          <a:prstGeom prst="rect">
            <a:avLst/>
          </a:prstGeom>
          <a:solidFill>
            <a:srgbClr val="D8D8D8"/>
          </a:solidFill>
          <a:ln>
            <a:noFill/>
          </a:ln>
        </p:spPr>
      </p:pic>
      <p:sp>
        <p:nvSpPr>
          <p:cNvPr id="669" name="Google Shape;669;p57"/>
          <p:cNvSpPr txBox="1">
            <a:spLocks noGrp="1"/>
          </p:cNvSpPr>
          <p:nvPr>
            <p:ph type="body" idx="3"/>
          </p:nvPr>
        </p:nvSpPr>
        <p:spPr>
          <a:xfrm>
            <a:off x="6675458" y="0"/>
            <a:ext cx="5392589" cy="5912496"/>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a:t>Unique's idea was to involve employees by allowing them to auction their talents. This created a fun and competitive environment where employees could bid on each other’s talents, with all proceeds going to De Warmste Week.</a:t>
            </a:r>
            <a:endParaRPr/>
          </a:p>
          <a:p>
            <a:pPr marL="342900" lvl="0" indent="-190500" algn="just" rtl="0">
              <a:lnSpc>
                <a:spcPct val="103333"/>
              </a:lnSpc>
              <a:spcBef>
                <a:spcPts val="0"/>
              </a:spcBef>
              <a:spcAft>
                <a:spcPts val="0"/>
              </a:spcAft>
              <a:buClr>
                <a:srgbClr val="595959"/>
              </a:buClr>
              <a:buSzPts val="2400"/>
              <a:buFont typeface="Arial"/>
              <a:buNone/>
            </a:pPr>
            <a:endParaRPr/>
          </a:p>
          <a:p>
            <a:pPr marL="0" lvl="0" indent="0" algn="just" rtl="0">
              <a:lnSpc>
                <a:spcPct val="103333"/>
              </a:lnSpc>
              <a:spcBef>
                <a:spcPts val="0"/>
              </a:spcBef>
              <a:spcAft>
                <a:spcPts val="0"/>
              </a:spcAft>
              <a:buClr>
                <a:srgbClr val="595959"/>
              </a:buClr>
              <a:buSzPts val="2400"/>
              <a:buNone/>
            </a:pPr>
            <a:r>
              <a:rPr lang="en-GB"/>
              <a:t>Key Points:</a:t>
            </a:r>
            <a:endParaRPr/>
          </a:p>
          <a:p>
            <a:pPr marL="342900" lvl="0" indent="-342900" algn="just" rtl="0">
              <a:lnSpc>
                <a:spcPct val="103333"/>
              </a:lnSpc>
              <a:spcBef>
                <a:spcPts val="0"/>
              </a:spcBef>
              <a:spcAft>
                <a:spcPts val="0"/>
              </a:spcAft>
              <a:buClr>
                <a:srgbClr val="595959"/>
              </a:buClr>
              <a:buSzPts val="2400"/>
              <a:buFont typeface="Arial"/>
              <a:buChar char="•"/>
            </a:pPr>
            <a:r>
              <a:rPr lang="en-GB"/>
              <a:t>Employees propose and auction their talents.</a:t>
            </a:r>
            <a:endParaRPr/>
          </a:p>
          <a:p>
            <a:pPr marL="342900" lvl="0" indent="-342900" algn="just" rtl="0">
              <a:lnSpc>
                <a:spcPct val="103333"/>
              </a:lnSpc>
              <a:spcBef>
                <a:spcPts val="0"/>
              </a:spcBef>
              <a:spcAft>
                <a:spcPts val="0"/>
              </a:spcAft>
              <a:buClr>
                <a:srgbClr val="595959"/>
              </a:buClr>
              <a:buSzPts val="2400"/>
              <a:buFont typeface="Arial"/>
              <a:buChar char="•"/>
            </a:pPr>
            <a:r>
              <a:rPr lang="en-GB"/>
              <a:t>Others bid on the talents they like, sparking competition.</a:t>
            </a:r>
            <a:endParaRPr/>
          </a:p>
          <a:p>
            <a:pPr marL="342900" lvl="0" indent="-342900" algn="just" rtl="0">
              <a:lnSpc>
                <a:spcPct val="103333"/>
              </a:lnSpc>
              <a:spcBef>
                <a:spcPts val="0"/>
              </a:spcBef>
              <a:spcAft>
                <a:spcPts val="0"/>
              </a:spcAft>
              <a:buClr>
                <a:srgbClr val="595959"/>
              </a:buClr>
              <a:buSzPts val="2400"/>
              <a:buFont typeface="Arial"/>
              <a:buChar char="•"/>
            </a:pPr>
            <a:r>
              <a:rPr lang="en-GB"/>
              <a:t>All funds raised support De Warmste Week.</a:t>
            </a:r>
            <a:endParaRPr/>
          </a:p>
          <a:p>
            <a:pPr marL="342900" lvl="0" indent="-190500" algn="just" rtl="0">
              <a:lnSpc>
                <a:spcPct val="103333"/>
              </a:lnSpc>
              <a:spcBef>
                <a:spcPts val="0"/>
              </a:spcBef>
              <a:spcAft>
                <a:spcPts val="0"/>
              </a:spcAft>
              <a:buClr>
                <a:srgbClr val="595959"/>
              </a:buClr>
              <a:buSzPts val="2400"/>
              <a:buFont typeface="Arial"/>
              <a:buNone/>
            </a:pPr>
            <a:endParaRPr/>
          </a:p>
          <a:p>
            <a:pPr marL="0" lvl="0" indent="0" algn="just" rtl="0">
              <a:lnSpc>
                <a:spcPct val="103333"/>
              </a:lnSpc>
              <a:spcBef>
                <a:spcPts val="0"/>
              </a:spcBef>
              <a:spcAft>
                <a:spcPts val="0"/>
              </a:spcAft>
              <a:buClr>
                <a:srgbClr val="595959"/>
              </a:buClr>
              <a:buSzPts val="2400"/>
              <a:buNone/>
            </a:pPr>
            <a:r>
              <a:rPr lang="en-GB" i="1"/>
              <a:t>"Our goal was to make sustainability fun and engaging for everyone involved," -  Unique’s community manager.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5"/>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GB"/>
              <a:t>OVERVIEW OF THE TOPIC</a:t>
            </a:r>
            <a:endParaRPr/>
          </a:p>
        </p:txBody>
      </p:sp>
      <p:sp>
        <p:nvSpPr>
          <p:cNvPr id="258" name="Google Shape;258;p5"/>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GB" sz="3600"/>
              <a:t>01</a:t>
            </a:r>
            <a:endParaRPr/>
          </a:p>
        </p:txBody>
      </p:sp>
      <p:sp>
        <p:nvSpPr>
          <p:cNvPr id="259" name="Google Shape;259;p5"/>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GB"/>
              <a:t>OBJECTIVES</a:t>
            </a:r>
            <a:endParaRPr/>
          </a:p>
          <a:p>
            <a:pPr marL="0" lvl="0" indent="0" algn="l" rtl="0">
              <a:lnSpc>
                <a:spcPct val="100000"/>
              </a:lnSpc>
              <a:spcBef>
                <a:spcPts val="0"/>
              </a:spcBef>
              <a:spcAft>
                <a:spcPts val="0"/>
              </a:spcAft>
              <a:buClr>
                <a:srgbClr val="73B64B"/>
              </a:buClr>
              <a:buSzPts val="2400"/>
              <a:buNone/>
            </a:pPr>
            <a:endParaRPr/>
          </a:p>
        </p:txBody>
      </p:sp>
      <p:sp>
        <p:nvSpPr>
          <p:cNvPr id="260" name="Google Shape;260;p5"/>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GB"/>
              <a:t>LEARNING OUTCOMES</a:t>
            </a:r>
            <a:endParaRPr/>
          </a:p>
          <a:p>
            <a:pPr marL="0" lvl="0" indent="0" algn="l" rtl="0">
              <a:lnSpc>
                <a:spcPct val="100000"/>
              </a:lnSpc>
              <a:spcBef>
                <a:spcPts val="0"/>
              </a:spcBef>
              <a:spcAft>
                <a:spcPts val="0"/>
              </a:spcAft>
              <a:buClr>
                <a:srgbClr val="73B64B"/>
              </a:buClr>
              <a:buSzPts val="2400"/>
              <a:buNone/>
            </a:pPr>
            <a:endParaRPr/>
          </a:p>
        </p:txBody>
      </p:sp>
      <p:sp>
        <p:nvSpPr>
          <p:cNvPr id="261" name="Google Shape;261;p5"/>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GB" sz="3600"/>
              <a:t>02</a:t>
            </a:r>
            <a:endParaRPr/>
          </a:p>
        </p:txBody>
      </p:sp>
      <p:sp>
        <p:nvSpPr>
          <p:cNvPr id="262" name="Google Shape;262;p5"/>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GB" sz="3600"/>
              <a:t>03</a:t>
            </a:r>
            <a:endParaRPr/>
          </a:p>
        </p:txBody>
      </p:sp>
      <p:sp>
        <p:nvSpPr>
          <p:cNvPr id="263" name="Google Shape;263;p5"/>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264" name="Google Shape;264;p5"/>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265" name="Google Shape;265;p5"/>
          <p:cNvPicPr preferRelativeResize="0">
            <a:picLocks noGrp="1"/>
          </p:cNvPicPr>
          <p:nvPr>
            <p:ph type="pic" idx="8"/>
          </p:nvPr>
        </p:nvPicPr>
        <p:blipFill rotWithShape="1">
          <a:blip r:embed="rId3">
            <a:alphaModFix/>
          </a:blip>
          <a:srcRect l="32647" r="32647"/>
          <a:stretch/>
        </p:blipFill>
        <p:spPr>
          <a:xfrm>
            <a:off x="-48344" y="0"/>
            <a:ext cx="3570477" cy="6858000"/>
          </a:xfrm>
          <a:prstGeom prst="rect">
            <a:avLst/>
          </a:prstGeom>
          <a:solidFill>
            <a:srgbClr val="D8D8D8"/>
          </a:solid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p58"/>
          <p:cNvSpPr txBox="1">
            <a:spLocks noGrp="1"/>
          </p:cNvSpPr>
          <p:nvPr>
            <p:ph type="body" idx="1"/>
          </p:nvPr>
        </p:nvSpPr>
        <p:spPr>
          <a:xfrm>
            <a:off x="207080" y="983318"/>
            <a:ext cx="5716200" cy="5762922"/>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400"/>
              <a:buNone/>
            </a:pPr>
            <a:r>
              <a:rPr lang="en-GB"/>
              <a:t>Unique used Ambassify to roll out their campaign in several steps, ensuring clarity and maximum participation. </a:t>
            </a:r>
            <a:endParaRPr/>
          </a:p>
          <a:p>
            <a:pPr marL="0" lvl="0" indent="0" algn="just" rtl="0">
              <a:lnSpc>
                <a:spcPct val="90000"/>
              </a:lnSpc>
              <a:spcBef>
                <a:spcPts val="1000"/>
              </a:spcBef>
              <a:spcAft>
                <a:spcPts val="0"/>
              </a:spcAft>
              <a:buClr>
                <a:srgbClr val="EB7339"/>
              </a:buClr>
              <a:buSzPts val="2400"/>
              <a:buNone/>
            </a:pPr>
            <a:r>
              <a:rPr lang="en-GB" b="1">
                <a:solidFill>
                  <a:srgbClr val="FFFF00"/>
                </a:solidFill>
              </a:rPr>
              <a:t>Step 1: Initial Campaign</a:t>
            </a:r>
            <a:r>
              <a:rPr lang="en-GB" b="1">
                <a:solidFill>
                  <a:srgbClr val="EB7339"/>
                </a:solidFill>
              </a:rPr>
              <a:t> </a:t>
            </a:r>
            <a:r>
              <a:rPr lang="en-GB"/>
              <a:t>Created a form campaign explaining the initiative. Encouraged employees to participate by submitting their talents. </a:t>
            </a:r>
            <a:endParaRPr/>
          </a:p>
          <a:p>
            <a:pPr marL="0" lvl="0" indent="0" algn="just" rtl="0">
              <a:lnSpc>
                <a:spcPct val="90000"/>
              </a:lnSpc>
              <a:spcBef>
                <a:spcPts val="1000"/>
              </a:spcBef>
              <a:spcAft>
                <a:spcPts val="0"/>
              </a:spcAft>
              <a:buClr>
                <a:srgbClr val="EB7339"/>
              </a:buClr>
              <a:buSzPts val="2400"/>
              <a:buNone/>
            </a:pPr>
            <a:r>
              <a:rPr lang="en-GB" b="1">
                <a:solidFill>
                  <a:srgbClr val="FFFF00"/>
                </a:solidFill>
              </a:rPr>
              <a:t>Step 2: Promotion </a:t>
            </a:r>
            <a:r>
              <a:rPr lang="en-GB"/>
              <a:t>Promoted the campaign to generate buzz and more submissions. Highlighted examples of talents already submitted. </a:t>
            </a:r>
            <a:endParaRPr/>
          </a:p>
          <a:p>
            <a:pPr marL="0" lvl="0" indent="0" algn="just" rtl="0">
              <a:lnSpc>
                <a:spcPct val="90000"/>
              </a:lnSpc>
              <a:spcBef>
                <a:spcPts val="1000"/>
              </a:spcBef>
              <a:spcAft>
                <a:spcPts val="0"/>
              </a:spcAft>
              <a:buClr>
                <a:srgbClr val="EB7339"/>
              </a:buClr>
              <a:buSzPts val="2400"/>
              <a:buNone/>
            </a:pPr>
            <a:r>
              <a:rPr lang="en-GB" b="1">
                <a:solidFill>
                  <a:srgbClr val="FFFF00"/>
                </a:solidFill>
              </a:rPr>
              <a:t>Step 3: Participation Guidelines</a:t>
            </a:r>
            <a:r>
              <a:rPr lang="en-GB">
                <a:solidFill>
                  <a:srgbClr val="FFFF00"/>
                </a:solidFill>
              </a:rPr>
              <a:t> </a:t>
            </a:r>
            <a:r>
              <a:rPr lang="en-GB"/>
              <a:t>Explained how the bidding process worked. Used a clear, engaging tone with visuals and emojis. Employees confirmed understanding by clicking “I understand it” button.</a:t>
            </a:r>
            <a:endParaRPr/>
          </a:p>
        </p:txBody>
      </p:sp>
      <p:sp>
        <p:nvSpPr>
          <p:cNvPr id="675" name="Google Shape;675;p58"/>
          <p:cNvSpPr txBox="1">
            <a:spLocks noGrp="1"/>
          </p:cNvSpPr>
          <p:nvPr>
            <p:ph type="body" idx="2"/>
          </p:nvPr>
        </p:nvSpPr>
        <p:spPr>
          <a:xfrm>
            <a:off x="314021" y="274670"/>
            <a:ext cx="4990998" cy="70069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Steps to Engagement</a:t>
            </a:r>
            <a:endParaRPr/>
          </a:p>
        </p:txBody>
      </p:sp>
      <p:pic>
        <p:nvPicPr>
          <p:cNvPr id="676" name="Google Shape;676;p58"/>
          <p:cNvPicPr preferRelativeResize="0">
            <a:picLocks noGrp="1"/>
          </p:cNvPicPr>
          <p:nvPr>
            <p:ph type="pic" idx="3"/>
          </p:nvPr>
        </p:nvPicPr>
        <p:blipFill rotWithShape="1">
          <a:blip r:embed="rId3">
            <a:alphaModFix/>
          </a:blip>
          <a:srcRect t="7278" b="7278"/>
          <a:stretch/>
        </p:blipFill>
        <p:spPr>
          <a:xfrm>
            <a:off x="6083676" y="0"/>
            <a:ext cx="5361066" cy="6858000"/>
          </a:xfrm>
          <a:prstGeom prst="rect">
            <a:avLst/>
          </a:prstGeom>
          <a:solidFill>
            <a:srgbClr val="D8D8D8"/>
          </a:solid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p59"/>
          <p:cNvSpPr txBox="1">
            <a:spLocks noGrp="1"/>
          </p:cNvSpPr>
          <p:nvPr>
            <p:ph type="body" idx="1"/>
          </p:nvPr>
        </p:nvSpPr>
        <p:spPr>
          <a:xfrm>
            <a:off x="323251" y="381273"/>
            <a:ext cx="5881764"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Results and Impact</a:t>
            </a:r>
            <a:endParaRPr/>
          </a:p>
        </p:txBody>
      </p:sp>
      <p:pic>
        <p:nvPicPr>
          <p:cNvPr id="682" name="Google Shape;682;p59"/>
          <p:cNvPicPr preferRelativeResize="0">
            <a:picLocks noGrp="1"/>
          </p:cNvPicPr>
          <p:nvPr>
            <p:ph type="pic" idx="2"/>
          </p:nvPr>
        </p:nvPicPr>
        <p:blipFill rotWithShape="1">
          <a:blip r:embed="rId3">
            <a:alphaModFix/>
          </a:blip>
          <a:srcRect l="34146" r="34146"/>
          <a:stretch/>
        </p:blipFill>
        <p:spPr>
          <a:xfrm>
            <a:off x="7735037" y="1373925"/>
            <a:ext cx="2444127" cy="4336988"/>
          </a:xfrm>
          <a:prstGeom prst="rect">
            <a:avLst/>
          </a:prstGeom>
          <a:solidFill>
            <a:srgbClr val="D8D8D8"/>
          </a:solidFill>
          <a:ln>
            <a:noFill/>
          </a:ln>
        </p:spPr>
      </p:pic>
      <p:sp>
        <p:nvSpPr>
          <p:cNvPr id="683" name="Google Shape;683;p59"/>
          <p:cNvSpPr txBox="1">
            <a:spLocks noGrp="1"/>
          </p:cNvSpPr>
          <p:nvPr>
            <p:ph type="body" idx="3"/>
          </p:nvPr>
        </p:nvSpPr>
        <p:spPr>
          <a:xfrm>
            <a:off x="323251" y="1031458"/>
            <a:ext cx="6788927" cy="5143842"/>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a:t>The initiative led to a diverse array of talents being auctioned, from fun activities to unique skills. Employees from different departments and regions participated, strengthening team bonds and revealing hidden talents.</a:t>
            </a:r>
            <a:endParaRPr/>
          </a:p>
          <a:p>
            <a:pPr marL="0" lvl="0" indent="0" algn="just" rtl="0">
              <a:lnSpc>
                <a:spcPct val="103333"/>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595959"/>
              </a:buClr>
              <a:buSzPts val="2400"/>
              <a:buNone/>
            </a:pPr>
            <a:r>
              <a:rPr lang="en-GB" b="1"/>
              <a:t>Key Points:</a:t>
            </a:r>
            <a:endParaRPr/>
          </a:p>
          <a:p>
            <a:pPr marL="342900" lvl="0" indent="-342900" algn="just" rtl="0">
              <a:lnSpc>
                <a:spcPct val="103333"/>
              </a:lnSpc>
              <a:spcBef>
                <a:spcPts val="0"/>
              </a:spcBef>
              <a:spcAft>
                <a:spcPts val="0"/>
              </a:spcAft>
              <a:buClr>
                <a:srgbClr val="595959"/>
              </a:buClr>
              <a:buSzPts val="2400"/>
              <a:buFont typeface="Arial"/>
              <a:buChar char="•"/>
            </a:pPr>
            <a:r>
              <a:rPr lang="en-GB"/>
              <a:t>High engagement across the company.</a:t>
            </a:r>
            <a:endParaRPr/>
          </a:p>
          <a:p>
            <a:pPr marL="342900" lvl="0" indent="-342900" algn="just" rtl="0">
              <a:lnSpc>
                <a:spcPct val="103333"/>
              </a:lnSpc>
              <a:spcBef>
                <a:spcPts val="0"/>
              </a:spcBef>
              <a:spcAft>
                <a:spcPts val="0"/>
              </a:spcAft>
              <a:buClr>
                <a:srgbClr val="595959"/>
              </a:buClr>
              <a:buSzPts val="2400"/>
              <a:buFont typeface="Arial"/>
              <a:buChar char="•"/>
            </a:pPr>
            <a:r>
              <a:rPr lang="en-GB"/>
              <a:t>Creation of a custom tab for De Warmste Week.</a:t>
            </a:r>
            <a:endParaRPr/>
          </a:p>
          <a:p>
            <a:pPr marL="342900" lvl="0" indent="-342900" algn="just" rtl="0">
              <a:lnSpc>
                <a:spcPct val="103333"/>
              </a:lnSpc>
              <a:spcBef>
                <a:spcPts val="0"/>
              </a:spcBef>
              <a:spcAft>
                <a:spcPts val="0"/>
              </a:spcAft>
              <a:buClr>
                <a:srgbClr val="595959"/>
              </a:buClr>
              <a:buSzPts val="2400"/>
              <a:buFont typeface="Arial"/>
              <a:buChar char="•"/>
            </a:pPr>
            <a:r>
              <a:rPr lang="en-GB"/>
              <a:t>Separate version for French-speaking employees under “Viva for Life.”</a:t>
            </a:r>
            <a:endParaRPr/>
          </a:p>
          <a:p>
            <a:pPr marL="342900" lvl="0" indent="-190500" algn="just" rtl="0">
              <a:lnSpc>
                <a:spcPct val="103333"/>
              </a:lnSpc>
              <a:spcBef>
                <a:spcPts val="0"/>
              </a:spcBef>
              <a:spcAft>
                <a:spcPts val="0"/>
              </a:spcAft>
              <a:buClr>
                <a:srgbClr val="595959"/>
              </a:buClr>
              <a:buSzPts val="2400"/>
              <a:buFont typeface="Arial"/>
              <a:buNone/>
            </a:pPr>
            <a:endParaRPr/>
          </a:p>
          <a:p>
            <a:pPr marL="0" lvl="0" indent="0" algn="just" rtl="0">
              <a:lnSpc>
                <a:spcPct val="103333"/>
              </a:lnSpc>
              <a:spcBef>
                <a:spcPts val="0"/>
              </a:spcBef>
              <a:spcAft>
                <a:spcPts val="0"/>
              </a:spcAft>
              <a:buClr>
                <a:srgbClr val="595959"/>
              </a:buClr>
              <a:buSzPts val="2400"/>
              <a:buNone/>
            </a:pPr>
            <a:r>
              <a:rPr lang="en-GB" b="1" i="1"/>
              <a:t>Example: </a:t>
            </a:r>
            <a:r>
              <a:rPr lang="en-GB" i="1"/>
              <a:t>One popular talent was a guaranteed fun night out with colleagues in Leuven, which saw enthusiastic bidding.</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60"/>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Benefits and Lessons Learned</a:t>
            </a:r>
            <a:endParaRPr/>
          </a:p>
        </p:txBody>
      </p:sp>
      <p:sp>
        <p:nvSpPr>
          <p:cNvPr id="689" name="Google Shape;689;p60"/>
          <p:cNvSpPr txBox="1">
            <a:spLocks noGrp="1"/>
          </p:cNvSpPr>
          <p:nvPr>
            <p:ph type="body" idx="2"/>
          </p:nvPr>
        </p:nvSpPr>
        <p:spPr>
          <a:xfrm>
            <a:off x="904856" y="1434578"/>
            <a:ext cx="10052954" cy="4250335"/>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a:t>Unique’s campaign not only supported De Warmste Week but also had several internal benefits. It drew non-participating employees into the ambassador community and fostered a collaborative spirit.</a:t>
            </a:r>
            <a:endParaRPr/>
          </a:p>
          <a:p>
            <a:pPr marL="0" lvl="0" indent="0" algn="just" rtl="0">
              <a:lnSpc>
                <a:spcPct val="103333"/>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595959"/>
              </a:buClr>
              <a:buSzPts val="2400"/>
              <a:buNone/>
            </a:pPr>
            <a:r>
              <a:rPr lang="en-GB"/>
              <a:t>Key Learnings:</a:t>
            </a:r>
            <a:endParaRPr/>
          </a:p>
          <a:p>
            <a:pPr marL="457200" lvl="0" indent="-457200" algn="just" rtl="0">
              <a:lnSpc>
                <a:spcPct val="103333"/>
              </a:lnSpc>
              <a:spcBef>
                <a:spcPts val="0"/>
              </a:spcBef>
              <a:spcAft>
                <a:spcPts val="0"/>
              </a:spcAft>
              <a:buClr>
                <a:srgbClr val="595959"/>
              </a:buClr>
              <a:buSzPts val="2400"/>
              <a:buFont typeface="Calibri"/>
              <a:buAutoNum type="arabicPeriod"/>
            </a:pPr>
            <a:r>
              <a:rPr lang="en-GB"/>
              <a:t>A dedicated team with rotating leadership.</a:t>
            </a:r>
            <a:endParaRPr/>
          </a:p>
          <a:p>
            <a:pPr marL="457200" lvl="0" indent="-457200" algn="just" rtl="0">
              <a:lnSpc>
                <a:spcPct val="103333"/>
              </a:lnSpc>
              <a:spcBef>
                <a:spcPts val="0"/>
              </a:spcBef>
              <a:spcAft>
                <a:spcPts val="0"/>
              </a:spcAft>
              <a:buClr>
                <a:srgbClr val="595959"/>
              </a:buClr>
              <a:buSzPts val="2400"/>
              <a:buFont typeface="Calibri"/>
              <a:buAutoNum type="arabicPeriod"/>
            </a:pPr>
            <a:r>
              <a:rPr lang="en-GB"/>
              <a:t>Strong support from top management.</a:t>
            </a:r>
            <a:endParaRPr/>
          </a:p>
          <a:p>
            <a:pPr marL="457200" lvl="0" indent="-457200" algn="just" rtl="0">
              <a:lnSpc>
                <a:spcPct val="103333"/>
              </a:lnSpc>
              <a:spcBef>
                <a:spcPts val="0"/>
              </a:spcBef>
              <a:spcAft>
                <a:spcPts val="0"/>
              </a:spcAft>
              <a:buClr>
                <a:srgbClr val="595959"/>
              </a:buClr>
              <a:buSzPts val="2400"/>
              <a:buFont typeface="Calibri"/>
              <a:buAutoNum type="arabicPeriod"/>
            </a:pPr>
            <a:r>
              <a:rPr lang="en-GB"/>
              <a:t>Regular communication and employee surveys.</a:t>
            </a:r>
            <a:endParaRPr/>
          </a:p>
          <a:p>
            <a:pPr marL="457200" lvl="0" indent="-457200" algn="just" rtl="0">
              <a:lnSpc>
                <a:spcPct val="103333"/>
              </a:lnSpc>
              <a:spcBef>
                <a:spcPts val="0"/>
              </a:spcBef>
              <a:spcAft>
                <a:spcPts val="0"/>
              </a:spcAft>
              <a:buClr>
                <a:srgbClr val="595959"/>
              </a:buClr>
              <a:buSzPts val="2400"/>
              <a:buFont typeface="Calibri"/>
              <a:buAutoNum type="arabicPeriod"/>
            </a:pPr>
            <a:r>
              <a:rPr lang="en-GB"/>
              <a:t>Recognition of employee efforts.</a:t>
            </a:r>
            <a:endParaRPr/>
          </a:p>
          <a:p>
            <a:pPr marL="457200" lvl="0" indent="-457200" algn="just" rtl="0">
              <a:lnSpc>
                <a:spcPct val="103333"/>
              </a:lnSpc>
              <a:spcBef>
                <a:spcPts val="0"/>
              </a:spcBef>
              <a:spcAft>
                <a:spcPts val="0"/>
              </a:spcAft>
              <a:buClr>
                <a:srgbClr val="595959"/>
              </a:buClr>
              <a:buSzPts val="2400"/>
              <a:buFont typeface="Calibri"/>
              <a:buAutoNum type="arabicPeriod"/>
            </a:pPr>
            <a:r>
              <a:rPr lang="en-GB"/>
              <a:t>Diverse partnerships enhance engagement.</a:t>
            </a:r>
            <a:endParaRPr/>
          </a:p>
          <a:p>
            <a:pPr marL="457200" lvl="0" indent="-304800" algn="just" rtl="0">
              <a:lnSpc>
                <a:spcPct val="103333"/>
              </a:lnSpc>
              <a:spcBef>
                <a:spcPts val="0"/>
              </a:spcBef>
              <a:spcAft>
                <a:spcPts val="0"/>
              </a:spcAft>
              <a:buClr>
                <a:srgbClr val="595959"/>
              </a:buClr>
              <a:buSzPts val="2400"/>
              <a:buFont typeface="Calibri"/>
              <a:buNone/>
            </a:pPr>
            <a:endParaRPr/>
          </a:p>
          <a:p>
            <a:pPr marL="0" lvl="0" indent="0" algn="just" rtl="0">
              <a:lnSpc>
                <a:spcPct val="103333"/>
              </a:lnSpc>
              <a:spcBef>
                <a:spcPts val="0"/>
              </a:spcBef>
              <a:spcAft>
                <a:spcPts val="0"/>
              </a:spcAft>
              <a:buClr>
                <a:srgbClr val="595959"/>
              </a:buClr>
              <a:buSzPts val="2400"/>
              <a:buNone/>
            </a:pPr>
            <a:r>
              <a:rPr lang="en-GB" i="1"/>
              <a:t>"This initiative not only supported a great cause but also brought our team closer together" - one participant.</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pic>
        <p:nvPicPr>
          <p:cNvPr id="695" name="Google Shape;695;p62"/>
          <p:cNvPicPr preferRelativeResize="0">
            <a:picLocks noGrp="1"/>
          </p:cNvPicPr>
          <p:nvPr>
            <p:ph type="pic" idx="2"/>
          </p:nvPr>
        </p:nvPicPr>
        <p:blipFill rotWithShape="1">
          <a:blip r:embed="rId3">
            <a:alphaModFix/>
          </a:blip>
          <a:srcRect l="12956" t="11648" b="30815"/>
          <a:stretch/>
        </p:blipFill>
        <p:spPr>
          <a:xfrm>
            <a:off x="238772" y="2626822"/>
            <a:ext cx="7708195" cy="3396829"/>
          </a:xfrm>
          <a:prstGeom prst="rect">
            <a:avLst/>
          </a:prstGeom>
          <a:solidFill>
            <a:srgbClr val="BFBFBF"/>
          </a:solidFill>
          <a:ln>
            <a:noFill/>
          </a:ln>
        </p:spPr>
      </p:pic>
      <p:sp>
        <p:nvSpPr>
          <p:cNvPr id="696" name="Google Shape;696;p62"/>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GB"/>
              <a:t>04</a:t>
            </a:r>
            <a:endParaRPr/>
          </a:p>
        </p:txBody>
      </p:sp>
      <p:sp>
        <p:nvSpPr>
          <p:cNvPr id="697" name="Google Shape;697;p62"/>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698" name="Google Shape;698;p62"/>
          <p:cNvSpPr txBox="1"/>
          <p:nvPr/>
        </p:nvSpPr>
        <p:spPr>
          <a:xfrm>
            <a:off x="5906320" y="4514232"/>
            <a:ext cx="560874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73B64B"/>
                </a:solidFill>
                <a:latin typeface="Calibri"/>
                <a:ea typeface="Calibri"/>
                <a:cs typeface="Calibri"/>
                <a:sym typeface="Calibri"/>
              </a:rPr>
              <a:t>ASSESSMENT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p78"/>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Multiple Choice Questions</a:t>
            </a:r>
            <a:endParaRPr/>
          </a:p>
        </p:txBody>
      </p:sp>
      <p:sp>
        <p:nvSpPr>
          <p:cNvPr id="704" name="Google Shape;704;p78"/>
          <p:cNvSpPr txBox="1">
            <a:spLocks noGrp="1"/>
          </p:cNvSpPr>
          <p:nvPr>
            <p:ph type="body" idx="2"/>
          </p:nvPr>
        </p:nvSpPr>
        <p:spPr>
          <a:xfrm>
            <a:off x="856391" y="2457445"/>
            <a:ext cx="10479218" cy="3781929"/>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Clr>
                <a:srgbClr val="595959"/>
              </a:buClr>
              <a:buSzPts val="2400"/>
              <a:buNone/>
            </a:pPr>
            <a:r>
              <a:rPr lang="en-GB" b="1">
                <a:solidFill>
                  <a:srgbClr val="000000"/>
                </a:solidFill>
              </a:rPr>
              <a:t>What is one primary benefit of employee engagement in sustainability?</a:t>
            </a:r>
            <a:endParaRPr>
              <a:solidFill>
                <a:srgbClr val="000000"/>
              </a:solidFill>
            </a:endParaRPr>
          </a:p>
          <a:p>
            <a:pPr marL="457200" lvl="0" indent="-457200" algn="l" rtl="0">
              <a:lnSpc>
                <a:spcPct val="150000"/>
              </a:lnSpc>
              <a:spcBef>
                <a:spcPts val="0"/>
              </a:spcBef>
              <a:spcAft>
                <a:spcPts val="0"/>
              </a:spcAft>
              <a:buClr>
                <a:srgbClr val="595959"/>
              </a:buClr>
              <a:buSzPts val="2400"/>
              <a:buAutoNum type="alphaUcParenR"/>
            </a:pPr>
            <a:r>
              <a:rPr lang="en-GB">
                <a:solidFill>
                  <a:srgbClr val="000000"/>
                </a:solidFill>
              </a:rPr>
              <a:t>Higher product prices</a:t>
            </a:r>
            <a:endParaRPr>
              <a:solidFill>
                <a:srgbClr val="000000"/>
              </a:solidFill>
            </a:endParaRPr>
          </a:p>
          <a:p>
            <a:pPr marL="457200" lvl="0" indent="-457200" algn="l" rtl="0">
              <a:lnSpc>
                <a:spcPct val="150000"/>
              </a:lnSpc>
              <a:spcBef>
                <a:spcPts val="0"/>
              </a:spcBef>
              <a:spcAft>
                <a:spcPts val="0"/>
              </a:spcAft>
              <a:buClr>
                <a:srgbClr val="595959"/>
              </a:buClr>
              <a:buSzPts val="2400"/>
              <a:buAutoNum type="alphaUcParenR"/>
            </a:pPr>
            <a:r>
              <a:rPr lang="en-GB">
                <a:solidFill>
                  <a:srgbClr val="000000"/>
                </a:solidFill>
              </a:rPr>
              <a:t>Increased employee turnover</a:t>
            </a:r>
            <a:endParaRPr>
              <a:solidFill>
                <a:srgbClr val="000000"/>
              </a:solidFill>
            </a:endParaRPr>
          </a:p>
          <a:p>
            <a:pPr marL="457200" lvl="0" indent="-457200" algn="l" rtl="0">
              <a:lnSpc>
                <a:spcPct val="150000"/>
              </a:lnSpc>
              <a:spcBef>
                <a:spcPts val="0"/>
              </a:spcBef>
              <a:spcAft>
                <a:spcPts val="0"/>
              </a:spcAft>
              <a:buClr>
                <a:srgbClr val="595959"/>
              </a:buClr>
              <a:buSzPts val="2400"/>
              <a:buAutoNum type="alphaUcParenR"/>
            </a:pPr>
            <a:r>
              <a:rPr lang="en-GB">
                <a:solidFill>
                  <a:srgbClr val="000000"/>
                </a:solidFill>
              </a:rPr>
              <a:t>Enhanced brand image</a:t>
            </a:r>
            <a:endParaRPr>
              <a:solidFill>
                <a:srgbClr val="000000"/>
              </a:solidFill>
            </a:endParaRPr>
          </a:p>
          <a:p>
            <a:pPr marL="457200" lvl="0" indent="-457200" algn="l" rtl="0">
              <a:lnSpc>
                <a:spcPct val="150000"/>
              </a:lnSpc>
              <a:spcBef>
                <a:spcPts val="0"/>
              </a:spcBef>
              <a:spcAft>
                <a:spcPts val="0"/>
              </a:spcAft>
              <a:buClr>
                <a:srgbClr val="595959"/>
              </a:buClr>
              <a:buSzPts val="2400"/>
              <a:buAutoNum type="alphaUcParenR"/>
            </a:pPr>
            <a:r>
              <a:rPr lang="en-GB">
                <a:solidFill>
                  <a:srgbClr val="000000"/>
                </a:solidFill>
              </a:rPr>
              <a:t>Reduced workload for management</a:t>
            </a:r>
            <a:endParaRPr>
              <a:solidFill>
                <a:srgbClr val="000000"/>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102"/>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Multiple Choice Questions</a:t>
            </a:r>
            <a:endParaRPr/>
          </a:p>
        </p:txBody>
      </p:sp>
      <p:sp>
        <p:nvSpPr>
          <p:cNvPr id="710" name="Google Shape;710;p102"/>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Clr>
                <a:srgbClr val="595959"/>
              </a:buClr>
              <a:buSzPts val="2400"/>
              <a:buNone/>
            </a:pPr>
            <a:r>
              <a:rPr lang="en-GB" b="1">
                <a:solidFill>
                  <a:srgbClr val="000000"/>
                </a:solidFill>
              </a:rPr>
              <a:t>What is a key role of advocacy in corporate sustainability?</a:t>
            </a:r>
            <a:endParaRPr b="1">
              <a:solidFill>
                <a:srgbClr val="000000"/>
              </a:solidFill>
            </a:endParaRPr>
          </a:p>
          <a:p>
            <a:pPr marL="228600" lvl="0" indent="-228600" algn="l" rtl="0">
              <a:lnSpc>
                <a:spcPct val="150000"/>
              </a:lnSpc>
              <a:spcBef>
                <a:spcPts val="0"/>
              </a:spcBef>
              <a:spcAft>
                <a:spcPts val="0"/>
              </a:spcAft>
              <a:buClr>
                <a:srgbClr val="595959"/>
              </a:buClr>
              <a:buSzPts val="2400"/>
              <a:buNone/>
            </a:pPr>
            <a:r>
              <a:rPr lang="en-GB">
                <a:solidFill>
                  <a:srgbClr val="000000"/>
                </a:solidFill>
              </a:rPr>
              <a:t>A) Increasing company profits without concern for environmental impact</a:t>
            </a:r>
            <a:endParaRPr>
              <a:solidFill>
                <a:srgbClr val="000000"/>
              </a:solidFill>
            </a:endParaRPr>
          </a:p>
          <a:p>
            <a:pPr marL="228600" lvl="0" indent="-228600" algn="l" rtl="0">
              <a:lnSpc>
                <a:spcPct val="150000"/>
              </a:lnSpc>
              <a:spcBef>
                <a:spcPts val="0"/>
              </a:spcBef>
              <a:spcAft>
                <a:spcPts val="0"/>
              </a:spcAft>
              <a:buClr>
                <a:srgbClr val="595959"/>
              </a:buClr>
              <a:buSzPts val="2400"/>
              <a:buNone/>
            </a:pPr>
            <a:r>
              <a:rPr lang="en-GB">
                <a:solidFill>
                  <a:srgbClr val="000000"/>
                </a:solidFill>
              </a:rPr>
              <a:t>B) Supporting policies and practices for a more responsible enterprise</a:t>
            </a:r>
            <a:endParaRPr>
              <a:solidFill>
                <a:srgbClr val="000000"/>
              </a:solidFill>
            </a:endParaRPr>
          </a:p>
          <a:p>
            <a:pPr marL="228600" lvl="0" indent="-228600" algn="l" rtl="0">
              <a:lnSpc>
                <a:spcPct val="150000"/>
              </a:lnSpc>
              <a:spcBef>
                <a:spcPts val="0"/>
              </a:spcBef>
              <a:spcAft>
                <a:spcPts val="0"/>
              </a:spcAft>
              <a:buClr>
                <a:srgbClr val="595959"/>
              </a:buClr>
              <a:buSzPts val="2400"/>
              <a:buNone/>
            </a:pPr>
            <a:r>
              <a:rPr lang="en-GB">
                <a:solidFill>
                  <a:srgbClr val="000000"/>
                </a:solidFill>
              </a:rPr>
              <a:t>C) Eliminating all employee training programs</a:t>
            </a:r>
            <a:endParaRPr>
              <a:solidFill>
                <a:srgbClr val="000000"/>
              </a:solidFill>
            </a:endParaRPr>
          </a:p>
          <a:p>
            <a:pPr marL="228600" lvl="0" indent="-228600" algn="l" rtl="0">
              <a:lnSpc>
                <a:spcPct val="150000"/>
              </a:lnSpc>
              <a:spcBef>
                <a:spcPts val="0"/>
              </a:spcBef>
              <a:spcAft>
                <a:spcPts val="0"/>
              </a:spcAft>
              <a:buClr>
                <a:srgbClr val="595959"/>
              </a:buClr>
              <a:buSzPts val="2400"/>
              <a:buNone/>
            </a:pPr>
            <a:r>
              <a:rPr lang="en-GB">
                <a:solidFill>
                  <a:srgbClr val="000000"/>
                </a:solidFill>
              </a:rPr>
              <a:t>D) Promoting only within-company benefits without external influence</a:t>
            </a:r>
            <a:endParaRPr>
              <a:solidFill>
                <a:srgbClr val="000000"/>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103"/>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Multiple Choice Questions</a:t>
            </a:r>
            <a:endParaRPr/>
          </a:p>
        </p:txBody>
      </p:sp>
      <p:sp>
        <p:nvSpPr>
          <p:cNvPr id="716" name="Google Shape;716;p103"/>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595959"/>
              </a:buClr>
              <a:buSzPts val="2400"/>
              <a:buNone/>
            </a:pPr>
            <a:r>
              <a:rPr lang="en-GB" b="1">
                <a:solidFill>
                  <a:srgbClr val="000000"/>
                </a:solidFill>
              </a:rPr>
              <a:t>Which of the following is an effective method for upskilling employees in sustainability?</a:t>
            </a:r>
            <a:endParaRPr>
              <a:solidFill>
                <a:srgbClr val="000000"/>
              </a:solidFill>
            </a:endParaRPr>
          </a:p>
          <a:p>
            <a:pPr marL="228600" lvl="0" indent="-228600" algn="just" rtl="0">
              <a:lnSpc>
                <a:spcPct val="150000"/>
              </a:lnSpc>
              <a:spcBef>
                <a:spcPts val="0"/>
              </a:spcBef>
              <a:spcAft>
                <a:spcPts val="0"/>
              </a:spcAft>
              <a:buClr>
                <a:srgbClr val="595959"/>
              </a:buClr>
              <a:buSzPts val="2400"/>
              <a:buNone/>
            </a:pPr>
            <a:r>
              <a:rPr lang="en-GB">
                <a:solidFill>
                  <a:srgbClr val="000000"/>
                </a:solidFill>
              </a:rPr>
              <a:t>A) Reducing the number of training sessions</a:t>
            </a:r>
            <a:endParaRPr>
              <a:solidFill>
                <a:srgbClr val="000000"/>
              </a:solidFill>
            </a:endParaRPr>
          </a:p>
          <a:p>
            <a:pPr marL="228600" lvl="0" indent="-228600" algn="just" rtl="0">
              <a:lnSpc>
                <a:spcPct val="150000"/>
              </a:lnSpc>
              <a:spcBef>
                <a:spcPts val="0"/>
              </a:spcBef>
              <a:spcAft>
                <a:spcPts val="0"/>
              </a:spcAft>
              <a:buClr>
                <a:srgbClr val="595959"/>
              </a:buClr>
              <a:buSzPts val="2400"/>
              <a:buNone/>
            </a:pPr>
            <a:r>
              <a:rPr lang="en-GB">
                <a:solidFill>
                  <a:srgbClr val="000000"/>
                </a:solidFill>
              </a:rPr>
              <a:t>B) Online courses and in-house training programs</a:t>
            </a:r>
            <a:endParaRPr>
              <a:solidFill>
                <a:srgbClr val="000000"/>
              </a:solidFill>
            </a:endParaRPr>
          </a:p>
          <a:p>
            <a:pPr marL="228600" lvl="0" indent="-228600" algn="just" rtl="0">
              <a:lnSpc>
                <a:spcPct val="150000"/>
              </a:lnSpc>
              <a:spcBef>
                <a:spcPts val="0"/>
              </a:spcBef>
              <a:spcAft>
                <a:spcPts val="0"/>
              </a:spcAft>
              <a:buClr>
                <a:srgbClr val="595959"/>
              </a:buClr>
              <a:buSzPts val="2400"/>
              <a:buNone/>
            </a:pPr>
            <a:r>
              <a:rPr lang="en-GB">
                <a:solidFill>
                  <a:srgbClr val="000000"/>
                </a:solidFill>
              </a:rPr>
              <a:t>C) Limiting employee access to sustainability information</a:t>
            </a:r>
            <a:endParaRPr>
              <a:solidFill>
                <a:srgbClr val="000000"/>
              </a:solidFill>
            </a:endParaRPr>
          </a:p>
          <a:p>
            <a:pPr marL="228600" lvl="0" indent="-228600" algn="just" rtl="0">
              <a:lnSpc>
                <a:spcPct val="150000"/>
              </a:lnSpc>
              <a:spcBef>
                <a:spcPts val="0"/>
              </a:spcBef>
              <a:spcAft>
                <a:spcPts val="0"/>
              </a:spcAft>
              <a:buClr>
                <a:srgbClr val="595959"/>
              </a:buClr>
              <a:buSzPts val="2400"/>
              <a:buNone/>
            </a:pPr>
            <a:r>
              <a:rPr lang="en-GB">
                <a:solidFill>
                  <a:srgbClr val="000000"/>
                </a:solidFill>
              </a:rPr>
              <a:t>D) Focusing solely on theoretical knowledge</a:t>
            </a:r>
            <a:endParaRPr>
              <a:solidFill>
                <a:srgbClr val="000000"/>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p104"/>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Multiple Choice Questions</a:t>
            </a:r>
            <a:endParaRPr/>
          </a:p>
        </p:txBody>
      </p:sp>
      <p:sp>
        <p:nvSpPr>
          <p:cNvPr id="722" name="Google Shape;722;p104"/>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Clr>
                <a:srgbClr val="595959"/>
              </a:buClr>
              <a:buSzPts val="2400"/>
              <a:buNone/>
            </a:pPr>
            <a:r>
              <a:rPr lang="en-GB" b="1">
                <a:solidFill>
                  <a:srgbClr val="000000"/>
                </a:solidFill>
              </a:rPr>
              <a:t>How can micro-enterprises foster green job creation?</a:t>
            </a:r>
            <a:endParaRPr b="1">
              <a:solidFill>
                <a:srgbClr val="000000"/>
              </a:solidFill>
            </a:endParaRPr>
          </a:p>
          <a:p>
            <a:pPr marL="228600" lvl="0" indent="-228600" algn="l" rtl="0">
              <a:lnSpc>
                <a:spcPct val="150000"/>
              </a:lnSpc>
              <a:spcBef>
                <a:spcPts val="0"/>
              </a:spcBef>
              <a:spcAft>
                <a:spcPts val="0"/>
              </a:spcAft>
              <a:buClr>
                <a:srgbClr val="595959"/>
              </a:buClr>
              <a:buSzPts val="2400"/>
              <a:buNone/>
            </a:pPr>
            <a:r>
              <a:rPr lang="en-GB">
                <a:solidFill>
                  <a:srgbClr val="000000"/>
                </a:solidFill>
              </a:rPr>
              <a:t>A) By ignoring environmental regulations</a:t>
            </a:r>
            <a:endParaRPr>
              <a:solidFill>
                <a:srgbClr val="000000"/>
              </a:solidFill>
            </a:endParaRPr>
          </a:p>
          <a:p>
            <a:pPr marL="228600" lvl="0" indent="-228600" algn="l" rtl="0">
              <a:lnSpc>
                <a:spcPct val="150000"/>
              </a:lnSpc>
              <a:spcBef>
                <a:spcPts val="0"/>
              </a:spcBef>
              <a:spcAft>
                <a:spcPts val="0"/>
              </a:spcAft>
              <a:buClr>
                <a:srgbClr val="595959"/>
              </a:buClr>
              <a:buSzPts val="2400"/>
              <a:buNone/>
            </a:pPr>
            <a:r>
              <a:rPr lang="en-GB">
                <a:solidFill>
                  <a:srgbClr val="000000"/>
                </a:solidFill>
              </a:rPr>
              <a:t>B) By diversifying into eco-friendly products and services</a:t>
            </a:r>
            <a:endParaRPr>
              <a:solidFill>
                <a:srgbClr val="000000"/>
              </a:solidFill>
            </a:endParaRPr>
          </a:p>
          <a:p>
            <a:pPr marL="228600" lvl="0" indent="-228600" algn="l" rtl="0">
              <a:lnSpc>
                <a:spcPct val="150000"/>
              </a:lnSpc>
              <a:spcBef>
                <a:spcPts val="0"/>
              </a:spcBef>
              <a:spcAft>
                <a:spcPts val="0"/>
              </a:spcAft>
              <a:buClr>
                <a:srgbClr val="595959"/>
              </a:buClr>
              <a:buSzPts val="2400"/>
              <a:buNone/>
            </a:pPr>
            <a:r>
              <a:rPr lang="en-GB">
                <a:solidFill>
                  <a:srgbClr val="000000"/>
                </a:solidFill>
              </a:rPr>
              <a:t>C) By reducing the number of employees</a:t>
            </a:r>
            <a:endParaRPr>
              <a:solidFill>
                <a:srgbClr val="000000"/>
              </a:solidFill>
            </a:endParaRPr>
          </a:p>
          <a:p>
            <a:pPr marL="228600" lvl="0" indent="-228600" algn="l" rtl="0">
              <a:lnSpc>
                <a:spcPct val="150000"/>
              </a:lnSpc>
              <a:spcBef>
                <a:spcPts val="0"/>
              </a:spcBef>
              <a:spcAft>
                <a:spcPts val="0"/>
              </a:spcAft>
              <a:buClr>
                <a:srgbClr val="595959"/>
              </a:buClr>
              <a:buSzPts val="2400"/>
              <a:buNone/>
            </a:pPr>
            <a:r>
              <a:rPr lang="en-GB">
                <a:solidFill>
                  <a:srgbClr val="000000"/>
                </a:solidFill>
              </a:rPr>
              <a:t>D) By focusing only on short-term profits</a:t>
            </a:r>
            <a:endParaRPr>
              <a:solidFill>
                <a:srgbClr val="000000"/>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p105"/>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Multiple Choice Questions</a:t>
            </a:r>
            <a:endParaRPr/>
          </a:p>
        </p:txBody>
      </p:sp>
      <p:sp>
        <p:nvSpPr>
          <p:cNvPr id="728" name="Google Shape;728;p105"/>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Clr>
                <a:srgbClr val="595959"/>
              </a:buClr>
              <a:buSzPts val="2400"/>
              <a:buNone/>
            </a:pPr>
            <a:r>
              <a:rPr lang="en-GB" b="1">
                <a:solidFill>
                  <a:srgbClr val="000000"/>
                </a:solidFill>
              </a:rPr>
              <a:t>Why is gender equality important in sustainability efforts?</a:t>
            </a:r>
            <a:endParaRPr>
              <a:solidFill>
                <a:srgbClr val="000000"/>
              </a:solidFill>
            </a:endParaRPr>
          </a:p>
          <a:p>
            <a:pPr marL="228600" lvl="0" indent="-228600" algn="l" rtl="0">
              <a:lnSpc>
                <a:spcPct val="150000"/>
              </a:lnSpc>
              <a:spcBef>
                <a:spcPts val="0"/>
              </a:spcBef>
              <a:spcAft>
                <a:spcPts val="0"/>
              </a:spcAft>
              <a:buClr>
                <a:srgbClr val="595959"/>
              </a:buClr>
              <a:buSzPts val="2400"/>
              <a:buNone/>
            </a:pPr>
            <a:r>
              <a:rPr lang="en-GB">
                <a:solidFill>
                  <a:srgbClr val="000000"/>
                </a:solidFill>
              </a:rPr>
              <a:t>A) It reduces the need for sustainability initiatives</a:t>
            </a:r>
            <a:endParaRPr>
              <a:solidFill>
                <a:srgbClr val="000000"/>
              </a:solidFill>
            </a:endParaRPr>
          </a:p>
          <a:p>
            <a:pPr marL="228600" lvl="0" indent="-228600" algn="l" rtl="0">
              <a:lnSpc>
                <a:spcPct val="150000"/>
              </a:lnSpc>
              <a:spcBef>
                <a:spcPts val="0"/>
              </a:spcBef>
              <a:spcAft>
                <a:spcPts val="0"/>
              </a:spcAft>
              <a:buClr>
                <a:srgbClr val="595959"/>
              </a:buClr>
              <a:buSzPts val="2400"/>
              <a:buNone/>
            </a:pPr>
            <a:r>
              <a:rPr lang="en-GB">
                <a:solidFill>
                  <a:srgbClr val="000000"/>
                </a:solidFill>
              </a:rPr>
              <a:t>B) It leads to more innovative solutions and inclusive policies</a:t>
            </a:r>
            <a:endParaRPr>
              <a:solidFill>
                <a:srgbClr val="000000"/>
              </a:solidFill>
            </a:endParaRPr>
          </a:p>
          <a:p>
            <a:pPr marL="228600" lvl="0" indent="-228600" algn="l" rtl="0">
              <a:lnSpc>
                <a:spcPct val="150000"/>
              </a:lnSpc>
              <a:spcBef>
                <a:spcPts val="0"/>
              </a:spcBef>
              <a:spcAft>
                <a:spcPts val="0"/>
              </a:spcAft>
              <a:buClr>
                <a:srgbClr val="595959"/>
              </a:buClr>
              <a:buSzPts val="2400"/>
              <a:buNone/>
            </a:pPr>
            <a:r>
              <a:rPr lang="en-GB">
                <a:solidFill>
                  <a:srgbClr val="000000"/>
                </a:solidFill>
              </a:rPr>
              <a:t>C) It increases the workload of employees</a:t>
            </a:r>
            <a:endParaRPr>
              <a:solidFill>
                <a:srgbClr val="000000"/>
              </a:solidFill>
            </a:endParaRPr>
          </a:p>
          <a:p>
            <a:pPr marL="228600" lvl="0" indent="-228600" algn="l" rtl="0">
              <a:lnSpc>
                <a:spcPct val="150000"/>
              </a:lnSpc>
              <a:spcBef>
                <a:spcPts val="0"/>
              </a:spcBef>
              <a:spcAft>
                <a:spcPts val="0"/>
              </a:spcAft>
              <a:buClr>
                <a:srgbClr val="595959"/>
              </a:buClr>
              <a:buSzPts val="2400"/>
              <a:buNone/>
            </a:pPr>
            <a:r>
              <a:rPr lang="en-GB">
                <a:solidFill>
                  <a:srgbClr val="000000"/>
                </a:solidFill>
              </a:rPr>
              <a:t>D) It decreases the overall productivity of the company</a:t>
            </a:r>
            <a:endParaRPr>
              <a:solidFill>
                <a:srgbClr val="000000"/>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106"/>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Answer Key</a:t>
            </a:r>
            <a:endParaRPr/>
          </a:p>
        </p:txBody>
      </p:sp>
      <p:sp>
        <p:nvSpPr>
          <p:cNvPr id="734" name="Google Shape;734;p106"/>
          <p:cNvSpPr txBox="1">
            <a:spLocks noGrp="1"/>
          </p:cNvSpPr>
          <p:nvPr>
            <p:ph type="body" idx="2"/>
          </p:nvPr>
        </p:nvSpPr>
        <p:spPr>
          <a:xfrm>
            <a:off x="856391" y="2249177"/>
            <a:ext cx="10479218" cy="3781929"/>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rgbClr val="595959"/>
              </a:buClr>
              <a:buSzPts val="2400"/>
              <a:buNone/>
            </a:pPr>
            <a:r>
              <a:rPr lang="en-GB">
                <a:solidFill>
                  <a:srgbClr val="000000"/>
                </a:solidFill>
              </a:rPr>
              <a:t>Q1: C</a:t>
            </a:r>
            <a:endParaRPr/>
          </a:p>
          <a:p>
            <a:pPr marL="228600" lvl="0" indent="-228600" algn="just" rtl="0">
              <a:lnSpc>
                <a:spcPct val="150000"/>
              </a:lnSpc>
              <a:spcBef>
                <a:spcPts val="0"/>
              </a:spcBef>
              <a:spcAft>
                <a:spcPts val="0"/>
              </a:spcAft>
              <a:buClr>
                <a:srgbClr val="595959"/>
              </a:buClr>
              <a:buSzPts val="2400"/>
              <a:buNone/>
            </a:pPr>
            <a:r>
              <a:rPr lang="en-GB">
                <a:solidFill>
                  <a:srgbClr val="000000"/>
                </a:solidFill>
              </a:rPr>
              <a:t>Q2: B </a:t>
            </a:r>
            <a:endParaRPr/>
          </a:p>
          <a:p>
            <a:pPr marL="228600" lvl="0" indent="-228600" algn="just" rtl="0">
              <a:lnSpc>
                <a:spcPct val="150000"/>
              </a:lnSpc>
              <a:spcBef>
                <a:spcPts val="0"/>
              </a:spcBef>
              <a:spcAft>
                <a:spcPts val="0"/>
              </a:spcAft>
              <a:buClr>
                <a:srgbClr val="595959"/>
              </a:buClr>
              <a:buSzPts val="2400"/>
              <a:buNone/>
            </a:pPr>
            <a:r>
              <a:rPr lang="en-GB">
                <a:solidFill>
                  <a:srgbClr val="000000"/>
                </a:solidFill>
              </a:rPr>
              <a:t>Q3: B</a:t>
            </a:r>
            <a:endParaRPr/>
          </a:p>
          <a:p>
            <a:pPr marL="228600" lvl="0" indent="-228600" algn="just" rtl="0">
              <a:lnSpc>
                <a:spcPct val="150000"/>
              </a:lnSpc>
              <a:spcBef>
                <a:spcPts val="0"/>
              </a:spcBef>
              <a:spcAft>
                <a:spcPts val="0"/>
              </a:spcAft>
              <a:buClr>
                <a:srgbClr val="595959"/>
              </a:buClr>
              <a:buSzPts val="2400"/>
              <a:buNone/>
            </a:pPr>
            <a:r>
              <a:rPr lang="en-GB">
                <a:solidFill>
                  <a:srgbClr val="000000"/>
                </a:solidFill>
              </a:rPr>
              <a:t>Q4: B</a:t>
            </a:r>
            <a:endParaRPr/>
          </a:p>
          <a:p>
            <a:pPr marL="228600" lvl="0" indent="-228600" algn="just" rtl="0">
              <a:lnSpc>
                <a:spcPct val="150000"/>
              </a:lnSpc>
              <a:spcBef>
                <a:spcPts val="0"/>
              </a:spcBef>
              <a:spcAft>
                <a:spcPts val="0"/>
              </a:spcAft>
              <a:buClr>
                <a:srgbClr val="595959"/>
              </a:buClr>
              <a:buSzPts val="2400"/>
              <a:buNone/>
            </a:pPr>
            <a:r>
              <a:rPr lang="en-GB">
                <a:solidFill>
                  <a:srgbClr val="000000"/>
                </a:solidFill>
              </a:rPr>
              <a:t>Q5: B</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6"/>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OVERVIEW</a:t>
            </a:r>
            <a:endParaRPr/>
          </a:p>
        </p:txBody>
      </p:sp>
      <p:sp>
        <p:nvSpPr>
          <p:cNvPr id="271" name="Google Shape;271;p6"/>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a:t>Employee engagement in sustainability is critical for fostering a culture where staff are not only aware of but actively participate in achieving the company's sustainability goals. This module explores the significance of involving employees in sustainability initiatives, the benefits of such engagement, and strategies to enhance participation. By embedding sustainability into the daily responsibilities of employees, companies can drive innovation, improve morale, and enhance their brand image.</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pic>
        <p:nvPicPr>
          <p:cNvPr id="739" name="Google Shape;739;p68"/>
          <p:cNvPicPr preferRelativeResize="0">
            <a:picLocks noGrp="1"/>
          </p:cNvPicPr>
          <p:nvPr>
            <p:ph type="pic" idx="2"/>
          </p:nvPr>
        </p:nvPicPr>
        <p:blipFill rotWithShape="1">
          <a:blip r:embed="rId3">
            <a:alphaModFix/>
          </a:blip>
          <a:srcRect t="30282" b="30282"/>
          <a:stretch/>
        </p:blipFill>
        <p:spPr>
          <a:xfrm>
            <a:off x="799128" y="746272"/>
            <a:ext cx="10203652" cy="5365455"/>
          </a:xfrm>
          <a:prstGeom prst="rect">
            <a:avLst/>
          </a:prstGeom>
          <a:solidFill>
            <a:srgbClr val="BFBFBF"/>
          </a:solidFill>
          <a:ln>
            <a:noFill/>
          </a:ln>
        </p:spPr>
      </p:pic>
      <p:sp>
        <p:nvSpPr>
          <p:cNvPr id="740" name="Google Shape;740;p68"/>
          <p:cNvSpPr/>
          <p:nvPr/>
        </p:nvSpPr>
        <p:spPr>
          <a:xfrm>
            <a:off x="799128" y="2218267"/>
            <a:ext cx="10203652" cy="2733893"/>
          </a:xfrm>
          <a:prstGeom prst="rect">
            <a:avLst/>
          </a:prstGeom>
          <a:solidFill>
            <a:srgbClr val="73B64B">
              <a:alpha val="7058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741" name="Google Shape;741;p68"/>
          <p:cNvGrpSpPr/>
          <p:nvPr/>
        </p:nvGrpSpPr>
        <p:grpSpPr>
          <a:xfrm>
            <a:off x="5352087" y="1358729"/>
            <a:ext cx="1487826" cy="1083162"/>
            <a:chOff x="3400450" y="986392"/>
            <a:chExt cx="1487826" cy="1083162"/>
          </a:xfrm>
        </p:grpSpPr>
        <p:sp>
          <p:nvSpPr>
            <p:cNvPr id="742" name="Google Shape;742;p68"/>
            <p:cNvSpPr/>
            <p:nvPr/>
          </p:nvSpPr>
          <p:spPr>
            <a:xfrm>
              <a:off x="3400450" y="986392"/>
              <a:ext cx="1367826" cy="997498"/>
            </a:xfrm>
            <a:custGeom>
              <a:avLst/>
              <a:gdLst/>
              <a:ahLst/>
              <a:cxnLst/>
              <a:rect l="l" t="t" r="r" b="b"/>
              <a:pathLst>
                <a:path w="921110" h="671727" extrusionOk="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3" name="Google Shape;743;p68"/>
            <p:cNvSpPr/>
            <p:nvPr/>
          </p:nvSpPr>
          <p:spPr>
            <a:xfrm>
              <a:off x="3400450" y="986392"/>
              <a:ext cx="1487826" cy="1083162"/>
            </a:xfrm>
            <a:custGeom>
              <a:avLst/>
              <a:gdLst/>
              <a:ahLst/>
              <a:cxnLst/>
              <a:rect l="l" t="t" r="r" b="b"/>
              <a:pathLst>
                <a:path w="920214" h="669931" extrusionOk="0">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44" name="Google Shape;744;p68"/>
          <p:cNvSpPr txBox="1"/>
          <p:nvPr/>
        </p:nvSpPr>
        <p:spPr>
          <a:xfrm>
            <a:off x="4320265" y="4301609"/>
            <a:ext cx="3161377" cy="505777"/>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lt1"/>
              </a:buClr>
              <a:buSzPts val="2200"/>
              <a:buFont typeface="Arial"/>
              <a:buNone/>
            </a:pPr>
            <a:r>
              <a:rPr lang="en-GB" sz="2200" b="1" i="0" u="none" strike="noStrike" cap="none">
                <a:solidFill>
                  <a:schemeClr val="lt1"/>
                </a:solidFill>
                <a:latin typeface="Calibri"/>
                <a:ea typeface="Calibri"/>
                <a:cs typeface="Calibri"/>
                <a:sym typeface="Calibri"/>
              </a:rPr>
              <a:t>David Attenborough</a:t>
            </a:r>
            <a:endParaRPr sz="1400" b="0" i="0" u="none" strike="noStrike" cap="none">
              <a:solidFill>
                <a:srgbClr val="000000"/>
              </a:solidFill>
              <a:latin typeface="Arial"/>
              <a:ea typeface="Arial"/>
              <a:cs typeface="Arial"/>
              <a:sym typeface="Arial"/>
            </a:endParaRPr>
          </a:p>
        </p:txBody>
      </p:sp>
      <p:sp>
        <p:nvSpPr>
          <p:cNvPr id="745" name="Google Shape;745;p68"/>
          <p:cNvSpPr txBox="1"/>
          <p:nvPr/>
        </p:nvSpPr>
        <p:spPr>
          <a:xfrm>
            <a:off x="799128" y="2665515"/>
            <a:ext cx="10203652" cy="14773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GB" sz="3000" b="1" i="0" u="none" strike="noStrike" cap="none">
                <a:solidFill>
                  <a:schemeClr val="lt1"/>
                </a:solidFill>
                <a:latin typeface="Calibri"/>
                <a:ea typeface="Calibri"/>
                <a:cs typeface="Calibri"/>
                <a:sym typeface="Calibri"/>
              </a:rPr>
              <a:t>There is a path to sustainability.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000"/>
              <a:buFont typeface="Arial"/>
              <a:buNone/>
            </a:pPr>
            <a:r>
              <a:rPr lang="en-GB" sz="3000" b="1" i="0" u="none" strike="noStrike" cap="none">
                <a:solidFill>
                  <a:schemeClr val="lt1"/>
                </a:solidFill>
                <a:latin typeface="Calibri"/>
                <a:ea typeface="Calibri"/>
                <a:cs typeface="Calibri"/>
                <a:sym typeface="Calibri"/>
              </a:rPr>
              <a:t>It is a path that could lead to a better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000"/>
              <a:buFont typeface="Arial"/>
              <a:buNone/>
            </a:pPr>
            <a:r>
              <a:rPr lang="en-GB" sz="3000" b="1" i="0" u="none" strike="noStrike" cap="none">
                <a:solidFill>
                  <a:schemeClr val="lt1"/>
                </a:solidFill>
                <a:latin typeface="Calibri"/>
                <a:ea typeface="Calibri"/>
                <a:cs typeface="Calibri"/>
                <a:sym typeface="Calibri"/>
              </a:rPr>
              <a:t>future for all life on Earth</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pic>
        <p:nvPicPr>
          <p:cNvPr id="751" name="Google Shape;751;p69"/>
          <p:cNvPicPr preferRelativeResize="0">
            <a:picLocks noGrp="1"/>
          </p:cNvPicPr>
          <p:nvPr>
            <p:ph type="pic" idx="2"/>
          </p:nvPr>
        </p:nvPicPr>
        <p:blipFill rotWithShape="1">
          <a:blip r:embed="rId3">
            <a:alphaModFix/>
          </a:blip>
          <a:srcRect l="-220" t="13271" r="220" b="20626"/>
          <a:stretch/>
        </p:blipFill>
        <p:spPr>
          <a:xfrm>
            <a:off x="238772" y="2626822"/>
            <a:ext cx="7708195" cy="3396829"/>
          </a:xfrm>
          <a:prstGeom prst="rect">
            <a:avLst/>
          </a:prstGeom>
          <a:solidFill>
            <a:srgbClr val="BFBFBF"/>
          </a:solidFill>
          <a:ln>
            <a:noFill/>
          </a:ln>
        </p:spPr>
      </p:pic>
      <p:sp>
        <p:nvSpPr>
          <p:cNvPr id="752" name="Google Shape;752;p69"/>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GB"/>
              <a:t>05</a:t>
            </a:r>
            <a:endParaRPr/>
          </a:p>
        </p:txBody>
      </p:sp>
      <p:sp>
        <p:nvSpPr>
          <p:cNvPr id="753" name="Google Shape;753;p69"/>
          <p:cNvSpPr/>
          <p:nvPr/>
        </p:nvSpPr>
        <p:spPr>
          <a:xfrm>
            <a:off x="5722297" y="446193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754" name="Google Shape;754;p69"/>
          <p:cNvSpPr txBox="1"/>
          <p:nvPr/>
        </p:nvSpPr>
        <p:spPr>
          <a:xfrm>
            <a:off x="6025679" y="4642627"/>
            <a:ext cx="4630545"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73B64B"/>
                </a:solidFill>
                <a:latin typeface="Calibri"/>
                <a:ea typeface="Calibri"/>
                <a:cs typeface="Calibri"/>
                <a:sym typeface="Calibri"/>
              </a:rPr>
              <a:t>KEY TERMS AND DEFINITIONS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p71"/>
          <p:cNvSpPr txBox="1">
            <a:spLocks noGrp="1"/>
          </p:cNvSpPr>
          <p:nvPr>
            <p:ph type="body" idx="1"/>
          </p:nvPr>
        </p:nvSpPr>
        <p:spPr>
          <a:xfrm>
            <a:off x="438912" y="646482"/>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Glossary</a:t>
            </a:r>
            <a:endParaRPr/>
          </a:p>
        </p:txBody>
      </p:sp>
      <p:sp>
        <p:nvSpPr>
          <p:cNvPr id="760" name="Google Shape;760;p71"/>
          <p:cNvSpPr txBox="1">
            <a:spLocks noGrp="1"/>
          </p:cNvSpPr>
          <p:nvPr>
            <p:ph type="body" idx="2"/>
          </p:nvPr>
        </p:nvSpPr>
        <p:spPr>
          <a:xfrm>
            <a:off x="524256" y="1450136"/>
            <a:ext cx="10689736" cy="4250335"/>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a:t>Employee Engagement in Sustainability: The involvement, commitment, and motivation of employees to participate in the company’s sustainability goals.</a:t>
            </a:r>
            <a:endParaRPr/>
          </a:p>
          <a:p>
            <a:pPr marL="0" lvl="0" indent="0" algn="just" rtl="0">
              <a:lnSpc>
                <a:spcPct val="103333"/>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595959"/>
              </a:buClr>
              <a:buSzPts val="2400"/>
              <a:buNone/>
            </a:pPr>
            <a:r>
              <a:rPr lang="en-GB"/>
              <a:t>Advocacy: Active support of policies and practices that promote environmental and social responsibility within and outside the business.</a:t>
            </a:r>
            <a:endParaRPr/>
          </a:p>
          <a:p>
            <a:pPr marL="0" lvl="0" indent="0" algn="just" rtl="0">
              <a:lnSpc>
                <a:spcPct val="103333"/>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595959"/>
              </a:buClr>
              <a:buSzPts val="2400"/>
              <a:buNone/>
            </a:pPr>
            <a:r>
              <a:rPr lang="en-GB"/>
              <a:t>Upskilling: Continuous learning and skill development to keep pace with evolving environmental standards and practices.</a:t>
            </a:r>
            <a:endParaRPr/>
          </a:p>
          <a:p>
            <a:pPr marL="0" lvl="0" indent="0" algn="just" rtl="0">
              <a:lnSpc>
                <a:spcPct val="103333"/>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595959"/>
              </a:buClr>
              <a:buSzPts val="2400"/>
              <a:buNone/>
            </a:pPr>
            <a:r>
              <a:rPr lang="en-GB"/>
              <a:t>Green Jobs: Positions that contribute substantially to preserving or restoring environmental quality, such as roles in sustainable agriculture, manufacturing, research, and development.</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Google Shape;765;p72"/>
          <p:cNvSpPr txBox="1">
            <a:spLocks noGrp="1"/>
          </p:cNvSpPr>
          <p:nvPr>
            <p:ph type="body" idx="1"/>
          </p:nvPr>
        </p:nvSpPr>
        <p:spPr>
          <a:xfrm>
            <a:off x="465944" y="64401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Glossary</a:t>
            </a:r>
            <a:endParaRPr/>
          </a:p>
        </p:txBody>
      </p:sp>
      <p:sp>
        <p:nvSpPr>
          <p:cNvPr id="766" name="Google Shape;766;p72"/>
          <p:cNvSpPr txBox="1">
            <a:spLocks noGrp="1"/>
          </p:cNvSpPr>
          <p:nvPr>
            <p:ph type="body" idx="2"/>
          </p:nvPr>
        </p:nvSpPr>
        <p:spPr>
          <a:xfrm>
            <a:off x="551288" y="1420104"/>
            <a:ext cx="10052954" cy="4250335"/>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a:t>EU Green Deal: A set of policy initiatives by the European Commission with the overarching aim of making Europe climate neutral by 2050.</a:t>
            </a:r>
            <a:endParaRPr/>
          </a:p>
          <a:p>
            <a:pPr marL="0" lvl="0" indent="0" algn="just" rtl="0">
              <a:lnSpc>
                <a:spcPct val="103333"/>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595959"/>
              </a:buClr>
              <a:buSzPts val="2400"/>
              <a:buNone/>
            </a:pPr>
            <a:r>
              <a:rPr lang="en-GB"/>
              <a:t>Sustainable Finance Disclosure Regulation (SFDR): EU regulations that promote transparency in how sustainability is integrated into financial decision-making.</a:t>
            </a:r>
            <a:endParaRPr/>
          </a:p>
          <a:p>
            <a:pPr marL="0" lvl="0" indent="0" algn="just" rtl="0">
              <a:lnSpc>
                <a:spcPct val="103333"/>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595959"/>
              </a:buClr>
              <a:buSzPts val="2400"/>
              <a:buNone/>
            </a:pPr>
            <a:r>
              <a:rPr lang="en-GB"/>
              <a:t>EU Taxonomy: A classification system establishing a list of environmentally sustainable economic activities.</a:t>
            </a:r>
            <a:endParaRPr/>
          </a:p>
          <a:p>
            <a:pPr marL="0" lvl="0" indent="0" algn="just" rtl="0">
              <a:lnSpc>
                <a:spcPct val="103333"/>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595959"/>
              </a:buClr>
              <a:buSzPts val="2400"/>
              <a:buNone/>
            </a:pPr>
            <a:r>
              <a:rPr lang="en-GB"/>
              <a:t>Personal Compact: The alignment of formal, psychological, and social dimensions of employee values with corporate values to successfully integrate sustainability into a business.</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73"/>
          <p:cNvSpPr txBox="1">
            <a:spLocks noGrp="1"/>
          </p:cNvSpPr>
          <p:nvPr>
            <p:ph type="body" idx="1"/>
          </p:nvPr>
        </p:nvSpPr>
        <p:spPr>
          <a:xfrm>
            <a:off x="429368" y="546478"/>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Glossary</a:t>
            </a:r>
            <a:endParaRPr/>
          </a:p>
        </p:txBody>
      </p:sp>
      <p:sp>
        <p:nvSpPr>
          <p:cNvPr id="772" name="Google Shape;772;p73"/>
          <p:cNvSpPr txBox="1">
            <a:spLocks noGrp="1"/>
          </p:cNvSpPr>
          <p:nvPr>
            <p:ph type="body" idx="2"/>
          </p:nvPr>
        </p:nvSpPr>
        <p:spPr>
          <a:xfrm>
            <a:off x="429368" y="1350132"/>
            <a:ext cx="10052954" cy="5217292"/>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a:t>Micro-Enterprise: A small business typically employing fewer than 10 people.</a:t>
            </a:r>
            <a:endParaRPr/>
          </a:p>
          <a:p>
            <a:pPr marL="0" lvl="0" indent="0" algn="just" rtl="0">
              <a:lnSpc>
                <a:spcPct val="103333"/>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595959"/>
              </a:buClr>
              <a:buSzPts val="2400"/>
              <a:buNone/>
            </a:pPr>
            <a:r>
              <a:rPr lang="en-GB"/>
              <a:t>Gender Equality: The state of equal access to resources and opportunities regardless of gender, including economic participation and decision-making.</a:t>
            </a:r>
            <a:endParaRPr/>
          </a:p>
          <a:p>
            <a:pPr marL="0" lvl="0" indent="0" algn="just" rtl="0">
              <a:lnSpc>
                <a:spcPct val="103333"/>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595959"/>
              </a:buClr>
              <a:buSzPts val="2400"/>
              <a:buNone/>
            </a:pPr>
            <a:r>
              <a:rPr lang="en-GB"/>
              <a:t>Social Protection: Measures such as healthcare, unemployment benefits, and pensions that ensure individuals' basic needs are met, allowing them to participate in sustainable development.</a:t>
            </a:r>
            <a:endParaRPr/>
          </a:p>
          <a:p>
            <a:pPr marL="0" lvl="0" indent="0" algn="just" rtl="0">
              <a:lnSpc>
                <a:spcPct val="103333"/>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595959"/>
              </a:buClr>
              <a:buSzPts val="2400"/>
              <a:buNone/>
            </a:pPr>
            <a:r>
              <a:rPr lang="en-GB"/>
              <a:t>Sustainability Vision: A compelling, achievable future state that harmonises business objectives with ecological and societal concerns, serving as a roadmap for action.</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Google Shape;777;p99"/>
          <p:cNvSpPr txBox="1">
            <a:spLocks noGrp="1"/>
          </p:cNvSpPr>
          <p:nvPr>
            <p:ph type="body" idx="1"/>
          </p:nvPr>
        </p:nvSpPr>
        <p:spPr>
          <a:xfrm>
            <a:off x="222104" y="704974"/>
            <a:ext cx="10052954"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73B64B"/>
              </a:buClr>
              <a:buSzPts val="3600"/>
              <a:buFont typeface="Arial"/>
              <a:buNone/>
            </a:pPr>
            <a:r>
              <a:rPr lang="en-GB"/>
              <a:t>Glossary</a:t>
            </a:r>
            <a:endParaRPr/>
          </a:p>
        </p:txBody>
      </p:sp>
      <p:sp>
        <p:nvSpPr>
          <p:cNvPr id="778" name="Google Shape;778;p99"/>
          <p:cNvSpPr txBox="1">
            <a:spLocks noGrp="1"/>
          </p:cNvSpPr>
          <p:nvPr>
            <p:ph type="body" idx="2"/>
          </p:nvPr>
        </p:nvSpPr>
        <p:spPr>
          <a:xfrm>
            <a:off x="736750" y="1646650"/>
            <a:ext cx="10309200" cy="4250400"/>
          </a:xfrm>
          <a:prstGeom prst="rect">
            <a:avLst/>
          </a:prstGeom>
          <a:noFill/>
          <a:ln>
            <a:noFill/>
          </a:ln>
        </p:spPr>
        <p:txBody>
          <a:bodyPr spcFirstLastPara="1" wrap="square" lIns="91425" tIns="45700" rIns="91425" bIns="45700" anchor="t" anchorCtr="0">
            <a:noAutofit/>
          </a:bodyPr>
          <a:lstStyle/>
          <a:p>
            <a:pPr marL="0" marR="0" lvl="0" indent="0" algn="just" rtl="0">
              <a:lnSpc>
                <a:spcPct val="103333"/>
              </a:lnSpc>
              <a:spcBef>
                <a:spcPts val="0"/>
              </a:spcBef>
              <a:spcAft>
                <a:spcPts val="0"/>
              </a:spcAft>
              <a:buClr>
                <a:srgbClr val="595959"/>
              </a:buClr>
              <a:buSzPts val="2400"/>
              <a:buFont typeface="Arial"/>
              <a:buNone/>
            </a:pPr>
            <a:r>
              <a:rPr lang="en-GB"/>
              <a:t>Circular Economy: An economic system aimed at eliminating waste and the continual use of resources through principles of reuse, repair, refurbishment, and recycling.</a:t>
            </a:r>
            <a:endParaRPr/>
          </a:p>
          <a:p>
            <a:pPr marL="0" marR="0" lvl="0" indent="0" algn="just" rtl="0">
              <a:lnSpc>
                <a:spcPct val="103333"/>
              </a:lnSpc>
              <a:spcBef>
                <a:spcPts val="0"/>
              </a:spcBef>
              <a:spcAft>
                <a:spcPts val="0"/>
              </a:spcAft>
              <a:buClr>
                <a:srgbClr val="595959"/>
              </a:buClr>
              <a:buSzPts val="2400"/>
              <a:buFont typeface="Arial"/>
              <a:buNone/>
            </a:pPr>
            <a:endParaRPr/>
          </a:p>
          <a:p>
            <a:pPr marL="0" marR="0" lvl="0" indent="0" algn="just" rtl="0">
              <a:lnSpc>
                <a:spcPct val="103333"/>
              </a:lnSpc>
              <a:spcBef>
                <a:spcPts val="0"/>
              </a:spcBef>
              <a:spcAft>
                <a:spcPts val="0"/>
              </a:spcAft>
              <a:buClr>
                <a:srgbClr val="595959"/>
              </a:buClr>
              <a:buSzPts val="2400"/>
              <a:buFont typeface="Arial"/>
              <a:buNone/>
            </a:pPr>
            <a:r>
              <a:rPr lang="en-GB"/>
              <a:t>Interactive Brainstorming: A collaborative technique used to generate a large number of ideas to address specific sustainability challenges within a set timeframe.</a:t>
            </a:r>
            <a:endParaRPr/>
          </a:p>
          <a:p>
            <a:pPr marL="457200" marR="0" lvl="0" indent="-228600" algn="just" rtl="0">
              <a:lnSpc>
                <a:spcPct val="103333"/>
              </a:lnSpc>
              <a:spcBef>
                <a:spcPts val="0"/>
              </a:spcBef>
              <a:spcAft>
                <a:spcPts val="0"/>
              </a:spcAft>
              <a:buClr>
                <a:srgbClr val="595959"/>
              </a:buClr>
              <a:buSzPts val="2400"/>
              <a:buFont typeface="Arial"/>
              <a:buNone/>
            </a:pPr>
            <a:endParaRPr/>
          </a:p>
          <a:p>
            <a:pPr marL="0" marR="0" lvl="0" indent="0" algn="just" rtl="0">
              <a:lnSpc>
                <a:spcPct val="103333"/>
              </a:lnSpc>
              <a:spcBef>
                <a:spcPts val="0"/>
              </a:spcBef>
              <a:spcAft>
                <a:spcPts val="0"/>
              </a:spcAft>
              <a:buClr>
                <a:srgbClr val="595959"/>
              </a:buClr>
              <a:buSzPts val="2400"/>
              <a:buFont typeface="Arial"/>
              <a:buNone/>
            </a:pPr>
            <a:r>
              <a:rPr lang="en-GB"/>
              <a:t>Zero-Waste Production Model: A system where all materials are reused, recycled, or composted, resulting in no waste sent to landfills or incinerators.</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pic>
        <p:nvPicPr>
          <p:cNvPr id="784" name="Google Shape;784;p74"/>
          <p:cNvPicPr preferRelativeResize="0">
            <a:picLocks noGrp="1"/>
          </p:cNvPicPr>
          <p:nvPr>
            <p:ph type="pic" idx="2"/>
          </p:nvPr>
        </p:nvPicPr>
        <p:blipFill rotWithShape="1">
          <a:blip r:embed="rId3">
            <a:alphaModFix/>
          </a:blip>
          <a:srcRect l="12956" t="11648" b="30815"/>
          <a:stretch/>
        </p:blipFill>
        <p:spPr>
          <a:xfrm>
            <a:off x="238772" y="2626822"/>
            <a:ext cx="7708195" cy="3396829"/>
          </a:xfrm>
          <a:prstGeom prst="rect">
            <a:avLst/>
          </a:prstGeom>
          <a:solidFill>
            <a:srgbClr val="BFBFBF"/>
          </a:solidFill>
          <a:ln>
            <a:noFill/>
          </a:ln>
        </p:spPr>
      </p:pic>
      <p:sp>
        <p:nvSpPr>
          <p:cNvPr id="785" name="Google Shape;785;p74"/>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GB"/>
              <a:t>06</a:t>
            </a:r>
            <a:endParaRPr/>
          </a:p>
        </p:txBody>
      </p:sp>
      <p:sp>
        <p:nvSpPr>
          <p:cNvPr id="786" name="Google Shape;786;p74"/>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787" name="Google Shape;787;p74"/>
          <p:cNvSpPr txBox="1"/>
          <p:nvPr/>
        </p:nvSpPr>
        <p:spPr>
          <a:xfrm>
            <a:off x="5906320" y="4514232"/>
            <a:ext cx="560874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73B64B"/>
                </a:solidFill>
                <a:latin typeface="Calibri"/>
                <a:ea typeface="Calibri"/>
                <a:cs typeface="Calibri"/>
                <a:sym typeface="Calibri"/>
              </a:rPr>
              <a:t>REFERENCES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Google Shape;792;p75"/>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References</a:t>
            </a:r>
            <a:endParaRPr/>
          </a:p>
        </p:txBody>
      </p:sp>
      <p:sp>
        <p:nvSpPr>
          <p:cNvPr id="793" name="Google Shape;793;p75"/>
          <p:cNvSpPr txBox="1">
            <a:spLocks noGrp="1"/>
          </p:cNvSpPr>
          <p:nvPr>
            <p:ph type="body" idx="2"/>
          </p:nvPr>
        </p:nvSpPr>
        <p:spPr>
          <a:xfrm>
            <a:off x="904856" y="1949445"/>
            <a:ext cx="10870500" cy="4674900"/>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0"/>
              </a:spcBef>
              <a:spcAft>
                <a:spcPts val="0"/>
              </a:spcAft>
              <a:buClr>
                <a:srgbClr val="595959"/>
              </a:buClr>
              <a:buSzPts val="1800"/>
              <a:buFont typeface="Arial"/>
              <a:buChar char="•"/>
            </a:pPr>
            <a:r>
              <a:rPr lang="en-GB"/>
              <a:t>Anna Olivero, Aworld (May 2023) Employee engagement sustainability: 4 key things to know: https://aworld.org/engagement/employee-engagement-sustainability-4-key-things-to-know/ </a:t>
            </a:r>
            <a:endParaRPr/>
          </a:p>
          <a:p>
            <a:pPr marL="285750" lvl="0" indent="-285750" algn="l" rtl="0">
              <a:lnSpc>
                <a:spcPct val="100000"/>
              </a:lnSpc>
              <a:spcBef>
                <a:spcPts val="0"/>
              </a:spcBef>
              <a:spcAft>
                <a:spcPts val="0"/>
              </a:spcAft>
              <a:buClr>
                <a:srgbClr val="595959"/>
              </a:buClr>
              <a:buSzPts val="1800"/>
              <a:buFont typeface="Arial"/>
              <a:buChar char="•"/>
            </a:pPr>
            <a:r>
              <a:rPr lang="en-GB"/>
              <a:t>IgniteEnergy, (Oct 2022) The importance of employee engagement in sustainability: https://www.igniteenergy.co.uk/news/employee-engagement-sustainability/</a:t>
            </a:r>
            <a:endParaRPr/>
          </a:p>
          <a:p>
            <a:pPr marL="285750" lvl="0" indent="-285750" algn="l" rtl="0">
              <a:lnSpc>
                <a:spcPct val="100000"/>
              </a:lnSpc>
              <a:spcBef>
                <a:spcPts val="0"/>
              </a:spcBef>
              <a:spcAft>
                <a:spcPts val="0"/>
              </a:spcAft>
              <a:buClr>
                <a:srgbClr val="595959"/>
              </a:buClr>
              <a:buSzPts val="1800"/>
              <a:buFont typeface="Arial"/>
              <a:buChar char="•"/>
            </a:pPr>
            <a:r>
              <a:rPr lang="en-GB"/>
              <a:t>Paul Polman &amp; CB Bhattacharya (2016), Engaging Employees to Create a Sustainable Business, https://ssir.org/articles/entry/engaging_employees_to_create_a_sustainable_business</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798" name="Google Shape;798;g27fd581dc08_0_0"/>
          <p:cNvSpPr txBox="1">
            <a:spLocks noGrp="1"/>
          </p:cNvSpPr>
          <p:nvPr>
            <p:ph type="body" idx="1"/>
          </p:nvPr>
        </p:nvSpPr>
        <p:spPr>
          <a:xfrm>
            <a:off x="904856" y="826894"/>
            <a:ext cx="104793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References</a:t>
            </a:r>
            <a:endParaRPr/>
          </a:p>
        </p:txBody>
      </p:sp>
      <p:sp>
        <p:nvSpPr>
          <p:cNvPr id="799" name="Google Shape;799;g27fd581dc08_0_0"/>
          <p:cNvSpPr txBox="1">
            <a:spLocks noGrp="1"/>
          </p:cNvSpPr>
          <p:nvPr>
            <p:ph type="body" idx="2"/>
          </p:nvPr>
        </p:nvSpPr>
        <p:spPr>
          <a:xfrm>
            <a:off x="904856" y="2101845"/>
            <a:ext cx="10870500" cy="4674900"/>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0"/>
              </a:spcBef>
              <a:spcAft>
                <a:spcPts val="0"/>
              </a:spcAft>
              <a:buClr>
                <a:srgbClr val="595959"/>
              </a:buClr>
              <a:buSzPts val="1800"/>
              <a:buFont typeface="Arial"/>
              <a:buChar char="•"/>
            </a:pPr>
            <a:r>
              <a:rPr lang="en-GB"/>
              <a:t>The European Green Deal: https://commission.europa.eu/strategy-and-policy/priorities-2019-2024/european-green-deal_en</a:t>
            </a:r>
            <a:endParaRPr/>
          </a:p>
          <a:p>
            <a:pPr marL="285750" lvl="0" indent="-285750" algn="l" rtl="0">
              <a:lnSpc>
                <a:spcPct val="100000"/>
              </a:lnSpc>
              <a:spcBef>
                <a:spcPts val="0"/>
              </a:spcBef>
              <a:spcAft>
                <a:spcPts val="0"/>
              </a:spcAft>
              <a:buClr>
                <a:srgbClr val="595959"/>
              </a:buClr>
              <a:buSzPts val="1800"/>
              <a:buFont typeface="Arial"/>
              <a:buChar char="•"/>
            </a:pPr>
            <a:r>
              <a:rPr lang="en-GB"/>
              <a:t>Circular economy action plan: </a:t>
            </a:r>
            <a:r>
              <a:rPr lang="en-GB" u="sng">
                <a:solidFill>
                  <a:schemeClr val="hlink"/>
                </a:solidFill>
                <a:hlinkClick r:id="rId3"/>
              </a:rPr>
              <a:t>https://environment.ec.europa.eu/strategy/circular-economy-action-plan_en</a:t>
            </a:r>
            <a:endParaRPr/>
          </a:p>
          <a:p>
            <a:pPr marL="457200" lvl="0" indent="-342900" algn="l" rtl="0">
              <a:lnSpc>
                <a:spcPct val="100000"/>
              </a:lnSpc>
              <a:spcBef>
                <a:spcPts val="0"/>
              </a:spcBef>
              <a:spcAft>
                <a:spcPts val="0"/>
              </a:spcAft>
              <a:buSzPts val="1800"/>
              <a:buChar char="•"/>
            </a:pPr>
            <a:r>
              <a:rPr lang="en-GB"/>
              <a:t>Schaltegger, S., &amp; Burritt, R. (2018). The Role of Advocacy in Corporate Sustainability Retrieved from Research Gate</a:t>
            </a:r>
            <a:endParaRPr/>
          </a:p>
          <a:p>
            <a:pPr marL="457200" lvl="0" indent="-342900" algn="l" rtl="0">
              <a:lnSpc>
                <a:spcPct val="100000"/>
              </a:lnSpc>
              <a:spcBef>
                <a:spcPts val="0"/>
              </a:spcBef>
              <a:spcAft>
                <a:spcPts val="0"/>
              </a:spcAft>
              <a:buSzPts val="1800"/>
              <a:buChar char="•"/>
            </a:pPr>
            <a:r>
              <a:rPr lang="en-GB"/>
              <a:t>Sanda Ojiambo (Mar 2023)Small businesses are key to a more sustainable and inclusive world. Here's why</a:t>
            </a:r>
            <a:endParaRPr/>
          </a:p>
          <a:p>
            <a:pPr marL="457200" lvl="0" indent="-342900" algn="l" rtl="0">
              <a:lnSpc>
                <a:spcPct val="100000"/>
              </a:lnSpc>
              <a:spcBef>
                <a:spcPts val="0"/>
              </a:spcBef>
              <a:spcAft>
                <a:spcPts val="0"/>
              </a:spcAft>
              <a:buSzPts val="1800"/>
              <a:buChar char="•"/>
            </a:pPr>
            <a:r>
              <a:rPr lang="en-GB"/>
              <a:t>https://www.weforum.org/agenda/2023/03/small-businesses-sustainable-inclusive-world/</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804" name="Google Shape;804;p76"/>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References</a:t>
            </a:r>
            <a:endParaRPr/>
          </a:p>
        </p:txBody>
      </p:sp>
      <p:sp>
        <p:nvSpPr>
          <p:cNvPr id="805" name="Google Shape;805;p76"/>
          <p:cNvSpPr txBox="1">
            <a:spLocks noGrp="1"/>
          </p:cNvSpPr>
          <p:nvPr>
            <p:ph type="body" idx="2"/>
          </p:nvPr>
        </p:nvSpPr>
        <p:spPr>
          <a:xfrm>
            <a:off x="1011936" y="2207509"/>
            <a:ext cx="10859716" cy="4674875"/>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0"/>
              </a:spcBef>
              <a:spcAft>
                <a:spcPts val="0"/>
              </a:spcAft>
              <a:buClr>
                <a:srgbClr val="595959"/>
              </a:buClr>
              <a:buSzPts val="1800"/>
              <a:buFont typeface="Arial"/>
              <a:buChar char="•"/>
            </a:pPr>
            <a:r>
              <a:rPr lang="en-GB"/>
              <a:t>European Management Journal. (2020). EcoCraft Kitchenware adopted a zero-waste production model.</a:t>
            </a:r>
            <a:endParaRPr/>
          </a:p>
          <a:p>
            <a:pPr marL="285750" lvl="0" indent="-285750" algn="l" rtl="0">
              <a:lnSpc>
                <a:spcPct val="100000"/>
              </a:lnSpc>
              <a:spcBef>
                <a:spcPts val="0"/>
              </a:spcBef>
              <a:spcAft>
                <a:spcPts val="0"/>
              </a:spcAft>
              <a:buSzPts val="1800"/>
              <a:buFont typeface="Arial"/>
              <a:buChar char="•"/>
            </a:pPr>
            <a:r>
              <a:rPr lang="en-GB"/>
              <a:t>Sustainability-related disclosure in the financial services sector: </a:t>
            </a:r>
            <a:r>
              <a:rPr lang="en-GB" u="sng">
                <a:solidFill>
                  <a:schemeClr val="hlink"/>
                </a:solidFill>
                <a:hlinkClick r:id="rId3"/>
              </a:rPr>
              <a:t>https://finance.ec.europa.eu/sustainable-finance/disclosures/sustainability-related-disclosure-financial-services-sector_en</a:t>
            </a:r>
            <a:endParaRPr/>
          </a:p>
          <a:p>
            <a:pPr marL="457200" lvl="0" indent="-381000" algn="l" rtl="0">
              <a:lnSpc>
                <a:spcPct val="103333"/>
              </a:lnSpc>
              <a:spcBef>
                <a:spcPts val="0"/>
              </a:spcBef>
              <a:spcAft>
                <a:spcPts val="0"/>
              </a:spcAft>
              <a:buSzPts val="2400"/>
              <a:buChar char="•"/>
            </a:pPr>
            <a:r>
              <a:rPr lang="en-GB"/>
              <a:t>EU taxonomy for sustainable activities: </a:t>
            </a:r>
            <a:r>
              <a:rPr lang="en-GB" u="sng">
                <a:solidFill>
                  <a:schemeClr val="accent3"/>
                </a:solidFill>
                <a:hlinkClick r:id="rId4">
                  <a:extLst>
                    <a:ext uri="{A12FA001-AC4F-418D-AE19-62706E023703}">
                      <ahyp:hlinkClr xmlns:ahyp="http://schemas.microsoft.com/office/drawing/2018/hyperlinkcolor" val="tx"/>
                    </a:ext>
                  </a:extLst>
                </a:hlinkClick>
              </a:rPr>
              <a:t>https://finance.ec.europa.eu/sustainable-finance/tools-and-standards/eu-taxonomy-sustainable-activities_en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7"/>
          <p:cNvSpPr txBox="1">
            <a:spLocks noGrp="1"/>
          </p:cNvSpPr>
          <p:nvPr>
            <p:ph type="body" idx="1"/>
          </p:nvPr>
        </p:nvSpPr>
        <p:spPr>
          <a:xfrm>
            <a:off x="6865384" y="738138"/>
            <a:ext cx="4990998" cy="99265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73B64B"/>
              </a:buClr>
              <a:buSzPts val="3600"/>
              <a:buNone/>
            </a:pPr>
            <a:r>
              <a:rPr lang="en-GB"/>
              <a:t>OBJECTIVES</a:t>
            </a:r>
            <a:endParaRPr/>
          </a:p>
          <a:p>
            <a:pPr marL="0" lvl="0" indent="0" algn="l" rtl="0">
              <a:lnSpc>
                <a:spcPct val="90000"/>
              </a:lnSpc>
              <a:spcBef>
                <a:spcPts val="1000"/>
              </a:spcBef>
              <a:spcAft>
                <a:spcPts val="0"/>
              </a:spcAft>
              <a:buClr>
                <a:srgbClr val="73B64B"/>
              </a:buClr>
              <a:buSzPts val="3600"/>
              <a:buNone/>
            </a:pPr>
            <a:endParaRPr/>
          </a:p>
        </p:txBody>
      </p:sp>
      <p:sp>
        <p:nvSpPr>
          <p:cNvPr id="278" name="Google Shape;278;p7"/>
          <p:cNvSpPr txBox="1">
            <a:spLocks noGrp="1"/>
          </p:cNvSpPr>
          <p:nvPr>
            <p:ph type="body" idx="3"/>
          </p:nvPr>
        </p:nvSpPr>
        <p:spPr>
          <a:xfrm>
            <a:off x="6114292" y="1583521"/>
            <a:ext cx="5694900" cy="4734000"/>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en-GB" b="1"/>
              <a:t>Increase Awareness: </a:t>
            </a:r>
            <a:r>
              <a:rPr lang="en-GB"/>
              <a:t>Ensure all employees understand the importance of sustainability and how it impacts the business and the broader community.</a:t>
            </a:r>
            <a:endParaRPr/>
          </a:p>
          <a:p>
            <a:pPr marL="342900" lvl="0" indent="-342900" algn="just" rtl="0">
              <a:lnSpc>
                <a:spcPct val="103333"/>
              </a:lnSpc>
              <a:spcBef>
                <a:spcPts val="0"/>
              </a:spcBef>
              <a:spcAft>
                <a:spcPts val="0"/>
              </a:spcAft>
              <a:buClr>
                <a:srgbClr val="595959"/>
              </a:buClr>
              <a:buSzPts val="2400"/>
              <a:buFont typeface="Arial"/>
              <a:buChar char="•"/>
            </a:pPr>
            <a:r>
              <a:rPr lang="en-GB" b="1"/>
              <a:t>Promote Active Participation: </a:t>
            </a:r>
            <a:r>
              <a:rPr lang="en-GB"/>
              <a:t>Encourage employees to take ownership of sustainability initiatives and contribute ideas for sustainable practices.</a:t>
            </a:r>
            <a:endParaRPr/>
          </a:p>
          <a:p>
            <a:pPr marL="342900" lvl="0" indent="-342900" algn="just" rtl="0">
              <a:lnSpc>
                <a:spcPct val="103333"/>
              </a:lnSpc>
              <a:spcBef>
                <a:spcPts val="0"/>
              </a:spcBef>
              <a:spcAft>
                <a:spcPts val="0"/>
              </a:spcAft>
              <a:buClr>
                <a:srgbClr val="595959"/>
              </a:buClr>
              <a:buSzPts val="2400"/>
              <a:buFont typeface="Arial"/>
              <a:buChar char="•"/>
            </a:pPr>
            <a:r>
              <a:rPr lang="en-GB" b="1"/>
              <a:t>Foster Innovation: </a:t>
            </a:r>
            <a:r>
              <a:rPr lang="en-GB"/>
              <a:t>Leverage diverse employee perspectives to develop innovative solutions to sustainability challenges.</a:t>
            </a:r>
            <a:endParaRPr/>
          </a:p>
        </p:txBody>
      </p:sp>
      <p:pic>
        <p:nvPicPr>
          <p:cNvPr id="279" name="Google Shape;279;p7"/>
          <p:cNvPicPr preferRelativeResize="0">
            <a:picLocks noGrp="1"/>
          </p:cNvPicPr>
          <p:nvPr>
            <p:ph type="pic" idx="2"/>
          </p:nvPr>
        </p:nvPicPr>
        <p:blipFill rotWithShape="1">
          <a:blip r:embed="rId3">
            <a:alphaModFix/>
          </a:blip>
          <a:srcRect l="6289" r="6287"/>
          <a:stretch/>
        </p:blipFill>
        <p:spPr>
          <a:xfrm>
            <a:off x="635271" y="2095585"/>
            <a:ext cx="5130800" cy="3913188"/>
          </a:xfrm>
          <a:prstGeom prst="rect">
            <a:avLst/>
          </a:prstGeom>
          <a:solidFill>
            <a:srgbClr val="D8D8D8"/>
          </a:solid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Google Shape;810;p100"/>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GB"/>
              <a:t>References</a:t>
            </a:r>
            <a:endParaRPr/>
          </a:p>
        </p:txBody>
      </p:sp>
      <p:sp>
        <p:nvSpPr>
          <p:cNvPr id="811" name="Google Shape;811;p100"/>
          <p:cNvSpPr txBox="1">
            <a:spLocks noGrp="1"/>
          </p:cNvSpPr>
          <p:nvPr>
            <p:ph type="body" idx="2"/>
          </p:nvPr>
        </p:nvSpPr>
        <p:spPr>
          <a:xfrm>
            <a:off x="904856" y="2091685"/>
            <a:ext cx="10479218" cy="3781929"/>
          </a:xfrm>
          <a:prstGeom prst="rect">
            <a:avLst/>
          </a:prstGeom>
          <a:noFill/>
          <a:ln>
            <a:noFill/>
          </a:ln>
        </p:spPr>
        <p:txBody>
          <a:bodyPr spcFirstLastPara="1" wrap="square" lIns="91425" tIns="45700" rIns="91425" bIns="45700" anchor="t" anchorCtr="0">
            <a:noAutofit/>
          </a:bodyPr>
          <a:lstStyle/>
          <a:p>
            <a:pPr marL="571500" lvl="0" indent="-342900" algn="l" rtl="0">
              <a:lnSpc>
                <a:spcPct val="103333"/>
              </a:lnSpc>
              <a:spcBef>
                <a:spcPts val="0"/>
              </a:spcBef>
              <a:spcAft>
                <a:spcPts val="0"/>
              </a:spcAft>
              <a:buSzPts val="2400"/>
              <a:buFont typeface="Arial"/>
              <a:buChar char="•"/>
            </a:pPr>
            <a:r>
              <a:rPr lang="en-GB" sz="2400"/>
              <a:t>How to Engage Employees in Sustainability - A Case Study by Unique. Retrieved from Ambassify</a:t>
            </a:r>
            <a:endParaRPr/>
          </a:p>
          <a:p>
            <a:pPr marL="571500" lvl="0" indent="-342900" algn="l" rtl="0">
              <a:lnSpc>
                <a:spcPct val="103333"/>
              </a:lnSpc>
              <a:spcBef>
                <a:spcPts val="0"/>
              </a:spcBef>
              <a:spcAft>
                <a:spcPts val="0"/>
              </a:spcAft>
              <a:buSzPts val="2400"/>
              <a:buFont typeface="Arial"/>
              <a:buChar char="•"/>
            </a:pPr>
            <a:r>
              <a:rPr lang="en-GB" sz="2400"/>
              <a:t>GREEN JOBS - International Labour Organization: </a:t>
            </a:r>
            <a:r>
              <a:rPr lang="en-GB" sz="2400" u="sng">
                <a:solidFill>
                  <a:schemeClr val="hlink"/>
                </a:solidFill>
                <a:hlinkClick r:id="rId3"/>
              </a:rPr>
              <a:t>https://webapps.ilo.org/wcmsp5/groups/public/@ed_emp/@emp_ent/documents/publication/wcms_502730.pdf</a:t>
            </a:r>
            <a:endParaRPr u="sng">
              <a:solidFill>
                <a:schemeClr val="hlink"/>
              </a:solidFill>
            </a:endParaRPr>
          </a:p>
          <a:p>
            <a:pPr marL="571500" lvl="0" indent="-342900" algn="l" rtl="0">
              <a:lnSpc>
                <a:spcPct val="103333"/>
              </a:lnSpc>
              <a:spcBef>
                <a:spcPts val="0"/>
              </a:spcBef>
              <a:spcAft>
                <a:spcPts val="0"/>
              </a:spcAft>
              <a:buSzPts val="2400"/>
              <a:buFont typeface="Arial"/>
              <a:buChar char="•"/>
            </a:pPr>
            <a:r>
              <a:rPr lang="en-GB" sz="2400"/>
              <a:t>UN Environmental Programme, SWITCH to Green initiatives show how to build sustainable societies </a:t>
            </a:r>
            <a:r>
              <a:rPr lang="en-GB" sz="2400" u="sng">
                <a:solidFill>
                  <a:schemeClr val="hlink"/>
                </a:solidFill>
                <a:hlinkClick r:id="rId4"/>
              </a:rPr>
              <a:t>https://www.unep.org/news-and-stories/press-release/switch-green-initiatives-show-how-build-sustainable-societies</a:t>
            </a:r>
            <a:endParaRPr/>
          </a:p>
          <a:p>
            <a:pPr marL="571500" lvl="0" indent="-342900" algn="l" rtl="0">
              <a:lnSpc>
                <a:spcPct val="103333"/>
              </a:lnSpc>
              <a:spcBef>
                <a:spcPts val="0"/>
              </a:spcBef>
              <a:spcAft>
                <a:spcPts val="0"/>
              </a:spcAft>
              <a:buSzPts val="2400"/>
              <a:buFont typeface="Arial"/>
              <a:buChar char="•"/>
            </a:pPr>
            <a:r>
              <a:rPr lang="en-GB"/>
              <a:t>Engage for Success. (n.d.). The Business Case for People Engagement in Sustainability - O2. Retrieved from Engage for Success</a:t>
            </a:r>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
        <p:nvSpPr>
          <p:cNvPr id="816" name="Google Shape;816;p101"/>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GB"/>
              <a:t>References</a:t>
            </a:r>
            <a:endParaRPr/>
          </a:p>
          <a:p>
            <a:pPr marL="457200" marR="0" lvl="0" indent="-228600" algn="l" rtl="0">
              <a:lnSpc>
                <a:spcPct val="90000"/>
              </a:lnSpc>
              <a:spcBef>
                <a:spcPts val="1000"/>
              </a:spcBef>
              <a:spcAft>
                <a:spcPts val="0"/>
              </a:spcAft>
              <a:buClr>
                <a:schemeClr val="lt1"/>
              </a:buClr>
              <a:buSzPts val="3600"/>
              <a:buFont typeface="Arial"/>
              <a:buNone/>
            </a:pPr>
            <a:endParaRPr/>
          </a:p>
        </p:txBody>
      </p:sp>
      <p:sp>
        <p:nvSpPr>
          <p:cNvPr id="817" name="Google Shape;817;p101"/>
          <p:cNvSpPr txBox="1">
            <a:spLocks noGrp="1"/>
          </p:cNvSpPr>
          <p:nvPr>
            <p:ph type="body" idx="2"/>
          </p:nvPr>
        </p:nvSpPr>
        <p:spPr>
          <a:xfrm>
            <a:off x="1121664" y="2079493"/>
            <a:ext cx="10042954" cy="3781929"/>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0"/>
              </a:spcBef>
              <a:spcAft>
                <a:spcPts val="0"/>
              </a:spcAft>
              <a:buClr>
                <a:srgbClr val="595959"/>
              </a:buClr>
              <a:buSzPts val="1800"/>
              <a:buFont typeface="Arial"/>
              <a:buChar char="•"/>
            </a:pPr>
            <a:r>
              <a:rPr lang="en-GB"/>
              <a:t>Sustainable Media. (n.d.). Employee Engagement in Sustainability at Bauer Media. Retrieved from Sustainable MediaAmbassify. </a:t>
            </a:r>
            <a:endParaRPr/>
          </a:p>
          <a:p>
            <a:pPr marL="285750" lvl="0" indent="-285750" algn="l" rtl="0">
              <a:lnSpc>
                <a:spcPct val="100000"/>
              </a:lnSpc>
              <a:spcBef>
                <a:spcPts val="0"/>
              </a:spcBef>
              <a:spcAft>
                <a:spcPts val="0"/>
              </a:spcAft>
              <a:buClr>
                <a:srgbClr val="595959"/>
              </a:buClr>
              <a:buSzPts val="1800"/>
              <a:buFont typeface="Arial"/>
              <a:buChar char="•"/>
            </a:pPr>
            <a:r>
              <a:rPr lang="en-GB"/>
              <a:t> Licia Genghini (Mar 2023), Green Upskilling: Why Companies Need to Train Employees to Meet the Demand of a Sustainable Economy: https://2030.builders/green-upskilling-why-companies-need-to-train-employees-to-meet-the-demand-of-a-sustainable-economy</a:t>
            </a:r>
            <a:endParaRPr/>
          </a:p>
          <a:p>
            <a:pPr marL="285750" lvl="0" indent="-285750" algn="l" rtl="0">
              <a:lnSpc>
                <a:spcPct val="100000"/>
              </a:lnSpc>
              <a:spcBef>
                <a:spcPts val="0"/>
              </a:spcBef>
              <a:spcAft>
                <a:spcPts val="0"/>
              </a:spcAft>
              <a:buClr>
                <a:srgbClr val="595959"/>
              </a:buClr>
              <a:buSzPts val="1800"/>
              <a:buFont typeface="Arial"/>
              <a:buChar char="•"/>
            </a:pPr>
            <a:r>
              <a:rPr lang="en-GB"/>
              <a:t>https://www.thecleanearthproject.com/ </a:t>
            </a:r>
            <a:endParaRPr/>
          </a:p>
          <a:p>
            <a:pPr marL="285750" lvl="0" indent="-285750" algn="l" rtl="0">
              <a:lnSpc>
                <a:spcPct val="100000"/>
              </a:lnSpc>
              <a:spcBef>
                <a:spcPts val="0"/>
              </a:spcBef>
              <a:spcAft>
                <a:spcPts val="0"/>
              </a:spcAft>
              <a:buSzPts val="1800"/>
              <a:buFont typeface="Arial"/>
              <a:buChar char="•"/>
            </a:pPr>
            <a:r>
              <a:rPr lang="en-GB"/>
              <a:t>Peter Ndegwa C.B.S (Feb 2022)Upskilling and Continuous Learning: The Keys to Sustainable Leadership: https://www.linkedin.com/pulse/upskilling-continuous-learning-keys-sustainable-peter-ndegwa/</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822" name="Google Shape;822;p77"/>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References</a:t>
            </a:r>
            <a:endParaRPr/>
          </a:p>
        </p:txBody>
      </p:sp>
      <p:sp>
        <p:nvSpPr>
          <p:cNvPr id="823" name="Google Shape;823;p77"/>
          <p:cNvSpPr txBox="1">
            <a:spLocks noGrp="1"/>
          </p:cNvSpPr>
          <p:nvPr>
            <p:ph type="body" idx="2"/>
          </p:nvPr>
        </p:nvSpPr>
        <p:spPr>
          <a:xfrm>
            <a:off x="904856" y="2101845"/>
            <a:ext cx="10870584" cy="4674875"/>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0"/>
              </a:spcBef>
              <a:spcAft>
                <a:spcPts val="0"/>
              </a:spcAft>
              <a:buClr>
                <a:srgbClr val="595959"/>
              </a:buClr>
              <a:buSzPts val="1800"/>
              <a:buFont typeface="Arial"/>
              <a:buChar char="•"/>
            </a:pPr>
            <a:r>
              <a:rPr lang="en-GB"/>
              <a:t>International Labour Organisation, National Green Jobs Strategy 2021-2025: https://www.ilo.org/sites/default/files/wcmsp5/groups/public/@africa/@ro-abidjan/@ilo-abuja/documents/publication/wcms_776631.pdf</a:t>
            </a:r>
            <a:endParaRPr/>
          </a:p>
          <a:p>
            <a:pPr marL="285750" lvl="0" indent="-285750" algn="l" rtl="0">
              <a:lnSpc>
                <a:spcPct val="100000"/>
              </a:lnSpc>
              <a:spcBef>
                <a:spcPts val="0"/>
              </a:spcBef>
              <a:spcAft>
                <a:spcPts val="0"/>
              </a:spcAft>
              <a:buClr>
                <a:srgbClr val="595959"/>
              </a:buClr>
              <a:buSzPts val="1800"/>
              <a:buFont typeface="Arial"/>
              <a:buChar char="•"/>
            </a:pPr>
            <a:r>
              <a:rPr lang="en-GB"/>
              <a:t>Greening jobs and skills – OECD https://www.oecd.org/g20/topics/employment-and-social-policy/greeningjobsandskills.htm#:~:text=One%20way%20to%20combine%20environmental,GHG%20emissions%20and%20higher%20employment. </a:t>
            </a:r>
            <a:endParaRPr/>
          </a:p>
          <a:p>
            <a:pPr marL="285750" lvl="0" indent="-285750" algn="l" rtl="0">
              <a:lnSpc>
                <a:spcPct val="100000"/>
              </a:lnSpc>
              <a:spcBef>
                <a:spcPts val="0"/>
              </a:spcBef>
              <a:spcAft>
                <a:spcPts val="0"/>
              </a:spcAft>
              <a:buClr>
                <a:srgbClr val="595959"/>
              </a:buClr>
              <a:buSzPts val="1800"/>
              <a:buFont typeface="Arial"/>
              <a:buChar char="•"/>
            </a:pPr>
            <a:r>
              <a:rPr lang="en-GB"/>
              <a:t>The European Pillar of Social Rights Action Plan: https://op.europa.eu/webpub/empl/european-pillar-of-social-rights/en/</a:t>
            </a:r>
            <a:endParaRPr/>
          </a:p>
          <a:p>
            <a:pPr marL="0" lvl="0" indent="0" algn="l" rtl="0">
              <a:lnSpc>
                <a:spcPct val="137777"/>
              </a:lnSpc>
              <a:spcBef>
                <a:spcPts val="0"/>
              </a:spcBef>
              <a:spcAft>
                <a:spcPts val="0"/>
              </a:spcAft>
              <a:buClr>
                <a:srgbClr val="595959"/>
              </a:buClr>
              <a:buSzPts val="1800"/>
              <a:buNone/>
            </a:pPr>
            <a:endParaRPr sz="180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29" name="Google Shape;829;p79"/>
          <p:cNvSpPr txBox="1">
            <a:spLocks noGrp="1"/>
          </p:cNvSpPr>
          <p:nvPr>
            <p:ph type="body" idx="1"/>
          </p:nvPr>
        </p:nvSpPr>
        <p:spPr>
          <a:xfrm>
            <a:off x="7799501" y="5533317"/>
            <a:ext cx="3890325" cy="466127"/>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chemeClr val="lt1"/>
              </a:buClr>
              <a:buSzPts val="2400"/>
              <a:buNone/>
            </a:pPr>
            <a:r>
              <a:rPr lang="en-GB"/>
              <a:t>www.</a:t>
            </a:r>
            <a:r>
              <a:rPr lang="en-GB" b="1"/>
              <a:t>website</a:t>
            </a:r>
            <a:r>
              <a:rPr lang="en-GB"/>
              <a:t>.eu</a:t>
            </a:r>
            <a:endParaRPr/>
          </a:p>
          <a:p>
            <a:pPr marL="0" lvl="0" indent="0" algn="ctr" rtl="0">
              <a:lnSpc>
                <a:spcPct val="100000"/>
              </a:lnSpc>
              <a:spcBef>
                <a:spcPts val="0"/>
              </a:spcBef>
              <a:spcAft>
                <a:spcPts val="0"/>
              </a:spcAft>
              <a:buClr>
                <a:schemeClr val="lt1"/>
              </a:buClr>
              <a:buSzPts val="2400"/>
              <a:buNone/>
            </a:pPr>
            <a:endParaRPr/>
          </a:p>
        </p:txBody>
      </p:sp>
      <p:sp>
        <p:nvSpPr>
          <p:cNvPr id="830" name="Google Shape;830;p79"/>
          <p:cNvSpPr txBox="1">
            <a:spLocks noGrp="1"/>
          </p:cNvSpPr>
          <p:nvPr>
            <p:ph type="body" idx="2"/>
          </p:nvPr>
        </p:nvSpPr>
        <p:spPr>
          <a:xfrm>
            <a:off x="1283799" y="3277107"/>
            <a:ext cx="5881764" cy="79650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400"/>
              <a:buNone/>
            </a:pPr>
            <a:r>
              <a:rPr lang="en-GB"/>
              <a:t>Any questions?</a:t>
            </a:r>
            <a:endParaRPr/>
          </a:p>
        </p:txBody>
      </p:sp>
      <p:sp>
        <p:nvSpPr>
          <p:cNvPr id="831" name="Google Shape;831;p79"/>
          <p:cNvSpPr txBox="1">
            <a:spLocks noGrp="1"/>
          </p:cNvSpPr>
          <p:nvPr>
            <p:ph type="body" idx="3"/>
          </p:nvPr>
        </p:nvSpPr>
        <p:spPr>
          <a:xfrm>
            <a:off x="1221181" y="2678292"/>
            <a:ext cx="5881764" cy="63424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GB"/>
              <a:t>Thank You</a:t>
            </a:r>
            <a:endParaRPr/>
          </a:p>
        </p:txBody>
      </p:sp>
      <p:grpSp>
        <p:nvGrpSpPr>
          <p:cNvPr id="832" name="Google Shape;832;p79"/>
          <p:cNvGrpSpPr/>
          <p:nvPr/>
        </p:nvGrpSpPr>
        <p:grpSpPr>
          <a:xfrm>
            <a:off x="8380634" y="2920943"/>
            <a:ext cx="3193903" cy="538831"/>
            <a:chOff x="5349868" y="8302092"/>
            <a:chExt cx="1664680" cy="280842"/>
          </a:xfrm>
        </p:grpSpPr>
        <p:grpSp>
          <p:nvGrpSpPr>
            <p:cNvPr id="833" name="Google Shape;833;p79"/>
            <p:cNvGrpSpPr/>
            <p:nvPr/>
          </p:nvGrpSpPr>
          <p:grpSpPr>
            <a:xfrm>
              <a:off x="6388006" y="8302092"/>
              <a:ext cx="280634" cy="280634"/>
              <a:chOff x="1950027" y="2499889"/>
              <a:chExt cx="850463" cy="850463"/>
            </a:xfrm>
          </p:grpSpPr>
          <p:sp>
            <p:nvSpPr>
              <p:cNvPr id="834" name="Google Shape;834;p79"/>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835" name="Google Shape;835;p79"/>
              <p:cNvGrpSpPr/>
              <p:nvPr/>
            </p:nvGrpSpPr>
            <p:grpSpPr>
              <a:xfrm>
                <a:off x="2107521" y="2657382"/>
                <a:ext cx="535476" cy="535477"/>
                <a:chOff x="2107521" y="2657382"/>
                <a:chExt cx="535476" cy="535477"/>
              </a:xfrm>
            </p:grpSpPr>
            <p:sp>
              <p:nvSpPr>
                <p:cNvPr id="836" name="Google Shape;836;p79"/>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7" name="Google Shape;837;p79"/>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8" name="Google Shape;838;p79"/>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839" name="Google Shape;839;p79"/>
            <p:cNvGrpSpPr/>
            <p:nvPr/>
          </p:nvGrpSpPr>
          <p:grpSpPr>
            <a:xfrm>
              <a:off x="5695775" y="8302092"/>
              <a:ext cx="280634" cy="280634"/>
              <a:chOff x="-147782" y="2499889"/>
              <a:chExt cx="850463" cy="850463"/>
            </a:xfrm>
          </p:grpSpPr>
          <p:sp>
            <p:nvSpPr>
              <p:cNvPr id="840" name="Google Shape;840;p79"/>
              <p:cNvSpPr/>
              <p:nvPr/>
            </p:nvSpPr>
            <p:spPr>
              <a:xfrm>
                <a:off x="-147782"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1" name="Google Shape;841;p79"/>
              <p:cNvSpPr/>
              <p:nvPr/>
            </p:nvSpPr>
            <p:spPr>
              <a:xfrm>
                <a:off x="18530" y="2722899"/>
                <a:ext cx="549966" cy="447280"/>
              </a:xfrm>
              <a:custGeom>
                <a:avLst/>
                <a:gdLst/>
                <a:ahLst/>
                <a:cxnLst/>
                <a:rect l="l" t="t" r="r" b="b"/>
                <a:pathLst>
                  <a:path w="549966" h="447280" extrusionOk="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842" name="Google Shape;842;p79"/>
            <p:cNvGrpSpPr/>
            <p:nvPr/>
          </p:nvGrpSpPr>
          <p:grpSpPr>
            <a:xfrm>
              <a:off x="6733914" y="8302092"/>
              <a:ext cx="280634" cy="280634"/>
              <a:chOff x="2998302" y="2499889"/>
              <a:chExt cx="850463" cy="850463"/>
            </a:xfrm>
          </p:grpSpPr>
          <p:sp>
            <p:nvSpPr>
              <p:cNvPr id="843" name="Google Shape;843;p79"/>
              <p:cNvSpPr/>
              <p:nvPr/>
            </p:nvSpPr>
            <p:spPr>
              <a:xfrm>
                <a:off x="2998302" y="2499889"/>
                <a:ext cx="850463" cy="850463"/>
              </a:xfrm>
              <a:custGeom>
                <a:avLst/>
                <a:gdLst/>
                <a:ahLst/>
                <a:cxnLst/>
                <a:rect l="l" t="t" r="r" b="b"/>
                <a:pathLst>
                  <a:path w="850463" h="850463" extrusionOk="0">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4" name="Google Shape;844;p79"/>
              <p:cNvSpPr/>
              <p:nvPr/>
            </p:nvSpPr>
            <p:spPr>
              <a:xfrm>
                <a:off x="3139416" y="2726679"/>
                <a:ext cx="568235" cy="398142"/>
              </a:xfrm>
              <a:custGeom>
                <a:avLst/>
                <a:gdLst/>
                <a:ahLst/>
                <a:cxnLst/>
                <a:rect l="l" t="t" r="r" b="b"/>
                <a:pathLst>
                  <a:path w="568235" h="398142" extrusionOk="0">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845" name="Google Shape;845;p79"/>
            <p:cNvGrpSpPr/>
            <p:nvPr/>
          </p:nvGrpSpPr>
          <p:grpSpPr>
            <a:xfrm>
              <a:off x="5349868" y="8302092"/>
              <a:ext cx="280634" cy="280842"/>
              <a:chOff x="-1196056" y="2499889"/>
              <a:chExt cx="850463" cy="851092"/>
            </a:xfrm>
          </p:grpSpPr>
          <p:sp>
            <p:nvSpPr>
              <p:cNvPr id="846" name="Google Shape;846;p79"/>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7" name="Google Shape;847;p79"/>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848" name="Google Shape;848;p79"/>
            <p:cNvSpPr/>
            <p:nvPr/>
          </p:nvSpPr>
          <p:spPr>
            <a:xfrm>
              <a:off x="6041891" y="8302092"/>
              <a:ext cx="280634" cy="280634"/>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849" name="Google Shape;849;p79" descr="World with solid fill"/>
            <p:cNvPicPr preferRelativeResize="0"/>
            <p:nvPr/>
          </p:nvPicPr>
          <p:blipFill rotWithShape="1">
            <a:blip r:embed="rId3">
              <a:alphaModFix/>
            </a:blip>
            <a:srcRect/>
            <a:stretch/>
          </p:blipFill>
          <p:spPr>
            <a:xfrm>
              <a:off x="6059170" y="8319371"/>
              <a:ext cx="246077" cy="246077"/>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98"/>
          <p:cNvSpPr txBox="1">
            <a:spLocks noGrp="1"/>
          </p:cNvSpPr>
          <p:nvPr>
            <p:ph type="body" idx="1"/>
          </p:nvPr>
        </p:nvSpPr>
        <p:spPr>
          <a:xfrm>
            <a:off x="6578872" y="593866"/>
            <a:ext cx="4990998" cy="992652"/>
          </a:xfrm>
          <a:prstGeom prst="rect">
            <a:avLst/>
          </a:prstGeom>
          <a:noFill/>
          <a:ln>
            <a:noFill/>
          </a:ln>
        </p:spPr>
        <p:txBody>
          <a:bodyPr spcFirstLastPara="1" wrap="square" lIns="91425" tIns="45700" rIns="91425" bIns="45700" anchor="t" anchorCtr="0">
            <a:noAutofit/>
          </a:bodyPr>
          <a:lstStyle/>
          <a:p>
            <a:pPr marL="457200" lvl="0" indent="-228600" algn="ctr" rtl="0">
              <a:lnSpc>
                <a:spcPct val="90000"/>
              </a:lnSpc>
              <a:spcBef>
                <a:spcPts val="1000"/>
              </a:spcBef>
              <a:spcAft>
                <a:spcPts val="0"/>
              </a:spcAft>
              <a:buSzPts val="3600"/>
              <a:buNone/>
            </a:pPr>
            <a:r>
              <a:rPr lang="en-GB"/>
              <a:t>OBJECTIVES</a:t>
            </a:r>
            <a:endParaRPr/>
          </a:p>
          <a:p>
            <a:pPr marL="457200" marR="0" lvl="0" indent="-228600" algn="l" rtl="0">
              <a:lnSpc>
                <a:spcPct val="90000"/>
              </a:lnSpc>
              <a:spcBef>
                <a:spcPts val="1000"/>
              </a:spcBef>
              <a:spcAft>
                <a:spcPts val="0"/>
              </a:spcAft>
              <a:buClr>
                <a:srgbClr val="73B64B"/>
              </a:buClr>
              <a:buSzPts val="3600"/>
              <a:buFont typeface="Arial"/>
              <a:buNone/>
            </a:pPr>
            <a:endParaRPr/>
          </a:p>
        </p:txBody>
      </p:sp>
      <p:sp>
        <p:nvSpPr>
          <p:cNvPr id="285" name="Google Shape;285;p98"/>
          <p:cNvSpPr txBox="1">
            <a:spLocks noGrp="1"/>
          </p:cNvSpPr>
          <p:nvPr>
            <p:ph type="body" idx="3"/>
          </p:nvPr>
        </p:nvSpPr>
        <p:spPr>
          <a:xfrm>
            <a:off x="6578871" y="1890384"/>
            <a:ext cx="4990998" cy="4102937"/>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en-GB" b="1"/>
              <a:t>Enhance Skills: </a:t>
            </a:r>
            <a:r>
              <a:rPr lang="en-GB"/>
              <a:t>Provide training and resources to equip employees with the skills necessary to implement sustainable practices effectively.</a:t>
            </a:r>
            <a:endParaRPr/>
          </a:p>
          <a:p>
            <a:pPr marL="342900" lvl="0" indent="-342900" algn="just" rtl="0">
              <a:lnSpc>
                <a:spcPct val="103333"/>
              </a:lnSpc>
              <a:spcBef>
                <a:spcPts val="0"/>
              </a:spcBef>
              <a:spcAft>
                <a:spcPts val="0"/>
              </a:spcAft>
              <a:buClr>
                <a:srgbClr val="595959"/>
              </a:buClr>
              <a:buSzPts val="2400"/>
              <a:buFont typeface="Arial"/>
              <a:buChar char="•"/>
            </a:pPr>
            <a:r>
              <a:rPr lang="en-GB" b="1"/>
              <a:t>Align Corporate and Personal Values: </a:t>
            </a:r>
            <a:r>
              <a:rPr lang="en-GB"/>
              <a:t>Ensure that the company’s sustainability goals align with employees' personal values and commitments.</a:t>
            </a:r>
            <a:endParaRPr/>
          </a:p>
        </p:txBody>
      </p:sp>
      <p:pic>
        <p:nvPicPr>
          <p:cNvPr id="286" name="Google Shape;286;p98"/>
          <p:cNvPicPr preferRelativeResize="0">
            <a:picLocks noGrp="1"/>
          </p:cNvPicPr>
          <p:nvPr>
            <p:ph type="pic" idx="2"/>
          </p:nvPr>
        </p:nvPicPr>
        <p:blipFill rotWithShape="1">
          <a:blip r:embed="rId3">
            <a:alphaModFix/>
          </a:blip>
          <a:srcRect t="21399" b="21398"/>
          <a:stretch/>
        </p:blipFill>
        <p:spPr>
          <a:xfrm>
            <a:off x="635271" y="2095585"/>
            <a:ext cx="5130800" cy="3913188"/>
          </a:xfrm>
          <a:prstGeom prst="rect">
            <a:avLst/>
          </a:prstGeom>
          <a:solidFill>
            <a:srgbClr val="D8D8D8"/>
          </a:solidFill>
          <a:ln>
            <a:noFill/>
          </a:ln>
        </p:spPr>
      </p:pic>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6265</Words>
  <Application>Microsoft Office PowerPoint</Application>
  <PresentationFormat>Widescreen</PresentationFormat>
  <Paragraphs>549</Paragraphs>
  <Slides>83</Slides>
  <Notes>83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83</vt:i4>
      </vt:variant>
    </vt:vector>
  </HeadingPairs>
  <TitlesOfParts>
    <vt:vector size="90" baseType="lpstr">
      <vt:lpstr>Figtree</vt:lpstr>
      <vt:lpstr>Arial</vt:lpstr>
      <vt:lpstr>Montserrat Light</vt:lpstr>
      <vt:lpstr>Montserrat</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Gillian Keane</dc:creator>
  <cp:lastModifiedBy>GV Vadivan</cp:lastModifiedBy>
  <cp:revision>1</cp:revision>
  <dcterms:created xsi:type="dcterms:W3CDTF">2020-10-14T13:32:04Z</dcterms:created>
  <dcterms:modified xsi:type="dcterms:W3CDTF">2024-10-11T10:31:17Z</dcterms:modified>
</cp:coreProperties>
</file>