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12192000" cy="6858000"/>
  <p:notesSz cx="6858000" cy="9144000"/>
  <p:embeddedFontLst>
    <p:embeddedFont>
      <p:font typeface="Montserrat" panose="00000500000000000000" pitchFamily="2" charset="0"/>
      <p:regular r:id="rId78"/>
      <p:bold r:id="rId79"/>
      <p:italic r:id="rId80"/>
      <p:boldItalic r:id="rId81"/>
    </p:embeddedFont>
    <p:embeddedFont>
      <p:font typeface="Montserrat Light" panose="00000400000000000000" pitchFamily="2"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hjyO3a/d7T5KaiHxzhjVcBLtAvJ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894F93-8F9E-4287-92D0-AEE9191BE0A3}">
  <a:tblStyle styleId="{A0894F93-8F9E-4287-92D0-AEE9191BE0A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6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customschemas.google.com/relationships/presentationmetadata" Target="meta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presProps" Target="pres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font" Target="fonts/font8.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f0858d4389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2f0858d4389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g2f0858d4389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f0858d4389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2f0858d4389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g2f0858d4389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0858d4389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2f0858d4389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g2f0858d4389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d18f9086ee_0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2d18f9086ee_0_2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g2d18f9086ee_0_2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d18f9086ee_0_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2d18f9086ee_0_2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g2d18f9086ee_0_2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p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d18f9086ee_0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2d18f9086ee_0_3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g2d18f9086ee_0_3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f0858d4389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2f0858d4389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g2f0858d4389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8" name="Google Shape;428;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4" name="Google Shape;434;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d18f9086ee_0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2d18f9086ee_0_1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g2d18f9086ee_0_1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d18f9086ee_0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2d18f9086ee_0_1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g2d18f9086ee_0_1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d18f9086ee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2d18f9086ee_0_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g2d18f9086ee_0_1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p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d18f9086ee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2d18f9086ee_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g2d18f9086ee_0_1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d18f9086ee_0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2d18f9086ee_0_2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3" name="Google Shape;533;g2d18f9086ee_0_2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0" name="Google Shape;540;p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d18f9086ee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g2d18f9086ee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g2d18f9086ee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d18f9086ee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2d18f9086ee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4" name="Google Shape;554;g2d18f9086ee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d18f9086ee_0_4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2d18f9086ee_0_4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4" name="Google Shape;584;g2d18f9086ee_0_4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d18f9086ee_0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g2d18f9086ee_0_4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1" name="Google Shape;591;g2d18f9086ee_0_4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d18f9086ee_0_5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2d18f9086ee_0_5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7" name="Google Shape;597;g2d18f9086ee_0_5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d18f9086ee_0_5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g2d18f9086ee_0_5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g2d18f9086ee_0_5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d18f9086ee_0_5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g2d18f9086ee_0_5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0" name="Google Shape;610;g2d18f9086ee_0_5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6" name="Google Shape;6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2" name="Google Shape;62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0" name="Google Shape;63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2" name="Google Shape;64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8" name="Google Shape;64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4" name="Google Shape;65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0" name="Google Shape;66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6" name="Google Shape;66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3" name="Google Shape;67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1" name="Google Shape;68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6" name="Google Shape;68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7" name="Google Shape;68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5" name="Google Shape;69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1" name="Google Shape;7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7" name="Google Shape;70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3" name="Google Shape;71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0" name="Google Shape;72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34"/>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34"/>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34"/>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34"/>
          <p:cNvGrpSpPr/>
          <p:nvPr/>
        </p:nvGrpSpPr>
        <p:grpSpPr>
          <a:xfrm>
            <a:off x="-695010" y="4529052"/>
            <a:ext cx="2530502" cy="2045219"/>
            <a:chOff x="5816064" y="9435173"/>
            <a:chExt cx="798029" cy="644988"/>
          </a:xfrm>
        </p:grpSpPr>
        <p:sp>
          <p:nvSpPr>
            <p:cNvPr id="17" name="Google Shape;17;p3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3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3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3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3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3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3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3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3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3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3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3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3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34"/>
          <p:cNvPicPr preferRelativeResize="0"/>
          <p:nvPr/>
        </p:nvPicPr>
        <p:blipFill rotWithShape="1">
          <a:blip r:embed="rId2">
            <a:alphaModFix/>
          </a:blip>
          <a:srcRect/>
          <a:stretch/>
        </p:blipFill>
        <p:spPr>
          <a:xfrm>
            <a:off x="10404628" y="6045691"/>
            <a:ext cx="1784139" cy="371832"/>
          </a:xfrm>
          <a:prstGeom prst="rect">
            <a:avLst/>
          </a:prstGeom>
          <a:noFill/>
          <a:ln>
            <a:noFill/>
          </a:ln>
        </p:spPr>
      </p:pic>
      <p:pic>
        <p:nvPicPr>
          <p:cNvPr id="34" name="Google Shape;34;p34"/>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45"/>
        <p:cNvGrpSpPr/>
        <p:nvPr/>
      </p:nvGrpSpPr>
      <p:grpSpPr>
        <a:xfrm>
          <a:off x="0" y="0"/>
          <a:ext cx="0" cy="0"/>
          <a:chOff x="0" y="0"/>
          <a:chExt cx="0" cy="0"/>
        </a:xfrm>
      </p:grpSpPr>
      <p:sp>
        <p:nvSpPr>
          <p:cNvPr id="146" name="Google Shape;146;p43"/>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43"/>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8" name="Google Shape;148;p43" descr="iPhone6_mockup_front_white.png"/>
          <p:cNvPicPr preferRelativeResize="0"/>
          <p:nvPr/>
        </p:nvPicPr>
        <p:blipFill rotWithShape="1">
          <a:blip r:embed="rId2">
            <a:alphaModFix/>
          </a:blip>
          <a:srcRect/>
          <a:stretch/>
        </p:blipFill>
        <p:spPr>
          <a:xfrm>
            <a:off x="7939756" y="354148"/>
            <a:ext cx="4094254" cy="6404164"/>
          </a:xfrm>
          <a:prstGeom prst="rect">
            <a:avLst/>
          </a:prstGeom>
          <a:noFill/>
          <a:ln>
            <a:noFill/>
          </a:ln>
        </p:spPr>
      </p:pic>
      <p:sp>
        <p:nvSpPr>
          <p:cNvPr id="149" name="Google Shape;149;p43"/>
          <p:cNvSpPr>
            <a:spLocks noGrp="1"/>
          </p:cNvSpPr>
          <p:nvPr>
            <p:ph type="pic" idx="2"/>
          </p:nvPr>
        </p:nvSpPr>
        <p:spPr>
          <a:xfrm>
            <a:off x="8744687" y="1373925"/>
            <a:ext cx="2444127" cy="4336988"/>
          </a:xfrm>
          <a:prstGeom prst="rect">
            <a:avLst/>
          </a:prstGeom>
          <a:solidFill>
            <a:srgbClr val="D8D8D8"/>
          </a:solidFill>
          <a:ln>
            <a:noFill/>
          </a:ln>
        </p:spPr>
      </p:sp>
      <p:sp>
        <p:nvSpPr>
          <p:cNvPr id="150" name="Google Shape;150;p43"/>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43"/>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52"/>
        <p:cNvGrpSpPr/>
        <p:nvPr/>
      </p:nvGrpSpPr>
      <p:grpSpPr>
        <a:xfrm>
          <a:off x="0" y="0"/>
          <a:ext cx="0" cy="0"/>
          <a:chOff x="0" y="0"/>
          <a:chExt cx="0" cy="0"/>
        </a:xfrm>
      </p:grpSpPr>
      <p:sp>
        <p:nvSpPr>
          <p:cNvPr id="153" name="Google Shape;153;p31"/>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p31"/>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31"/>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56" name="Google Shape;156;p31"/>
          <p:cNvGrpSpPr/>
          <p:nvPr/>
        </p:nvGrpSpPr>
        <p:grpSpPr>
          <a:xfrm>
            <a:off x="-1984680" y="2794849"/>
            <a:ext cx="3760285" cy="3039163"/>
            <a:chOff x="5816064" y="9435173"/>
            <a:chExt cx="798029" cy="644988"/>
          </a:xfrm>
        </p:grpSpPr>
        <p:sp>
          <p:nvSpPr>
            <p:cNvPr id="157" name="Google Shape;157;p31"/>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31"/>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 name="Google Shape;159;p31"/>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31"/>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31"/>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 name="Google Shape;162;p31"/>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 name="Google Shape;163;p31"/>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31"/>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 name="Google Shape;165;p31"/>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 name="Google Shape;166;p31"/>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 name="Google Shape;167;p31"/>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31"/>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31"/>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31"/>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31"/>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72" name="Google Shape;172;p31"/>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73" name="Google Shape;173;p31"/>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74" name="Google Shape;174;p31"/>
          <p:cNvSpPr/>
          <p:nvPr/>
        </p:nvSpPr>
        <p:spPr>
          <a:xfrm>
            <a:off x="600648" y="6175677"/>
            <a:ext cx="2349914" cy="49201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31"/>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31"/>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77"/>
        <p:cNvGrpSpPr/>
        <p:nvPr/>
      </p:nvGrpSpPr>
      <p:grpSpPr>
        <a:xfrm>
          <a:off x="0" y="0"/>
          <a:ext cx="0" cy="0"/>
          <a:chOff x="0" y="0"/>
          <a:chExt cx="0" cy="0"/>
        </a:xfrm>
      </p:grpSpPr>
      <p:sp>
        <p:nvSpPr>
          <p:cNvPr id="178" name="Google Shape;178;p48"/>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48"/>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0" name="Google Shape;180;p48"/>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 name="Google Shape;181;p48"/>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35"/>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35"/>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35"/>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39"/>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39"/>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39"/>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39"/>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9"/>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39"/>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46"/>
        <p:cNvGrpSpPr/>
        <p:nvPr/>
      </p:nvGrpSpPr>
      <p:grpSpPr>
        <a:xfrm>
          <a:off x="0" y="0"/>
          <a:ext cx="0" cy="0"/>
          <a:chOff x="0" y="0"/>
          <a:chExt cx="0" cy="0"/>
        </a:xfrm>
      </p:grpSpPr>
      <p:sp>
        <p:nvSpPr>
          <p:cNvPr id="47" name="Google Shape;47;p37"/>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8" name="Google Shape;48;p37"/>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9" name="Google Shape;49;p37"/>
          <p:cNvGrpSpPr/>
          <p:nvPr/>
        </p:nvGrpSpPr>
        <p:grpSpPr>
          <a:xfrm>
            <a:off x="6966447" y="3406884"/>
            <a:ext cx="3616885" cy="2923263"/>
            <a:chOff x="5816064" y="9435173"/>
            <a:chExt cx="798029" cy="644988"/>
          </a:xfrm>
        </p:grpSpPr>
        <p:sp>
          <p:nvSpPr>
            <p:cNvPr id="50" name="Google Shape;50;p3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3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 name="Google Shape;52;p3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3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3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3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 name="Google Shape;56;p3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 name="Google Shape;57;p3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 name="Google Shape;58;p3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3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3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3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3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3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5" name="Google Shape;65;p37"/>
          <p:cNvSpPr>
            <a:spLocks noGrp="1"/>
          </p:cNvSpPr>
          <p:nvPr>
            <p:ph type="pic" idx="2"/>
          </p:nvPr>
        </p:nvSpPr>
        <p:spPr>
          <a:xfrm>
            <a:off x="238772" y="2626822"/>
            <a:ext cx="7708195" cy="3396829"/>
          </a:xfrm>
          <a:prstGeom prst="rect">
            <a:avLst/>
          </a:prstGeom>
          <a:solidFill>
            <a:srgbClr val="BFBFBF"/>
          </a:solidFill>
          <a:ln>
            <a:noFill/>
          </a:ln>
        </p:spPr>
      </p:sp>
      <p:sp>
        <p:nvSpPr>
          <p:cNvPr id="66" name="Google Shape;66;p37"/>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67"/>
        <p:cNvGrpSpPr/>
        <p:nvPr/>
      </p:nvGrpSpPr>
      <p:grpSpPr>
        <a:xfrm>
          <a:off x="0" y="0"/>
          <a:ext cx="0" cy="0"/>
          <a:chOff x="0" y="0"/>
          <a:chExt cx="0" cy="0"/>
        </a:xfrm>
      </p:grpSpPr>
      <p:sp>
        <p:nvSpPr>
          <p:cNvPr id="68" name="Google Shape;68;p36"/>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36"/>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36"/>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36"/>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36"/>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36"/>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36"/>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36"/>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36"/>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36"/>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36"/>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36"/>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80" name="Google Shape;80;p36"/>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36"/>
          <p:cNvGrpSpPr/>
          <p:nvPr/>
        </p:nvGrpSpPr>
        <p:grpSpPr>
          <a:xfrm>
            <a:off x="-692770" y="4423334"/>
            <a:ext cx="3029570" cy="2448579"/>
            <a:chOff x="5816064" y="9435173"/>
            <a:chExt cx="798029" cy="644988"/>
          </a:xfrm>
        </p:grpSpPr>
        <p:sp>
          <p:nvSpPr>
            <p:cNvPr id="82" name="Google Shape;82;p3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3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3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3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3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3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3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3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3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3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3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3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3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3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98" name="Google Shape;98;p36"/>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38"/>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38"/>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8"/>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8"/>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38"/>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38"/>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38"/>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38"/>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38"/>
          <p:cNvSpPr>
            <a:spLocks noGrp="1"/>
          </p:cNvSpPr>
          <p:nvPr>
            <p:ph type="pic" idx="8"/>
          </p:nvPr>
        </p:nvSpPr>
        <p:spPr>
          <a:xfrm>
            <a:off x="-48344" y="0"/>
            <a:ext cx="3570477" cy="6858000"/>
          </a:xfrm>
          <a:prstGeom prst="rect">
            <a:avLst/>
          </a:prstGeom>
          <a:solidFill>
            <a:srgbClr val="D8D8D8"/>
          </a:solidFill>
          <a:ln>
            <a:noFill/>
          </a:ln>
        </p:spPr>
      </p:sp>
      <p:sp>
        <p:nvSpPr>
          <p:cNvPr id="109" name="Google Shape;109;p38"/>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38"/>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11"/>
        <p:cNvGrpSpPr/>
        <p:nvPr/>
      </p:nvGrpSpPr>
      <p:grpSpPr>
        <a:xfrm>
          <a:off x="0" y="0"/>
          <a:ext cx="0" cy="0"/>
          <a:chOff x="0" y="0"/>
          <a:chExt cx="0" cy="0"/>
        </a:xfrm>
      </p:grpSpPr>
      <p:sp>
        <p:nvSpPr>
          <p:cNvPr id="112" name="Google Shape;112;p45"/>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45"/>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14" name="Google Shape;114;p45"/>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4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45"/>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17" name="Google Shape;117;p45"/>
          <p:cNvGrpSpPr/>
          <p:nvPr/>
        </p:nvGrpSpPr>
        <p:grpSpPr>
          <a:xfrm>
            <a:off x="-848733" y="3847224"/>
            <a:ext cx="3746119" cy="3027714"/>
            <a:chOff x="5816064" y="9435173"/>
            <a:chExt cx="798029" cy="644988"/>
          </a:xfrm>
        </p:grpSpPr>
        <p:sp>
          <p:nvSpPr>
            <p:cNvPr id="118" name="Google Shape;118;p45"/>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45"/>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45"/>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45"/>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45"/>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45"/>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45"/>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45"/>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45"/>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45"/>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45"/>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45"/>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45"/>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45"/>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45"/>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3" name="Google Shape;133;p45"/>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34"/>
        <p:cNvGrpSpPr/>
        <p:nvPr/>
      </p:nvGrpSpPr>
      <p:grpSpPr>
        <a:xfrm>
          <a:off x="0" y="0"/>
          <a:ext cx="0" cy="0"/>
          <a:chOff x="0" y="0"/>
          <a:chExt cx="0" cy="0"/>
        </a:xfrm>
      </p:grpSpPr>
      <p:sp>
        <p:nvSpPr>
          <p:cNvPr id="135" name="Google Shape;135;p40"/>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40"/>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7" name="Google Shape;137;p40"/>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38" name="Google Shape;138;p40"/>
          <p:cNvSpPr>
            <a:spLocks noGrp="1"/>
          </p:cNvSpPr>
          <p:nvPr>
            <p:ph type="pic" idx="2"/>
          </p:nvPr>
        </p:nvSpPr>
        <p:spPr>
          <a:xfrm>
            <a:off x="635271" y="2095585"/>
            <a:ext cx="5130800" cy="3913188"/>
          </a:xfrm>
          <a:prstGeom prst="rect">
            <a:avLst/>
          </a:prstGeom>
          <a:solidFill>
            <a:srgbClr val="D8D8D8"/>
          </a:solidFill>
          <a:ln>
            <a:noFill/>
          </a:ln>
        </p:spPr>
      </p:sp>
      <p:sp>
        <p:nvSpPr>
          <p:cNvPr id="139" name="Google Shape;139;p40"/>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40"/>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41"/>
        <p:cNvGrpSpPr/>
        <p:nvPr/>
      </p:nvGrpSpPr>
      <p:grpSpPr>
        <a:xfrm>
          <a:off x="0" y="0"/>
          <a:ext cx="0" cy="0"/>
          <a:chOff x="0" y="0"/>
          <a:chExt cx="0" cy="0"/>
        </a:xfrm>
      </p:grpSpPr>
      <p:sp>
        <p:nvSpPr>
          <p:cNvPr id="142" name="Google Shape;142;p4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4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4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32"/>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s://www.esmmagazine.com/retail/german-consumers-willing-to-spend-more-on-sustainable-products-study-finds-151825" TargetMode="External"/><Relationship Id="rId7" Type="http://schemas.openxmlformats.org/officeDocument/2006/relationships/hyperlink" Target="https://nielseniq.com/global/en/insights/report/2023/how-to-turn-green-consumer-intentions-into-sustainable-actions/" TargetMode="External"/><Relationship Id="rId2" Type="http://schemas.openxmlformats.org/officeDocument/2006/relationships/notesSlide" Target="../notesSlides/notesSlide71.xml"/><Relationship Id="rId1" Type="http://schemas.openxmlformats.org/officeDocument/2006/relationships/slideLayout" Target="../slideLayouts/slideLayout9.xml"/><Relationship Id="rId6" Type="http://schemas.openxmlformats.org/officeDocument/2006/relationships/hyperlink" Target="https://hbr.org/2019/07/the-elusive-green-consumer" TargetMode="External"/><Relationship Id="rId5" Type="http://schemas.openxmlformats.org/officeDocument/2006/relationships/hyperlink" Target="https://www.sciencedirect.com/science/article/abs/pii/S0959652613003302" TargetMode="External"/><Relationship Id="rId4" Type="http://schemas.openxmlformats.org/officeDocument/2006/relationships/hyperlink" Target="https://www.esmmagazine.com/tag/simon-kucher"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link.springer.com/article/10.1007/s11356-023-31717-9" TargetMode="External"/><Relationship Id="rId3" Type="http://schemas.openxmlformats.org/officeDocument/2006/relationships/hyperlink" Target="https://link.springer.com/chapter/10.1007/978-3-030-45533-0_20" TargetMode="External"/><Relationship Id="rId7" Type="http://schemas.openxmlformats.org/officeDocument/2006/relationships/hyperlink" Target="https://link.springer.com/article/10.1007/s10668-023-03569-3" TargetMode="External"/><Relationship Id="rId2" Type="http://schemas.openxmlformats.org/officeDocument/2006/relationships/notesSlide" Target="../notesSlides/notesSlide72.xml"/><Relationship Id="rId1" Type="http://schemas.openxmlformats.org/officeDocument/2006/relationships/slideLayout" Target="../slideLayouts/slideLayout9.xml"/><Relationship Id="rId6" Type="http://schemas.openxmlformats.org/officeDocument/2006/relationships/hyperlink" Target="https://link.springer.com/article/10.1057/jt.2008.28" TargetMode="External"/><Relationship Id="rId5" Type="http://schemas.openxmlformats.org/officeDocument/2006/relationships/hyperlink" Target="https://link.springer.com/chapter/10.1007/978-3-031-51997-0_30" TargetMode="External"/><Relationship Id="rId4" Type="http://schemas.openxmlformats.org/officeDocument/2006/relationships/hyperlink" Target="https://link.springer.com/chapter/10.1007/978-3-030-74065-8_4"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entrepreneur.com/green-entrepreneur/how-entrepreneurs-can-empower-consumers-to-make-sustainable/463352" TargetMode="External"/><Relationship Id="rId7" Type="http://schemas.openxmlformats.org/officeDocument/2006/relationships/hyperlink" Target="https://link.springer.com/article/10.1007/s10669-021-09821-3" TargetMode="External"/><Relationship Id="rId2" Type="http://schemas.openxmlformats.org/officeDocument/2006/relationships/notesSlide" Target="../notesSlides/notesSlide73.xml"/><Relationship Id="rId1" Type="http://schemas.openxmlformats.org/officeDocument/2006/relationships/slideLayout" Target="../slideLayouts/slideLayout9.xml"/><Relationship Id="rId6" Type="http://schemas.openxmlformats.org/officeDocument/2006/relationships/hyperlink" Target="https://in.search.yahoo.com/search?fr=mcafee&amp;type=E210IN714G0&amp;p=meaning+of+green+consumers" TargetMode="External"/><Relationship Id="rId5" Type="http://schemas.openxmlformats.org/officeDocument/2006/relationships/hyperlink" Target="https://www.deloitte.com/na/en/services/risk-advisory/blogs/three-ways-to-elevate-sustainability-efforts.html" TargetMode="External"/><Relationship Id="rId4" Type="http://schemas.openxmlformats.org/officeDocument/2006/relationships/hyperlink" Target="https://mailchimp.com/resources/green-marketing/"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link.springer.com/chapter/10.1007/978-3-030-45533-0_20" TargetMode="External"/><Relationship Id="rId2" Type="http://schemas.openxmlformats.org/officeDocument/2006/relationships/notesSlide" Target="../notesSlides/notesSlide74.xml"/><Relationship Id="rId1" Type="http://schemas.openxmlformats.org/officeDocument/2006/relationships/slideLayout" Target="../slideLayouts/slideLayout9.xml"/><Relationship Id="rId6" Type="http://schemas.openxmlformats.org/officeDocument/2006/relationships/hyperlink" Target="https://www.mdpi.com/2304-8158/11/2/227" TargetMode="External"/><Relationship Id="rId5" Type="http://schemas.openxmlformats.org/officeDocument/2006/relationships/hyperlink" Target="https://www.sciencedirect.com/science/article/abs/pii/S0959652613003302" TargetMode="External"/><Relationship Id="rId4" Type="http://schemas.openxmlformats.org/officeDocument/2006/relationships/hyperlink" Target="https://www.tandfonline.com/doi/full/10.1080/23311975.2023.2197673"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188" name="Google Shape;188;p2"/>
          <p:cNvSpPr txBox="1"/>
          <p:nvPr/>
        </p:nvSpPr>
        <p:spPr>
          <a:xfrm>
            <a:off x="226433" y="523776"/>
            <a:ext cx="6476785" cy="1702605"/>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rgbClr val="000000"/>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rgbClr val="000000"/>
                </a:solidFill>
                <a:latin typeface="Calibri"/>
                <a:ea typeface="Calibri"/>
                <a:cs typeface="Calibri"/>
                <a:sym typeface="Calibri"/>
              </a:rPr>
              <a:t>Starter Kit</a:t>
            </a:r>
            <a:endParaRPr sz="1400" b="0" i="0" u="none" strike="noStrike" cap="none">
              <a:solidFill>
                <a:srgbClr val="000000"/>
              </a:solidFill>
              <a:latin typeface="Arial"/>
              <a:ea typeface="Arial"/>
              <a:cs typeface="Arial"/>
              <a:sym typeface="Arial"/>
            </a:endParaRPr>
          </a:p>
        </p:txBody>
      </p:sp>
      <p:sp>
        <p:nvSpPr>
          <p:cNvPr id="189" name="Google Shape;189;p2"/>
          <p:cNvSpPr txBox="1"/>
          <p:nvPr/>
        </p:nvSpPr>
        <p:spPr>
          <a:xfrm>
            <a:off x="226433" y="44040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chemeClr val="lt1"/>
                </a:solidFill>
                <a:latin typeface="Calibri"/>
                <a:ea typeface="Calibri"/>
                <a:cs typeface="Calibri"/>
                <a:sym typeface="Calibri"/>
              </a:rPr>
              <a:t>4. SERVING GREEN CONSUMERS</a:t>
            </a:r>
            <a:endParaRPr sz="1400" b="0" i="0" u="none" strike="noStrike" cap="none">
              <a:solidFill>
                <a:srgbClr val="000000"/>
              </a:solidFill>
              <a:latin typeface="Arial"/>
              <a:ea typeface="Arial"/>
              <a:cs typeface="Arial"/>
              <a:sym typeface="Arial"/>
            </a:endParaRPr>
          </a:p>
        </p:txBody>
      </p:sp>
      <p:sp>
        <p:nvSpPr>
          <p:cNvPr id="2" name="Google Shape;164;p1">
            <a:extLst>
              <a:ext uri="{FF2B5EF4-FFF2-40B4-BE49-F238E27FC236}">
                <a16:creationId xmlns:a16="http://schemas.microsoft.com/office/drawing/2014/main" id="{D4D4B124-1E40-D1A2-8B6F-A3B607C6C4C2}"/>
              </a:ext>
            </a:extLst>
          </p:cNvPr>
          <p:cNvSpPr txBox="1"/>
          <p:nvPr/>
        </p:nvSpPr>
        <p:spPr>
          <a:xfrm>
            <a:off x="1781175" y="5881209"/>
            <a:ext cx="2141539" cy="645906"/>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GB" sz="1100" dirty="0">
                <a:solidFill>
                  <a:schemeClr val="bg1"/>
                </a:solidFill>
              </a:rPr>
              <a:t>Start on Sustainability Erasmus+ VET Project © 2024 is licensed under CC BY 4.0</a:t>
            </a:r>
            <a:endParaRPr sz="1100" dirty="0">
              <a:solidFill>
                <a:schemeClr val="bg1"/>
              </a:solidFill>
              <a:latin typeface="Calibri"/>
              <a:ea typeface="Calibri"/>
              <a:cs typeface="Calibri"/>
              <a:sym typeface="Calibri"/>
            </a:endParaRPr>
          </a:p>
        </p:txBody>
      </p:sp>
      <p:sp>
        <p:nvSpPr>
          <p:cNvPr id="3" name="Google Shape;164;p1">
            <a:extLst>
              <a:ext uri="{FF2B5EF4-FFF2-40B4-BE49-F238E27FC236}">
                <a16:creationId xmlns:a16="http://schemas.microsoft.com/office/drawing/2014/main" id="{1277EC87-DFC2-5DB4-ECCF-EF7178CB68FA}"/>
              </a:ext>
            </a:extLst>
          </p:cNvPr>
          <p:cNvSpPr txBox="1"/>
          <p:nvPr/>
        </p:nvSpPr>
        <p:spPr>
          <a:xfrm>
            <a:off x="4921525" y="5873125"/>
            <a:ext cx="5457375" cy="830443"/>
          </a:xfrm>
          <a:prstGeom prst="rect">
            <a:avLst/>
          </a:prstGeom>
          <a:noFill/>
          <a:ln>
            <a:noFill/>
          </a:ln>
        </p:spPr>
        <p:txBody>
          <a:bodyPr spcFirstLastPara="1" wrap="square" lIns="91425" tIns="45700" rIns="91425" bIns="45700" anchor="t" anchorCtr="0">
            <a:spAutoFit/>
          </a:bodyPr>
          <a:lstStyle/>
          <a:p>
            <a:pPr marL="12700" marR="5080" lvl="0" indent="0" algn="just" rtl="0">
              <a:lnSpc>
                <a:spcPct val="109130"/>
              </a:lnSpc>
              <a:spcBef>
                <a:spcPts val="0"/>
              </a:spcBef>
              <a:spcAft>
                <a:spcPts val="0"/>
              </a:spcAft>
              <a:buClr>
                <a:schemeClr val="lt1"/>
              </a:buClr>
              <a:buSzPts val="4800"/>
              <a:buFont typeface="Calibri"/>
              <a:buNone/>
            </a:pPr>
            <a:r>
              <a:rPr lang="en-US" sz="1100" b="1" dirty="0">
                <a:solidFill>
                  <a:srgbClr val="26324B"/>
                </a:solidFill>
              </a:rPr>
              <a:t>Disclaimer: </a:t>
            </a:r>
            <a:r>
              <a:rPr lang="en-US" sz="1100" dirty="0">
                <a:solidFill>
                  <a:srgbClr val="26324B"/>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1" dirty="0">
              <a:solidFill>
                <a:srgbClr val="010101"/>
              </a:solidFill>
              <a:latin typeface="Calibri"/>
              <a:ea typeface="Calibri"/>
              <a:cs typeface="Calibri"/>
              <a:sym typeface="Calibri"/>
            </a:endParaRPr>
          </a:p>
        </p:txBody>
      </p:sp>
      <p:pic>
        <p:nvPicPr>
          <p:cNvPr id="4" name="Picture 3" descr="A grey and black sign with a person in a circle&#10;&#10;Description automatically generated">
            <a:extLst>
              <a:ext uri="{FF2B5EF4-FFF2-40B4-BE49-F238E27FC236}">
                <a16:creationId xmlns:a16="http://schemas.microsoft.com/office/drawing/2014/main" id="{BDDDA40E-30EC-0491-DBA9-32DC9C130BAC}"/>
              </a:ext>
            </a:extLst>
          </p:cNvPr>
          <p:cNvPicPr>
            <a:picLocks noChangeAspect="1"/>
          </p:cNvPicPr>
          <p:nvPr/>
        </p:nvPicPr>
        <p:blipFill>
          <a:blip r:embed="rId4"/>
          <a:stretch>
            <a:fillRect/>
          </a:stretch>
        </p:blipFill>
        <p:spPr>
          <a:xfrm>
            <a:off x="3932239" y="6123613"/>
            <a:ext cx="941661" cy="3294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2f0858d4389_0_14"/>
          <p:cNvSpPr txBox="1">
            <a:spLocks noGrp="1"/>
          </p:cNvSpPr>
          <p:nvPr>
            <p:ph type="body" idx="1"/>
          </p:nvPr>
        </p:nvSpPr>
        <p:spPr>
          <a:xfrm>
            <a:off x="354725" y="900046"/>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GREEN CONSUMPTION</a:t>
            </a:r>
            <a:endParaRPr/>
          </a:p>
        </p:txBody>
      </p:sp>
      <p:sp>
        <p:nvSpPr>
          <p:cNvPr id="273" name="Google Shape;273;g2f0858d4389_0_14"/>
          <p:cNvSpPr txBox="1">
            <a:spLocks noGrp="1"/>
          </p:cNvSpPr>
          <p:nvPr>
            <p:ph type="body" idx="2"/>
          </p:nvPr>
        </p:nvSpPr>
        <p:spPr>
          <a:xfrm>
            <a:off x="354725" y="2179025"/>
            <a:ext cx="11401800" cy="44763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000000"/>
              </a:buClr>
              <a:buSzPts val="2400"/>
              <a:buFont typeface="Arial"/>
              <a:buNone/>
            </a:pPr>
            <a:r>
              <a:rPr lang="en-US">
                <a:solidFill>
                  <a:srgbClr val="000000"/>
                </a:solidFill>
                <a:highlight>
                  <a:schemeClr val="lt1"/>
                </a:highlight>
              </a:rPr>
              <a:t>Green consumption is typically associated with environmentally responsible consumption, in which consumers consider the environmental impact of a) purchasing, using, and b) disposing of various products or using various green services.</a:t>
            </a:r>
            <a:endParaRPr/>
          </a:p>
          <a:p>
            <a:pPr marL="342900" lvl="0" indent="-342900" algn="just" rtl="0">
              <a:lnSpc>
                <a:spcPct val="150000"/>
              </a:lnSpc>
              <a:spcBef>
                <a:spcPts val="0"/>
              </a:spcBef>
              <a:spcAft>
                <a:spcPts val="0"/>
              </a:spcAft>
              <a:buSzPts val="2400"/>
              <a:buChar char="•"/>
            </a:pPr>
            <a:r>
              <a:rPr lang="en-US">
                <a:solidFill>
                  <a:srgbClr val="000000"/>
                </a:solidFill>
                <a:highlight>
                  <a:schemeClr val="lt1"/>
                </a:highlight>
              </a:rPr>
              <a:t>While purchasing, the focus is on personal gain</a:t>
            </a:r>
            <a:endParaRPr/>
          </a:p>
          <a:p>
            <a:pPr marL="342900" lvl="0" indent="-342900" algn="just" rtl="0">
              <a:lnSpc>
                <a:spcPct val="150000"/>
              </a:lnSpc>
              <a:spcBef>
                <a:spcPts val="0"/>
              </a:spcBef>
              <a:spcAft>
                <a:spcPts val="0"/>
              </a:spcAft>
              <a:buSzPts val="2400"/>
              <a:buChar char="•"/>
            </a:pPr>
            <a:r>
              <a:rPr lang="en-US">
                <a:solidFill>
                  <a:srgbClr val="000000"/>
                </a:solidFill>
                <a:highlight>
                  <a:schemeClr val="lt1"/>
                </a:highlight>
              </a:rPr>
              <a:t>While disposing, it benefits the environment, society, and others.</a:t>
            </a:r>
            <a:endParaRPr>
              <a:solidFill>
                <a:srgbClr val="000000"/>
              </a:solidFill>
              <a:highlight>
                <a:schemeClr val="lt1"/>
              </a:highlight>
            </a:endParaRPr>
          </a:p>
          <a:p>
            <a:pPr marL="0" lvl="0" indent="0" algn="just" rtl="0">
              <a:lnSpc>
                <a:spcPct val="150000"/>
              </a:lnSpc>
              <a:spcBef>
                <a:spcPts val="0"/>
              </a:spcBef>
              <a:spcAft>
                <a:spcPts val="0"/>
              </a:spcAft>
              <a:buSzPts val="2400"/>
              <a:buNone/>
            </a:pPr>
            <a:r>
              <a:rPr lang="en-US">
                <a:solidFill>
                  <a:srgbClr val="000000"/>
                </a:solidFill>
                <a:highlight>
                  <a:schemeClr val="lt1"/>
                </a:highlight>
              </a:rPr>
              <a:t>It involves acting with social responsibility and social consciousness, using environmentally friendly products, selecting recyclable products with high durability, quality, and ecological labelling, avoiding excessive consumption, and decreasing resource and energy usage.</a:t>
            </a:r>
            <a:endParaRPr/>
          </a:p>
          <a:p>
            <a:pPr marL="457200" lvl="0" indent="0" algn="just" rtl="0">
              <a:lnSpc>
                <a:spcPct val="150000"/>
              </a:lnSpc>
              <a:spcBef>
                <a:spcPts val="0"/>
              </a:spcBef>
              <a:spcAft>
                <a:spcPts val="0"/>
              </a:spcAft>
              <a:buSzPts val="2400"/>
              <a:buNone/>
            </a:pPr>
            <a:endParaRPr>
              <a:solidFill>
                <a:srgbClr val="000000"/>
              </a:solidFill>
              <a:highlight>
                <a:schemeClr val="lt1"/>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50"/>
          <p:cNvSpPr txBox="1">
            <a:spLocks noGrp="1"/>
          </p:cNvSpPr>
          <p:nvPr>
            <p:ph type="body" idx="1"/>
          </p:nvPr>
        </p:nvSpPr>
        <p:spPr>
          <a:xfrm>
            <a:off x="6856125" y="665465"/>
            <a:ext cx="4991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GREEN PRODUCTS</a:t>
            </a:r>
            <a:endParaRPr/>
          </a:p>
        </p:txBody>
      </p:sp>
      <p:sp>
        <p:nvSpPr>
          <p:cNvPr id="280" name="Google Shape;280;p50"/>
          <p:cNvSpPr txBox="1">
            <a:spLocks noGrp="1"/>
          </p:cNvSpPr>
          <p:nvPr>
            <p:ph type="body" idx="3"/>
          </p:nvPr>
        </p:nvSpPr>
        <p:spPr>
          <a:xfrm>
            <a:off x="6096000" y="1782505"/>
            <a:ext cx="5822100" cy="50754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en-US">
                <a:solidFill>
                  <a:srgbClr val="000000"/>
                </a:solidFill>
                <a:highlight>
                  <a:srgbClr val="FFFFFF"/>
                </a:highlight>
              </a:rPr>
              <a:t>Environment friendly products use recyclable materials, reduce waste and energy usage, reduce packaging, and use fewer toxic ingredients that have the least negative impact on the environment during production and consumption. </a:t>
            </a:r>
            <a:endParaRPr b="1">
              <a:solidFill>
                <a:srgbClr val="000000"/>
              </a:solidFill>
            </a:endParaRPr>
          </a:p>
          <a:p>
            <a:pPr marL="457200" lvl="0" indent="0" algn="just" rtl="0">
              <a:lnSpc>
                <a:spcPct val="150000"/>
              </a:lnSpc>
              <a:spcBef>
                <a:spcPts val="0"/>
              </a:spcBef>
              <a:spcAft>
                <a:spcPts val="0"/>
              </a:spcAft>
              <a:buSzPts val="2400"/>
              <a:buNone/>
            </a:pPr>
            <a:endParaRPr/>
          </a:p>
        </p:txBody>
      </p:sp>
      <p:sp>
        <p:nvSpPr>
          <p:cNvPr id="281" name="Google Shape;281;p50"/>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2800"/>
              <a:buFont typeface="Arial"/>
              <a:buNone/>
            </a:pPr>
            <a:r>
              <a:rPr lang="en-US" sz="2800" b="0" i="0" u="none" strike="noStrike" cap="none">
                <a:solidFill>
                  <a:srgbClr val="FF0000"/>
                </a:solidFill>
                <a:latin typeface="Calibri"/>
                <a:ea typeface="Calibri"/>
                <a:cs typeface="Calibri"/>
                <a:sym typeface="Calibri"/>
              </a:rPr>
              <a:t>Replace the image as required</a:t>
            </a:r>
            <a:endParaRPr sz="1400" b="0" i="0" u="none" strike="noStrike" cap="none">
              <a:solidFill>
                <a:srgbClr val="000000"/>
              </a:solidFill>
              <a:latin typeface="Arial"/>
              <a:ea typeface="Arial"/>
              <a:cs typeface="Arial"/>
              <a:sym typeface="Arial"/>
            </a:endParaRPr>
          </a:p>
        </p:txBody>
      </p:sp>
      <p:pic>
        <p:nvPicPr>
          <p:cNvPr id="282" name="Google Shape;282;p50"/>
          <p:cNvPicPr preferRelativeResize="0"/>
          <p:nvPr/>
        </p:nvPicPr>
        <p:blipFill rotWithShape="1">
          <a:blip r:embed="rId3">
            <a:alphaModFix/>
          </a:blip>
          <a:srcRect/>
          <a:stretch/>
        </p:blipFill>
        <p:spPr>
          <a:xfrm>
            <a:off x="608640" y="2097024"/>
            <a:ext cx="5133792" cy="38892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f0858d4389_0_27"/>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GREEN PRODUCTS</a:t>
            </a:r>
            <a:endParaRPr/>
          </a:p>
        </p:txBody>
      </p:sp>
      <p:sp>
        <p:nvSpPr>
          <p:cNvPr id="289" name="Google Shape;289;g2f0858d4389_0_27"/>
          <p:cNvSpPr txBox="1">
            <a:spLocks noGrp="1"/>
          </p:cNvSpPr>
          <p:nvPr>
            <p:ph type="body" idx="2"/>
          </p:nvPr>
        </p:nvSpPr>
        <p:spPr>
          <a:xfrm>
            <a:off x="904856" y="2457445"/>
            <a:ext cx="10479300" cy="3781800"/>
          </a:xfrm>
          <a:prstGeom prst="rect">
            <a:avLst/>
          </a:prstGeom>
          <a:noFill/>
          <a:ln>
            <a:noFill/>
          </a:ln>
        </p:spPr>
        <p:txBody>
          <a:bodyPr spcFirstLastPara="1" wrap="square" lIns="91425" tIns="45700" rIns="91425" bIns="45700" anchor="t" anchorCtr="0">
            <a:noAutofit/>
          </a:bodyPr>
          <a:lstStyle/>
          <a:p>
            <a:pPr marL="457200" lvl="0" indent="-381000" algn="just" rtl="0">
              <a:lnSpc>
                <a:spcPct val="150000"/>
              </a:lnSpc>
              <a:spcBef>
                <a:spcPts val="0"/>
              </a:spcBef>
              <a:spcAft>
                <a:spcPts val="0"/>
              </a:spcAft>
              <a:buSzPts val="2400"/>
              <a:buChar char="•"/>
            </a:pPr>
            <a:r>
              <a:rPr lang="en-US">
                <a:solidFill>
                  <a:srgbClr val="000000"/>
                </a:solidFill>
                <a:highlight>
                  <a:schemeClr val="lt1"/>
                </a:highlight>
              </a:rPr>
              <a:t>They have a green life cycle and can have a more positive impact on the environment than other products that do not reduce negative impacts.</a:t>
            </a:r>
            <a:endParaRPr>
              <a:solidFill>
                <a:srgbClr val="000000"/>
              </a:solidFill>
              <a:highlight>
                <a:schemeClr val="lt1"/>
              </a:highlight>
            </a:endParaRPr>
          </a:p>
          <a:p>
            <a:pPr marL="457200" lvl="0" indent="-381000" algn="just" rtl="0">
              <a:lnSpc>
                <a:spcPct val="150000"/>
              </a:lnSpc>
              <a:spcBef>
                <a:spcPts val="0"/>
              </a:spcBef>
              <a:spcAft>
                <a:spcPts val="0"/>
              </a:spcAft>
              <a:buSzPts val="2400"/>
              <a:buChar char="•"/>
            </a:pPr>
            <a:r>
              <a:rPr lang="en-US">
                <a:solidFill>
                  <a:srgbClr val="000000"/>
                </a:solidFill>
                <a:highlight>
                  <a:schemeClr val="lt1"/>
                </a:highlight>
              </a:rPr>
              <a:t>Adopting green goods improves health, increases recycling, and diminishes environmental harm.</a:t>
            </a:r>
            <a:endParaRPr/>
          </a:p>
          <a:p>
            <a:pPr marL="457200" lvl="0" indent="-381000" algn="just" rtl="0">
              <a:lnSpc>
                <a:spcPct val="150000"/>
              </a:lnSpc>
              <a:spcBef>
                <a:spcPts val="0"/>
              </a:spcBef>
              <a:spcAft>
                <a:spcPts val="0"/>
              </a:spcAft>
              <a:buSzPts val="2400"/>
              <a:buChar char="•"/>
            </a:pPr>
            <a:r>
              <a:rPr lang="en-US">
                <a:solidFill>
                  <a:srgbClr val="000000"/>
                </a:solidFill>
                <a:highlight>
                  <a:schemeClr val="lt1"/>
                </a:highlight>
              </a:rPr>
              <a:t>Customers also earn economic gains due to these benefits, such as decreased environmental expenses and company waste disposal costs.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2f0858d4389_0_20"/>
          <p:cNvSpPr txBox="1">
            <a:spLocks noGrp="1"/>
          </p:cNvSpPr>
          <p:nvPr>
            <p:ph type="body" idx="1"/>
          </p:nvPr>
        </p:nvSpPr>
        <p:spPr>
          <a:xfrm>
            <a:off x="7041847" y="384891"/>
            <a:ext cx="4991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GREEN CONSUMERISM</a:t>
            </a:r>
            <a:endParaRPr/>
          </a:p>
        </p:txBody>
      </p:sp>
      <p:pic>
        <p:nvPicPr>
          <p:cNvPr id="296" name="Google Shape;296;g2f0858d4389_0_20"/>
          <p:cNvPicPr preferRelativeResize="0">
            <a:picLocks noGrp="1"/>
          </p:cNvPicPr>
          <p:nvPr>
            <p:ph type="pic" idx="2"/>
          </p:nvPr>
        </p:nvPicPr>
        <p:blipFill rotWithShape="1">
          <a:blip r:embed="rId3">
            <a:alphaModFix/>
          </a:blip>
          <a:srcRect l="6272" r="6272"/>
          <a:stretch/>
        </p:blipFill>
        <p:spPr>
          <a:xfrm>
            <a:off x="635000" y="2095500"/>
            <a:ext cx="5130800" cy="3913188"/>
          </a:xfrm>
          <a:prstGeom prst="rect">
            <a:avLst/>
          </a:prstGeom>
          <a:solidFill>
            <a:srgbClr val="D8D8D8"/>
          </a:solidFill>
          <a:ln>
            <a:noFill/>
          </a:ln>
        </p:spPr>
      </p:pic>
      <p:sp>
        <p:nvSpPr>
          <p:cNvPr id="297" name="Google Shape;297;g2f0858d4389_0_20"/>
          <p:cNvSpPr txBox="1">
            <a:spLocks noGrp="1"/>
          </p:cNvSpPr>
          <p:nvPr>
            <p:ph type="body" idx="3"/>
          </p:nvPr>
        </p:nvSpPr>
        <p:spPr>
          <a:xfrm>
            <a:off x="6263330" y="1149000"/>
            <a:ext cx="5709300" cy="410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Char char="•"/>
            </a:pPr>
            <a:r>
              <a:rPr lang="en-US">
                <a:solidFill>
                  <a:srgbClr val="000000"/>
                </a:solidFill>
                <a:highlight>
                  <a:schemeClr val="lt1"/>
                </a:highlight>
              </a:rPr>
              <a:t>Green consumerism refers to customers using environmentally friendly products but with different focuses and meanings.</a:t>
            </a:r>
            <a:endParaRPr>
              <a:solidFill>
                <a:srgbClr val="000000"/>
              </a:solidFill>
              <a:highlight>
                <a:schemeClr val="lt1"/>
              </a:highlight>
            </a:endParaRPr>
          </a:p>
          <a:p>
            <a:pPr marL="457200" lvl="0" indent="-381000" algn="just" rtl="0">
              <a:lnSpc>
                <a:spcPct val="150000"/>
              </a:lnSpc>
              <a:spcBef>
                <a:spcPts val="0"/>
              </a:spcBef>
              <a:spcAft>
                <a:spcPts val="0"/>
              </a:spcAft>
              <a:buSzPts val="2400"/>
              <a:buChar char="•"/>
            </a:pPr>
            <a:r>
              <a:rPr lang="en-US">
                <a:solidFill>
                  <a:srgbClr val="000000"/>
                </a:solidFill>
                <a:highlight>
                  <a:schemeClr val="lt1"/>
                </a:highlight>
              </a:rPr>
              <a:t>It involves buying environmentally friendly products and avoiding products that are harmful to the environment, minimising the use of natural resources and hazardous substances, and demonstrating responsibility for environmental protection.</a:t>
            </a:r>
            <a:endParaRPr/>
          </a:p>
          <a:p>
            <a:pPr marL="457200" lvl="0" indent="0" algn="just" rtl="0">
              <a:lnSpc>
                <a:spcPct val="150000"/>
              </a:lnSpc>
              <a:spcBef>
                <a:spcPts val="0"/>
              </a:spcBef>
              <a:spcAft>
                <a:spcPts val="0"/>
              </a:spcAft>
              <a:buSzPts val="2400"/>
              <a:buNone/>
            </a:pPr>
            <a:endParaRPr>
              <a:solidFill>
                <a:srgbClr val="000000"/>
              </a:solidFill>
              <a:highlight>
                <a:schemeClr val="lt1"/>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3"/>
          <p:cNvSpPr txBox="1">
            <a:spLocks noGrp="1"/>
          </p:cNvSpPr>
          <p:nvPr>
            <p:ph type="body" idx="1"/>
          </p:nvPr>
        </p:nvSpPr>
        <p:spPr>
          <a:xfrm>
            <a:off x="287150"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GREEN CONSUMERISM</a:t>
            </a:r>
            <a:endParaRPr/>
          </a:p>
        </p:txBody>
      </p:sp>
      <p:sp>
        <p:nvSpPr>
          <p:cNvPr id="303" name="Google Shape;303;p53"/>
          <p:cNvSpPr txBox="1">
            <a:spLocks noGrp="1"/>
          </p:cNvSpPr>
          <p:nvPr>
            <p:ph type="body" idx="2"/>
          </p:nvPr>
        </p:nvSpPr>
        <p:spPr>
          <a:xfrm>
            <a:off x="287150" y="1995100"/>
            <a:ext cx="11486400" cy="3781800"/>
          </a:xfrm>
          <a:prstGeom prst="rect">
            <a:avLst/>
          </a:prstGeom>
          <a:noFill/>
          <a:ln>
            <a:noFill/>
          </a:ln>
        </p:spPr>
        <p:txBody>
          <a:bodyPr spcFirstLastPara="1" wrap="square" lIns="91425" tIns="45700" rIns="91425" bIns="45700" anchor="t" anchorCtr="0">
            <a:noAutofit/>
          </a:bodyPr>
          <a:lstStyle/>
          <a:p>
            <a:pPr marL="457200" lvl="0" indent="-381000" algn="just" rtl="0">
              <a:lnSpc>
                <a:spcPct val="150000"/>
              </a:lnSpc>
              <a:spcBef>
                <a:spcPts val="0"/>
              </a:spcBef>
              <a:spcAft>
                <a:spcPts val="0"/>
              </a:spcAft>
              <a:buSzPts val="2400"/>
              <a:buChar char="•"/>
            </a:pPr>
            <a:r>
              <a:rPr lang="en-US">
                <a:solidFill>
                  <a:srgbClr val="000000"/>
                </a:solidFill>
                <a:highlight>
                  <a:schemeClr val="lt1"/>
                </a:highlight>
              </a:rPr>
              <a:t>Green consumption encompasses not only the purchase and use of environmentally friendly products, but also the decision by consumers’ decision to buy recycled products.</a:t>
            </a:r>
            <a:endParaRPr>
              <a:solidFill>
                <a:srgbClr val="000000"/>
              </a:solidFill>
            </a:endParaRPr>
          </a:p>
          <a:p>
            <a:pPr marL="342900" lvl="0" indent="-342900" algn="just" rtl="0">
              <a:lnSpc>
                <a:spcPct val="150000"/>
              </a:lnSpc>
              <a:spcBef>
                <a:spcPts val="600"/>
              </a:spcBef>
              <a:spcAft>
                <a:spcPts val="0"/>
              </a:spcAft>
              <a:buSzPts val="2400"/>
              <a:buFont typeface="Arial"/>
              <a:buChar char="•"/>
            </a:pPr>
            <a:r>
              <a:rPr lang="en-US">
                <a:solidFill>
                  <a:srgbClr val="000000"/>
                </a:solidFill>
              </a:rPr>
              <a:t>The global environmental crisis has led to a surge in demand for eco-friendly alternatives.</a:t>
            </a:r>
            <a:endParaRPr/>
          </a:p>
          <a:p>
            <a:pPr marL="342900" lvl="0" indent="-342900" algn="just" rtl="0">
              <a:lnSpc>
                <a:spcPct val="150000"/>
              </a:lnSpc>
              <a:spcBef>
                <a:spcPts val="600"/>
              </a:spcBef>
              <a:spcAft>
                <a:spcPts val="0"/>
              </a:spcAft>
              <a:buSzPts val="2400"/>
              <a:buFont typeface="Arial"/>
              <a:buChar char="•"/>
            </a:pPr>
            <a:r>
              <a:rPr lang="en-US">
                <a:solidFill>
                  <a:srgbClr val="000000"/>
                </a:solidFill>
              </a:rPr>
              <a:t>Consumers are becoming more educated and savvy, demanding more transparent and strategic green initiatives.</a:t>
            </a:r>
            <a:endParaRPr/>
          </a:p>
          <a:p>
            <a:pPr marL="342900" lvl="0" indent="-342900" algn="just" rtl="0">
              <a:lnSpc>
                <a:spcPct val="150000"/>
              </a:lnSpc>
              <a:spcBef>
                <a:spcPts val="600"/>
              </a:spcBef>
              <a:spcAft>
                <a:spcPts val="0"/>
              </a:spcAft>
              <a:buSzPts val="2400"/>
              <a:buFont typeface="Arial"/>
              <a:buChar char="•"/>
            </a:pPr>
            <a:r>
              <a:rPr lang="en-US">
                <a:solidFill>
                  <a:srgbClr val="000000"/>
                </a:solidFill>
              </a:rPr>
              <a:t>They demand more responsibility and action from businesses and sustainability.</a:t>
            </a:r>
            <a:endParaRPr/>
          </a:p>
          <a:p>
            <a:pPr marL="457200" lvl="0" indent="0" algn="just" rtl="0">
              <a:lnSpc>
                <a:spcPct val="150000"/>
              </a:lnSpc>
              <a:spcBef>
                <a:spcPts val="1800"/>
              </a:spcBef>
              <a:spcAft>
                <a:spcPts val="1200"/>
              </a:spcAft>
              <a:buSzPts val="24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4"/>
          <p:cNvSpPr txBox="1">
            <a:spLocks noGrp="1"/>
          </p:cNvSpPr>
          <p:nvPr>
            <p:ph type="body" idx="1"/>
          </p:nvPr>
        </p:nvSpPr>
        <p:spPr>
          <a:xfrm>
            <a:off x="553092" y="790318"/>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GREEN CONSUMERISM</a:t>
            </a:r>
            <a:endParaRPr/>
          </a:p>
        </p:txBody>
      </p:sp>
      <p:sp>
        <p:nvSpPr>
          <p:cNvPr id="309" name="Google Shape;309;p54"/>
          <p:cNvSpPr txBox="1">
            <a:spLocks noGrp="1"/>
          </p:cNvSpPr>
          <p:nvPr>
            <p:ph type="body" idx="2"/>
          </p:nvPr>
        </p:nvSpPr>
        <p:spPr>
          <a:xfrm>
            <a:off x="553092" y="2545111"/>
            <a:ext cx="11085900" cy="37818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a:solidFill>
                  <a:srgbClr val="000000"/>
                </a:solidFill>
              </a:rPr>
              <a:t>Green consumerism has changed the way businesses approach marketing and customer engagement. Also the urgency to address climate change, conserve resources and reduce pollution has made eco-friendly production methods and recycling imperative. This mindset involves supporting goods and services that are environmental friendly.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5"/>
          <p:cNvSpPr txBox="1">
            <a:spLocks noGrp="1"/>
          </p:cNvSpPr>
          <p:nvPr>
            <p:ph type="body" idx="1"/>
          </p:nvPr>
        </p:nvSpPr>
        <p:spPr>
          <a:xfrm>
            <a:off x="565079" y="839086"/>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GREEN CONSUMERISM</a:t>
            </a:r>
            <a:endParaRPr/>
          </a:p>
        </p:txBody>
      </p:sp>
      <p:sp>
        <p:nvSpPr>
          <p:cNvPr id="315" name="Google Shape;315;p55"/>
          <p:cNvSpPr txBox="1">
            <a:spLocks noGrp="1"/>
          </p:cNvSpPr>
          <p:nvPr>
            <p:ph type="body" idx="2"/>
          </p:nvPr>
        </p:nvSpPr>
        <p:spPr>
          <a:xfrm>
            <a:off x="565079" y="1995111"/>
            <a:ext cx="11085815" cy="4467334"/>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en-US">
                <a:solidFill>
                  <a:srgbClr val="010101"/>
                </a:solidFill>
              </a:rPr>
              <a:t>Economic, social, and cultural factors have shaped the concept of green consumerism, which focuses on promoting awareness of companies' production practices and advocating for the use of products that are not harmful to the environment.</a:t>
            </a:r>
            <a:endParaRPr/>
          </a:p>
          <a:p>
            <a:pPr marL="342900" lvl="0" indent="-342900" algn="just" rtl="0">
              <a:lnSpc>
                <a:spcPct val="150000"/>
              </a:lnSpc>
              <a:spcBef>
                <a:spcPts val="0"/>
              </a:spcBef>
              <a:spcAft>
                <a:spcPts val="0"/>
              </a:spcAft>
              <a:buSzPts val="2400"/>
              <a:buFont typeface="Arial"/>
              <a:buChar char="•"/>
            </a:pPr>
            <a:r>
              <a:rPr lang="en-US">
                <a:solidFill>
                  <a:srgbClr val="010101"/>
                </a:solidFill>
              </a:rPr>
              <a:t>This movement aims to encourage individuals to make more sustainable choices and only support businesses that prioritise eco-friendly practices.</a:t>
            </a:r>
            <a:endParaRPr/>
          </a:p>
          <a:p>
            <a:pPr marL="342900" lvl="0" indent="-342900" algn="just" rtl="0">
              <a:lnSpc>
                <a:spcPct val="150000"/>
              </a:lnSpc>
              <a:spcBef>
                <a:spcPts val="0"/>
              </a:spcBef>
              <a:spcAft>
                <a:spcPts val="0"/>
              </a:spcAft>
              <a:buSzPts val="2400"/>
              <a:buFont typeface="Arial"/>
              <a:buChar char="•"/>
            </a:pPr>
            <a:r>
              <a:rPr lang="en-US">
                <a:solidFill>
                  <a:srgbClr val="010101"/>
                </a:solidFill>
              </a:rPr>
              <a:t>By aligning consumers' behaviours with organisations' profit motives, green consumerism establishes a balance between sustainability and profitability.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6"/>
          <p:cNvSpPr txBox="1">
            <a:spLocks noGrp="1"/>
          </p:cNvSpPr>
          <p:nvPr>
            <p:ph type="body" idx="1"/>
          </p:nvPr>
        </p:nvSpPr>
        <p:spPr>
          <a:xfrm>
            <a:off x="565079"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GREEN CONSUMERISM</a:t>
            </a:r>
            <a:endParaRPr/>
          </a:p>
        </p:txBody>
      </p:sp>
      <p:sp>
        <p:nvSpPr>
          <p:cNvPr id="321" name="Google Shape;321;p56"/>
          <p:cNvSpPr txBox="1">
            <a:spLocks noGrp="1"/>
          </p:cNvSpPr>
          <p:nvPr>
            <p:ph type="body" idx="2"/>
          </p:nvPr>
        </p:nvSpPr>
        <p:spPr>
          <a:xfrm>
            <a:off x="565079" y="1995111"/>
            <a:ext cx="11085815" cy="4467334"/>
          </a:xfrm>
          <a:prstGeom prst="rect">
            <a:avLst/>
          </a:prstGeom>
          <a:noFill/>
          <a:ln>
            <a:noFill/>
          </a:ln>
        </p:spPr>
        <p:txBody>
          <a:bodyPr spcFirstLastPara="1" wrap="square" lIns="91425" tIns="45700" rIns="91425" bIns="45700" anchor="t" anchorCtr="0">
            <a:noAutofit/>
          </a:bodyPr>
          <a:lstStyle/>
          <a:p>
            <a:pPr marL="419100" lvl="0" indent="-342900" algn="just" rtl="0">
              <a:lnSpc>
                <a:spcPct val="150000"/>
              </a:lnSpc>
              <a:spcBef>
                <a:spcPts val="1800"/>
              </a:spcBef>
              <a:spcAft>
                <a:spcPts val="0"/>
              </a:spcAft>
              <a:buSzPts val="2400"/>
              <a:buFont typeface="Arial"/>
              <a:buChar char="•"/>
            </a:pPr>
            <a:r>
              <a:rPr lang="en-US">
                <a:solidFill>
                  <a:srgbClr val="000000"/>
                </a:solidFill>
              </a:rPr>
              <a:t>To succeed in the modern marketplace, companies must adopt a green mindset.</a:t>
            </a:r>
            <a:endParaRPr>
              <a:solidFill>
                <a:srgbClr val="010101"/>
              </a:solidFill>
            </a:endParaRPr>
          </a:p>
          <a:p>
            <a:pPr marL="342900" lvl="0" indent="-342900" algn="just" rtl="0">
              <a:lnSpc>
                <a:spcPct val="150000"/>
              </a:lnSpc>
              <a:spcBef>
                <a:spcPts val="1200"/>
              </a:spcBef>
              <a:spcAft>
                <a:spcPts val="0"/>
              </a:spcAft>
              <a:buSzPts val="2400"/>
              <a:buFont typeface="Arial"/>
              <a:buChar char="•"/>
            </a:pPr>
            <a:r>
              <a:rPr lang="en-US">
                <a:solidFill>
                  <a:srgbClr val="010101"/>
                </a:solidFill>
              </a:rPr>
              <a:t>Green Consumerism is a growing trend that encourages the consumption of goods and services based on environmentally friendly manufacturing principles.</a:t>
            </a:r>
            <a:endParaRPr/>
          </a:p>
          <a:p>
            <a:pPr marL="342900" lvl="0" indent="-342900" algn="just" rtl="0">
              <a:lnSpc>
                <a:spcPct val="150000"/>
              </a:lnSpc>
              <a:spcBef>
                <a:spcPts val="0"/>
              </a:spcBef>
              <a:spcAft>
                <a:spcPts val="0"/>
              </a:spcAft>
              <a:buSzPts val="2400"/>
              <a:buFont typeface="Arial"/>
              <a:buChar char="•"/>
            </a:pPr>
            <a:r>
              <a:rPr lang="en-US">
                <a:solidFill>
                  <a:srgbClr val="010101"/>
                </a:solidFill>
              </a:rPr>
              <a:t>This shift is driven by the increasing awareness of environmental challenges such as rising sea levels, global temperatures, and deforestation.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7"/>
          <p:cNvSpPr txBox="1">
            <a:spLocks noGrp="1"/>
          </p:cNvSpPr>
          <p:nvPr>
            <p:ph type="body" idx="1"/>
          </p:nvPr>
        </p:nvSpPr>
        <p:spPr>
          <a:xfrm>
            <a:off x="565079"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GREEN CONSUMERISM</a:t>
            </a:r>
            <a:endParaRPr/>
          </a:p>
        </p:txBody>
      </p:sp>
      <p:sp>
        <p:nvSpPr>
          <p:cNvPr id="327" name="Google Shape;327;p57"/>
          <p:cNvSpPr txBox="1">
            <a:spLocks noGrp="1"/>
          </p:cNvSpPr>
          <p:nvPr>
            <p:ph type="body" idx="2"/>
          </p:nvPr>
        </p:nvSpPr>
        <p:spPr>
          <a:xfrm>
            <a:off x="565079" y="1995111"/>
            <a:ext cx="11085815" cy="4467334"/>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en-US">
                <a:solidFill>
                  <a:srgbClr val="222222"/>
                </a:solidFill>
              </a:rPr>
              <a:t>Green consumers make choices based on the environmental credentials of products, such as ethical purchase choices, product use, and post-use, and the use of organic products made with low impact processes.</a:t>
            </a:r>
            <a:endParaRPr/>
          </a:p>
          <a:p>
            <a:pPr marL="342900" lvl="0" indent="-342900" algn="just" rtl="0">
              <a:lnSpc>
                <a:spcPct val="150000"/>
              </a:lnSpc>
              <a:spcBef>
                <a:spcPts val="0"/>
              </a:spcBef>
              <a:spcAft>
                <a:spcPts val="0"/>
              </a:spcAft>
              <a:buSzPts val="2400"/>
              <a:buFont typeface="Arial"/>
              <a:buChar char="•"/>
            </a:pPr>
            <a:r>
              <a:rPr lang="en-US">
                <a:solidFill>
                  <a:srgbClr val="222222"/>
                </a:solidFill>
              </a:rPr>
              <a:t>The importance of green consumerism includes reduced waste in packaging, increased energy efficiency, decreased emissions and pollutants during production and transportation processes, and consumption of healthier, more sustainable foods.</a:t>
            </a:r>
            <a:endParaRPr>
              <a:solidFill>
                <a:srgbClr val="01010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9"/>
          <p:cNvSpPr txBox="1">
            <a:spLocks noGrp="1"/>
          </p:cNvSpPr>
          <p:nvPr>
            <p:ph type="body" idx="1"/>
          </p:nvPr>
        </p:nvSpPr>
        <p:spPr>
          <a:xfrm>
            <a:off x="565079" y="814702"/>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GREEN CONSUMERISM</a:t>
            </a:r>
            <a:endParaRPr/>
          </a:p>
        </p:txBody>
      </p:sp>
      <p:sp>
        <p:nvSpPr>
          <p:cNvPr id="333" name="Google Shape;333;p59"/>
          <p:cNvSpPr txBox="1">
            <a:spLocks noGrp="1"/>
          </p:cNvSpPr>
          <p:nvPr>
            <p:ph type="body" idx="2"/>
          </p:nvPr>
        </p:nvSpPr>
        <p:spPr>
          <a:xfrm>
            <a:off x="565079" y="1995111"/>
            <a:ext cx="11085815" cy="4467334"/>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a:solidFill>
                  <a:srgbClr val="222222"/>
                </a:solidFill>
              </a:rPr>
              <a:t>The UN Intergovernmental Panel on Climate Change (1988), Kyoto Protocol (1997), and Paris Climate Agreement (2016) are all milestones in the path towards reducing human impact on the environment.</a:t>
            </a:r>
            <a:endParaRPr/>
          </a:p>
          <a:p>
            <a:pPr marL="342900" lvl="0" indent="-342900" algn="just" rtl="0">
              <a:lnSpc>
                <a:spcPct val="150000"/>
              </a:lnSpc>
              <a:spcBef>
                <a:spcPts val="1200"/>
              </a:spcBef>
              <a:spcAft>
                <a:spcPts val="0"/>
              </a:spcAft>
              <a:buSzPts val="2400"/>
              <a:buFont typeface="Arial"/>
              <a:buChar char="•"/>
            </a:pPr>
            <a:r>
              <a:rPr lang="en-US">
                <a:solidFill>
                  <a:srgbClr val="222222"/>
                </a:solidFill>
              </a:rPr>
              <a:t>The increased availability of environmental data online and on social media empowers green consumers to make environmentally conscious choices.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
          <p:cNvPicPr preferRelativeResize="0">
            <a:picLocks noGrp="1"/>
          </p:cNvPicPr>
          <p:nvPr>
            <p:ph type="pic" idx="2"/>
          </p:nvPr>
        </p:nvPicPr>
        <p:blipFill rotWithShape="1">
          <a:blip r:embed="rId3">
            <a:alphaModFix/>
          </a:blip>
          <a:srcRect l="27508" r="27508"/>
          <a:stretch/>
        </p:blipFill>
        <p:spPr>
          <a:xfrm>
            <a:off x="388401" y="385460"/>
            <a:ext cx="4107750" cy="6087079"/>
          </a:xfrm>
          <a:prstGeom prst="rect">
            <a:avLst/>
          </a:prstGeom>
          <a:solidFill>
            <a:srgbClr val="BFBFBF"/>
          </a:solidFill>
          <a:ln>
            <a:noFill/>
          </a:ln>
        </p:spPr>
      </p:pic>
      <p:sp>
        <p:nvSpPr>
          <p:cNvPr id="197" name="Google Shape;197;p3"/>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98" name="Google Shape;198;p3"/>
          <p:cNvSpPr txBox="1"/>
          <p:nvPr/>
        </p:nvSpPr>
        <p:spPr>
          <a:xfrm>
            <a:off x="4110770" y="1305097"/>
            <a:ext cx="50084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ABOUT OUR PROJECT</a:t>
            </a:r>
            <a:endParaRPr sz="1400" b="0" i="0" u="none" strike="noStrike" cap="none">
              <a:solidFill>
                <a:srgbClr val="000000"/>
              </a:solidFill>
              <a:latin typeface="Arial"/>
              <a:ea typeface="Arial"/>
              <a:cs typeface="Arial"/>
              <a:sym typeface="Arial"/>
            </a:endParaRPr>
          </a:p>
        </p:txBody>
      </p:sp>
      <p:sp>
        <p:nvSpPr>
          <p:cNvPr id="199" name="Google Shape;199;p3"/>
          <p:cNvSpPr txBox="1">
            <a:spLocks noGrp="1"/>
          </p:cNvSpPr>
          <p:nvPr>
            <p:ph type="body" idx="1"/>
          </p:nvPr>
        </p:nvSpPr>
        <p:spPr>
          <a:xfrm>
            <a:off x="5002263" y="2441787"/>
            <a:ext cx="6116841" cy="3355510"/>
          </a:xfrm>
          <a:prstGeom prst="rect">
            <a:avLst/>
          </a:prstGeom>
          <a:noFill/>
          <a:ln>
            <a:noFill/>
          </a:ln>
        </p:spPr>
        <p:txBody>
          <a:bodyPr spcFirstLastPara="1" wrap="square" lIns="91425" tIns="45700" rIns="91425" bIns="45700" anchor="t" anchorCtr="0">
            <a:noAutofit/>
          </a:bodyPr>
          <a:lstStyle/>
          <a:p>
            <a:pPr marL="15875" lvl="0" indent="-15875" algn="just" rtl="0">
              <a:lnSpc>
                <a:spcPct val="150000"/>
              </a:lnSpc>
              <a:spcBef>
                <a:spcPts val="0"/>
              </a:spcBef>
              <a:spcAft>
                <a:spcPts val="0"/>
              </a:spcAft>
              <a:buClr>
                <a:schemeClr val="lt1"/>
              </a:buClr>
              <a:buSzPts val="2400"/>
              <a:buNone/>
            </a:pPr>
            <a:r>
              <a:rPr lang="en-US" sz="2400"/>
              <a:t>By implementing Start on Sustainability, we aim </a:t>
            </a:r>
            <a:r>
              <a:rPr lang="en-US" sz="2400" b="1"/>
              <a:t>to equip micro-enterprises </a:t>
            </a:r>
            <a:r>
              <a:rPr lang="en-US" sz="2400"/>
              <a:t>with the necessary </a:t>
            </a:r>
            <a:r>
              <a:rPr lang="en-US" sz="2400" b="1"/>
              <a:t>tools and resources </a:t>
            </a:r>
            <a:r>
              <a:rPr lang="en-US" sz="2400"/>
              <a:t>to take meaningful action towards sustainability, thereby contributing to a more sustainable and resilient EU economy.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60"/>
          <p:cNvSpPr txBox="1">
            <a:spLocks noGrp="1"/>
          </p:cNvSpPr>
          <p:nvPr>
            <p:ph type="body" idx="1"/>
          </p:nvPr>
        </p:nvSpPr>
        <p:spPr>
          <a:xfrm>
            <a:off x="607554" y="217708"/>
            <a:ext cx="6563807"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TARGETING GREEN CONSUMERS</a:t>
            </a:r>
            <a:endParaRPr/>
          </a:p>
        </p:txBody>
      </p:sp>
      <p:sp>
        <p:nvSpPr>
          <p:cNvPr id="340" name="Google Shape;340;p60"/>
          <p:cNvSpPr txBox="1">
            <a:spLocks noGrp="1"/>
          </p:cNvSpPr>
          <p:nvPr>
            <p:ph type="body" idx="3"/>
          </p:nvPr>
        </p:nvSpPr>
        <p:spPr>
          <a:xfrm>
            <a:off x="607549" y="1081675"/>
            <a:ext cx="6646800" cy="410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000000"/>
                </a:solidFill>
              </a:rPr>
              <a:t>Green consumption involves consciously choosing products and services that are environmentally friendly.</a:t>
            </a:r>
            <a:endParaRPr/>
          </a:p>
          <a:p>
            <a:pPr marL="342900" lvl="0" indent="-342900" algn="just" rtl="0">
              <a:lnSpc>
                <a:spcPct val="150000"/>
              </a:lnSpc>
              <a:spcBef>
                <a:spcPts val="600"/>
              </a:spcBef>
              <a:spcAft>
                <a:spcPts val="0"/>
              </a:spcAft>
              <a:buSzPts val="2400"/>
              <a:buFont typeface="Arial"/>
              <a:buChar char="•"/>
            </a:pPr>
            <a:r>
              <a:rPr lang="en-US">
                <a:solidFill>
                  <a:srgbClr val="000000"/>
                </a:solidFill>
              </a:rPr>
              <a:t>Consumers are typically driven by both social and environmental concerns, aiming to help address environmental issues and conserve natural resources.</a:t>
            </a:r>
            <a:endParaRPr/>
          </a:p>
        </p:txBody>
      </p:sp>
      <p:pic>
        <p:nvPicPr>
          <p:cNvPr id="341" name="Google Shape;341;p60"/>
          <p:cNvPicPr preferRelativeResize="0"/>
          <p:nvPr/>
        </p:nvPicPr>
        <p:blipFill rotWithShape="1">
          <a:blip r:embed="rId3">
            <a:alphaModFix/>
          </a:blip>
          <a:srcRect/>
          <a:stretch/>
        </p:blipFill>
        <p:spPr>
          <a:xfrm>
            <a:off x="8717280" y="1377696"/>
            <a:ext cx="2412492" cy="431596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61"/>
          <p:cNvSpPr txBox="1">
            <a:spLocks noGrp="1"/>
          </p:cNvSpPr>
          <p:nvPr>
            <p:ph type="body" idx="1"/>
          </p:nvPr>
        </p:nvSpPr>
        <p:spPr>
          <a:xfrm>
            <a:off x="607554" y="217708"/>
            <a:ext cx="6563807"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TARGETING GREEN CONSUMERS</a:t>
            </a:r>
            <a:endParaRPr/>
          </a:p>
        </p:txBody>
      </p:sp>
      <p:sp>
        <p:nvSpPr>
          <p:cNvPr id="348" name="Google Shape;348;p61"/>
          <p:cNvSpPr txBox="1">
            <a:spLocks noGrp="1"/>
          </p:cNvSpPr>
          <p:nvPr>
            <p:ph type="body" idx="3"/>
          </p:nvPr>
        </p:nvSpPr>
        <p:spPr>
          <a:xfrm>
            <a:off x="607550" y="1081675"/>
            <a:ext cx="6493800" cy="410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000000"/>
                </a:solidFill>
              </a:rPr>
              <a:t>Practising green living can provide personal benefits, such as avoiding harmful chemicals, reducing energy costs, and promoting overall well-being.</a:t>
            </a:r>
            <a:endParaRPr/>
          </a:p>
          <a:p>
            <a:pPr marL="342900" lvl="0" indent="-342900" algn="just" rtl="0">
              <a:lnSpc>
                <a:spcPct val="150000"/>
              </a:lnSpc>
              <a:spcBef>
                <a:spcPts val="600"/>
              </a:spcBef>
              <a:spcAft>
                <a:spcPts val="0"/>
              </a:spcAft>
              <a:buSzPts val="2400"/>
              <a:buFont typeface="Arial"/>
              <a:buChar char="•"/>
            </a:pPr>
            <a:r>
              <a:rPr lang="en-US">
                <a:solidFill>
                  <a:srgbClr val="000000"/>
                </a:solidFill>
              </a:rPr>
              <a:t>Embracing green consumer behaviour involves prioritising the environment when deciding on goods, technologies, and consumption habits.</a:t>
            </a:r>
            <a:endParaRPr/>
          </a:p>
        </p:txBody>
      </p:sp>
      <p:pic>
        <p:nvPicPr>
          <p:cNvPr id="349" name="Google Shape;349;p61"/>
          <p:cNvPicPr preferRelativeResize="0"/>
          <p:nvPr/>
        </p:nvPicPr>
        <p:blipFill rotWithShape="1">
          <a:blip r:embed="rId3">
            <a:alphaModFix/>
          </a:blip>
          <a:srcRect/>
          <a:stretch/>
        </p:blipFill>
        <p:spPr>
          <a:xfrm>
            <a:off x="8753856" y="1377696"/>
            <a:ext cx="2485644" cy="436473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2d18f9086ee_0_266"/>
          <p:cNvSpPr txBox="1">
            <a:spLocks noGrp="1"/>
          </p:cNvSpPr>
          <p:nvPr>
            <p:ph type="body" idx="2"/>
          </p:nvPr>
        </p:nvSpPr>
        <p:spPr>
          <a:xfrm>
            <a:off x="922050" y="817262"/>
            <a:ext cx="10053000" cy="54855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a:solidFill>
                  <a:srgbClr val="000000"/>
                </a:solidFill>
              </a:rPr>
              <a:t>Governments have made significant efforts in promoting a net-zero future to limit dangerous warming, but still falling short of meeting the goals of the Paris Agreement.</a:t>
            </a:r>
            <a:endParaRPr/>
          </a:p>
          <a:p>
            <a:pPr marL="342900" lvl="0" indent="-342900" algn="just" rtl="0">
              <a:lnSpc>
                <a:spcPct val="150000"/>
              </a:lnSpc>
              <a:spcBef>
                <a:spcPts val="1200"/>
              </a:spcBef>
              <a:spcAft>
                <a:spcPts val="0"/>
              </a:spcAft>
              <a:buSzPts val="2400"/>
              <a:buFont typeface="Arial"/>
              <a:buChar char="•"/>
            </a:pPr>
            <a:r>
              <a:rPr lang="en-US">
                <a:solidFill>
                  <a:srgbClr val="000000"/>
                </a:solidFill>
              </a:rPr>
              <a:t>This gap between ambition and action is also evident in the private sector, where more companies are committed to tackling sustainability goals.</a:t>
            </a:r>
            <a:endParaRPr/>
          </a:p>
          <a:p>
            <a:pPr marL="342900" lvl="0" indent="-342900" algn="just" rtl="0">
              <a:lnSpc>
                <a:spcPct val="150000"/>
              </a:lnSpc>
              <a:spcBef>
                <a:spcPts val="1200"/>
              </a:spcBef>
              <a:spcAft>
                <a:spcPts val="0"/>
              </a:spcAft>
              <a:buSzPts val="2400"/>
              <a:buFont typeface="Arial"/>
              <a:buChar char="•"/>
            </a:pPr>
            <a:r>
              <a:rPr lang="en-US">
                <a:solidFill>
                  <a:srgbClr val="000000"/>
                </a:solidFill>
              </a:rPr>
              <a:t>A significant source of untapped potential for positive impact is - the role that businesses can play in helping billions of ordinary citizens make more sustainable choices and change habits and behaviours.</a:t>
            </a:r>
            <a:endParaRPr>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2d18f9086ee_0_278"/>
          <p:cNvSpPr txBox="1">
            <a:spLocks noGrp="1"/>
          </p:cNvSpPr>
          <p:nvPr>
            <p:ph type="body" idx="2"/>
          </p:nvPr>
        </p:nvSpPr>
        <p:spPr>
          <a:xfrm>
            <a:off x="922025" y="970804"/>
            <a:ext cx="10053000" cy="56640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000000"/>
                </a:solidFill>
              </a:rPr>
              <a:t>One way to address this issue is by focusing on shaping sustainable habits and choices.</a:t>
            </a:r>
            <a:endParaRPr/>
          </a:p>
          <a:p>
            <a:pPr marL="342900" lvl="0" indent="-342900" algn="just" rtl="0">
              <a:lnSpc>
                <a:spcPct val="150000"/>
              </a:lnSpc>
              <a:spcBef>
                <a:spcPts val="600"/>
              </a:spcBef>
              <a:spcAft>
                <a:spcPts val="0"/>
              </a:spcAft>
              <a:buSzPts val="2400"/>
              <a:buFont typeface="Arial"/>
              <a:buChar char="•"/>
            </a:pPr>
            <a:r>
              <a:rPr lang="en-US">
                <a:solidFill>
                  <a:srgbClr val="000000"/>
                </a:solidFill>
              </a:rPr>
              <a:t>Consumer power can scale change, as many of the world's biggest consumer-facing brands and businesses were at COP26, promoting their sustainability credentials.</a:t>
            </a:r>
            <a:endParaRPr/>
          </a:p>
          <a:p>
            <a:pPr marL="342900" lvl="0" indent="-342900" algn="just" rtl="0">
              <a:lnSpc>
                <a:spcPct val="150000"/>
              </a:lnSpc>
              <a:spcBef>
                <a:spcPts val="600"/>
              </a:spcBef>
              <a:spcAft>
                <a:spcPts val="0"/>
              </a:spcAft>
              <a:buSzPts val="2400"/>
              <a:buFont typeface="Arial"/>
              <a:buChar char="•"/>
            </a:pPr>
            <a:r>
              <a:rPr lang="en-US">
                <a:solidFill>
                  <a:srgbClr val="000000"/>
                </a:solidFill>
              </a:rPr>
              <a:t>Making sustainable choices easier for consumers is another strategy.</a:t>
            </a:r>
            <a:endParaRPr/>
          </a:p>
          <a:p>
            <a:pPr marL="342900" lvl="0" indent="-342900" algn="just" rtl="0">
              <a:lnSpc>
                <a:spcPct val="150000"/>
              </a:lnSpc>
              <a:spcBef>
                <a:spcPts val="600"/>
              </a:spcBef>
              <a:spcAft>
                <a:spcPts val="0"/>
              </a:spcAft>
              <a:buSzPts val="2400"/>
              <a:buFont typeface="Arial"/>
              <a:buChar char="•"/>
            </a:pPr>
            <a:r>
              <a:rPr lang="en-US">
                <a:solidFill>
                  <a:srgbClr val="000000"/>
                </a:solidFill>
              </a:rPr>
              <a:t>Making sustainable choices can be difficult due to the complexity, time-consuming, or expensive nature of the process.</a:t>
            </a:r>
            <a:endParaRPr>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2"/>
          <p:cNvSpPr txBox="1">
            <a:spLocks noGrp="1"/>
          </p:cNvSpPr>
          <p:nvPr>
            <p:ph type="body" idx="2"/>
          </p:nvPr>
        </p:nvSpPr>
        <p:spPr>
          <a:xfrm>
            <a:off x="870475" y="936204"/>
            <a:ext cx="10053000" cy="56640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a:solidFill>
                  <a:srgbClr val="000000"/>
                </a:solidFill>
              </a:rPr>
              <a:t>Creating incentives to shape sustainable behaviours is another approach. </a:t>
            </a:r>
            <a:endParaRPr/>
          </a:p>
          <a:p>
            <a:pPr marL="342900" lvl="0" indent="-342900" algn="just" rtl="0">
              <a:lnSpc>
                <a:spcPct val="150000"/>
              </a:lnSpc>
              <a:spcBef>
                <a:spcPts val="1200"/>
              </a:spcBef>
              <a:spcAft>
                <a:spcPts val="0"/>
              </a:spcAft>
              <a:buSzPts val="2400"/>
              <a:buFont typeface="Arial"/>
              <a:buChar char="•"/>
            </a:pPr>
            <a:r>
              <a:rPr lang="en-US">
                <a:solidFill>
                  <a:srgbClr val="000000"/>
                </a:solidFill>
              </a:rPr>
              <a:t>Businesses can use closing the "say-do gap" as an opportunity to make sustainable choices easy, enjoyable, and affordable, accelerating change on the sustainability agenda and helping customers do things they say they want to do but cannot easily.</a:t>
            </a:r>
            <a:endParaRPr/>
          </a:p>
          <a:p>
            <a:pPr marL="342900" lvl="0" indent="-342900" algn="just" rtl="0">
              <a:lnSpc>
                <a:spcPct val="150000"/>
              </a:lnSpc>
              <a:spcBef>
                <a:spcPts val="1200"/>
              </a:spcBef>
              <a:spcAft>
                <a:spcPts val="0"/>
              </a:spcAft>
              <a:buSzPts val="2400"/>
              <a:buFont typeface="Arial"/>
              <a:buChar char="•"/>
            </a:pPr>
            <a:r>
              <a:rPr lang="en-US">
                <a:solidFill>
                  <a:srgbClr val="000000"/>
                </a:solidFill>
              </a:rPr>
              <a:t>This approach is an example of a company with a sustainability agenda innovating by building new habits and tapping into consumers' already inclined and motivated actions.</a:t>
            </a:r>
            <a:endParaRPr>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3"/>
          <p:cNvSpPr txBox="1">
            <a:spLocks noGrp="1"/>
          </p:cNvSpPr>
          <p:nvPr>
            <p:ph type="body" idx="2"/>
          </p:nvPr>
        </p:nvSpPr>
        <p:spPr>
          <a:xfrm>
            <a:off x="904850" y="745428"/>
            <a:ext cx="10053000" cy="54939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000000"/>
                </a:solidFill>
              </a:rPr>
              <a:t>Leveraging existing consumer insights and knowledge for action is another approach that does not require deep sustainability expertise across the business.</a:t>
            </a:r>
            <a:endParaRPr/>
          </a:p>
          <a:p>
            <a:pPr marL="342900" lvl="0" indent="-342900" algn="just" rtl="0">
              <a:lnSpc>
                <a:spcPct val="150000"/>
              </a:lnSpc>
              <a:spcBef>
                <a:spcPts val="600"/>
              </a:spcBef>
              <a:spcAft>
                <a:spcPts val="0"/>
              </a:spcAft>
              <a:buSzPts val="2400"/>
              <a:buFont typeface="Arial"/>
              <a:buChar char="•"/>
            </a:pPr>
            <a:r>
              <a:rPr lang="en-US">
                <a:solidFill>
                  <a:srgbClr val="000000"/>
                </a:solidFill>
              </a:rPr>
              <a:t>By finding the aspirations, challenges and disappointments of their customers, companies can innovate solutions, products, and new business models, driving value and serving customers while creating a positive impact.</a:t>
            </a:r>
            <a:endParaRPr>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2d18f9086ee_0_338"/>
          <p:cNvSpPr txBox="1">
            <a:spLocks noGrp="1"/>
          </p:cNvSpPr>
          <p:nvPr>
            <p:ph type="body" idx="2"/>
          </p:nvPr>
        </p:nvSpPr>
        <p:spPr>
          <a:xfrm>
            <a:off x="904850" y="745428"/>
            <a:ext cx="10053000" cy="54939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a:solidFill>
                  <a:srgbClr val="000000"/>
                </a:solidFill>
              </a:rPr>
              <a:t>Businesses can educate consumers about the benefits and impact of their products and services. </a:t>
            </a:r>
            <a:endParaRPr/>
          </a:p>
          <a:p>
            <a:pPr marL="342900" lvl="0" indent="-342900" algn="just" rtl="0">
              <a:lnSpc>
                <a:spcPct val="150000"/>
              </a:lnSpc>
              <a:spcBef>
                <a:spcPts val="1200"/>
              </a:spcBef>
              <a:spcAft>
                <a:spcPts val="0"/>
              </a:spcAft>
              <a:buSzPts val="2400"/>
              <a:buFont typeface="Arial"/>
              <a:buChar char="•"/>
            </a:pPr>
            <a:r>
              <a:rPr lang="en-US">
                <a:solidFill>
                  <a:srgbClr val="000000"/>
                </a:solidFill>
              </a:rPr>
              <a:t>They can also inspire consumers to make sustainable choices by creating a vision and mission that appeals to their emotions, values, and aspirations.</a:t>
            </a:r>
            <a:endParaRPr/>
          </a:p>
          <a:p>
            <a:pPr marL="342900" lvl="0" indent="-342900" algn="just" rtl="0">
              <a:lnSpc>
                <a:spcPct val="150000"/>
              </a:lnSpc>
              <a:spcBef>
                <a:spcPts val="1200"/>
              </a:spcBef>
              <a:spcAft>
                <a:spcPts val="0"/>
              </a:spcAft>
              <a:buSzPts val="2400"/>
              <a:buFont typeface="Arial"/>
              <a:buChar char="•"/>
            </a:pPr>
            <a:r>
              <a:rPr lang="en-US">
                <a:solidFill>
                  <a:srgbClr val="000000"/>
                </a:solidFill>
              </a:rPr>
              <a:t>By empowering consumers to make sustainable choices, businesses can create a positive impact on the world, gain a competitive advantage, and build a loyal customer base.</a:t>
            </a:r>
            <a:endParaRPr>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4"/>
          <p:cNvSpPr txBox="1">
            <a:spLocks noGrp="1"/>
          </p:cNvSpPr>
          <p:nvPr>
            <p:ph type="body" idx="1"/>
          </p:nvPr>
        </p:nvSpPr>
        <p:spPr>
          <a:xfrm>
            <a:off x="1707604" y="1154733"/>
            <a:ext cx="65637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GREEN MARKETING</a:t>
            </a:r>
            <a:endParaRPr/>
          </a:p>
        </p:txBody>
      </p:sp>
      <p:sp>
        <p:nvSpPr>
          <p:cNvPr id="386" name="Google Shape;386;p64"/>
          <p:cNvSpPr txBox="1">
            <a:spLocks noGrp="1"/>
          </p:cNvSpPr>
          <p:nvPr>
            <p:ph type="body" idx="3"/>
          </p:nvPr>
        </p:nvSpPr>
        <p:spPr>
          <a:xfrm>
            <a:off x="607474" y="2522225"/>
            <a:ext cx="6959100" cy="41028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600"/>
              </a:spcBef>
              <a:spcAft>
                <a:spcPts val="0"/>
              </a:spcAft>
              <a:buSzPts val="2400"/>
              <a:buNone/>
            </a:pPr>
            <a:r>
              <a:rPr lang="en-US">
                <a:solidFill>
                  <a:srgbClr val="000000"/>
                </a:solidFill>
              </a:rPr>
              <a:t>Green marketing is a business practice that promotes products and services based on environmental initiatives, aiming to encourage consumers to make more sustainable choices and create a positive impact on the environment. </a:t>
            </a:r>
            <a:endParaRPr/>
          </a:p>
        </p:txBody>
      </p:sp>
      <p:pic>
        <p:nvPicPr>
          <p:cNvPr id="387" name="Google Shape;387;p64"/>
          <p:cNvPicPr preferRelativeResize="0"/>
          <p:nvPr/>
        </p:nvPicPr>
        <p:blipFill rotWithShape="1">
          <a:blip r:embed="rId3">
            <a:alphaModFix/>
          </a:blip>
          <a:srcRect/>
          <a:stretch/>
        </p:blipFill>
        <p:spPr>
          <a:xfrm>
            <a:off x="8717280" y="1365504"/>
            <a:ext cx="2486406" cy="436473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5"/>
          <p:cNvSpPr txBox="1">
            <a:spLocks noGrp="1"/>
          </p:cNvSpPr>
          <p:nvPr>
            <p:ph type="body" idx="1"/>
          </p:nvPr>
        </p:nvSpPr>
        <p:spPr>
          <a:xfrm>
            <a:off x="607554" y="217708"/>
            <a:ext cx="6563807"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GREEN MARKETING PRACTICES</a:t>
            </a:r>
            <a:endParaRPr/>
          </a:p>
        </p:txBody>
      </p:sp>
      <p:sp>
        <p:nvSpPr>
          <p:cNvPr id="394" name="Google Shape;394;p65"/>
          <p:cNvSpPr txBox="1">
            <a:spLocks noGrp="1"/>
          </p:cNvSpPr>
          <p:nvPr>
            <p:ph type="body" idx="3"/>
          </p:nvPr>
        </p:nvSpPr>
        <p:spPr>
          <a:xfrm>
            <a:off x="607554" y="794012"/>
            <a:ext cx="6666549" cy="5894467"/>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b="1">
                <a:solidFill>
                  <a:srgbClr val="000000"/>
                </a:solidFill>
              </a:rPr>
              <a:t>Product development: </a:t>
            </a:r>
            <a:r>
              <a:rPr lang="en-US">
                <a:solidFill>
                  <a:srgbClr val="000000"/>
                </a:solidFill>
              </a:rPr>
              <a:t>Creating products with minimal environmental impact, using sustainable and energy efficient materials.</a:t>
            </a:r>
            <a:endParaRPr/>
          </a:p>
          <a:p>
            <a:pPr marL="342900" lvl="0" indent="-342900" algn="just" rtl="0">
              <a:lnSpc>
                <a:spcPct val="150000"/>
              </a:lnSpc>
              <a:spcBef>
                <a:spcPts val="1200"/>
              </a:spcBef>
              <a:spcAft>
                <a:spcPts val="0"/>
              </a:spcAft>
              <a:buSzPts val="2400"/>
              <a:buFont typeface="Arial"/>
              <a:buChar char="•"/>
            </a:pPr>
            <a:r>
              <a:rPr lang="en-US" b="1">
                <a:solidFill>
                  <a:srgbClr val="000000"/>
                </a:solidFill>
              </a:rPr>
              <a:t>Marketing strategies:</a:t>
            </a:r>
            <a:r>
              <a:rPr lang="en-US">
                <a:solidFill>
                  <a:srgbClr val="000000"/>
                </a:solidFill>
              </a:rPr>
              <a:t> Advertising, product packaging, and branding that highlight environmental initiatives.</a:t>
            </a:r>
            <a:endParaRPr/>
          </a:p>
          <a:p>
            <a:pPr marL="342900" lvl="0" indent="-342900" algn="just" rtl="0">
              <a:lnSpc>
                <a:spcPct val="150000"/>
              </a:lnSpc>
              <a:spcBef>
                <a:spcPts val="1200"/>
              </a:spcBef>
              <a:spcAft>
                <a:spcPts val="0"/>
              </a:spcAft>
              <a:buSzPts val="2400"/>
              <a:buFont typeface="Arial"/>
              <a:buChar char="•"/>
            </a:pPr>
            <a:r>
              <a:rPr lang="en-US" b="1">
                <a:solidFill>
                  <a:srgbClr val="000000"/>
                </a:solidFill>
              </a:rPr>
              <a:t>Supply chain management:</a:t>
            </a:r>
            <a:r>
              <a:rPr lang="en-US">
                <a:solidFill>
                  <a:srgbClr val="000000"/>
                </a:solidFill>
              </a:rPr>
              <a:t> Optimising operations, minimising waste, and adopting sustainable practices to reduce greenhouse gas emissions.</a:t>
            </a:r>
            <a:endParaRPr/>
          </a:p>
        </p:txBody>
      </p:sp>
      <p:pic>
        <p:nvPicPr>
          <p:cNvPr id="395" name="Google Shape;395;p65"/>
          <p:cNvPicPr preferRelativeResize="0"/>
          <p:nvPr/>
        </p:nvPicPr>
        <p:blipFill rotWithShape="1">
          <a:blip r:embed="rId3">
            <a:alphaModFix/>
          </a:blip>
          <a:srcRect/>
          <a:stretch/>
        </p:blipFill>
        <p:spPr>
          <a:xfrm>
            <a:off x="8680704" y="1365504"/>
            <a:ext cx="2548529" cy="436473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6"/>
          <p:cNvSpPr txBox="1">
            <a:spLocks noGrp="1"/>
          </p:cNvSpPr>
          <p:nvPr>
            <p:ph type="body" idx="1"/>
          </p:nvPr>
        </p:nvSpPr>
        <p:spPr>
          <a:xfrm>
            <a:off x="607554" y="217708"/>
            <a:ext cx="6563807"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GREEN MARKETING PRACTICES</a:t>
            </a:r>
            <a:endParaRPr/>
          </a:p>
        </p:txBody>
      </p:sp>
      <p:sp>
        <p:nvSpPr>
          <p:cNvPr id="402" name="Google Shape;402;p66"/>
          <p:cNvSpPr txBox="1">
            <a:spLocks noGrp="1"/>
          </p:cNvSpPr>
          <p:nvPr>
            <p:ph type="body" idx="3"/>
          </p:nvPr>
        </p:nvSpPr>
        <p:spPr>
          <a:xfrm>
            <a:off x="607553" y="1081686"/>
            <a:ext cx="6563807" cy="4102937"/>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b="1">
                <a:solidFill>
                  <a:srgbClr val="000000"/>
                </a:solidFill>
              </a:rPr>
              <a:t>Corporate social responsibility: </a:t>
            </a:r>
            <a:r>
              <a:rPr lang="en-US">
                <a:solidFill>
                  <a:srgbClr val="000000"/>
                </a:solidFill>
              </a:rPr>
              <a:t>Building a reputation for environmental stewardship through environmentally responsible practices.</a:t>
            </a:r>
            <a:endParaRPr/>
          </a:p>
          <a:p>
            <a:pPr marL="342900" lvl="0" indent="-342900" algn="just" rtl="0">
              <a:lnSpc>
                <a:spcPct val="150000"/>
              </a:lnSpc>
              <a:spcBef>
                <a:spcPts val="1200"/>
              </a:spcBef>
              <a:spcAft>
                <a:spcPts val="0"/>
              </a:spcAft>
              <a:buSzPts val="2400"/>
              <a:buFont typeface="Arial"/>
              <a:buChar char="•"/>
            </a:pPr>
            <a:r>
              <a:rPr lang="en-US" b="1">
                <a:solidFill>
                  <a:srgbClr val="000000"/>
                </a:solidFill>
              </a:rPr>
              <a:t>Consumer education: </a:t>
            </a:r>
            <a:r>
              <a:rPr lang="en-US">
                <a:solidFill>
                  <a:srgbClr val="000000"/>
                </a:solidFill>
              </a:rPr>
              <a:t>Encouraging consumers about their environmental impact and sustainable practices.</a:t>
            </a:r>
            <a:endParaRPr/>
          </a:p>
        </p:txBody>
      </p:sp>
      <p:pic>
        <p:nvPicPr>
          <p:cNvPr id="403" name="Google Shape;403;p66"/>
          <p:cNvPicPr preferRelativeResize="0"/>
          <p:nvPr/>
        </p:nvPicPr>
        <p:blipFill rotWithShape="1">
          <a:blip r:embed="rId3">
            <a:alphaModFix/>
          </a:blip>
          <a:srcRect/>
          <a:stretch/>
        </p:blipFill>
        <p:spPr>
          <a:xfrm>
            <a:off x="8717280" y="1365504"/>
            <a:ext cx="2486406" cy="436473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5"/>
          <p:cNvSpPr txBox="1">
            <a:spLocks noGrp="1"/>
          </p:cNvSpPr>
          <p:nvPr>
            <p:ph type="body" idx="1"/>
          </p:nvPr>
        </p:nvSpPr>
        <p:spPr>
          <a:xfrm>
            <a:off x="1218922" y="348055"/>
            <a:ext cx="10007112" cy="807005"/>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a:solidFill>
                  <a:srgbClr val="595959"/>
                </a:solidFill>
              </a:rPr>
              <a:t>SOS Starter Kit Table of Contents </a:t>
            </a:r>
            <a:endParaRPr/>
          </a:p>
        </p:txBody>
      </p:sp>
      <p:graphicFrame>
        <p:nvGraphicFramePr>
          <p:cNvPr id="205" name="Google Shape;205;p5"/>
          <p:cNvGraphicFramePr/>
          <p:nvPr/>
        </p:nvGraphicFramePr>
        <p:xfrm>
          <a:off x="621792" y="1456944"/>
          <a:ext cx="3000000" cy="3000000"/>
        </p:xfrm>
        <a:graphic>
          <a:graphicData uri="http://schemas.openxmlformats.org/drawingml/2006/table">
            <a:tbl>
              <a:tblPr>
                <a:noFill/>
                <a:tableStyleId>{A0894F93-8F9E-4287-92D0-AEE9191BE0A3}</a:tableStyleId>
              </a:tblPr>
              <a:tblGrid>
                <a:gridCol w="5302125">
                  <a:extLst>
                    <a:ext uri="{9D8B030D-6E8A-4147-A177-3AD203B41FA5}">
                      <a16:colId xmlns:a16="http://schemas.microsoft.com/office/drawing/2014/main" val="20000"/>
                    </a:ext>
                  </a:extLst>
                </a:gridCol>
                <a:gridCol w="5302125">
                  <a:extLst>
                    <a:ext uri="{9D8B030D-6E8A-4147-A177-3AD203B41FA5}">
                      <a16:colId xmlns:a16="http://schemas.microsoft.com/office/drawing/2014/main" val="20001"/>
                    </a:ext>
                  </a:extLst>
                </a:gridCol>
              </a:tblGrid>
              <a:tr h="538150">
                <a:tc>
                  <a:txBody>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Introduction to the SOS Starter Kit</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7- Supply Chain Transparency</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5940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1- Sustainable Business Operations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8- Benchmark Practices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2- Sustainable Thinking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9- Digital Tools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5774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3- Engaging Staff</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10- Pitfalls in Sustainable Businesses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4- Serving Green Consumers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Summary to the SOS Starter Kit</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5- Community Partnerships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Key Terms and Definitions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6- Assessment and Planning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References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7"/>
          <p:cNvSpPr txBox="1">
            <a:spLocks noGrp="1"/>
          </p:cNvSpPr>
          <p:nvPr>
            <p:ph type="body" idx="1"/>
          </p:nvPr>
        </p:nvSpPr>
        <p:spPr>
          <a:xfrm>
            <a:off x="607549" y="217700"/>
            <a:ext cx="78213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POPULARISATION OF GREEN MARKETING </a:t>
            </a:r>
            <a:endParaRPr/>
          </a:p>
        </p:txBody>
      </p:sp>
      <p:sp>
        <p:nvSpPr>
          <p:cNvPr id="410" name="Google Shape;410;p67"/>
          <p:cNvSpPr txBox="1">
            <a:spLocks noGrp="1"/>
          </p:cNvSpPr>
          <p:nvPr>
            <p:ph type="body" idx="3"/>
          </p:nvPr>
        </p:nvSpPr>
        <p:spPr>
          <a:xfrm>
            <a:off x="607553" y="1373936"/>
            <a:ext cx="6563700" cy="52479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000000"/>
                </a:solidFill>
              </a:rPr>
              <a:t>In the 1980s and 90s, environmental marketing faced skepticism due to "greenwashing," where companies falsely claimed their products were environmentally friendly.</a:t>
            </a:r>
            <a:endParaRPr/>
          </a:p>
          <a:p>
            <a:pPr marL="342900" lvl="0" indent="-342900" algn="just" rtl="0">
              <a:lnSpc>
                <a:spcPct val="150000"/>
              </a:lnSpc>
              <a:spcBef>
                <a:spcPts val="600"/>
              </a:spcBef>
              <a:spcAft>
                <a:spcPts val="0"/>
              </a:spcAft>
              <a:buSzPts val="2400"/>
              <a:buFont typeface="Arial"/>
              <a:buChar char="•"/>
            </a:pPr>
            <a:r>
              <a:rPr lang="en-US">
                <a:solidFill>
                  <a:srgbClr val="000000"/>
                </a:solidFill>
              </a:rPr>
              <a:t>This led to calls for more rigorous standards and transparency in green marketing.</a:t>
            </a:r>
            <a:endParaRPr/>
          </a:p>
          <a:p>
            <a:pPr marL="342900" lvl="0" indent="-342900" algn="just" rtl="0">
              <a:lnSpc>
                <a:spcPct val="150000"/>
              </a:lnSpc>
              <a:spcBef>
                <a:spcPts val="600"/>
              </a:spcBef>
              <a:spcAft>
                <a:spcPts val="0"/>
              </a:spcAft>
              <a:buSzPts val="2400"/>
              <a:buFont typeface="Arial"/>
              <a:buChar char="•"/>
            </a:pPr>
            <a:r>
              <a:rPr lang="en-US">
                <a:solidFill>
                  <a:srgbClr val="000000"/>
                </a:solidFill>
              </a:rPr>
              <a:t>The 2000s saw the introduction of the new regulations and certifications like Energy Star, Fair Trade, and organic labels.</a:t>
            </a:r>
            <a:endParaRPr/>
          </a:p>
        </p:txBody>
      </p:sp>
      <p:pic>
        <p:nvPicPr>
          <p:cNvPr id="411" name="Google Shape;411;p67"/>
          <p:cNvPicPr preferRelativeResize="0"/>
          <p:nvPr/>
        </p:nvPicPr>
        <p:blipFill rotWithShape="1">
          <a:blip r:embed="rId3">
            <a:alphaModFix/>
          </a:blip>
          <a:srcRect/>
          <a:stretch/>
        </p:blipFill>
        <p:spPr>
          <a:xfrm>
            <a:off x="8680704" y="1365504"/>
            <a:ext cx="2548529" cy="436473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f0858d4389_0_34"/>
          <p:cNvSpPr txBox="1">
            <a:spLocks noGrp="1"/>
          </p:cNvSpPr>
          <p:nvPr>
            <p:ph type="body" idx="2"/>
          </p:nvPr>
        </p:nvSpPr>
        <p:spPr>
          <a:xfrm>
            <a:off x="767350" y="859400"/>
            <a:ext cx="10439100" cy="58611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1200"/>
              </a:spcBef>
              <a:spcAft>
                <a:spcPts val="0"/>
              </a:spcAft>
              <a:buSzPts val="2400"/>
              <a:buChar char="•"/>
            </a:pPr>
            <a:r>
              <a:rPr lang="en-US">
                <a:solidFill>
                  <a:srgbClr val="000000"/>
                </a:solidFill>
              </a:rPr>
              <a:t>Green marketing became more mainstream in the 2010s.</a:t>
            </a:r>
            <a:endParaRPr>
              <a:solidFill>
                <a:srgbClr val="000000"/>
              </a:solidFill>
            </a:endParaRPr>
          </a:p>
          <a:p>
            <a:pPr marL="342900" lvl="0" indent="-342900" algn="just" rtl="0">
              <a:lnSpc>
                <a:spcPct val="100000"/>
              </a:lnSpc>
              <a:spcBef>
                <a:spcPts val="1200"/>
              </a:spcBef>
              <a:spcAft>
                <a:spcPts val="0"/>
              </a:spcAft>
              <a:buSzPts val="2400"/>
              <a:buChar char="•"/>
            </a:pPr>
            <a:r>
              <a:rPr lang="en-US">
                <a:solidFill>
                  <a:srgbClr val="000000"/>
                </a:solidFill>
              </a:rPr>
              <a:t>Businesses recognised the value of sustainability and began incorporating it into their marketing strategies and social responsibility initiatives.</a:t>
            </a:r>
            <a:endParaRPr>
              <a:solidFill>
                <a:srgbClr val="000000"/>
              </a:solidFill>
            </a:endParaRPr>
          </a:p>
          <a:p>
            <a:pPr marL="342900" lvl="0" indent="-342900" algn="just" rtl="0">
              <a:lnSpc>
                <a:spcPct val="100000"/>
              </a:lnSpc>
              <a:spcBef>
                <a:spcPts val="1200"/>
              </a:spcBef>
              <a:spcAft>
                <a:spcPts val="0"/>
              </a:spcAft>
              <a:buSzPts val="2400"/>
              <a:buChar char="•"/>
            </a:pPr>
            <a:r>
              <a:rPr lang="en-US">
                <a:solidFill>
                  <a:srgbClr val="000000"/>
                </a:solidFill>
              </a:rPr>
              <a:t>Green marketing has evolved to incorporate sustainable business practices, including social and ethical concerns, making it an integral part of business practices.</a:t>
            </a:r>
            <a:endParaRPr>
              <a:solidFill>
                <a:srgbClr val="000000"/>
              </a:solidFill>
            </a:endParaRPr>
          </a:p>
          <a:p>
            <a:pPr marL="342900" lvl="0" indent="-342900" algn="just" rtl="0">
              <a:lnSpc>
                <a:spcPct val="100000"/>
              </a:lnSpc>
              <a:spcBef>
                <a:spcPts val="1200"/>
              </a:spcBef>
              <a:spcAft>
                <a:spcPts val="0"/>
              </a:spcAft>
              <a:buSzPts val="2400"/>
              <a:buChar char="•"/>
            </a:pPr>
            <a:r>
              <a:rPr lang="en-US">
                <a:solidFill>
                  <a:srgbClr val="000000"/>
                </a:solidFill>
              </a:rPr>
              <a:t>Global collaboration for sustainability is a key trend in the future of green business, as governments, businesses, and non-profit organisations work together to address environmental challenges. </a:t>
            </a:r>
            <a:endParaRPr>
              <a:solidFill>
                <a:srgbClr val="000000"/>
              </a:solidFill>
            </a:endParaRPr>
          </a:p>
          <a:p>
            <a:pPr marL="342900" lvl="0" indent="-342900" algn="just" rtl="0">
              <a:lnSpc>
                <a:spcPct val="100000"/>
              </a:lnSpc>
              <a:spcBef>
                <a:spcPts val="1200"/>
              </a:spcBef>
              <a:spcAft>
                <a:spcPts val="0"/>
              </a:spcAft>
              <a:buSzPts val="2400"/>
              <a:buChar char="•"/>
            </a:pPr>
            <a:r>
              <a:rPr lang="en-US">
                <a:solidFill>
                  <a:srgbClr val="000000"/>
                </a:solidFill>
              </a:rPr>
              <a:t>Streamlined communication becomes more important, with marketing automation tools and customer relationship management (CRM) tools enabling global collaboration and advancing sustainable measures.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70"/>
          <p:cNvSpPr txBox="1">
            <a:spLocks noGrp="1"/>
          </p:cNvSpPr>
          <p:nvPr>
            <p:ph type="body" idx="1"/>
          </p:nvPr>
        </p:nvSpPr>
        <p:spPr>
          <a:xfrm>
            <a:off x="2085729" y="1300583"/>
            <a:ext cx="65637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SUSTAINABLE MARKETING</a:t>
            </a:r>
            <a:endParaRPr/>
          </a:p>
        </p:txBody>
      </p:sp>
      <p:sp>
        <p:nvSpPr>
          <p:cNvPr id="424" name="Google Shape;424;p70"/>
          <p:cNvSpPr txBox="1">
            <a:spLocks noGrp="1"/>
          </p:cNvSpPr>
          <p:nvPr>
            <p:ph type="body" idx="3"/>
          </p:nvPr>
        </p:nvSpPr>
        <p:spPr>
          <a:xfrm>
            <a:off x="762249" y="2684300"/>
            <a:ext cx="7694100" cy="52479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1200"/>
              </a:spcAft>
              <a:buSzPts val="2400"/>
              <a:buFont typeface="Arial"/>
              <a:buChar char="•"/>
            </a:pPr>
            <a:r>
              <a:rPr lang="en-US">
                <a:solidFill>
                  <a:srgbClr val="000000"/>
                </a:solidFill>
              </a:rPr>
              <a:t>Sustainable marketing is a strategic move to connect with conscious consumers and is here to stay, as it integrates technology, fosters global collaboration, and responds to changing customer requirements.</a:t>
            </a:r>
            <a:endParaRPr>
              <a:solidFill>
                <a:srgbClr val="000000"/>
              </a:solidFill>
            </a:endParaRPr>
          </a:p>
        </p:txBody>
      </p:sp>
      <p:pic>
        <p:nvPicPr>
          <p:cNvPr id="425" name="Google Shape;425;p70"/>
          <p:cNvPicPr preferRelativeResize="0"/>
          <p:nvPr/>
        </p:nvPicPr>
        <p:blipFill rotWithShape="1">
          <a:blip r:embed="rId3">
            <a:alphaModFix/>
          </a:blip>
          <a:srcRect/>
          <a:stretch/>
        </p:blipFill>
        <p:spPr>
          <a:xfrm>
            <a:off x="8741664" y="1389887"/>
            <a:ext cx="2462784" cy="436473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71"/>
          <p:cNvSpPr txBox="1">
            <a:spLocks noGrp="1"/>
          </p:cNvSpPr>
          <p:nvPr>
            <p:ph type="body" idx="1"/>
          </p:nvPr>
        </p:nvSpPr>
        <p:spPr>
          <a:xfrm>
            <a:off x="4585589" y="474450"/>
            <a:ext cx="6492900" cy="59091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000000"/>
                </a:solidFill>
                <a:highlight>
                  <a:srgbClr val="FFFFFF"/>
                </a:highlight>
              </a:rPr>
              <a:t>Factors influencing green consumer behaviour include satisfaction, performance, value, environmental advantages, and claims made on packaging labels.</a:t>
            </a:r>
            <a:endParaRPr/>
          </a:p>
          <a:p>
            <a:pPr marL="342900" lvl="0" indent="-342900" algn="just" rtl="0">
              <a:lnSpc>
                <a:spcPct val="150000"/>
              </a:lnSpc>
              <a:spcBef>
                <a:spcPts val="600"/>
              </a:spcBef>
              <a:spcAft>
                <a:spcPts val="0"/>
              </a:spcAft>
              <a:buSzPts val="2400"/>
              <a:buFont typeface="Arial"/>
              <a:buChar char="•"/>
            </a:pPr>
            <a:r>
              <a:rPr lang="en-US">
                <a:solidFill>
                  <a:srgbClr val="000000"/>
                </a:solidFill>
                <a:highlight>
                  <a:srgbClr val="FFFFFF"/>
                </a:highlight>
              </a:rPr>
              <a:t>Financial rewards can also encourage more frequent purchases and usage of green items.</a:t>
            </a:r>
            <a:endParaRPr/>
          </a:p>
          <a:p>
            <a:pPr marL="342900" lvl="0" indent="-342900" algn="just" rtl="0">
              <a:lnSpc>
                <a:spcPct val="150000"/>
              </a:lnSpc>
              <a:spcBef>
                <a:spcPts val="600"/>
              </a:spcBef>
              <a:spcAft>
                <a:spcPts val="0"/>
              </a:spcAft>
              <a:buSzPts val="2400"/>
              <a:buFont typeface="Arial"/>
              <a:buChar char="•"/>
            </a:pPr>
            <a:r>
              <a:rPr lang="en-US">
                <a:solidFill>
                  <a:srgbClr val="000000"/>
                </a:solidFill>
                <a:highlight>
                  <a:srgbClr val="FFFFFF"/>
                </a:highlight>
              </a:rPr>
              <a:t>Supports such as improving literacy, spreading concerns, regulations, and cultural practices can elevate consumers towards healthy post-purchase behaviour.</a:t>
            </a:r>
            <a:endParaRPr>
              <a:solidFill>
                <a:srgbClr val="0000FF"/>
              </a:solidFill>
              <a:highlight>
                <a:srgbClr val="FFFFFF"/>
              </a:highlight>
            </a:endParaRPr>
          </a:p>
        </p:txBody>
      </p:sp>
      <p:sp>
        <p:nvSpPr>
          <p:cNvPr id="431" name="Google Shape;431;p71"/>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GREEN MARKETING STRATEGIES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72"/>
          <p:cNvSpPr txBox="1">
            <a:spLocks noGrp="1"/>
          </p:cNvSpPr>
          <p:nvPr>
            <p:ph type="body" idx="1"/>
          </p:nvPr>
        </p:nvSpPr>
        <p:spPr>
          <a:xfrm>
            <a:off x="4674742" y="374833"/>
            <a:ext cx="6492900" cy="5166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200"/>
              </a:spcBef>
              <a:spcAft>
                <a:spcPts val="0"/>
              </a:spcAft>
              <a:buSzPts val="2400"/>
              <a:buNone/>
            </a:pPr>
            <a:r>
              <a:rPr lang="en-US" b="1">
                <a:solidFill>
                  <a:srgbClr val="222222"/>
                </a:solidFill>
                <a:highlight>
                  <a:srgbClr val="FFFFFF"/>
                </a:highlight>
              </a:rPr>
              <a:t>Understanding Consumer Barriers</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highlight>
                  <a:srgbClr val="FFFFFF"/>
                </a:highlight>
              </a:rPr>
              <a:t>Identifying which customers are likely to want green products.</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highlight>
                  <a:srgbClr val="FFFFFF"/>
                </a:highlight>
              </a:rPr>
              <a:t>Examining how different market segments make purchase decisions.</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highlight>
                  <a:srgbClr val="FFFFFF"/>
                </a:highlight>
              </a:rPr>
              <a:t>Addressing all barriers before consumers change their behaviours.</a:t>
            </a:r>
            <a:endParaRPr/>
          </a:p>
          <a:p>
            <a:pPr marL="0" lvl="0" indent="0" algn="just" rtl="0">
              <a:lnSpc>
                <a:spcPct val="100000"/>
              </a:lnSpc>
              <a:spcBef>
                <a:spcPts val="1200"/>
              </a:spcBef>
              <a:spcAft>
                <a:spcPts val="0"/>
              </a:spcAft>
              <a:buSzPts val="2400"/>
              <a:buNone/>
            </a:pPr>
            <a:r>
              <a:rPr lang="en-US" b="1">
                <a:solidFill>
                  <a:srgbClr val="222222"/>
                </a:solidFill>
                <a:highlight>
                  <a:srgbClr val="FFFFFF"/>
                </a:highlight>
              </a:rPr>
              <a:t>Educating Consumers</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highlight>
                  <a:srgbClr val="FFFFFF"/>
                </a:highlight>
              </a:rPr>
              <a:t>Businesses should act as educators, addressing environmental issues like pollution, climate change, and overfishing.</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highlight>
                  <a:srgbClr val="FFFFFF"/>
                </a:highlight>
              </a:rPr>
              <a:t>Nonprofits and government agencies should also contribute to green education.</a:t>
            </a:r>
            <a:endParaRPr/>
          </a:p>
        </p:txBody>
      </p:sp>
      <p:sp>
        <p:nvSpPr>
          <p:cNvPr id="437" name="Google Shape;437;p72"/>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GREEN MARKETING STRATEGIES</a:t>
            </a:r>
            <a:endParaRPr/>
          </a:p>
        </p:txBody>
      </p:sp>
      <p:cxnSp>
        <p:nvCxnSpPr>
          <p:cNvPr id="438" name="Google Shape;438;p72"/>
          <p:cNvCxnSpPr/>
          <p:nvPr/>
        </p:nvCxnSpPr>
        <p:spPr>
          <a:xfrm>
            <a:off x="12701900" y="2973525"/>
            <a:ext cx="1650000" cy="16500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3"/>
          <p:cNvSpPr txBox="1">
            <a:spLocks noGrp="1"/>
          </p:cNvSpPr>
          <p:nvPr>
            <p:ph type="body" idx="1"/>
          </p:nvPr>
        </p:nvSpPr>
        <p:spPr>
          <a:xfrm>
            <a:off x="4674742" y="374833"/>
            <a:ext cx="6492931" cy="516642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en-US" b="1">
                <a:solidFill>
                  <a:srgbClr val="222222"/>
                </a:solidFill>
                <a:highlight>
                  <a:srgbClr val="FFFFFF"/>
                </a:highlight>
              </a:rPr>
              <a:t>Building Better Products</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highlight>
                  <a:srgbClr val="FFFFFF"/>
                </a:highlight>
              </a:rPr>
              <a:t>Companies should create products that are equal to or better than conventional alternatives.</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highlight>
                  <a:srgbClr val="FFFFFF"/>
                </a:highlight>
              </a:rPr>
              <a:t>Consumers value performance, reliability, and durability more than ecological soundness.</a:t>
            </a:r>
            <a:endParaRPr/>
          </a:p>
          <a:p>
            <a:pPr marL="0" lvl="0" indent="0" algn="just" rtl="0">
              <a:lnSpc>
                <a:spcPct val="100000"/>
              </a:lnSpc>
              <a:spcBef>
                <a:spcPts val="1200"/>
              </a:spcBef>
              <a:spcAft>
                <a:spcPts val="0"/>
              </a:spcAft>
              <a:buSzPts val="2400"/>
              <a:buNone/>
            </a:pPr>
            <a:r>
              <a:rPr lang="en-US" b="1">
                <a:solidFill>
                  <a:srgbClr val="222222"/>
                </a:solidFill>
                <a:highlight>
                  <a:srgbClr val="FFFFFF"/>
                </a:highlight>
              </a:rPr>
              <a:t>Being transparent</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highlight>
                  <a:srgbClr val="FFFFFF"/>
                </a:highlight>
              </a:rPr>
              <a:t>Companies should inform the public about their true environmental impact and attempt to reduce it.</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highlight>
                  <a:srgbClr val="FFFFFF"/>
                </a:highlight>
              </a:rPr>
              <a:t>Identifying and addressing historical concerns about their products or operations is crucial.</a:t>
            </a:r>
            <a:endParaRPr/>
          </a:p>
        </p:txBody>
      </p:sp>
      <p:sp>
        <p:nvSpPr>
          <p:cNvPr id="444" name="Google Shape;444;p73"/>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GREEN MARKETING STRATEGIES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74"/>
          <p:cNvSpPr txBox="1">
            <a:spLocks noGrp="1"/>
          </p:cNvSpPr>
          <p:nvPr>
            <p:ph type="body" idx="1"/>
          </p:nvPr>
        </p:nvSpPr>
        <p:spPr>
          <a:xfrm>
            <a:off x="4674742" y="374833"/>
            <a:ext cx="6492931" cy="516642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en-US" b="1">
                <a:solidFill>
                  <a:srgbClr val="222222"/>
                </a:solidFill>
                <a:highlight>
                  <a:srgbClr val="FFFFFF"/>
                </a:highlight>
              </a:rPr>
              <a:t>Offering More</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highlight>
                  <a:srgbClr val="FFFFFF"/>
                </a:highlight>
              </a:rPr>
              <a:t>Companies should ensure consumers understand the returns on their investment.</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highlight>
                  <a:srgbClr val="FFFFFF"/>
                </a:highlight>
              </a:rPr>
              <a:t>Consumers are more willing to try new green products when they understand their environmental benefits.</a:t>
            </a:r>
            <a:endParaRPr/>
          </a:p>
          <a:p>
            <a:pPr marL="0" lvl="0" indent="0" algn="just" rtl="0">
              <a:lnSpc>
                <a:spcPct val="100000"/>
              </a:lnSpc>
              <a:spcBef>
                <a:spcPts val="1200"/>
              </a:spcBef>
              <a:spcAft>
                <a:spcPts val="0"/>
              </a:spcAft>
              <a:buSzPts val="2400"/>
              <a:buNone/>
            </a:pPr>
            <a:r>
              <a:rPr lang="en-US" b="1">
                <a:solidFill>
                  <a:srgbClr val="222222"/>
                </a:solidFill>
                <a:highlight>
                  <a:srgbClr val="FFFFFF"/>
                </a:highlight>
              </a:rPr>
              <a:t>Bringing Products to the People</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highlight>
                  <a:srgbClr val="FFFFFF"/>
                </a:highlight>
              </a:rPr>
              <a:t>Companies must ensure consumers can find their products.</a:t>
            </a:r>
            <a:endParaRPr>
              <a:highlight>
                <a:srgbClr val="FFFFFF"/>
              </a:highlight>
            </a:endParaRPr>
          </a:p>
          <a:p>
            <a:pPr marL="342900" lvl="0" indent="-342900" algn="just" rtl="0">
              <a:lnSpc>
                <a:spcPct val="100000"/>
              </a:lnSpc>
              <a:spcBef>
                <a:spcPts val="1200"/>
              </a:spcBef>
              <a:spcAft>
                <a:spcPts val="0"/>
              </a:spcAft>
              <a:buSzPts val="2400"/>
              <a:buFont typeface="Arial"/>
              <a:buChar char="•"/>
            </a:pPr>
            <a:r>
              <a:rPr lang="en-US">
                <a:solidFill>
                  <a:srgbClr val="222222"/>
                </a:solidFill>
                <a:highlight>
                  <a:srgbClr val="FFFFFF"/>
                </a:highlight>
              </a:rPr>
              <a:t>Consumers are increasingly concerned about the environmental and social impacts of products they buy, but their intentions often fail to translate into action.</a:t>
            </a:r>
            <a:endParaRPr/>
          </a:p>
        </p:txBody>
      </p:sp>
      <p:sp>
        <p:nvSpPr>
          <p:cNvPr id="450" name="Google Shape;450;p7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GREEN MARKETING STRATEGIES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75"/>
          <p:cNvSpPr txBox="1">
            <a:spLocks noGrp="1"/>
          </p:cNvSpPr>
          <p:nvPr>
            <p:ph type="body" idx="1"/>
          </p:nvPr>
        </p:nvSpPr>
        <p:spPr>
          <a:xfrm>
            <a:off x="4674742" y="374833"/>
            <a:ext cx="6492931" cy="5166427"/>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600"/>
              </a:spcBef>
              <a:spcAft>
                <a:spcPts val="0"/>
              </a:spcAft>
              <a:buSzPts val="2400"/>
              <a:buFont typeface="Arial"/>
              <a:buChar char="•"/>
            </a:pPr>
            <a:r>
              <a:rPr lang="en-US">
                <a:solidFill>
                  <a:srgbClr val="222222"/>
                </a:solidFill>
                <a:highlight>
                  <a:srgbClr val="FFFFFF"/>
                </a:highlight>
              </a:rPr>
              <a:t>Green campaigns often encounter a lag between concept and practice due to consumers' insincerity, laziness, posturing, or other unsavoury traits. </a:t>
            </a:r>
            <a:endParaRPr>
              <a:solidFill>
                <a:srgbClr val="222222"/>
              </a:solidFill>
              <a:highlight>
                <a:srgbClr val="FFFFFF"/>
              </a:highlight>
            </a:endParaRPr>
          </a:p>
          <a:p>
            <a:pPr marL="342900" lvl="0" indent="-342900" algn="just" rtl="0">
              <a:lnSpc>
                <a:spcPct val="100000"/>
              </a:lnSpc>
              <a:spcBef>
                <a:spcPts val="600"/>
              </a:spcBef>
              <a:spcAft>
                <a:spcPts val="0"/>
              </a:spcAft>
              <a:buSzPts val="2400"/>
              <a:buFont typeface="Arial"/>
              <a:buChar char="•"/>
            </a:pPr>
            <a:r>
              <a:rPr lang="en-US">
                <a:solidFill>
                  <a:srgbClr val="222222"/>
                </a:solidFill>
                <a:highlight>
                  <a:srgbClr val="FFFFFF"/>
                </a:highlight>
              </a:rPr>
              <a:t>Furthermore, businesses have not sufficiently educated consumers about the benefits of green products nor created offerings that effectively meet their needs. </a:t>
            </a:r>
            <a:endParaRPr>
              <a:solidFill>
                <a:srgbClr val="222222"/>
              </a:solidFill>
              <a:highlight>
                <a:srgbClr val="FFFFFF"/>
              </a:highlight>
            </a:endParaRPr>
          </a:p>
          <a:p>
            <a:pPr marL="342900" lvl="0" indent="-342900" algn="just" rtl="0">
              <a:lnSpc>
                <a:spcPct val="100000"/>
              </a:lnSpc>
              <a:spcBef>
                <a:spcPts val="600"/>
              </a:spcBef>
              <a:spcAft>
                <a:spcPts val="0"/>
              </a:spcAft>
              <a:buSzPts val="2400"/>
              <a:buFont typeface="Arial"/>
              <a:buChar char="•"/>
            </a:pPr>
            <a:r>
              <a:rPr lang="en-US">
                <a:solidFill>
                  <a:srgbClr val="222222"/>
                </a:solidFill>
                <a:highlight>
                  <a:srgbClr val="FFFFFF"/>
                </a:highlight>
              </a:rPr>
              <a:t>Despite consumers’ desire to act in environmentally friendly ways, they rely on businesses to lead the way.</a:t>
            </a:r>
            <a:endParaRPr>
              <a:solidFill>
                <a:srgbClr val="222222"/>
              </a:solidFill>
              <a:highlight>
                <a:srgbClr val="FFFFFF"/>
              </a:highlight>
            </a:endParaRPr>
          </a:p>
          <a:p>
            <a:pPr marL="342900" lvl="0" indent="-342900" algn="just" rtl="0">
              <a:lnSpc>
                <a:spcPct val="100000"/>
              </a:lnSpc>
              <a:spcBef>
                <a:spcPts val="600"/>
              </a:spcBef>
              <a:spcAft>
                <a:spcPts val="0"/>
              </a:spcAft>
              <a:buSzPts val="2400"/>
              <a:buFont typeface="Arial"/>
              <a:buChar char="•"/>
            </a:pPr>
            <a:r>
              <a:rPr lang="en-US">
                <a:solidFill>
                  <a:srgbClr val="222222"/>
                </a:solidFill>
                <a:highlight>
                  <a:srgbClr val="FFFFFF"/>
                </a:highlight>
              </a:rPr>
              <a:t>According to a global survey, 61% of consumers believe corporations should take the lead in tackling climate change.</a:t>
            </a:r>
            <a:endParaRPr/>
          </a:p>
        </p:txBody>
      </p:sp>
      <p:sp>
        <p:nvSpPr>
          <p:cNvPr id="456" name="Google Shape;456;p7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GREEN MARKETING STRATEGIES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76"/>
          <p:cNvSpPr txBox="1">
            <a:spLocks noGrp="1"/>
          </p:cNvSpPr>
          <p:nvPr>
            <p:ph type="body" idx="1"/>
          </p:nvPr>
        </p:nvSpPr>
        <p:spPr>
          <a:xfrm>
            <a:off x="4674742" y="374833"/>
            <a:ext cx="6492931" cy="5166427"/>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600"/>
              </a:spcBef>
              <a:spcAft>
                <a:spcPts val="0"/>
              </a:spcAft>
              <a:buSzPts val="2400"/>
              <a:buFont typeface="Arial"/>
              <a:buChar char="•"/>
            </a:pPr>
            <a:r>
              <a:rPr lang="en-US">
                <a:solidFill>
                  <a:srgbClr val="222222"/>
                </a:solidFill>
                <a:highlight>
                  <a:srgbClr val="FFFFFF"/>
                </a:highlight>
              </a:rPr>
              <a:t>Businesses need to develop more and better Earth-friendly products and educate the consumers.</a:t>
            </a:r>
            <a:endParaRPr/>
          </a:p>
          <a:p>
            <a:pPr marL="342900" lvl="0" indent="-342900" algn="just" rtl="0">
              <a:lnSpc>
                <a:spcPct val="100000"/>
              </a:lnSpc>
              <a:spcBef>
                <a:spcPts val="600"/>
              </a:spcBef>
              <a:spcAft>
                <a:spcPts val="0"/>
              </a:spcAft>
              <a:buSzPts val="2400"/>
              <a:buFont typeface="Arial"/>
              <a:buChar char="•"/>
            </a:pPr>
            <a:r>
              <a:rPr lang="en-US">
                <a:solidFill>
                  <a:srgbClr val="222222"/>
                </a:solidFill>
                <a:highlight>
                  <a:srgbClr val="FFFFFF"/>
                </a:highlight>
              </a:rPr>
              <a:t>The 2007 National Technology Readiness Survey found that more than two-thirds of participants say they prefer to do business with environmentally responsible companies, but almost half say it is difficult to find green goods and services.</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highlight>
                  <a:srgbClr val="FFFFFF"/>
                </a:highlight>
              </a:rPr>
              <a:t>Corporations can reap multiple benefits by going green, such as reducing energy consumption, lessening risks, meeting competitive threats, enhancing their brands, and increasing revenues.</a:t>
            </a:r>
            <a:endParaRPr>
              <a:solidFill>
                <a:srgbClr val="0000FF"/>
              </a:solidFill>
              <a:highlight>
                <a:srgbClr val="FFFFFF"/>
              </a:highlight>
            </a:endParaRPr>
          </a:p>
        </p:txBody>
      </p:sp>
      <p:sp>
        <p:nvSpPr>
          <p:cNvPr id="462" name="Google Shape;462;p76"/>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GREEN MARKETING STRATEGIES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7"/>
          <p:cNvSpPr txBox="1">
            <a:spLocks noGrp="1"/>
          </p:cNvSpPr>
          <p:nvPr>
            <p:ph type="body" idx="1"/>
          </p:nvPr>
        </p:nvSpPr>
        <p:spPr>
          <a:xfrm>
            <a:off x="1463929" y="664608"/>
            <a:ext cx="65637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ROLE OF GREEN CONSUMERS</a:t>
            </a:r>
            <a:endParaRPr/>
          </a:p>
        </p:txBody>
      </p:sp>
      <p:sp>
        <p:nvSpPr>
          <p:cNvPr id="469" name="Google Shape;469;p77"/>
          <p:cNvSpPr txBox="1">
            <a:spLocks noGrp="1"/>
          </p:cNvSpPr>
          <p:nvPr>
            <p:ph type="body" idx="3"/>
          </p:nvPr>
        </p:nvSpPr>
        <p:spPr>
          <a:xfrm>
            <a:off x="607554" y="1917211"/>
            <a:ext cx="7282800" cy="410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000000"/>
                </a:solidFill>
              </a:rPr>
              <a:t>Consumer behaviour is influenced by two main components: the individual as well as the institutional environment.</a:t>
            </a:r>
            <a:endParaRPr/>
          </a:p>
          <a:p>
            <a:pPr marL="342900" lvl="0" indent="-342900" algn="just" rtl="0">
              <a:lnSpc>
                <a:spcPct val="150000"/>
              </a:lnSpc>
              <a:spcBef>
                <a:spcPts val="600"/>
              </a:spcBef>
              <a:spcAft>
                <a:spcPts val="0"/>
              </a:spcAft>
              <a:buSzPts val="2400"/>
              <a:buFont typeface="Arial"/>
              <a:buChar char="•"/>
            </a:pPr>
            <a:r>
              <a:rPr lang="en-US">
                <a:solidFill>
                  <a:srgbClr val="000000"/>
                </a:solidFill>
              </a:rPr>
              <a:t>The concept of green consumer behaviour has emerged as a social trend and has gained importance over time.</a:t>
            </a:r>
            <a:endParaRPr/>
          </a:p>
          <a:p>
            <a:pPr marL="342900" lvl="0" indent="-342900" algn="just" rtl="0">
              <a:lnSpc>
                <a:spcPct val="150000"/>
              </a:lnSpc>
              <a:spcBef>
                <a:spcPts val="600"/>
              </a:spcBef>
              <a:spcAft>
                <a:spcPts val="0"/>
              </a:spcAft>
              <a:buSzPts val="2400"/>
              <a:buFont typeface="Arial"/>
              <a:buChar char="•"/>
            </a:pPr>
            <a:r>
              <a:rPr lang="en-US">
                <a:solidFill>
                  <a:srgbClr val="000000"/>
                </a:solidFill>
              </a:rPr>
              <a:t>There are several key factors that play a significant role in shaping green consumer behaviour.</a:t>
            </a:r>
            <a:endParaRPr/>
          </a:p>
        </p:txBody>
      </p:sp>
      <p:pic>
        <p:nvPicPr>
          <p:cNvPr id="470" name="Google Shape;470;p77"/>
          <p:cNvPicPr preferRelativeResize="0"/>
          <p:nvPr/>
        </p:nvPicPr>
        <p:blipFill rotWithShape="1">
          <a:blip r:embed="rId3">
            <a:alphaModFix/>
          </a:blip>
          <a:srcRect/>
          <a:stretch/>
        </p:blipFill>
        <p:spPr>
          <a:xfrm>
            <a:off x="8705088" y="1328928"/>
            <a:ext cx="2534412" cy="438912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1"/>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212" name="Google Shape;212;p1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213" name="Google Shape;213;p11"/>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14" name="Google Shape;214;p11"/>
          <p:cNvSpPr txBox="1"/>
          <p:nvPr/>
        </p:nvSpPr>
        <p:spPr>
          <a:xfrm>
            <a:off x="5906320" y="4514232"/>
            <a:ext cx="56088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SERVING GREEN CONSUMERS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8"/>
          <p:cNvSpPr txBox="1">
            <a:spLocks noGrp="1"/>
          </p:cNvSpPr>
          <p:nvPr>
            <p:ph type="body" idx="1"/>
          </p:nvPr>
        </p:nvSpPr>
        <p:spPr>
          <a:xfrm>
            <a:off x="1226329" y="500633"/>
            <a:ext cx="65637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ROLE OF GREEN CONSUMERS</a:t>
            </a:r>
            <a:endParaRPr/>
          </a:p>
        </p:txBody>
      </p:sp>
      <p:sp>
        <p:nvSpPr>
          <p:cNvPr id="477" name="Google Shape;477;p78"/>
          <p:cNvSpPr txBox="1">
            <a:spLocks noGrp="1"/>
          </p:cNvSpPr>
          <p:nvPr>
            <p:ph type="body" idx="3"/>
          </p:nvPr>
        </p:nvSpPr>
        <p:spPr>
          <a:xfrm>
            <a:off x="607554" y="1493286"/>
            <a:ext cx="7282800" cy="4836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en-US" b="1">
                <a:solidFill>
                  <a:srgbClr val="000000"/>
                </a:solidFill>
              </a:rPr>
              <a:t>1. Cultural and religious influences</a:t>
            </a:r>
            <a:endParaRPr b="1">
              <a:solidFill>
                <a:srgbClr val="000000"/>
              </a:solidFill>
            </a:endParaRPr>
          </a:p>
          <a:p>
            <a:pPr marL="342900" lvl="0" indent="-342900" algn="just" rtl="0">
              <a:lnSpc>
                <a:spcPct val="100000"/>
              </a:lnSpc>
              <a:spcBef>
                <a:spcPts val="600"/>
              </a:spcBef>
              <a:spcAft>
                <a:spcPts val="0"/>
              </a:spcAft>
              <a:buSzPts val="2400"/>
              <a:buFont typeface="Arial"/>
              <a:buChar char="•"/>
            </a:pPr>
            <a:r>
              <a:rPr lang="en-US">
                <a:solidFill>
                  <a:srgbClr val="000000"/>
                </a:solidFill>
              </a:rPr>
              <a:t>Cultural and religious beliefs impact consumer attitudes towards environmental stewardship and the use of eco-friendly products and technologies.</a:t>
            </a:r>
            <a:endParaRPr/>
          </a:p>
          <a:p>
            <a:pPr marL="342900" lvl="0" indent="-342900" algn="just" rtl="0">
              <a:lnSpc>
                <a:spcPct val="100000"/>
              </a:lnSpc>
              <a:spcBef>
                <a:spcPts val="600"/>
              </a:spcBef>
              <a:spcAft>
                <a:spcPts val="0"/>
              </a:spcAft>
              <a:buSzPts val="2400"/>
              <a:buFont typeface="Arial"/>
              <a:buChar char="•"/>
            </a:pPr>
            <a:r>
              <a:rPr lang="en-US">
                <a:solidFill>
                  <a:srgbClr val="000000"/>
                </a:solidFill>
              </a:rPr>
              <a:t>Studies have shown that a person's cultural and religious affiliations can shape their behaviour as a green consumer.</a:t>
            </a:r>
            <a:endParaRPr/>
          </a:p>
          <a:p>
            <a:pPr marL="342900" lvl="0" indent="-342900" algn="just" rtl="0">
              <a:lnSpc>
                <a:spcPct val="100000"/>
              </a:lnSpc>
              <a:spcBef>
                <a:spcPts val="600"/>
              </a:spcBef>
              <a:spcAft>
                <a:spcPts val="0"/>
              </a:spcAft>
              <a:buSzPts val="2400"/>
              <a:buFont typeface="Arial"/>
              <a:buChar char="•"/>
            </a:pPr>
            <a:r>
              <a:rPr lang="en-US">
                <a:solidFill>
                  <a:srgbClr val="000000"/>
                </a:solidFill>
              </a:rPr>
              <a:t>E.g. Buddhism teaches principles of sustainability, with the Dalai Lama advocating for climate action, reforestation, and ecosystem preservation.</a:t>
            </a:r>
            <a:endParaRPr/>
          </a:p>
        </p:txBody>
      </p:sp>
      <p:pic>
        <p:nvPicPr>
          <p:cNvPr id="478" name="Google Shape;478;p78"/>
          <p:cNvPicPr preferRelativeResize="0"/>
          <p:nvPr/>
        </p:nvPicPr>
        <p:blipFill rotWithShape="1">
          <a:blip r:embed="rId3">
            <a:alphaModFix/>
          </a:blip>
          <a:srcRect/>
          <a:stretch/>
        </p:blipFill>
        <p:spPr>
          <a:xfrm>
            <a:off x="8741664" y="1389887"/>
            <a:ext cx="2462784" cy="436473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79"/>
          <p:cNvSpPr txBox="1">
            <a:spLocks noGrp="1"/>
          </p:cNvSpPr>
          <p:nvPr>
            <p:ph type="body" idx="1"/>
          </p:nvPr>
        </p:nvSpPr>
        <p:spPr>
          <a:xfrm>
            <a:off x="1243504" y="500633"/>
            <a:ext cx="65637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ROLE OF GREEN CONSUMERS</a:t>
            </a:r>
            <a:endParaRPr/>
          </a:p>
        </p:txBody>
      </p:sp>
      <p:sp>
        <p:nvSpPr>
          <p:cNvPr id="485" name="Google Shape;485;p79"/>
          <p:cNvSpPr txBox="1">
            <a:spLocks noGrp="1"/>
          </p:cNvSpPr>
          <p:nvPr>
            <p:ph type="body" idx="3"/>
          </p:nvPr>
        </p:nvSpPr>
        <p:spPr>
          <a:xfrm>
            <a:off x="607554" y="1493286"/>
            <a:ext cx="7354800" cy="4836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en-US" b="1">
                <a:solidFill>
                  <a:srgbClr val="000000"/>
                </a:solidFill>
              </a:rPr>
              <a:t>2. Age, gender and income</a:t>
            </a:r>
            <a:endParaRPr/>
          </a:p>
          <a:p>
            <a:pPr marL="342900" lvl="0" indent="-342900" algn="just" rtl="0">
              <a:lnSpc>
                <a:spcPct val="100000"/>
              </a:lnSpc>
              <a:spcBef>
                <a:spcPts val="600"/>
              </a:spcBef>
              <a:spcAft>
                <a:spcPts val="0"/>
              </a:spcAft>
              <a:buSzPts val="2400"/>
              <a:buFont typeface="Arial"/>
              <a:buChar char="•"/>
            </a:pPr>
            <a:r>
              <a:rPr lang="en-US">
                <a:solidFill>
                  <a:srgbClr val="000000"/>
                </a:solidFill>
              </a:rPr>
              <a:t>They have a significant impact on green consumer behaviour.</a:t>
            </a:r>
            <a:endParaRPr/>
          </a:p>
          <a:p>
            <a:pPr marL="342900" lvl="0" indent="-342900" algn="just" rtl="0">
              <a:lnSpc>
                <a:spcPct val="100000"/>
              </a:lnSpc>
              <a:spcBef>
                <a:spcPts val="600"/>
              </a:spcBef>
              <a:spcAft>
                <a:spcPts val="0"/>
              </a:spcAft>
              <a:buSzPts val="2400"/>
              <a:buFont typeface="Arial"/>
              <a:buChar char="•"/>
            </a:pPr>
            <a:r>
              <a:rPr lang="en-US">
                <a:solidFill>
                  <a:srgbClr val="000000"/>
                </a:solidFill>
              </a:rPr>
              <a:t>Young consumers are more open to adopting new technologies and trends.</a:t>
            </a:r>
            <a:endParaRPr/>
          </a:p>
          <a:p>
            <a:pPr marL="342900" lvl="0" indent="-342900" algn="just" rtl="0">
              <a:lnSpc>
                <a:spcPct val="100000"/>
              </a:lnSpc>
              <a:spcBef>
                <a:spcPts val="600"/>
              </a:spcBef>
              <a:spcAft>
                <a:spcPts val="0"/>
              </a:spcAft>
              <a:buSzPts val="2400"/>
              <a:buFont typeface="Arial"/>
              <a:buChar char="•"/>
            </a:pPr>
            <a:r>
              <a:rPr lang="en-US">
                <a:solidFill>
                  <a:srgbClr val="000000"/>
                </a:solidFill>
              </a:rPr>
              <a:t>Conversely, older consumers tend to be more conservative with their spending habits.</a:t>
            </a:r>
            <a:endParaRPr/>
          </a:p>
          <a:p>
            <a:pPr marL="342900" lvl="0" indent="-342900" algn="just" rtl="0">
              <a:lnSpc>
                <a:spcPct val="100000"/>
              </a:lnSpc>
              <a:spcBef>
                <a:spcPts val="600"/>
              </a:spcBef>
              <a:spcAft>
                <a:spcPts val="0"/>
              </a:spcAft>
              <a:buSzPts val="2400"/>
              <a:buFont typeface="Arial"/>
              <a:buChar char="•"/>
            </a:pPr>
            <a:r>
              <a:rPr lang="en-US">
                <a:solidFill>
                  <a:srgbClr val="000000"/>
                </a:solidFill>
              </a:rPr>
              <a:t>The role of gender in green consumer behaviour is less understood, but some studies suggest that women are more environmentally conscious than men.</a:t>
            </a:r>
            <a:endParaRPr>
              <a:solidFill>
                <a:srgbClr val="000000"/>
              </a:solidFill>
            </a:endParaRPr>
          </a:p>
        </p:txBody>
      </p:sp>
      <p:pic>
        <p:nvPicPr>
          <p:cNvPr id="486" name="Google Shape;486;p79"/>
          <p:cNvPicPr preferRelativeResize="0"/>
          <p:nvPr/>
        </p:nvPicPr>
        <p:blipFill rotWithShape="1">
          <a:blip r:embed="rId3">
            <a:alphaModFix/>
          </a:blip>
          <a:srcRect/>
          <a:stretch/>
        </p:blipFill>
        <p:spPr>
          <a:xfrm>
            <a:off x="8705088" y="1328928"/>
            <a:ext cx="2534412" cy="438912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80"/>
          <p:cNvSpPr txBox="1">
            <a:spLocks noGrp="1"/>
          </p:cNvSpPr>
          <p:nvPr>
            <p:ph type="body" idx="1"/>
          </p:nvPr>
        </p:nvSpPr>
        <p:spPr>
          <a:xfrm>
            <a:off x="1518504" y="578658"/>
            <a:ext cx="65637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ROLE OF GREEN CONSUMERS</a:t>
            </a:r>
            <a:endParaRPr/>
          </a:p>
        </p:txBody>
      </p:sp>
      <p:sp>
        <p:nvSpPr>
          <p:cNvPr id="493" name="Google Shape;493;p80"/>
          <p:cNvSpPr txBox="1">
            <a:spLocks noGrp="1"/>
          </p:cNvSpPr>
          <p:nvPr>
            <p:ph type="body" idx="3"/>
          </p:nvPr>
        </p:nvSpPr>
        <p:spPr>
          <a:xfrm>
            <a:off x="985704" y="1745110"/>
            <a:ext cx="7426800" cy="48363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1200"/>
              </a:spcBef>
              <a:spcAft>
                <a:spcPts val="0"/>
              </a:spcAft>
              <a:buSzPts val="2400"/>
              <a:buNone/>
            </a:pPr>
            <a:r>
              <a:rPr lang="en-US" b="1">
                <a:solidFill>
                  <a:srgbClr val="000000"/>
                </a:solidFill>
              </a:rPr>
              <a:t>3. Psychographic factors: </a:t>
            </a:r>
            <a:r>
              <a:rPr lang="en-US">
                <a:solidFill>
                  <a:srgbClr val="000000"/>
                </a:solidFill>
              </a:rPr>
              <a:t>personality traits, lifestyle, social class, habits, behaviours, and interests, also influence consumer behaviour.</a:t>
            </a:r>
            <a:br>
              <a:rPr lang="en-US">
                <a:solidFill>
                  <a:srgbClr val="000000"/>
                </a:solidFill>
              </a:rPr>
            </a:br>
            <a:r>
              <a:rPr lang="en-US" b="1">
                <a:solidFill>
                  <a:srgbClr val="000000"/>
                </a:solidFill>
              </a:rPr>
              <a:t>4. Environmental attitudes: </a:t>
            </a:r>
            <a:r>
              <a:rPr lang="en-US">
                <a:solidFill>
                  <a:srgbClr val="000000"/>
                </a:solidFill>
              </a:rPr>
              <a:t>Individuals with a strong environmental concern are more likely to make choices that support a healthy environment, such as recycling and conserving resources like water, gasoline, and electricity.</a:t>
            </a:r>
            <a:endParaRPr/>
          </a:p>
        </p:txBody>
      </p:sp>
      <p:pic>
        <p:nvPicPr>
          <p:cNvPr id="494" name="Google Shape;494;p80"/>
          <p:cNvPicPr preferRelativeResize="0"/>
          <p:nvPr/>
        </p:nvPicPr>
        <p:blipFill rotWithShape="1">
          <a:blip r:embed="rId3">
            <a:alphaModFix/>
          </a:blip>
          <a:srcRect/>
          <a:stretch/>
        </p:blipFill>
        <p:spPr>
          <a:xfrm>
            <a:off x="8741664" y="1389887"/>
            <a:ext cx="2462784" cy="436473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d18f9086ee_0_176"/>
          <p:cNvSpPr txBox="1">
            <a:spLocks noGrp="1"/>
          </p:cNvSpPr>
          <p:nvPr>
            <p:ph type="body" idx="2"/>
          </p:nvPr>
        </p:nvSpPr>
        <p:spPr>
          <a:xfrm>
            <a:off x="904856" y="1630465"/>
            <a:ext cx="10053000" cy="54627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600"/>
              </a:spcBef>
              <a:spcAft>
                <a:spcPts val="0"/>
              </a:spcAft>
              <a:buSzPts val="2400"/>
              <a:buFont typeface="Arial"/>
              <a:buChar char="•"/>
            </a:pPr>
            <a:r>
              <a:rPr lang="en-US">
                <a:solidFill>
                  <a:srgbClr val="000000"/>
                </a:solidFill>
              </a:rPr>
              <a:t>Positive green consumer behaviour can be influenced by the environment one is in.</a:t>
            </a:r>
            <a:endParaRPr/>
          </a:p>
          <a:p>
            <a:pPr marL="342900" lvl="0" indent="-342900" algn="just" rtl="0">
              <a:lnSpc>
                <a:spcPct val="100000"/>
              </a:lnSpc>
              <a:spcBef>
                <a:spcPts val="600"/>
              </a:spcBef>
              <a:spcAft>
                <a:spcPts val="0"/>
              </a:spcAft>
              <a:buSzPts val="2400"/>
              <a:buFont typeface="Arial"/>
              <a:buChar char="•"/>
            </a:pPr>
            <a:r>
              <a:rPr lang="en-US">
                <a:solidFill>
                  <a:srgbClr val="000000"/>
                </a:solidFill>
              </a:rPr>
              <a:t>This behaviour is shaped by how consumers perceive products, practices, and companies.</a:t>
            </a:r>
            <a:endParaRPr/>
          </a:p>
          <a:p>
            <a:pPr marL="342900" lvl="0" indent="-342900" algn="just" rtl="0">
              <a:lnSpc>
                <a:spcPct val="100000"/>
              </a:lnSpc>
              <a:spcBef>
                <a:spcPts val="600"/>
              </a:spcBef>
              <a:spcAft>
                <a:spcPts val="0"/>
              </a:spcAft>
              <a:buSzPts val="2400"/>
              <a:buFont typeface="Arial"/>
              <a:buChar char="•"/>
            </a:pPr>
            <a:r>
              <a:rPr lang="en-US">
                <a:solidFill>
                  <a:srgbClr val="000000"/>
                </a:solidFill>
              </a:rPr>
              <a:t>These perceptions can be influenced through various forms of media such as news, newspapers, television, and movies.</a:t>
            </a:r>
            <a:endParaRPr/>
          </a:p>
          <a:p>
            <a:pPr marL="342900" lvl="0" indent="-342900" algn="just" rtl="0">
              <a:lnSpc>
                <a:spcPct val="100000"/>
              </a:lnSpc>
              <a:spcBef>
                <a:spcPts val="600"/>
              </a:spcBef>
              <a:spcAft>
                <a:spcPts val="0"/>
              </a:spcAft>
              <a:buSzPts val="2400"/>
              <a:buFont typeface="Arial"/>
              <a:buChar char="•"/>
            </a:pPr>
            <a:r>
              <a:rPr lang="en-US">
                <a:solidFill>
                  <a:srgbClr val="000000"/>
                </a:solidFill>
              </a:rPr>
              <a:t>By showcasing and educating people about green products, media can help break misconceptions.</a:t>
            </a:r>
            <a:endParaRPr/>
          </a:p>
          <a:p>
            <a:pPr marL="342900" lvl="0" indent="-342900" algn="just" rtl="0">
              <a:lnSpc>
                <a:spcPct val="100000"/>
              </a:lnSpc>
              <a:spcBef>
                <a:spcPts val="600"/>
              </a:spcBef>
              <a:spcAft>
                <a:spcPts val="0"/>
              </a:spcAft>
              <a:buSzPts val="2400"/>
              <a:buFont typeface="Arial"/>
              <a:buChar char="•"/>
            </a:pPr>
            <a:r>
              <a:rPr lang="en-US">
                <a:solidFill>
                  <a:srgbClr val="000000"/>
                </a:solidFill>
              </a:rPr>
              <a:t>Apart from product knowledge, people also base their purchasing decisions on various other factors.</a:t>
            </a:r>
            <a:endParaRPr>
              <a:solidFill>
                <a:srgbClr val="000000"/>
              </a:solidFill>
            </a:endParaRPr>
          </a:p>
        </p:txBody>
      </p:sp>
      <p:sp>
        <p:nvSpPr>
          <p:cNvPr id="501" name="Google Shape;501;g2d18f9086ee_0_176"/>
          <p:cNvSpPr txBox="1">
            <a:spLocks noGrp="1"/>
          </p:cNvSpPr>
          <p:nvPr>
            <p:ph type="body" idx="1"/>
          </p:nvPr>
        </p:nvSpPr>
        <p:spPr>
          <a:xfrm>
            <a:off x="904856" y="579159"/>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IMPACT OF GREEN CONSUMERISM</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2d18f9086ee_0_182"/>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IMPACT OF GREEN CONSUMERISM</a:t>
            </a:r>
            <a:endParaRPr/>
          </a:p>
        </p:txBody>
      </p:sp>
      <p:sp>
        <p:nvSpPr>
          <p:cNvPr id="508" name="Google Shape;508;g2d18f9086ee_0_182"/>
          <p:cNvSpPr txBox="1">
            <a:spLocks noGrp="1"/>
          </p:cNvSpPr>
          <p:nvPr>
            <p:ph type="body" idx="2"/>
          </p:nvPr>
        </p:nvSpPr>
        <p:spPr>
          <a:xfrm>
            <a:off x="904850" y="1318263"/>
            <a:ext cx="10053000" cy="4928601"/>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en-US">
                <a:solidFill>
                  <a:srgbClr val="000000"/>
                </a:solidFill>
                <a:highlight>
                  <a:srgbClr val="FFFFFF"/>
                </a:highlight>
              </a:rPr>
              <a:t>The essence of green consumerism lies in a comprehensive and mindful approach to resource management that addresses, foresees, fulfils, and safeguards the needs of all stakeholders while preserving the natural environment and human health.</a:t>
            </a:r>
            <a:endParaRPr/>
          </a:p>
          <a:p>
            <a:pPr marL="0" lvl="0" indent="0" algn="just" rtl="0">
              <a:lnSpc>
                <a:spcPct val="100000"/>
              </a:lnSpc>
              <a:spcBef>
                <a:spcPts val="600"/>
              </a:spcBef>
              <a:spcAft>
                <a:spcPts val="0"/>
              </a:spcAft>
              <a:buSzPts val="2400"/>
              <a:buNone/>
            </a:pPr>
            <a:r>
              <a:rPr lang="en-US">
                <a:solidFill>
                  <a:srgbClr val="000000"/>
                </a:solidFill>
                <a:highlight>
                  <a:srgbClr val="FFFFFF"/>
                </a:highlight>
              </a:rPr>
              <a:t>Green Consumerism is essential for several reasons:</a:t>
            </a:r>
            <a:endParaRPr>
              <a:solidFill>
                <a:srgbClr val="000000"/>
              </a:solidFill>
              <a:highlight>
                <a:srgbClr val="FFFFFF"/>
              </a:highlight>
            </a:endParaRPr>
          </a:p>
          <a:p>
            <a:pPr marL="342900" lvl="0" indent="-342900" algn="just" rtl="0">
              <a:lnSpc>
                <a:spcPct val="100000"/>
              </a:lnSpc>
              <a:spcBef>
                <a:spcPts val="1200"/>
              </a:spcBef>
              <a:spcAft>
                <a:spcPts val="0"/>
              </a:spcAft>
              <a:buSzPts val="2400"/>
              <a:buFont typeface="Arial"/>
              <a:buChar char="•"/>
            </a:pPr>
            <a:r>
              <a:rPr lang="en-US">
                <a:solidFill>
                  <a:srgbClr val="000000"/>
                </a:solidFill>
                <a:highlight>
                  <a:srgbClr val="FFFFFF"/>
                </a:highlight>
              </a:rPr>
              <a:t>Promotes minimal packaging and encourages the reuse of materials like paper and plastic bags.</a:t>
            </a:r>
            <a:endParaRPr/>
          </a:p>
          <a:p>
            <a:pPr marL="342900" lvl="0" indent="-342900" algn="just" rtl="0">
              <a:lnSpc>
                <a:spcPct val="100000"/>
              </a:lnSpc>
              <a:spcBef>
                <a:spcPts val="1200"/>
              </a:spcBef>
              <a:spcAft>
                <a:spcPts val="0"/>
              </a:spcAft>
              <a:buSzPts val="2400"/>
              <a:buFont typeface="Arial"/>
              <a:buChar char="•"/>
            </a:pPr>
            <a:r>
              <a:rPr lang="en-US">
                <a:solidFill>
                  <a:srgbClr val="000000"/>
                </a:solidFill>
                <a:highlight>
                  <a:srgbClr val="FFFFFF"/>
                </a:highlight>
              </a:rPr>
              <a:t>Enhances energy efficiency, leading to cost savings, reduced utility bills, and decreased greenhouse gas emissions.</a:t>
            </a:r>
            <a:endParaRPr/>
          </a:p>
          <a:p>
            <a:pPr marL="342900" lvl="0" indent="-342900" algn="just" rtl="0">
              <a:lnSpc>
                <a:spcPct val="100000"/>
              </a:lnSpc>
              <a:spcBef>
                <a:spcPts val="1200"/>
              </a:spcBef>
              <a:spcAft>
                <a:spcPts val="0"/>
              </a:spcAft>
              <a:buSzPts val="2400"/>
              <a:buFont typeface="Arial"/>
              <a:buChar char="•"/>
            </a:pPr>
            <a:r>
              <a:rPr lang="en-US">
                <a:solidFill>
                  <a:srgbClr val="000000"/>
                </a:solidFill>
                <a:highlight>
                  <a:srgbClr val="FFFFFF"/>
                </a:highlight>
              </a:rPr>
              <a:t>Lowers emissions from transportation and industrial activities, contributing to cleaner air and reduced pollution levels.</a:t>
            </a:r>
            <a:endParaRPr>
              <a:solidFill>
                <a:srgbClr val="000000"/>
              </a:solidFill>
              <a:highlight>
                <a:srgbClr val="FFFFFF"/>
              </a:high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2d18f9086ee_0_188"/>
          <p:cNvSpPr txBox="1">
            <a:spLocks noGrp="1"/>
          </p:cNvSpPr>
          <p:nvPr>
            <p:ph type="body" idx="2"/>
          </p:nvPr>
        </p:nvSpPr>
        <p:spPr>
          <a:xfrm>
            <a:off x="904850" y="1371398"/>
            <a:ext cx="10053000" cy="5018554"/>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000000"/>
                </a:solidFill>
                <a:highlight>
                  <a:srgbClr val="FFFFFF"/>
                </a:highlight>
              </a:rPr>
              <a:t>Stricter emissions standards enforced due to advocacy and programs promoting green consumerism.</a:t>
            </a:r>
            <a:endParaRPr>
              <a:solidFill>
                <a:srgbClr val="000000"/>
              </a:solidFill>
              <a:highlight>
                <a:srgbClr val="FFFFFF"/>
              </a:highlight>
            </a:endParaRPr>
          </a:p>
          <a:p>
            <a:pPr marL="342900" lvl="0" indent="-342900" algn="just" rtl="0">
              <a:lnSpc>
                <a:spcPct val="150000"/>
              </a:lnSpc>
              <a:spcBef>
                <a:spcPts val="1200"/>
              </a:spcBef>
              <a:spcAft>
                <a:spcPts val="0"/>
              </a:spcAft>
              <a:buSzPts val="2400"/>
              <a:buFont typeface="Arial"/>
              <a:buChar char="•"/>
            </a:pPr>
            <a:r>
              <a:rPr lang="en-US">
                <a:solidFill>
                  <a:srgbClr val="000000"/>
                </a:solidFill>
                <a:highlight>
                  <a:srgbClr val="FFFFFF"/>
                </a:highlight>
              </a:rPr>
              <a:t>Reduced emissions from engines and motors, adoption of cleaner fuel options.</a:t>
            </a:r>
            <a:endParaRPr>
              <a:solidFill>
                <a:srgbClr val="000000"/>
              </a:solidFill>
              <a:highlight>
                <a:srgbClr val="FFFFFF"/>
              </a:highlight>
            </a:endParaRPr>
          </a:p>
          <a:p>
            <a:pPr marL="342900" lvl="0" indent="-342900" algn="just" rtl="0">
              <a:lnSpc>
                <a:spcPct val="150000"/>
              </a:lnSpc>
              <a:spcBef>
                <a:spcPts val="1200"/>
              </a:spcBef>
              <a:spcAft>
                <a:spcPts val="0"/>
              </a:spcAft>
              <a:buSzPts val="2400"/>
              <a:buFont typeface="Arial"/>
              <a:buChar char="•"/>
            </a:pPr>
            <a:r>
              <a:rPr lang="en-US">
                <a:solidFill>
                  <a:srgbClr val="000000"/>
                </a:solidFill>
                <a:highlight>
                  <a:srgbClr val="FFFFFF"/>
                </a:highlight>
              </a:rPr>
              <a:t>Demand for organic and locally sourced food due to healthier options without artificial fertilizers, hormones, antibiotics, or pesticides.</a:t>
            </a:r>
            <a:endParaRPr>
              <a:solidFill>
                <a:srgbClr val="000000"/>
              </a:solidFill>
              <a:highlight>
                <a:srgbClr val="FFFFFF"/>
              </a:highlight>
            </a:endParaRPr>
          </a:p>
          <a:p>
            <a:pPr marL="342900" lvl="0" indent="-342900" algn="just" rtl="0">
              <a:lnSpc>
                <a:spcPct val="150000"/>
              </a:lnSpc>
              <a:spcBef>
                <a:spcPts val="1200"/>
              </a:spcBef>
              <a:spcAft>
                <a:spcPts val="0"/>
              </a:spcAft>
              <a:buSzPts val="2400"/>
              <a:buFont typeface="Arial"/>
              <a:buChar char="•"/>
            </a:pPr>
            <a:r>
              <a:rPr lang="en-US">
                <a:solidFill>
                  <a:srgbClr val="000000"/>
                </a:solidFill>
                <a:highlight>
                  <a:srgbClr val="FFFFFF"/>
                </a:highlight>
              </a:rPr>
              <a:t>Recognising the impact of depleting green cover on natural habitats and making sustainable choices for long-term planet health.</a:t>
            </a:r>
            <a:endParaRPr>
              <a:solidFill>
                <a:srgbClr val="000000"/>
              </a:solidFill>
              <a:highlight>
                <a:srgbClr val="FFFFFF"/>
              </a:highlight>
            </a:endParaRPr>
          </a:p>
        </p:txBody>
      </p:sp>
      <p:sp>
        <p:nvSpPr>
          <p:cNvPr id="515" name="Google Shape;515;g2d18f9086ee_0_188"/>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IMPACT OF GREEN CONSUMERISM</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81"/>
          <p:cNvSpPr txBox="1">
            <a:spLocks noGrp="1"/>
          </p:cNvSpPr>
          <p:nvPr>
            <p:ph type="body" idx="2"/>
          </p:nvPr>
        </p:nvSpPr>
        <p:spPr>
          <a:xfrm>
            <a:off x="904850" y="1320780"/>
            <a:ext cx="10053000" cy="3857394"/>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b="1">
                <a:solidFill>
                  <a:srgbClr val="000000"/>
                </a:solidFill>
              </a:rPr>
              <a:t>Save Energy: </a:t>
            </a:r>
            <a:r>
              <a:rPr lang="en-US">
                <a:solidFill>
                  <a:srgbClr val="000000"/>
                </a:solidFill>
              </a:rPr>
              <a:t>Mindfully reduce energy consumption by turning off lights and electronics when not in use.</a:t>
            </a:r>
            <a:endParaRPr/>
          </a:p>
          <a:p>
            <a:pPr marL="342900" lvl="0" indent="-342900" algn="just" rtl="0">
              <a:lnSpc>
                <a:spcPct val="150000"/>
              </a:lnSpc>
              <a:spcBef>
                <a:spcPts val="1200"/>
              </a:spcBef>
              <a:spcAft>
                <a:spcPts val="0"/>
              </a:spcAft>
              <a:buSzPts val="2400"/>
              <a:buFont typeface="Arial"/>
              <a:buChar char="•"/>
            </a:pPr>
            <a:r>
              <a:rPr lang="en-US" b="1">
                <a:solidFill>
                  <a:srgbClr val="000000"/>
                </a:solidFill>
              </a:rPr>
              <a:t>Change Your Mindset: </a:t>
            </a:r>
            <a:r>
              <a:rPr lang="en-US">
                <a:solidFill>
                  <a:srgbClr val="000000"/>
                </a:solidFill>
              </a:rPr>
              <a:t>Consume products and services that reduce natural resource depletion, habitat loss, and environmental degradation.</a:t>
            </a:r>
            <a:endParaRPr/>
          </a:p>
          <a:p>
            <a:pPr marL="342900" lvl="0" indent="-342900" algn="just" rtl="0">
              <a:lnSpc>
                <a:spcPct val="150000"/>
              </a:lnSpc>
              <a:spcBef>
                <a:spcPts val="1200"/>
              </a:spcBef>
              <a:spcAft>
                <a:spcPts val="0"/>
              </a:spcAft>
              <a:buSzPts val="2400"/>
              <a:buFont typeface="Arial"/>
              <a:buChar char="•"/>
            </a:pPr>
            <a:r>
              <a:rPr lang="en-US" b="1">
                <a:solidFill>
                  <a:srgbClr val="000000"/>
                </a:solidFill>
              </a:rPr>
              <a:t>Use Solar and Renewable Energy: </a:t>
            </a:r>
            <a:r>
              <a:rPr lang="en-US">
                <a:solidFill>
                  <a:srgbClr val="000000"/>
                </a:solidFill>
              </a:rPr>
              <a:t>Consider using solar products that harness the sun's energy instead of relying solely on electricity.</a:t>
            </a:r>
            <a:endParaRPr/>
          </a:p>
          <a:p>
            <a:pPr marL="342900" lvl="0" indent="-342900" algn="just" rtl="0">
              <a:lnSpc>
                <a:spcPct val="150000"/>
              </a:lnSpc>
              <a:spcBef>
                <a:spcPts val="1200"/>
              </a:spcBef>
              <a:spcAft>
                <a:spcPts val="0"/>
              </a:spcAft>
              <a:buSzPts val="2400"/>
              <a:buFont typeface="Arial"/>
              <a:buChar char="•"/>
            </a:pPr>
            <a:r>
              <a:rPr lang="en-US" b="1">
                <a:solidFill>
                  <a:srgbClr val="000000"/>
                </a:solidFill>
              </a:rPr>
              <a:t>Collaborate </a:t>
            </a:r>
            <a:r>
              <a:rPr lang="en-US">
                <a:solidFill>
                  <a:srgbClr val="000000"/>
                </a:solidFill>
              </a:rPr>
              <a:t>with governments, energy production facilities, industries, manufacturers, and consumers in investing in renewable energy solutions.</a:t>
            </a:r>
            <a:endParaRPr>
              <a:solidFill>
                <a:srgbClr val="000000"/>
              </a:solidFill>
            </a:endParaRPr>
          </a:p>
        </p:txBody>
      </p:sp>
      <p:sp>
        <p:nvSpPr>
          <p:cNvPr id="522" name="Google Shape;522;p81"/>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GREEN CONSUMERSHIP STRATEGIES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2d18f9086ee_0_194"/>
          <p:cNvSpPr txBox="1">
            <a:spLocks noGrp="1"/>
          </p:cNvSpPr>
          <p:nvPr>
            <p:ph type="body" idx="2"/>
          </p:nvPr>
        </p:nvSpPr>
        <p:spPr>
          <a:xfrm>
            <a:off x="904850" y="1218214"/>
            <a:ext cx="10053000" cy="4715861"/>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b="1">
                <a:solidFill>
                  <a:srgbClr val="000000"/>
                </a:solidFill>
              </a:rPr>
              <a:t>Check Energy Labels: </a:t>
            </a:r>
            <a:r>
              <a:rPr lang="en-US">
                <a:solidFill>
                  <a:srgbClr val="000000"/>
                </a:solidFill>
              </a:rPr>
              <a:t>Avoid energy-intensive products and opt for products with lower energy consumption.</a:t>
            </a:r>
            <a:endParaRPr>
              <a:solidFill>
                <a:srgbClr val="000000"/>
              </a:solidFill>
            </a:endParaRPr>
          </a:p>
          <a:p>
            <a:pPr marL="342900" lvl="0" indent="-342900" algn="just" rtl="0">
              <a:lnSpc>
                <a:spcPct val="150000"/>
              </a:lnSpc>
              <a:spcBef>
                <a:spcPts val="1200"/>
              </a:spcBef>
              <a:spcAft>
                <a:spcPts val="0"/>
              </a:spcAft>
              <a:buSzPts val="2400"/>
              <a:buFont typeface="Arial"/>
              <a:buChar char="•"/>
            </a:pPr>
            <a:r>
              <a:rPr lang="en-US" b="1">
                <a:solidFill>
                  <a:srgbClr val="000000"/>
                </a:solidFill>
              </a:rPr>
              <a:t>Prioritise Green Energy: </a:t>
            </a:r>
            <a:r>
              <a:rPr lang="en-US">
                <a:solidFill>
                  <a:srgbClr val="000000"/>
                </a:solidFill>
              </a:rPr>
              <a:t>Prefer clean and renewable energy whenever possible.</a:t>
            </a:r>
            <a:endParaRPr>
              <a:solidFill>
                <a:srgbClr val="000000"/>
              </a:solidFill>
            </a:endParaRPr>
          </a:p>
          <a:p>
            <a:pPr marL="342900" lvl="0" indent="-342900" algn="just" rtl="0">
              <a:lnSpc>
                <a:spcPct val="150000"/>
              </a:lnSpc>
              <a:spcBef>
                <a:spcPts val="1200"/>
              </a:spcBef>
              <a:spcAft>
                <a:spcPts val="0"/>
              </a:spcAft>
              <a:buSzPts val="2400"/>
              <a:buFont typeface="Arial"/>
              <a:buChar char="•"/>
            </a:pPr>
            <a:r>
              <a:rPr lang="en-US" b="1">
                <a:solidFill>
                  <a:srgbClr val="000000"/>
                </a:solidFill>
              </a:rPr>
              <a:t>Recycling: </a:t>
            </a:r>
            <a:r>
              <a:rPr lang="en-US">
                <a:solidFill>
                  <a:srgbClr val="000000"/>
                </a:solidFill>
              </a:rPr>
              <a:t>Choose eco-friendly alternatives and recyclable products.</a:t>
            </a:r>
            <a:endParaRPr>
              <a:solidFill>
                <a:srgbClr val="000000"/>
              </a:solidFill>
            </a:endParaRPr>
          </a:p>
          <a:p>
            <a:pPr marL="342900" lvl="0" indent="-342900" algn="just" rtl="0">
              <a:lnSpc>
                <a:spcPct val="150000"/>
              </a:lnSpc>
              <a:spcBef>
                <a:spcPts val="1200"/>
              </a:spcBef>
              <a:spcAft>
                <a:spcPts val="0"/>
              </a:spcAft>
              <a:buSzPts val="2400"/>
              <a:buFont typeface="Arial"/>
              <a:buChar char="•"/>
            </a:pPr>
            <a:r>
              <a:rPr lang="en-US" b="1">
                <a:solidFill>
                  <a:srgbClr val="000000"/>
                </a:solidFill>
              </a:rPr>
              <a:t>Purchase Locally Grown and Organic Foods: </a:t>
            </a:r>
            <a:r>
              <a:rPr lang="en-US">
                <a:solidFill>
                  <a:srgbClr val="000000"/>
                </a:solidFill>
              </a:rPr>
              <a:t>Reduce carbon emissions associated with transportation and minimise the harmful effects of artificial pesticides and fertilizers.</a:t>
            </a:r>
            <a:endParaRPr>
              <a:solidFill>
                <a:srgbClr val="000000"/>
              </a:solidFill>
            </a:endParaRPr>
          </a:p>
        </p:txBody>
      </p:sp>
      <p:sp>
        <p:nvSpPr>
          <p:cNvPr id="529" name="Google Shape;529;g2d18f9086ee_0_194"/>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GREEN CONSUMERSHIP STRATEGIES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g2d18f9086ee_0_200"/>
          <p:cNvSpPr txBox="1">
            <a:spLocks noGrp="1"/>
          </p:cNvSpPr>
          <p:nvPr>
            <p:ph type="body" idx="2"/>
          </p:nvPr>
        </p:nvSpPr>
        <p:spPr>
          <a:xfrm>
            <a:off x="904850" y="1433012"/>
            <a:ext cx="10053000" cy="5043988"/>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en-US" b="1">
                <a:solidFill>
                  <a:srgbClr val="000000"/>
                </a:solidFill>
              </a:rPr>
              <a:t>Transparency: </a:t>
            </a:r>
            <a:r>
              <a:rPr lang="en-US">
                <a:solidFill>
                  <a:srgbClr val="000000"/>
                </a:solidFill>
              </a:rPr>
              <a:t>Companies should be transparent about their practices, including sourcing and production processes.</a:t>
            </a:r>
            <a:endParaRPr>
              <a:solidFill>
                <a:srgbClr val="000000"/>
              </a:solidFill>
            </a:endParaRPr>
          </a:p>
          <a:p>
            <a:pPr marL="342900" lvl="0" indent="-342900" algn="just" rtl="0">
              <a:lnSpc>
                <a:spcPct val="150000"/>
              </a:lnSpc>
              <a:spcBef>
                <a:spcPts val="1200"/>
              </a:spcBef>
              <a:spcAft>
                <a:spcPts val="0"/>
              </a:spcAft>
              <a:buSzPts val="2400"/>
              <a:buFont typeface="Arial"/>
              <a:buChar char="•"/>
            </a:pPr>
            <a:r>
              <a:rPr lang="en-US" b="1">
                <a:solidFill>
                  <a:srgbClr val="000000"/>
                </a:solidFill>
              </a:rPr>
              <a:t>Authenticity: </a:t>
            </a:r>
            <a:r>
              <a:rPr lang="en-US">
                <a:solidFill>
                  <a:srgbClr val="000000"/>
                </a:solidFill>
              </a:rPr>
              <a:t>Companies should demonstrate a genuine commitment to sustainability by offering green products and services.</a:t>
            </a:r>
            <a:endParaRPr>
              <a:solidFill>
                <a:srgbClr val="000000"/>
              </a:solidFill>
            </a:endParaRPr>
          </a:p>
          <a:p>
            <a:pPr marL="342900" lvl="0" indent="-342900" algn="just" rtl="0">
              <a:lnSpc>
                <a:spcPct val="150000"/>
              </a:lnSpc>
              <a:spcBef>
                <a:spcPts val="1200"/>
              </a:spcBef>
              <a:spcAft>
                <a:spcPts val="0"/>
              </a:spcAft>
              <a:buSzPts val="2400"/>
              <a:buFont typeface="Arial"/>
              <a:buChar char="•"/>
            </a:pPr>
            <a:r>
              <a:rPr lang="en-US" b="1">
                <a:solidFill>
                  <a:srgbClr val="000000"/>
                </a:solidFill>
              </a:rPr>
              <a:t>Emphasizing Pro-Environmental Solutions and Benefits: </a:t>
            </a:r>
            <a:r>
              <a:rPr lang="en-US">
                <a:solidFill>
                  <a:srgbClr val="000000"/>
                </a:solidFill>
              </a:rPr>
              <a:t>Companies should highlight the environmental advantages of their products.</a:t>
            </a:r>
            <a:endParaRPr>
              <a:solidFill>
                <a:srgbClr val="000000"/>
              </a:solidFill>
            </a:endParaRPr>
          </a:p>
          <a:p>
            <a:pPr marL="342900" lvl="0" indent="-342900" algn="just" rtl="0">
              <a:lnSpc>
                <a:spcPct val="150000"/>
              </a:lnSpc>
              <a:spcBef>
                <a:spcPts val="1200"/>
              </a:spcBef>
              <a:spcAft>
                <a:spcPts val="0"/>
              </a:spcAft>
              <a:buSzPts val="2400"/>
              <a:buFont typeface="Arial"/>
              <a:buChar char="•"/>
            </a:pPr>
            <a:r>
              <a:rPr lang="en-US" b="1">
                <a:solidFill>
                  <a:srgbClr val="000000"/>
                </a:solidFill>
              </a:rPr>
              <a:t>Creating Long-Lasting Products: </a:t>
            </a:r>
            <a:r>
              <a:rPr lang="en-US">
                <a:solidFill>
                  <a:srgbClr val="000000"/>
                </a:solidFill>
              </a:rPr>
              <a:t>Companies should prioritise extending the life cycle of their products.</a:t>
            </a:r>
            <a:endParaRPr>
              <a:solidFill>
                <a:srgbClr val="000000"/>
              </a:solidFill>
            </a:endParaRPr>
          </a:p>
        </p:txBody>
      </p:sp>
      <p:sp>
        <p:nvSpPr>
          <p:cNvPr id="536" name="Google Shape;536;g2d18f9086ee_0_200"/>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GREEN CONSUMERSHIP STRATEGIES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82"/>
          <p:cNvSpPr txBox="1">
            <a:spLocks noGrp="1"/>
          </p:cNvSpPr>
          <p:nvPr>
            <p:ph type="body" idx="2"/>
          </p:nvPr>
        </p:nvSpPr>
        <p:spPr>
          <a:xfrm>
            <a:off x="904850" y="1291550"/>
            <a:ext cx="10053000" cy="484255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b="1">
                <a:solidFill>
                  <a:srgbClr val="000000"/>
                </a:solidFill>
              </a:rPr>
              <a:t>Utilizing Cause Marketing and Environmental Certifications: </a:t>
            </a:r>
            <a:r>
              <a:rPr lang="en-US">
                <a:solidFill>
                  <a:srgbClr val="000000"/>
                </a:solidFill>
              </a:rPr>
              <a:t>Cause marketing involves directing a portion of product profits towards non-profit causes.</a:t>
            </a:r>
            <a:endParaRPr>
              <a:solidFill>
                <a:srgbClr val="000000"/>
              </a:solidFill>
            </a:endParaRPr>
          </a:p>
          <a:p>
            <a:pPr marL="342900" lvl="0" indent="-342900" algn="just" rtl="0">
              <a:lnSpc>
                <a:spcPct val="150000"/>
              </a:lnSpc>
              <a:spcBef>
                <a:spcPts val="1200"/>
              </a:spcBef>
              <a:spcAft>
                <a:spcPts val="0"/>
              </a:spcAft>
              <a:buSzPts val="2400"/>
              <a:buFont typeface="Arial"/>
              <a:buChar char="•"/>
            </a:pPr>
            <a:r>
              <a:rPr lang="en-US" b="1">
                <a:solidFill>
                  <a:srgbClr val="000000"/>
                </a:solidFill>
              </a:rPr>
              <a:t>Eco-labels: </a:t>
            </a:r>
            <a:r>
              <a:rPr lang="en-US">
                <a:solidFill>
                  <a:srgbClr val="000000"/>
                </a:solidFill>
              </a:rPr>
              <a:t>Eco-labels like Energy Star, USDA's Certified Organic, and the recycling logo significantly impact consumer purchasing decisions.</a:t>
            </a:r>
            <a:endParaRPr/>
          </a:p>
          <a:p>
            <a:pPr marL="342900" lvl="0" indent="-342900" algn="just" rtl="0">
              <a:lnSpc>
                <a:spcPct val="150000"/>
              </a:lnSpc>
              <a:spcBef>
                <a:spcPts val="1200"/>
              </a:spcBef>
              <a:spcAft>
                <a:spcPts val="0"/>
              </a:spcAft>
              <a:buSzPts val="2400"/>
              <a:buFont typeface="Arial"/>
              <a:buChar char="•"/>
            </a:pPr>
            <a:r>
              <a:rPr lang="en-US" b="1">
                <a:solidFill>
                  <a:srgbClr val="000000"/>
                </a:solidFill>
              </a:rPr>
              <a:t>Environmental Product Declarations: </a:t>
            </a:r>
            <a:r>
              <a:rPr lang="en-US">
                <a:solidFill>
                  <a:srgbClr val="000000"/>
                </a:solidFill>
              </a:rPr>
              <a:t>They provide detailed information about a product's life cycle's environmental impact.</a:t>
            </a:r>
            <a:endParaRPr>
              <a:solidFill>
                <a:srgbClr val="000000"/>
              </a:solidFill>
            </a:endParaRPr>
          </a:p>
        </p:txBody>
      </p:sp>
      <p:sp>
        <p:nvSpPr>
          <p:cNvPr id="543" name="Google Shape;543;p82"/>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GREEN CONSUMERSHIP STRATEGIES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
          <p:cNvSpPr txBox="1">
            <a:spLocks noGrp="1"/>
          </p:cNvSpPr>
          <p:nvPr>
            <p:ph type="body" idx="2"/>
          </p:nvPr>
        </p:nvSpPr>
        <p:spPr>
          <a:xfrm>
            <a:off x="5339297" y="756520"/>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Introduction </a:t>
            </a:r>
            <a:endParaRPr/>
          </a:p>
        </p:txBody>
      </p:sp>
      <p:sp>
        <p:nvSpPr>
          <p:cNvPr id="221" name="Google Shape;221;p4"/>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Serving Green Consumers</a:t>
            </a:r>
            <a:endParaRPr/>
          </a:p>
        </p:txBody>
      </p:sp>
      <p:sp>
        <p:nvSpPr>
          <p:cNvPr id="222" name="Google Shape;222;p4"/>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Case Studies</a:t>
            </a:r>
            <a:endParaRPr/>
          </a:p>
        </p:txBody>
      </p:sp>
      <p:sp>
        <p:nvSpPr>
          <p:cNvPr id="223" name="Google Shape;223;p4"/>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Assessment</a:t>
            </a:r>
            <a:endParaRPr/>
          </a:p>
        </p:txBody>
      </p:sp>
      <p:sp>
        <p:nvSpPr>
          <p:cNvPr id="224" name="Google Shape;224;p4"/>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Key terms and definitions</a:t>
            </a:r>
            <a:endParaRPr/>
          </a:p>
        </p:txBody>
      </p:sp>
      <p:sp>
        <p:nvSpPr>
          <p:cNvPr id="225" name="Google Shape;225;p4"/>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TABLE OF CONTENTS</a:t>
            </a:r>
            <a:endParaRPr/>
          </a:p>
        </p:txBody>
      </p:sp>
      <p:sp>
        <p:nvSpPr>
          <p:cNvPr id="226" name="Google Shape;226;p4"/>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227" name="Google Shape;227;p4"/>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228" name="Google Shape;228;p4"/>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229" name="Google Shape;229;p4"/>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230" name="Google Shape;230;p4"/>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231" name="Google Shape;231;p4"/>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2400" b="0" i="0" u="none" strike="noStrike" cap="none">
                <a:solidFill>
                  <a:srgbClr val="595959"/>
                </a:solidFill>
                <a:latin typeface="Calibri"/>
                <a:ea typeface="Calibri"/>
                <a:cs typeface="Calibri"/>
                <a:sym typeface="Calibri"/>
              </a:rPr>
              <a:t>References</a:t>
            </a:r>
            <a:endParaRPr sz="1400" b="0" i="0" u="none" strike="noStrike" cap="none">
              <a:solidFill>
                <a:srgbClr val="000000"/>
              </a:solidFill>
              <a:latin typeface="Arial"/>
              <a:ea typeface="Arial"/>
              <a:cs typeface="Arial"/>
              <a:sym typeface="Arial"/>
            </a:endParaRPr>
          </a:p>
        </p:txBody>
      </p:sp>
      <p:sp>
        <p:nvSpPr>
          <p:cNvPr id="232" name="Google Shape;232;p4"/>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n-U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2d18f9086ee_0_102"/>
          <p:cNvSpPr txBox="1">
            <a:spLocks noGrp="1"/>
          </p:cNvSpPr>
          <p:nvPr>
            <p:ph type="body" idx="2"/>
          </p:nvPr>
        </p:nvSpPr>
        <p:spPr>
          <a:xfrm>
            <a:off x="904850" y="1371369"/>
            <a:ext cx="10053000" cy="4762304"/>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1200"/>
              </a:spcBef>
              <a:spcAft>
                <a:spcPts val="0"/>
              </a:spcAft>
              <a:buSzPts val="2400"/>
              <a:buFont typeface="Arial"/>
              <a:buChar char="•"/>
            </a:pPr>
            <a:r>
              <a:rPr lang="en-US">
                <a:solidFill>
                  <a:srgbClr val="000000"/>
                </a:solidFill>
              </a:rPr>
              <a:t>Seafood consumers favour products with Marine Stewardship Council's logo, indicating responsible environmental harvesting.</a:t>
            </a:r>
            <a:endParaRPr>
              <a:solidFill>
                <a:srgbClr val="000000"/>
              </a:solidFill>
            </a:endParaRPr>
          </a:p>
          <a:p>
            <a:pPr marL="342900" lvl="0" indent="-342900" algn="just" rtl="0">
              <a:lnSpc>
                <a:spcPct val="100000"/>
              </a:lnSpc>
              <a:spcBef>
                <a:spcPts val="1200"/>
              </a:spcBef>
              <a:spcAft>
                <a:spcPts val="0"/>
              </a:spcAft>
              <a:buSzPts val="2400"/>
              <a:buFont typeface="Arial"/>
              <a:buChar char="•"/>
            </a:pPr>
            <a:r>
              <a:rPr lang="en-US">
                <a:solidFill>
                  <a:srgbClr val="000000"/>
                </a:solidFill>
              </a:rPr>
              <a:t>Coffee drinkers in Canada and the US seek organic beans with certifications like the Bird-Friendly seal.</a:t>
            </a:r>
            <a:endParaRPr>
              <a:solidFill>
                <a:srgbClr val="000000"/>
              </a:solidFill>
            </a:endParaRPr>
          </a:p>
          <a:p>
            <a:pPr marL="342900" lvl="0" indent="-342900" algn="just" rtl="0">
              <a:lnSpc>
                <a:spcPct val="100000"/>
              </a:lnSpc>
              <a:spcBef>
                <a:spcPts val="1200"/>
              </a:spcBef>
              <a:spcAft>
                <a:spcPts val="0"/>
              </a:spcAft>
              <a:buSzPts val="2400"/>
              <a:buFont typeface="Arial"/>
              <a:buChar char="•"/>
            </a:pPr>
            <a:r>
              <a:rPr lang="en-US">
                <a:solidFill>
                  <a:srgbClr val="000000"/>
                </a:solidFill>
              </a:rPr>
              <a:t>Mexico's Forest Stewardship Council has certified over 25 million hectares of forest gardens in 54 countries, doubling coverage since 1998.</a:t>
            </a:r>
            <a:endParaRPr>
              <a:solidFill>
                <a:srgbClr val="000000"/>
              </a:solidFill>
            </a:endParaRPr>
          </a:p>
          <a:p>
            <a:pPr marL="342900" lvl="0" indent="-342900" algn="just" rtl="0">
              <a:lnSpc>
                <a:spcPct val="100000"/>
              </a:lnSpc>
              <a:spcBef>
                <a:spcPts val="1200"/>
              </a:spcBef>
              <a:spcAft>
                <a:spcPts val="0"/>
              </a:spcAft>
              <a:buSzPts val="2400"/>
              <a:buFont typeface="Arial"/>
              <a:buChar char="•"/>
            </a:pPr>
            <a:r>
              <a:rPr lang="en-US">
                <a:solidFill>
                  <a:srgbClr val="000000"/>
                </a:solidFill>
              </a:rPr>
              <a:t>The European Blue Flag campaign in 20 European countries has identified over 2,750 marinas and beaches as environmentally friendly.</a:t>
            </a:r>
            <a:endParaRPr>
              <a:solidFill>
                <a:srgbClr val="000000"/>
              </a:solidFill>
            </a:endParaRPr>
          </a:p>
          <a:p>
            <a:pPr marL="342900" lvl="0" indent="-342900" algn="just" rtl="0">
              <a:lnSpc>
                <a:spcPct val="100000"/>
              </a:lnSpc>
              <a:spcBef>
                <a:spcPts val="1200"/>
              </a:spcBef>
              <a:spcAft>
                <a:spcPts val="0"/>
              </a:spcAft>
              <a:buSzPts val="2400"/>
              <a:buFont typeface="Arial"/>
              <a:buChar char="•"/>
            </a:pPr>
            <a:r>
              <a:rPr lang="en-US">
                <a:solidFill>
                  <a:srgbClr val="000000"/>
                </a:solidFill>
              </a:rPr>
              <a:t>Thai consumers have increased usage of energy-efficient single-door refrigerators.</a:t>
            </a:r>
            <a:endParaRPr>
              <a:solidFill>
                <a:srgbClr val="000000"/>
              </a:solidFill>
            </a:endParaRPr>
          </a:p>
        </p:txBody>
      </p:sp>
      <p:sp>
        <p:nvSpPr>
          <p:cNvPr id="550" name="Google Shape;550;g2d18f9086ee_0_102"/>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GREEN CONSUMPTION EXAMPLES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2d18f9086ee_0_108"/>
          <p:cNvSpPr txBox="1">
            <a:spLocks noGrp="1"/>
          </p:cNvSpPr>
          <p:nvPr>
            <p:ph type="body" idx="2"/>
          </p:nvPr>
        </p:nvSpPr>
        <p:spPr>
          <a:xfrm>
            <a:off x="904850" y="1404204"/>
            <a:ext cx="10053000" cy="4680413"/>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SzPts val="2400"/>
              <a:buFont typeface="Arial"/>
              <a:buChar char="•"/>
            </a:pPr>
            <a:r>
              <a:rPr lang="en-US">
                <a:solidFill>
                  <a:srgbClr val="000000"/>
                </a:solidFill>
              </a:rPr>
              <a:t>Global consumers are reducing the need for medium coal-fired power plants by switching to energy-saving compact fluorescent lamps.</a:t>
            </a:r>
            <a:endParaRPr>
              <a:solidFill>
                <a:srgbClr val="000000"/>
              </a:solidFill>
            </a:endParaRPr>
          </a:p>
          <a:p>
            <a:pPr marL="342900" lvl="0" indent="-342900" algn="just" rtl="0">
              <a:lnSpc>
                <a:spcPct val="100000"/>
              </a:lnSpc>
              <a:spcBef>
                <a:spcPts val="1200"/>
              </a:spcBef>
              <a:spcAft>
                <a:spcPts val="0"/>
              </a:spcAft>
              <a:buSzPts val="2400"/>
              <a:buFont typeface="Arial"/>
              <a:buChar char="•"/>
            </a:pPr>
            <a:r>
              <a:rPr lang="en-US">
                <a:solidFill>
                  <a:srgbClr val="000000"/>
                </a:solidFill>
              </a:rPr>
              <a:t>Governments, organisations, and homeowners are installing solar or wind turbines instead of relying solely on the main power grid.</a:t>
            </a:r>
            <a:endParaRPr/>
          </a:p>
          <a:p>
            <a:pPr marL="0" lvl="0" indent="0" algn="just" rtl="0">
              <a:lnSpc>
                <a:spcPct val="100000"/>
              </a:lnSpc>
              <a:spcBef>
                <a:spcPts val="1200"/>
              </a:spcBef>
              <a:spcAft>
                <a:spcPts val="0"/>
              </a:spcAft>
              <a:buSzPts val="2400"/>
              <a:buNone/>
            </a:pPr>
            <a:endParaRPr>
              <a:solidFill>
                <a:srgbClr val="000000"/>
              </a:solidFill>
              <a:highlight>
                <a:srgbClr val="FFFFFF"/>
              </a:highlight>
            </a:endParaRPr>
          </a:p>
        </p:txBody>
      </p:sp>
      <p:sp>
        <p:nvSpPr>
          <p:cNvPr id="557" name="Google Shape;557;g2d18f9086ee_0_108"/>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GREEN CONSUMPTION EXAMPLES</a:t>
            </a:r>
            <a:endParaRPr/>
          </a:p>
        </p:txBody>
      </p:sp>
      <p:pic>
        <p:nvPicPr>
          <p:cNvPr id="558" name="Google Shape;558;g2d18f9086ee_0_108"/>
          <p:cNvPicPr preferRelativeResize="0"/>
          <p:nvPr/>
        </p:nvPicPr>
        <p:blipFill rotWithShape="1">
          <a:blip r:embed="rId3">
            <a:alphaModFix/>
          </a:blip>
          <a:srcRect/>
          <a:stretch/>
        </p:blipFill>
        <p:spPr>
          <a:xfrm>
            <a:off x="2509106" y="4386615"/>
            <a:ext cx="6844487" cy="213436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1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565" name="Google Shape;565;p1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566" name="Google Shape;566;p1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67" name="Google Shape;567;p12"/>
          <p:cNvSpPr txBox="1"/>
          <p:nvPr/>
        </p:nvSpPr>
        <p:spPr>
          <a:xfrm>
            <a:off x="5906320" y="4514232"/>
            <a:ext cx="56088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CASE STUDIES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17"/>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Case study 1: </a:t>
            </a:r>
            <a:r>
              <a:rPr lang="en-US" b="1">
                <a:solidFill>
                  <a:srgbClr val="000000"/>
                </a:solidFill>
              </a:rPr>
              <a:t>A case study from Vietnam</a:t>
            </a:r>
            <a:endParaRPr/>
          </a:p>
        </p:txBody>
      </p:sp>
      <p:sp>
        <p:nvSpPr>
          <p:cNvPr id="573" name="Google Shape;573;p17"/>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574" name="Google Shape;574;p17"/>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Case study 2: </a:t>
            </a:r>
            <a:r>
              <a:rPr lang="en-US">
                <a:solidFill>
                  <a:srgbClr val="1F1F1F"/>
                </a:solidFill>
              </a:rPr>
              <a:t> A case study from Qingdao, China.</a:t>
            </a:r>
            <a:endParaRPr/>
          </a:p>
        </p:txBody>
      </p:sp>
      <p:sp>
        <p:nvSpPr>
          <p:cNvPr id="575" name="Google Shape;575;p17"/>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a:t>Case study 3: </a:t>
            </a:r>
            <a:r>
              <a:rPr lang="en-US" b="1">
                <a:solidFill>
                  <a:srgbClr val="000000"/>
                </a:solidFill>
              </a:rPr>
              <a:t>Influencing Factors for Sustainable Dietary Transformation—A Case Study of German Food Consumption.</a:t>
            </a:r>
            <a:endParaRPr/>
          </a:p>
          <a:p>
            <a:pPr marL="0" lvl="0" indent="0" algn="l" rtl="0">
              <a:lnSpc>
                <a:spcPct val="100000"/>
              </a:lnSpc>
              <a:spcBef>
                <a:spcPts val="0"/>
              </a:spcBef>
              <a:spcAft>
                <a:spcPts val="0"/>
              </a:spcAft>
              <a:buClr>
                <a:srgbClr val="73B64B"/>
              </a:buClr>
              <a:buSzPts val="2400"/>
              <a:buNone/>
            </a:pPr>
            <a:endParaRPr/>
          </a:p>
        </p:txBody>
      </p:sp>
      <p:sp>
        <p:nvSpPr>
          <p:cNvPr id="576" name="Google Shape;576;p17"/>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577" name="Google Shape;577;p17"/>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578" name="Google Shape;578;p17"/>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579" name="Google Shape;579;p17"/>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580" name="Google Shape;580;p17"/>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2d18f9086ee_0_466"/>
          <p:cNvSpPr txBox="1">
            <a:spLocks noGrp="1"/>
          </p:cNvSpPr>
          <p:nvPr>
            <p:ph type="body" idx="1"/>
          </p:nvPr>
        </p:nvSpPr>
        <p:spPr>
          <a:xfrm>
            <a:off x="904850" y="448942"/>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CASE STUDY 1</a:t>
            </a:r>
            <a:endParaRPr/>
          </a:p>
        </p:txBody>
      </p:sp>
      <p:sp>
        <p:nvSpPr>
          <p:cNvPr id="587" name="Google Shape;587;g2d18f9086ee_0_466"/>
          <p:cNvSpPr txBox="1">
            <a:spLocks noGrp="1"/>
          </p:cNvSpPr>
          <p:nvPr>
            <p:ph type="body" idx="2"/>
          </p:nvPr>
        </p:nvSpPr>
        <p:spPr>
          <a:xfrm>
            <a:off x="904850" y="1124550"/>
            <a:ext cx="10053000" cy="46089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en-US" b="1">
                <a:solidFill>
                  <a:srgbClr val="000000"/>
                </a:solidFill>
              </a:rPr>
              <a:t>Determinants of green consumer behavior: A case study from Vietnam </a:t>
            </a:r>
            <a:endParaRPr/>
          </a:p>
          <a:p>
            <a:pPr marL="0" lvl="0" indent="0" algn="just" rtl="0">
              <a:lnSpc>
                <a:spcPct val="100000"/>
              </a:lnSpc>
              <a:spcBef>
                <a:spcPts val="600"/>
              </a:spcBef>
              <a:spcAft>
                <a:spcPts val="0"/>
              </a:spcAft>
              <a:buSzPts val="2400"/>
              <a:buNone/>
            </a:pPr>
            <a:r>
              <a:rPr lang="en-US" b="0" i="0">
                <a:solidFill>
                  <a:srgbClr val="222222"/>
                </a:solidFill>
                <a:latin typeface="Calibri"/>
                <a:ea typeface="Calibri"/>
                <a:cs typeface="Calibri"/>
                <a:sym typeface="Calibri"/>
              </a:rPr>
              <a:t>This study uses a survey to investigate factors affecting green consumption behaviour. The demographic data shows both males and females are interested in green consumption habits, with the majority being young, educated individuals. </a:t>
            </a:r>
            <a:endParaRPr/>
          </a:p>
          <a:p>
            <a:pPr marL="0" lvl="0" indent="0" algn="just" rtl="0">
              <a:lnSpc>
                <a:spcPct val="100000"/>
              </a:lnSpc>
              <a:spcBef>
                <a:spcPts val="600"/>
              </a:spcBef>
              <a:spcAft>
                <a:spcPts val="0"/>
              </a:spcAft>
              <a:buSzPts val="2400"/>
              <a:buNone/>
            </a:pPr>
            <a:r>
              <a:rPr lang="en-US" b="0" i="0">
                <a:solidFill>
                  <a:srgbClr val="222222"/>
                </a:solidFill>
                <a:latin typeface="Calibri"/>
                <a:ea typeface="Calibri"/>
                <a:cs typeface="Calibri"/>
                <a:sym typeface="Calibri"/>
              </a:rPr>
              <a:t>Previous research on green consumption has identified environmental knowledge and attitude factors as key factors. It emphasises the importance of customers' attitudes towards green consumption, their concerns about environmental issues, and their impact on others. </a:t>
            </a:r>
            <a:endParaRPr/>
          </a:p>
          <a:p>
            <a:pPr marL="0" lvl="0" indent="0" algn="just" rtl="0">
              <a:lnSpc>
                <a:spcPct val="100000"/>
              </a:lnSpc>
              <a:spcBef>
                <a:spcPts val="600"/>
              </a:spcBef>
              <a:spcAft>
                <a:spcPts val="0"/>
              </a:spcAft>
              <a:buSzPts val="2400"/>
              <a:buNone/>
            </a:pPr>
            <a:r>
              <a:rPr lang="en-US" b="0" i="0">
                <a:solidFill>
                  <a:srgbClr val="222222"/>
                </a:solidFill>
                <a:latin typeface="Calibri"/>
                <a:ea typeface="Calibri"/>
                <a:cs typeface="Calibri"/>
                <a:sym typeface="Calibri"/>
              </a:rPr>
              <a:t>Businesses should incorporate these factors into their long-term strategic planning to increase green purchasing. To draw customers' attention to green products, businesses can use promotion methods, provide hands-on learning opportunities, and foster a positive perception of their usefulness.</a:t>
            </a:r>
            <a:endParaRPr b="1">
              <a:solidFill>
                <a:srgbClr val="00000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2d18f9086ee_0_472"/>
          <p:cNvSpPr txBox="1">
            <a:spLocks noGrp="1"/>
          </p:cNvSpPr>
          <p:nvPr>
            <p:ph type="body" idx="2"/>
          </p:nvPr>
        </p:nvSpPr>
        <p:spPr>
          <a:xfrm>
            <a:off x="868274" y="440628"/>
            <a:ext cx="10053000" cy="54939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2300"/>
              </a:spcBef>
              <a:spcAft>
                <a:spcPts val="0"/>
              </a:spcAft>
              <a:buSzPts val="2400"/>
              <a:buNone/>
            </a:pPr>
            <a:r>
              <a:rPr lang="en-US" b="0" i="0">
                <a:solidFill>
                  <a:srgbClr val="222222"/>
                </a:solidFill>
                <a:latin typeface="Calibri"/>
                <a:ea typeface="Calibri"/>
                <a:cs typeface="Calibri"/>
                <a:sym typeface="Calibri"/>
              </a:rPr>
              <a:t>The study investigates the factors influencing green consumption behaviour, focusing on attitudes, societal norms, and environmental concerns. It found that consumers with a positive attitude towards green products are more likely to purchase them. Environmental concerns are also crucial, with consumers who are more concerned about the environment and have relevant knowledge being more likely to purchase green products. </a:t>
            </a:r>
            <a:endParaRPr/>
          </a:p>
          <a:p>
            <a:pPr marL="0" lvl="0" indent="0" algn="just" rtl="0">
              <a:lnSpc>
                <a:spcPct val="103333"/>
              </a:lnSpc>
              <a:spcBef>
                <a:spcPts val="2300"/>
              </a:spcBef>
              <a:spcAft>
                <a:spcPts val="0"/>
              </a:spcAft>
              <a:buSzPts val="2400"/>
              <a:buNone/>
            </a:pPr>
            <a:r>
              <a:rPr lang="en-US" b="0" i="0">
                <a:solidFill>
                  <a:srgbClr val="222222"/>
                </a:solidFill>
                <a:latin typeface="Calibri"/>
                <a:ea typeface="Calibri"/>
                <a:cs typeface="Calibri"/>
                <a:sym typeface="Calibri"/>
              </a:rPr>
              <a:t>Awareness of green consumption behaviour has no significant impact on it, but indirectly affects other factors. Consumers perceive that using green products will help protect the environment and have a positive attitude when buying, consuming, and promoting green products. The research is significant for understanding customers' green consumption habits and guiding businesses in capturing and tapping into people's psychology to build marketing and advertising strategies.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2d18f9086ee_0_514"/>
          <p:cNvSpPr txBox="1">
            <a:spLocks noGrp="1"/>
          </p:cNvSpPr>
          <p:nvPr>
            <p:ph type="body" idx="1"/>
          </p:nvPr>
        </p:nvSpPr>
        <p:spPr>
          <a:xfrm>
            <a:off x="904856" y="582471"/>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CASE STUDY 2</a:t>
            </a:r>
            <a:endParaRPr/>
          </a:p>
        </p:txBody>
      </p:sp>
      <p:sp>
        <p:nvSpPr>
          <p:cNvPr id="600" name="Google Shape;600;g2d18f9086ee_0_514"/>
          <p:cNvSpPr txBox="1">
            <a:spLocks noGrp="1"/>
          </p:cNvSpPr>
          <p:nvPr>
            <p:ph type="body" idx="2"/>
          </p:nvPr>
        </p:nvSpPr>
        <p:spPr>
          <a:xfrm>
            <a:off x="904856" y="1508091"/>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en-US" b="1">
                <a:solidFill>
                  <a:srgbClr val="1F1F1F"/>
                </a:solidFill>
              </a:rPr>
              <a:t>What affects green consumer behaviour in China? A case study from Qingdao.</a:t>
            </a:r>
            <a:endParaRPr/>
          </a:p>
          <a:p>
            <a:pPr marL="0" lvl="0" indent="0" algn="just" rtl="0">
              <a:lnSpc>
                <a:spcPct val="100000"/>
              </a:lnSpc>
              <a:spcBef>
                <a:spcPts val="600"/>
              </a:spcBef>
              <a:spcAft>
                <a:spcPts val="0"/>
              </a:spcAft>
              <a:buSzPts val="2400"/>
              <a:buNone/>
            </a:pPr>
            <a:r>
              <a:rPr lang="en-US" b="0" i="0">
                <a:solidFill>
                  <a:srgbClr val="222222"/>
                </a:solidFill>
                <a:latin typeface="Calibri"/>
                <a:ea typeface="Calibri"/>
                <a:cs typeface="Calibri"/>
                <a:sym typeface="Calibri"/>
              </a:rPr>
              <a:t>The study explores green consumer behavior in China, examining personal influence, knowledge of green consumption, attitudes, internal and external moderators, and behavior. The rapid urbanisation and industrialisation in China could significantly influence consumers' attitudes and behaviour.</a:t>
            </a:r>
            <a:endParaRPr/>
          </a:p>
          <a:p>
            <a:pPr marL="0" lvl="0" indent="0" algn="just" rtl="0">
              <a:lnSpc>
                <a:spcPct val="100000"/>
              </a:lnSpc>
              <a:spcBef>
                <a:spcPts val="600"/>
              </a:spcBef>
              <a:spcAft>
                <a:spcPts val="0"/>
              </a:spcAft>
              <a:buSzPts val="2400"/>
              <a:buNone/>
            </a:pPr>
            <a:endParaRPr b="0" i="0">
              <a:solidFill>
                <a:srgbClr val="222222"/>
              </a:solidFill>
              <a:latin typeface="Calibri"/>
              <a:ea typeface="Calibri"/>
              <a:cs typeface="Calibri"/>
              <a:sym typeface="Calibri"/>
            </a:endParaRPr>
          </a:p>
          <a:p>
            <a:pPr marL="0" lvl="0" indent="0" algn="just" rtl="0">
              <a:lnSpc>
                <a:spcPct val="100000"/>
              </a:lnSpc>
              <a:spcBef>
                <a:spcPts val="600"/>
              </a:spcBef>
              <a:spcAft>
                <a:spcPts val="0"/>
              </a:spcAft>
              <a:buSzPts val="2400"/>
              <a:buNone/>
            </a:pPr>
            <a:r>
              <a:rPr lang="en-US" b="0" i="0">
                <a:solidFill>
                  <a:srgbClr val="222222"/>
                </a:solidFill>
                <a:latin typeface="Calibri"/>
                <a:ea typeface="Calibri"/>
                <a:cs typeface="Calibri"/>
                <a:sym typeface="Calibri"/>
              </a:rPr>
              <a:t>The study investigates green consumption in China, incorporating internal and external moderators to understand the factors influencing it. It focuses on three aspects: purchasing, using, and recycling. The approach is novel, providing more precise results and recommending policy options for the Chinese government.</a:t>
            </a:r>
            <a:endParaRPr b="1">
              <a:solidFill>
                <a:srgbClr val="1F1F1F"/>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g2d18f9086ee_0_526"/>
          <p:cNvSpPr txBox="1">
            <a:spLocks noGrp="1"/>
          </p:cNvSpPr>
          <p:nvPr>
            <p:ph type="body" idx="2"/>
          </p:nvPr>
        </p:nvSpPr>
        <p:spPr>
          <a:xfrm>
            <a:off x="904850" y="600504"/>
            <a:ext cx="10053000" cy="56391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en-US" b="0" i="0">
                <a:solidFill>
                  <a:srgbClr val="222222"/>
                </a:solidFill>
                <a:latin typeface="Calibri"/>
                <a:ea typeface="Calibri"/>
                <a:cs typeface="Calibri"/>
                <a:sym typeface="Calibri"/>
              </a:rPr>
              <a:t>Attitudes are the most significant predictor of purchasing behavior, while income, perceived consumer effectiveness, and age determine usage behavior. Recycling behaviour is strongly influenced by using behaviour. Environmental technologies, economic policies, and social initiatives are crucial for economic sustainability, but their impact depends on changing consumption patterns and behavior. </a:t>
            </a:r>
            <a:endParaRPr/>
          </a:p>
          <a:p>
            <a:pPr marL="0" lvl="0" indent="0" algn="just" rtl="0">
              <a:lnSpc>
                <a:spcPct val="100000"/>
              </a:lnSpc>
              <a:spcBef>
                <a:spcPts val="600"/>
              </a:spcBef>
              <a:spcAft>
                <a:spcPts val="0"/>
              </a:spcAft>
              <a:buSzPts val="2400"/>
              <a:buNone/>
            </a:pPr>
            <a:endParaRPr>
              <a:solidFill>
                <a:srgbClr val="222222"/>
              </a:solidFill>
              <a:latin typeface="Calibri"/>
              <a:ea typeface="Calibri"/>
              <a:cs typeface="Calibri"/>
              <a:sym typeface="Calibri"/>
            </a:endParaRPr>
          </a:p>
          <a:p>
            <a:pPr marL="0" lvl="0" indent="0" algn="just" rtl="0">
              <a:lnSpc>
                <a:spcPct val="100000"/>
              </a:lnSpc>
              <a:spcBef>
                <a:spcPts val="600"/>
              </a:spcBef>
              <a:spcAft>
                <a:spcPts val="0"/>
              </a:spcAft>
              <a:buSzPts val="2400"/>
              <a:buNone/>
            </a:pPr>
            <a:r>
              <a:rPr lang="en-US" b="0" i="0">
                <a:solidFill>
                  <a:srgbClr val="222222"/>
                </a:solidFill>
                <a:latin typeface="Calibri"/>
                <a:ea typeface="Calibri"/>
                <a:cs typeface="Calibri"/>
                <a:sym typeface="Calibri"/>
              </a:rPr>
              <a:t>Green consumption is a key element in academic and policy debates, with factors such as demographics, environmental knowledge, attitudes, values, and internal and external moderators influencing it. However, approaches like the Theory of Planned Behavior (TPB) have limitations, such as the complexity of integrated models and the lack of correlation between value variables and household electricity conservation.</a:t>
            </a:r>
            <a:endParaRPr>
              <a:solidFill>
                <a:srgbClr val="00000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2d18f9086ee_0_532"/>
          <p:cNvSpPr txBox="1">
            <a:spLocks noGrp="1"/>
          </p:cNvSpPr>
          <p:nvPr>
            <p:ph type="body" idx="1"/>
          </p:nvPr>
        </p:nvSpPr>
        <p:spPr>
          <a:xfrm>
            <a:off x="904856" y="680590"/>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CASE STUDY 3</a:t>
            </a:r>
            <a:endParaRPr/>
          </a:p>
        </p:txBody>
      </p:sp>
      <p:sp>
        <p:nvSpPr>
          <p:cNvPr id="613" name="Google Shape;613;g2d18f9086ee_0_532"/>
          <p:cNvSpPr txBox="1">
            <a:spLocks noGrp="1"/>
          </p:cNvSpPr>
          <p:nvPr>
            <p:ph type="body" idx="2"/>
          </p:nvPr>
        </p:nvSpPr>
        <p:spPr>
          <a:xfrm>
            <a:off x="904856" y="1484290"/>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en-US" b="1">
                <a:solidFill>
                  <a:srgbClr val="000000"/>
                </a:solidFill>
              </a:rPr>
              <a:t>Influencing Factors for Sustainable Dietary Transformation—A Case Study of German Food Consumption. </a:t>
            </a:r>
            <a:endParaRPr/>
          </a:p>
          <a:p>
            <a:pPr marL="0" lvl="0" indent="0" algn="just" rtl="0">
              <a:lnSpc>
                <a:spcPct val="100000"/>
              </a:lnSpc>
              <a:spcBef>
                <a:spcPts val="600"/>
              </a:spcBef>
              <a:spcAft>
                <a:spcPts val="0"/>
              </a:spcAft>
              <a:buSzPts val="2400"/>
              <a:buNone/>
            </a:pPr>
            <a:r>
              <a:rPr lang="en-US">
                <a:solidFill>
                  <a:srgbClr val="000000"/>
                </a:solidFill>
              </a:rPr>
              <a:t>A case study in Germany compared food consumption with sustainability pillars and dietary recommendations. The study found that purchasing decisions are largely influenced by health-related factors and few consumers align their diets with low environmental impact. A large portion of consumers opt for cheap foods, regardless of health and environmental consequences. Price is the main factor in food choices from a sustainability standpoint. Policymakers should financially incentivise consumers for healthy and environmentally friendly diets to prevent unhealthy consumption.  Economic factors also influence food choices, with higher costs of plant-based and organic products leading to unhealthy habits.</a:t>
            </a:r>
            <a:endParaRPr b="1">
              <a:solidFill>
                <a:srgbClr val="000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13"/>
          <p:cNvSpPr txBox="1">
            <a:spLocks noGrp="1"/>
          </p:cNvSpPr>
          <p:nvPr>
            <p:ph type="body" idx="2"/>
          </p:nvPr>
        </p:nvSpPr>
        <p:spPr>
          <a:xfrm>
            <a:off x="746360" y="428463"/>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en-US">
                <a:solidFill>
                  <a:srgbClr val="000000"/>
                </a:solidFill>
              </a:rPr>
              <a:t>This study also explores the factors influencing German consumers' dietary choices, revealing the gap between sustainable dietary patterns and actual consumption habits. It highlights the current food market's limitations and suggests that more educational campaigns could help promote healthier eating habits. Nutrition education could be a valuable tool for developing effective educational strategies.</a:t>
            </a:r>
            <a:endParaRPr>
              <a:solidFill>
                <a:srgbClr val="000000"/>
              </a:solidFill>
            </a:endParaRPr>
          </a:p>
          <a:p>
            <a:pPr marL="0" lvl="0" indent="0" algn="just" rtl="0">
              <a:lnSpc>
                <a:spcPct val="100000"/>
              </a:lnSpc>
              <a:spcBef>
                <a:spcPts val="600"/>
              </a:spcBef>
              <a:spcAft>
                <a:spcPts val="0"/>
              </a:spcAft>
              <a:buSzPts val="2400"/>
              <a:buNone/>
            </a:pPr>
            <a:endParaRPr>
              <a:solidFill>
                <a:srgbClr val="000000"/>
              </a:solidFill>
            </a:endParaRPr>
          </a:p>
          <a:p>
            <a:pPr marL="0" lvl="0" indent="0" algn="just" rtl="0">
              <a:lnSpc>
                <a:spcPct val="100000"/>
              </a:lnSpc>
              <a:spcBef>
                <a:spcPts val="600"/>
              </a:spcBef>
              <a:spcAft>
                <a:spcPts val="0"/>
              </a:spcAft>
              <a:buSzPts val="2400"/>
              <a:buNone/>
            </a:pPr>
            <a:r>
              <a:rPr lang="en-US" b="0" i="0">
                <a:solidFill>
                  <a:srgbClr val="222222"/>
                </a:solidFill>
                <a:latin typeface="Calibri"/>
                <a:ea typeface="Calibri"/>
                <a:cs typeface="Calibri"/>
                <a:sym typeface="Calibri"/>
              </a:rPr>
              <a:t>German consumers are increasingly adopting environmentally conscious diets, but there is a gap between their commitment to sustainable products and actual consumption. Research is needed to understand consumer motivation and willingness to change. Cost of groceries can influence dietary decisions, with low prices of unsustainable options leading to high consumption. However, a nutritionally adequate diet can be purchased for lower expenses. Policymakers should encourage healthier, environmentally sensible dietary patterns with economic incentives and focus on best practices for transforming dietary trends towards health and ecological sustainability.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6"/>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OVERVIEW OF THE TOPIC</a:t>
            </a:r>
            <a:endParaRPr/>
          </a:p>
        </p:txBody>
      </p:sp>
      <p:sp>
        <p:nvSpPr>
          <p:cNvPr id="238" name="Google Shape;238;p6"/>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01</a:t>
            </a:r>
            <a:endParaRPr/>
          </a:p>
        </p:txBody>
      </p:sp>
      <p:sp>
        <p:nvSpPr>
          <p:cNvPr id="239" name="Google Shape;239;p6"/>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OBJECTIVES</a:t>
            </a:r>
            <a:endParaRPr/>
          </a:p>
          <a:p>
            <a:pPr marL="0" lvl="0" indent="0" algn="l" rtl="0">
              <a:lnSpc>
                <a:spcPct val="100000"/>
              </a:lnSpc>
              <a:spcBef>
                <a:spcPts val="0"/>
              </a:spcBef>
              <a:spcAft>
                <a:spcPts val="0"/>
              </a:spcAft>
              <a:buClr>
                <a:srgbClr val="73B64B"/>
              </a:buClr>
              <a:buSzPts val="2400"/>
              <a:buNone/>
            </a:pPr>
            <a:endParaRPr/>
          </a:p>
        </p:txBody>
      </p:sp>
      <p:sp>
        <p:nvSpPr>
          <p:cNvPr id="240" name="Google Shape;240;p6"/>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LEARNING OUTCOMES</a:t>
            </a:r>
            <a:endParaRPr/>
          </a:p>
          <a:p>
            <a:pPr marL="0" lvl="0" indent="0" algn="l" rtl="0">
              <a:lnSpc>
                <a:spcPct val="100000"/>
              </a:lnSpc>
              <a:spcBef>
                <a:spcPts val="0"/>
              </a:spcBef>
              <a:spcAft>
                <a:spcPts val="0"/>
              </a:spcAft>
              <a:buClr>
                <a:srgbClr val="73B64B"/>
              </a:buClr>
              <a:buSzPts val="2400"/>
              <a:buNone/>
            </a:pPr>
            <a:endParaRPr/>
          </a:p>
        </p:txBody>
      </p:sp>
      <p:sp>
        <p:nvSpPr>
          <p:cNvPr id="241" name="Google Shape;241;p6"/>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02</a:t>
            </a:r>
            <a:endParaRPr/>
          </a:p>
        </p:txBody>
      </p:sp>
      <p:sp>
        <p:nvSpPr>
          <p:cNvPr id="242" name="Google Shape;242;p6"/>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03</a:t>
            </a:r>
            <a:endParaRPr/>
          </a:p>
        </p:txBody>
      </p:sp>
      <p:sp>
        <p:nvSpPr>
          <p:cNvPr id="243" name="Google Shape;243;p6"/>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44" name="Google Shape;244;p6"/>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45" name="Google Shape;245;p6"/>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Google Shape;624;p14"/>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625" name="Google Shape;625;p14"/>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626" name="Google Shape;626;p14"/>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27" name="Google Shape;627;p14"/>
          <p:cNvSpPr txBox="1"/>
          <p:nvPr/>
        </p:nvSpPr>
        <p:spPr>
          <a:xfrm>
            <a:off x="5906320" y="4514232"/>
            <a:ext cx="56088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ASSESSMENT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9"/>
          <p:cNvSpPr txBox="1">
            <a:spLocks noGrp="1"/>
          </p:cNvSpPr>
          <p:nvPr>
            <p:ph type="body" idx="1"/>
          </p:nvPr>
        </p:nvSpPr>
        <p:spPr>
          <a:xfrm>
            <a:off x="4825907" y="845786"/>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400"/>
              <a:buNone/>
            </a:pPr>
            <a:r>
              <a:rPr lang="en-US" b="1">
                <a:solidFill>
                  <a:srgbClr val="000000"/>
                </a:solidFill>
              </a:rPr>
              <a:t>What is green consumption primarily focused on?</a:t>
            </a:r>
            <a:endParaRPr/>
          </a:p>
          <a:p>
            <a:pPr marL="457200" lvl="0" indent="-457200" algn="l" rtl="0">
              <a:lnSpc>
                <a:spcPct val="150000"/>
              </a:lnSpc>
              <a:spcBef>
                <a:spcPts val="0"/>
              </a:spcBef>
              <a:spcAft>
                <a:spcPts val="0"/>
              </a:spcAft>
              <a:buSzPts val="2400"/>
              <a:buFont typeface="Arial"/>
              <a:buAutoNum type="alphaUcPeriod"/>
            </a:pPr>
            <a:r>
              <a:rPr lang="en-US">
                <a:solidFill>
                  <a:srgbClr val="000000"/>
                </a:solidFill>
              </a:rPr>
              <a:t>Personal gain</a:t>
            </a:r>
            <a:endParaRPr/>
          </a:p>
          <a:p>
            <a:pPr marL="457200" lvl="0" indent="-457200" algn="l" rtl="0">
              <a:lnSpc>
                <a:spcPct val="150000"/>
              </a:lnSpc>
              <a:spcBef>
                <a:spcPts val="0"/>
              </a:spcBef>
              <a:spcAft>
                <a:spcPts val="0"/>
              </a:spcAft>
              <a:buSzPts val="2400"/>
              <a:buFont typeface="Arial"/>
              <a:buAutoNum type="alphaUcPeriod"/>
            </a:pPr>
            <a:r>
              <a:rPr lang="en-US">
                <a:solidFill>
                  <a:srgbClr val="000000"/>
                </a:solidFill>
              </a:rPr>
              <a:t>Environmental impact</a:t>
            </a:r>
            <a:endParaRPr/>
          </a:p>
          <a:p>
            <a:pPr marL="457200" lvl="0" indent="-457200" algn="l" rtl="0">
              <a:lnSpc>
                <a:spcPct val="150000"/>
              </a:lnSpc>
              <a:spcBef>
                <a:spcPts val="0"/>
              </a:spcBef>
              <a:spcAft>
                <a:spcPts val="0"/>
              </a:spcAft>
              <a:buSzPts val="2400"/>
              <a:buFont typeface="Arial"/>
              <a:buAutoNum type="alphaUcPeriod"/>
            </a:pPr>
            <a:r>
              <a:rPr lang="en-US">
                <a:solidFill>
                  <a:srgbClr val="000000"/>
                </a:solidFill>
              </a:rPr>
              <a:t>Social status</a:t>
            </a:r>
            <a:endParaRPr/>
          </a:p>
          <a:p>
            <a:pPr marL="457200" lvl="0" indent="-457200" algn="l" rtl="0">
              <a:lnSpc>
                <a:spcPct val="150000"/>
              </a:lnSpc>
              <a:spcBef>
                <a:spcPts val="0"/>
              </a:spcBef>
              <a:spcAft>
                <a:spcPts val="0"/>
              </a:spcAft>
              <a:buSzPts val="2400"/>
              <a:buFont typeface="Arial"/>
              <a:buAutoNum type="alphaUcPeriod"/>
            </a:pPr>
            <a:r>
              <a:rPr lang="en-US">
                <a:solidFill>
                  <a:srgbClr val="000000"/>
                </a:solidFill>
              </a:rPr>
              <a:t>Economic benefits</a:t>
            </a:r>
            <a:endParaRPr/>
          </a:p>
        </p:txBody>
      </p:sp>
      <p:sp>
        <p:nvSpPr>
          <p:cNvPr id="633" name="Google Shape;633;p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Q1</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10"/>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400"/>
              <a:buNone/>
            </a:pPr>
            <a:r>
              <a:rPr lang="en-US" b="1">
                <a:solidFill>
                  <a:srgbClr val="000000"/>
                </a:solidFill>
              </a:rPr>
              <a:t>What are green products known for?</a:t>
            </a:r>
            <a:endParaRPr/>
          </a:p>
          <a:p>
            <a:pPr marL="457200" lvl="0" indent="-457200" algn="l" rtl="0">
              <a:lnSpc>
                <a:spcPct val="150000"/>
              </a:lnSpc>
              <a:spcBef>
                <a:spcPts val="0"/>
              </a:spcBef>
              <a:spcAft>
                <a:spcPts val="0"/>
              </a:spcAft>
              <a:buSzPts val="2400"/>
              <a:buFont typeface="Arial"/>
              <a:buAutoNum type="alphaUcPeriod"/>
            </a:pPr>
            <a:r>
              <a:rPr lang="en-US">
                <a:solidFill>
                  <a:srgbClr val="000000"/>
                </a:solidFill>
              </a:rPr>
              <a:t>Using non-recyclable materials</a:t>
            </a:r>
            <a:endParaRPr/>
          </a:p>
          <a:p>
            <a:pPr marL="457200" lvl="0" indent="-457200" algn="l" rtl="0">
              <a:lnSpc>
                <a:spcPct val="150000"/>
              </a:lnSpc>
              <a:spcBef>
                <a:spcPts val="0"/>
              </a:spcBef>
              <a:spcAft>
                <a:spcPts val="0"/>
              </a:spcAft>
              <a:buSzPts val="2400"/>
              <a:buFont typeface="Arial"/>
              <a:buAutoNum type="alphaUcPeriod"/>
            </a:pPr>
            <a:r>
              <a:rPr lang="en-US">
                <a:solidFill>
                  <a:srgbClr val="000000"/>
                </a:solidFill>
              </a:rPr>
              <a:t>Increasing waste and energy usage</a:t>
            </a:r>
            <a:endParaRPr/>
          </a:p>
          <a:p>
            <a:pPr marL="457200" lvl="0" indent="-457200" algn="l" rtl="0">
              <a:lnSpc>
                <a:spcPct val="150000"/>
              </a:lnSpc>
              <a:spcBef>
                <a:spcPts val="0"/>
              </a:spcBef>
              <a:spcAft>
                <a:spcPts val="0"/>
              </a:spcAft>
              <a:buSzPts val="2400"/>
              <a:buFont typeface="Arial"/>
              <a:buAutoNum type="alphaUcPeriod"/>
            </a:pPr>
            <a:r>
              <a:rPr lang="en-US">
                <a:solidFill>
                  <a:srgbClr val="000000"/>
                </a:solidFill>
              </a:rPr>
              <a:t>Reducing packaging</a:t>
            </a:r>
            <a:endParaRPr/>
          </a:p>
          <a:p>
            <a:pPr marL="457200" lvl="0" indent="-457200" algn="l" rtl="0">
              <a:lnSpc>
                <a:spcPct val="150000"/>
              </a:lnSpc>
              <a:spcBef>
                <a:spcPts val="0"/>
              </a:spcBef>
              <a:spcAft>
                <a:spcPts val="0"/>
              </a:spcAft>
              <a:buSzPts val="2400"/>
              <a:buFont typeface="Arial"/>
              <a:buAutoNum type="alphaUcPeriod"/>
            </a:pPr>
            <a:r>
              <a:rPr lang="en-US">
                <a:solidFill>
                  <a:srgbClr val="000000"/>
                </a:solidFill>
              </a:rPr>
              <a:t>Containing toxic ingredients</a:t>
            </a:r>
            <a:endParaRPr/>
          </a:p>
        </p:txBody>
      </p:sp>
      <p:sp>
        <p:nvSpPr>
          <p:cNvPr id="639" name="Google Shape;639;p1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Q2</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33"/>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en-US" b="1">
                <a:solidFill>
                  <a:srgbClr val="000000"/>
                </a:solidFill>
              </a:rPr>
              <a:t>What has been a significant driver behind the rise in green consumer behaviour over the past decade?</a:t>
            </a:r>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rPr>
              <a:t>Government regulations</a:t>
            </a:r>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rPr>
              <a:t>Personal preferences</a:t>
            </a:r>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rPr>
              <a:t>Commitments to cut energy usage</a:t>
            </a:r>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rPr>
              <a:t>Lack of awareness about eco-friendly products</a:t>
            </a:r>
            <a:endParaRPr/>
          </a:p>
        </p:txBody>
      </p:sp>
      <p:sp>
        <p:nvSpPr>
          <p:cNvPr id="645" name="Google Shape;645;p33"/>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Q3</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41"/>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en-US" b="1">
                <a:solidFill>
                  <a:srgbClr val="000000"/>
                </a:solidFill>
              </a:rPr>
              <a:t>How can companies demonstrate a genuine commitment to sustainability?</a:t>
            </a:r>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rPr>
              <a:t>Increase plastic packaging</a:t>
            </a:r>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rPr>
              <a:t>Use non-recyclable materials</a:t>
            </a:r>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rPr>
              <a:t>Offer green products and services</a:t>
            </a:r>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rPr>
              <a:t>Avoid transparency</a:t>
            </a:r>
            <a:endParaRPr/>
          </a:p>
        </p:txBody>
      </p:sp>
      <p:sp>
        <p:nvSpPr>
          <p:cNvPr id="651" name="Google Shape;651;p41"/>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Q4</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4"/>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en-US" b="1">
                <a:solidFill>
                  <a:srgbClr val="000000"/>
                </a:solidFill>
              </a:rPr>
              <a:t>What plays a crucial role in consumer behaviour according to the provided information?</a:t>
            </a:r>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rPr>
              <a:t>Social media influencers</a:t>
            </a:r>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rPr>
              <a:t>Environmental attitudes</a:t>
            </a:r>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rPr>
              <a:t>Celebrity endorsements</a:t>
            </a:r>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rPr>
              <a:t>Fashion trends</a:t>
            </a:r>
            <a:endParaRPr/>
          </a:p>
        </p:txBody>
      </p:sp>
      <p:sp>
        <p:nvSpPr>
          <p:cNvPr id="657" name="Google Shape;657;p4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Q5</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46"/>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en-US" b="1">
                <a:solidFill>
                  <a:srgbClr val="000000"/>
                </a:solidFill>
              </a:rPr>
              <a:t>What is one of the strategies mentioned to promote green consumership?</a:t>
            </a:r>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rPr>
              <a:t>Increase energy consumption</a:t>
            </a:r>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rPr>
              <a:t>Use non-renewable energy sources</a:t>
            </a:r>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rPr>
              <a:t>Purchase locally grown and organic foods</a:t>
            </a:r>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rPr>
              <a:t>Ignore energy labels</a:t>
            </a:r>
            <a:endParaRPr/>
          </a:p>
        </p:txBody>
      </p:sp>
      <p:sp>
        <p:nvSpPr>
          <p:cNvPr id="663" name="Google Shape;663;p46"/>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Q6</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4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Answer Key</a:t>
            </a:r>
            <a:endParaRPr/>
          </a:p>
        </p:txBody>
      </p:sp>
      <p:sp>
        <p:nvSpPr>
          <p:cNvPr id="669" name="Google Shape;669;p47"/>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a:solidFill>
                  <a:srgbClr val="000000"/>
                </a:solidFill>
              </a:rPr>
              <a:t>Q1: B</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Q2: C </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Q3: C</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Q4: C</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Q5: B</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Q6: C</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23"/>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676" name="Google Shape;676;p23"/>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677" name="Google Shape;677;p23"/>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78" name="Google Shape;678;p23"/>
          <p:cNvSpPr txBox="1"/>
          <p:nvPr/>
        </p:nvSpPr>
        <p:spPr>
          <a:xfrm>
            <a:off x="5906320" y="4514232"/>
            <a:ext cx="56088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KEY TERMS AND DEFINITIONS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24"/>
          <p:cNvSpPr txBox="1">
            <a:spLocks noGrp="1"/>
          </p:cNvSpPr>
          <p:nvPr>
            <p:ph type="body" idx="2"/>
          </p:nvPr>
        </p:nvSpPr>
        <p:spPr>
          <a:xfrm>
            <a:off x="219056" y="2025748"/>
            <a:ext cx="8714632" cy="3781929"/>
          </a:xfrm>
          <a:prstGeom prst="rect">
            <a:avLst/>
          </a:prstGeom>
          <a:noFill/>
          <a:ln>
            <a:noFill/>
          </a:ln>
        </p:spPr>
        <p:txBody>
          <a:bodyPr spcFirstLastPara="1" wrap="square" lIns="91425" tIns="45700" rIns="91425" bIns="45700" anchor="t" anchorCtr="0">
            <a:noAutofit/>
          </a:bodyPr>
          <a:lstStyle/>
          <a:p>
            <a:pPr marL="571500" lvl="0" indent="-342900" algn="l" rtl="0">
              <a:lnSpc>
                <a:spcPct val="103333"/>
              </a:lnSpc>
              <a:spcBef>
                <a:spcPts val="0"/>
              </a:spcBef>
              <a:spcAft>
                <a:spcPts val="0"/>
              </a:spcAft>
              <a:buSzPts val="2400"/>
              <a:buFont typeface="Arial"/>
              <a:buChar char="•"/>
            </a:pPr>
            <a:r>
              <a:rPr lang="en-US">
                <a:solidFill>
                  <a:srgbClr val="000000"/>
                </a:solidFill>
                <a:highlight>
                  <a:srgbClr val="FFFFFF"/>
                </a:highlight>
              </a:rPr>
              <a:t>Green consumption behaviour - using sustainable, eco-friendly products.</a:t>
            </a:r>
            <a:endParaRPr/>
          </a:p>
          <a:p>
            <a:pPr marL="571500" lvl="0" indent="-342900" algn="l" rtl="0">
              <a:lnSpc>
                <a:spcPct val="103333"/>
              </a:lnSpc>
              <a:spcBef>
                <a:spcPts val="0"/>
              </a:spcBef>
              <a:spcAft>
                <a:spcPts val="0"/>
              </a:spcAft>
              <a:buSzPts val="2400"/>
              <a:buFont typeface="Arial"/>
              <a:buChar char="•"/>
            </a:pPr>
            <a:r>
              <a:rPr lang="en-US">
                <a:solidFill>
                  <a:srgbClr val="000000"/>
                </a:solidFill>
                <a:highlight>
                  <a:srgbClr val="FFFFFF"/>
                </a:highlight>
              </a:rPr>
              <a:t>Green products - environment friendly products that use recyclable materials.</a:t>
            </a:r>
            <a:endParaRPr/>
          </a:p>
          <a:p>
            <a:pPr marL="571500" lvl="0" indent="-342900" algn="l" rtl="0">
              <a:lnSpc>
                <a:spcPct val="103333"/>
              </a:lnSpc>
              <a:spcBef>
                <a:spcPts val="0"/>
              </a:spcBef>
              <a:spcAft>
                <a:spcPts val="0"/>
              </a:spcAft>
              <a:buSzPts val="2400"/>
              <a:buFont typeface="Arial"/>
              <a:buChar char="•"/>
            </a:pPr>
            <a:r>
              <a:rPr lang="en-US">
                <a:solidFill>
                  <a:srgbClr val="000000"/>
                </a:solidFill>
                <a:highlight>
                  <a:schemeClr val="lt1"/>
                </a:highlight>
              </a:rPr>
              <a:t>Green consumerism -customers using environmentally friendly products but with</a:t>
            </a:r>
            <a:endParaRPr/>
          </a:p>
          <a:p>
            <a:pPr marL="571500" lvl="0" indent="-342900" algn="l" rtl="0">
              <a:lnSpc>
                <a:spcPct val="103333"/>
              </a:lnSpc>
              <a:spcBef>
                <a:spcPts val="0"/>
              </a:spcBef>
              <a:spcAft>
                <a:spcPts val="0"/>
              </a:spcAft>
              <a:buSzPts val="2400"/>
              <a:buFont typeface="Arial"/>
              <a:buChar char="•"/>
            </a:pPr>
            <a:r>
              <a:rPr lang="en-US">
                <a:solidFill>
                  <a:srgbClr val="000000"/>
                </a:solidFill>
                <a:highlight>
                  <a:schemeClr val="lt1"/>
                </a:highlight>
              </a:rPr>
              <a:t>different focuses and meanings.</a:t>
            </a:r>
            <a:endParaRPr/>
          </a:p>
          <a:p>
            <a:pPr marL="571500" lvl="0" indent="-342900" algn="l" rtl="0">
              <a:lnSpc>
                <a:spcPct val="103333"/>
              </a:lnSpc>
              <a:spcBef>
                <a:spcPts val="0"/>
              </a:spcBef>
              <a:spcAft>
                <a:spcPts val="0"/>
              </a:spcAft>
              <a:buSzPts val="2400"/>
              <a:buFont typeface="Arial"/>
              <a:buChar char="•"/>
            </a:pPr>
            <a:r>
              <a:rPr lang="en-US">
                <a:solidFill>
                  <a:srgbClr val="000000"/>
                </a:solidFill>
              </a:rPr>
              <a:t>Green marketing - a business practice that promotes products and services based on environmental initiatives.</a:t>
            </a:r>
            <a:endParaRPr/>
          </a:p>
          <a:p>
            <a:pPr marL="571500" lvl="0" indent="-342900" algn="l" rtl="0">
              <a:lnSpc>
                <a:spcPct val="103333"/>
              </a:lnSpc>
              <a:spcBef>
                <a:spcPts val="0"/>
              </a:spcBef>
              <a:spcAft>
                <a:spcPts val="0"/>
              </a:spcAft>
              <a:buSzPts val="2400"/>
              <a:buFont typeface="Arial"/>
              <a:buChar char="•"/>
            </a:pPr>
            <a:r>
              <a:rPr lang="en-US">
                <a:solidFill>
                  <a:srgbClr val="000000"/>
                </a:solidFill>
                <a:highlight>
                  <a:schemeClr val="lt1"/>
                </a:highlight>
              </a:rPr>
              <a:t>Green marketing practices.</a:t>
            </a:r>
            <a:endParaRPr/>
          </a:p>
          <a:p>
            <a:pPr marL="571500" lvl="0" indent="-342900" algn="l" rtl="0">
              <a:lnSpc>
                <a:spcPct val="103333"/>
              </a:lnSpc>
              <a:spcBef>
                <a:spcPts val="0"/>
              </a:spcBef>
              <a:spcAft>
                <a:spcPts val="0"/>
              </a:spcAft>
              <a:buSzPts val="2400"/>
              <a:buFont typeface="Arial"/>
              <a:buChar char="•"/>
            </a:pPr>
            <a:r>
              <a:rPr lang="en-US">
                <a:solidFill>
                  <a:srgbClr val="000000"/>
                </a:solidFill>
              </a:rPr>
              <a:t>Sustainable marketing - a strategic move to connect with conscious consumers.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en-US">
                <a:solidFill>
                  <a:srgbClr val="000000"/>
                </a:solidFill>
                <a:highlight>
                  <a:srgbClr val="FFFFFF"/>
                </a:highlight>
              </a:rPr>
              <a:t>Pollution is a widespread issue and a significant threat to people, especially in urban areas, due to rapid industrialization and geometric growth rates. </a:t>
            </a:r>
            <a:endParaRPr>
              <a:solidFill>
                <a:srgbClr val="000000"/>
              </a:solidFill>
              <a:highlight>
                <a:srgbClr val="FFFFFF"/>
              </a:highlight>
            </a:endParaRPr>
          </a:p>
          <a:p>
            <a:pPr marL="342900" lvl="0" indent="-342900" algn="just" rtl="0">
              <a:lnSpc>
                <a:spcPct val="150000"/>
              </a:lnSpc>
              <a:spcBef>
                <a:spcPts val="0"/>
              </a:spcBef>
              <a:spcAft>
                <a:spcPts val="0"/>
              </a:spcAft>
              <a:buSzPts val="2400"/>
              <a:buFont typeface="Arial"/>
              <a:buChar char="•"/>
            </a:pPr>
            <a:r>
              <a:rPr lang="en-US">
                <a:solidFill>
                  <a:srgbClr val="000000"/>
                </a:solidFill>
                <a:highlight>
                  <a:srgbClr val="FFFFFF"/>
                </a:highlight>
              </a:rPr>
              <a:t>Most businesses and consumers around the world face the challenge of conserving resources and protecting the environment, as consumer behaviour is the root cause of many environmental issues.</a:t>
            </a:r>
            <a:endParaRPr/>
          </a:p>
        </p:txBody>
      </p:sp>
      <p:sp>
        <p:nvSpPr>
          <p:cNvPr id="251" name="Google Shape;251;p1"/>
          <p:cNvSpPr txBox="1">
            <a:spLocks noGrp="1"/>
          </p:cNvSpPr>
          <p:nvPr>
            <p:ph type="body" idx="2"/>
          </p:nvPr>
        </p:nvSpPr>
        <p:spPr>
          <a:xfrm>
            <a:off x="600998" y="835090"/>
            <a:ext cx="3416197"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INTRODUCTION TO SERVING GREEN CONSUMERS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25"/>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690" name="Google Shape;690;p2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691" name="Google Shape;691;p25"/>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92" name="Google Shape;692;p25"/>
          <p:cNvSpPr txBox="1"/>
          <p:nvPr/>
        </p:nvSpPr>
        <p:spPr>
          <a:xfrm>
            <a:off x="5906320" y="4514232"/>
            <a:ext cx="56088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REFERENCES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26"/>
          <p:cNvSpPr txBox="1">
            <a:spLocks noGrp="1"/>
          </p:cNvSpPr>
          <p:nvPr>
            <p:ph type="body" idx="1"/>
          </p:nvPr>
        </p:nvSpPr>
        <p:spPr>
          <a:xfrm>
            <a:off x="694944" y="826894"/>
            <a:ext cx="10689130"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References</a:t>
            </a:r>
            <a:endParaRPr/>
          </a:p>
        </p:txBody>
      </p:sp>
      <p:sp>
        <p:nvSpPr>
          <p:cNvPr id="698" name="Google Shape;698;p26"/>
          <p:cNvSpPr txBox="1">
            <a:spLocks noGrp="1"/>
          </p:cNvSpPr>
          <p:nvPr>
            <p:ph type="body" idx="2"/>
          </p:nvPr>
        </p:nvSpPr>
        <p:spPr>
          <a:xfrm>
            <a:off x="694944" y="1994149"/>
            <a:ext cx="10838688" cy="3781929"/>
          </a:xfrm>
          <a:prstGeom prst="rect">
            <a:avLst/>
          </a:prstGeom>
          <a:noFill/>
          <a:ln>
            <a:noFill/>
          </a:ln>
        </p:spPr>
        <p:txBody>
          <a:bodyPr spcFirstLastPara="1" wrap="square" lIns="91425" tIns="45700" rIns="91425" bIns="45700" anchor="t" anchorCtr="0">
            <a:noAutofit/>
          </a:bodyPr>
          <a:lstStyle/>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https://www.esmmagazine.com/retail/german-consumers-willing-to-spend-more-on-sustainable-products-study-finds-151825</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a:p>
          <a:p>
            <a:pPr marL="571500" lvl="0" indent="-34290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https://www.esmmagazine.com/tag/simon-kucher</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a:p>
          <a:p>
            <a:pPr marL="571500" lvl="0" indent="-34290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https://www.sciencedirect.com/science/article/abs/pii/S0959652613003302</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a:p>
          <a:p>
            <a:pPr marL="571500" lvl="0" indent="-34290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https://hbr.org/2019/07/the-elusive-green-consumer</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a:p>
          <a:p>
            <a:pPr marL="571500" lvl="0" indent="-34290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https://nielseniq.com/global/en/insights/report/2023/how-to-turn-green-consumer-intentions-into-sustainable-actions/</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i="0" u="sng" strike="noStrike">
              <a:solidFill>
                <a:srgbClr val="87A66E"/>
              </a:solidFill>
              <a:latin typeface="Calibri"/>
              <a:ea typeface="Calibri"/>
              <a:cs typeface="Calibri"/>
              <a:sym typeface="Calibri"/>
            </a:endParaRPr>
          </a:p>
          <a:p>
            <a:pPr marL="457200" marR="0" lvl="0" indent="-228600" algn="l" rtl="0">
              <a:lnSpc>
                <a:spcPct val="103333"/>
              </a:lnSpc>
              <a:spcBef>
                <a:spcPts val="0"/>
              </a:spcBef>
              <a:spcAft>
                <a:spcPts val="0"/>
              </a:spcAft>
              <a:buClr>
                <a:srgbClr val="595959"/>
              </a:buClr>
              <a:buSzPts val="2400"/>
              <a:buFont typeface="Arial"/>
              <a:buNone/>
            </a:pPr>
            <a:br>
              <a:rPr lang="en-US"/>
            </a:br>
            <a:endParaRPr/>
          </a:p>
          <a:p>
            <a:pPr marL="571500" lvl="0" indent="-190500" algn="l" rtl="0">
              <a:lnSpc>
                <a:spcPct val="103333"/>
              </a:lnSpc>
              <a:spcBef>
                <a:spcPts val="0"/>
              </a:spcBef>
              <a:spcAft>
                <a:spcPts val="0"/>
              </a:spcAft>
              <a:buSzPts val="2400"/>
              <a:buFont typeface="Arial"/>
              <a:buNone/>
            </a:pPr>
            <a:endParaRPr b="0"/>
          </a:p>
          <a:p>
            <a:pPr marL="228600" lvl="0" indent="0" algn="l" rtl="0">
              <a:lnSpc>
                <a:spcPct val="103333"/>
              </a:lnSpc>
              <a:spcBef>
                <a:spcPts val="0"/>
              </a:spcBef>
              <a:spcAft>
                <a:spcPts val="0"/>
              </a:spcAft>
              <a:buSzPts val="2400"/>
              <a:buNone/>
            </a:pPr>
            <a:br>
              <a:rPr lang="en-US"/>
            </a:b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27"/>
          <p:cNvSpPr txBox="1">
            <a:spLocks noGrp="1"/>
          </p:cNvSpPr>
          <p:nvPr>
            <p:ph type="body" idx="1"/>
          </p:nvPr>
        </p:nvSpPr>
        <p:spPr>
          <a:xfrm>
            <a:off x="697592" y="826894"/>
            <a:ext cx="10479218"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References</a:t>
            </a:r>
            <a:endParaRPr/>
          </a:p>
        </p:txBody>
      </p:sp>
      <p:sp>
        <p:nvSpPr>
          <p:cNvPr id="704" name="Google Shape;704;p27"/>
          <p:cNvSpPr txBox="1">
            <a:spLocks noGrp="1"/>
          </p:cNvSpPr>
          <p:nvPr>
            <p:ph type="body" idx="2"/>
          </p:nvPr>
        </p:nvSpPr>
        <p:spPr>
          <a:xfrm>
            <a:off x="697592" y="2067301"/>
            <a:ext cx="10479218" cy="3781929"/>
          </a:xfrm>
          <a:prstGeom prst="rect">
            <a:avLst/>
          </a:prstGeom>
          <a:noFill/>
          <a:ln>
            <a:noFill/>
          </a:ln>
        </p:spPr>
        <p:txBody>
          <a:bodyPr spcFirstLastPara="1" wrap="square" lIns="91425" tIns="45700" rIns="91425" bIns="45700" anchor="t" anchorCtr="0">
            <a:noAutofit/>
          </a:bodyPr>
          <a:lstStyle/>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https://link.springer.com/chapter/10.1007/978-3-030-45533-0_20</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i="0" u="sng" strike="noStrike">
              <a:solidFill>
                <a:srgbClr val="87A66E"/>
              </a:solidFill>
              <a:latin typeface="Calibri"/>
              <a:ea typeface="Calibri"/>
              <a:cs typeface="Calibri"/>
              <a:sym typeface="Calibri"/>
            </a:endParaRPr>
          </a:p>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https://link.springer.com/chapter/10.1007/978-3-030-74065-8_4</a:t>
            </a:r>
            <a:br>
              <a:rPr lang="en-US" b="0"/>
            </a:br>
            <a:endParaRPr b="0"/>
          </a:p>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https://link.springer.com/chapter/10.1007/978-3-031-51997-0_30</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a:p>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https://link.springer.com/article/10.1057/jt.2008.28</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a:p>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https://link.springer.com/article/10.1007/s10668-023-03569-3</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a:p>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https://link.springer.com/article/10.1007/s11356-023-31717-9</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a:p>
          <a:p>
            <a:pPr marL="457200" lvl="0" indent="-228600" algn="l" rtl="0">
              <a:lnSpc>
                <a:spcPct val="103333"/>
              </a:lnSpc>
              <a:spcBef>
                <a:spcPts val="0"/>
              </a:spcBef>
              <a:spcAft>
                <a:spcPts val="0"/>
              </a:spcAft>
              <a:buSzPts val="2400"/>
              <a:buNone/>
            </a:pPr>
            <a:br>
              <a:rPr lang="en-US" b="0"/>
            </a:b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8"/>
          <p:cNvSpPr txBox="1">
            <a:spLocks noGrp="1"/>
          </p:cNvSpPr>
          <p:nvPr>
            <p:ph type="body" idx="1"/>
          </p:nvPr>
        </p:nvSpPr>
        <p:spPr>
          <a:xfrm>
            <a:off x="856391" y="839086"/>
            <a:ext cx="10479218"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References</a:t>
            </a:r>
            <a:endParaRPr/>
          </a:p>
        </p:txBody>
      </p:sp>
      <p:sp>
        <p:nvSpPr>
          <p:cNvPr id="710" name="Google Shape;710;p28"/>
          <p:cNvSpPr txBox="1">
            <a:spLocks noGrp="1"/>
          </p:cNvSpPr>
          <p:nvPr>
            <p:ph type="body" idx="2"/>
          </p:nvPr>
        </p:nvSpPr>
        <p:spPr>
          <a:xfrm>
            <a:off x="856391" y="2067301"/>
            <a:ext cx="10479218" cy="3781929"/>
          </a:xfrm>
          <a:prstGeom prst="rect">
            <a:avLst/>
          </a:prstGeom>
          <a:noFill/>
          <a:ln>
            <a:noFill/>
          </a:ln>
        </p:spPr>
        <p:txBody>
          <a:bodyPr spcFirstLastPara="1" wrap="square" lIns="91425" tIns="45700" rIns="91425" bIns="45700" anchor="t" anchorCtr="0">
            <a:noAutofit/>
          </a:bodyPr>
          <a:lstStyle/>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https://www.entrepreneur.com/green-entrepreneur/how-entrepreneurs-can-empower-consumers-to-make-sustainable/463352</a:t>
            </a:r>
            <a:endParaRPr u="sng">
              <a:solidFill>
                <a:srgbClr val="87A66E"/>
              </a:solidFill>
              <a:latin typeface="Calibri"/>
              <a:ea typeface="Calibri"/>
              <a:cs typeface="Calibri"/>
              <a:sym typeface="Calibri"/>
            </a:endParaRPr>
          </a:p>
          <a:p>
            <a:pPr marL="514350" lvl="0" indent="-133350" algn="l" rtl="0">
              <a:lnSpc>
                <a:spcPct val="103333"/>
              </a:lnSpc>
              <a:spcBef>
                <a:spcPts val="0"/>
              </a:spcBef>
              <a:spcAft>
                <a:spcPts val="0"/>
              </a:spcAft>
              <a:buSzPts val="2400"/>
              <a:buFont typeface="Arial"/>
              <a:buNone/>
            </a:pPr>
            <a:endParaRPr/>
          </a:p>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https://mailchimp.com/resources/green-marketing/</a:t>
            </a:r>
            <a:endParaRPr b="0" i="0" u="sng" strike="noStrike">
              <a:solidFill>
                <a:srgbClr val="87A66E"/>
              </a:solidFill>
              <a:latin typeface="Calibri"/>
              <a:ea typeface="Calibri"/>
              <a:cs typeface="Calibri"/>
              <a:sym typeface="Calibri"/>
            </a:endParaRPr>
          </a:p>
          <a:p>
            <a:pPr marL="514350" lvl="0" indent="-133350" algn="l" rtl="0">
              <a:lnSpc>
                <a:spcPct val="103333"/>
              </a:lnSpc>
              <a:spcBef>
                <a:spcPts val="0"/>
              </a:spcBef>
              <a:spcAft>
                <a:spcPts val="0"/>
              </a:spcAft>
              <a:buSzPts val="2400"/>
              <a:buFont typeface="Arial"/>
              <a:buNone/>
            </a:pPr>
            <a:endParaRPr/>
          </a:p>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https://www.deloitte.com/na/en/services/risk-advisory/blogs/three-ways-to-elevate-sustainability-efforts.html</a:t>
            </a:r>
            <a:endParaRPr b="0" i="0" u="sng" strike="noStrike">
              <a:solidFill>
                <a:srgbClr val="87A66E"/>
              </a:solidFill>
              <a:latin typeface="Calibri"/>
              <a:ea typeface="Calibri"/>
              <a:cs typeface="Calibri"/>
              <a:sym typeface="Calibri"/>
            </a:endParaRPr>
          </a:p>
          <a:p>
            <a:pPr marL="514350" lvl="0" indent="-133350" algn="l" rtl="0">
              <a:lnSpc>
                <a:spcPct val="103333"/>
              </a:lnSpc>
              <a:spcBef>
                <a:spcPts val="0"/>
              </a:spcBef>
              <a:spcAft>
                <a:spcPts val="0"/>
              </a:spcAft>
              <a:buSzPts val="2400"/>
              <a:buFont typeface="Arial"/>
              <a:buNone/>
            </a:pPr>
            <a:endParaRPr/>
          </a:p>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https://in.search.yahoo.com/search?fr=mcafee&amp;type=E210IN714G0&amp;p=meaning+of+green+consumers</a:t>
            </a:r>
            <a:endParaRPr b="0" i="0" u="sng" strike="noStrike">
              <a:solidFill>
                <a:srgbClr val="87A66E"/>
              </a:solidFill>
              <a:latin typeface="Calibri"/>
              <a:ea typeface="Calibri"/>
              <a:cs typeface="Calibri"/>
              <a:sym typeface="Calibri"/>
            </a:endParaRPr>
          </a:p>
          <a:p>
            <a:pPr marL="514350" lvl="0" indent="-133350" algn="l" rtl="0">
              <a:lnSpc>
                <a:spcPct val="103333"/>
              </a:lnSpc>
              <a:spcBef>
                <a:spcPts val="0"/>
              </a:spcBef>
              <a:spcAft>
                <a:spcPts val="0"/>
              </a:spcAft>
              <a:buSzPts val="2400"/>
              <a:buFont typeface="Arial"/>
              <a:buNone/>
            </a:pPr>
            <a:endParaRPr b="0" i="0" u="sng" strike="noStrike">
              <a:solidFill>
                <a:srgbClr val="87A66E"/>
              </a:solidFill>
              <a:latin typeface="Calibri"/>
              <a:ea typeface="Calibri"/>
              <a:cs typeface="Calibri"/>
              <a:sym typeface="Calibri"/>
            </a:endParaRPr>
          </a:p>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https://link.springer.com/article/10.1007/s10669-021-09821-3</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a:p>
          <a:p>
            <a:pPr marL="514350" lvl="0" indent="-133350" algn="l" rtl="0">
              <a:lnSpc>
                <a:spcPct val="103333"/>
              </a:lnSpc>
              <a:spcBef>
                <a:spcPts val="0"/>
              </a:spcBef>
              <a:spcAft>
                <a:spcPts val="0"/>
              </a:spcAft>
              <a:buSzPts val="2400"/>
              <a:buFont typeface="Arial"/>
              <a:buNone/>
            </a:pPr>
            <a:endParaRPr b="0"/>
          </a:p>
          <a:p>
            <a:pPr marL="228600" lvl="0" indent="0" algn="l" rtl="0">
              <a:lnSpc>
                <a:spcPct val="103333"/>
              </a:lnSpc>
              <a:spcBef>
                <a:spcPts val="0"/>
              </a:spcBef>
              <a:spcAft>
                <a:spcPts val="0"/>
              </a:spcAft>
              <a:buSzPts val="2400"/>
              <a:buNone/>
            </a:pPr>
            <a:br>
              <a:rPr lang="en-US" b="0"/>
            </a:b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29"/>
          <p:cNvSpPr txBox="1">
            <a:spLocks noGrp="1"/>
          </p:cNvSpPr>
          <p:nvPr>
            <p:ph type="body" idx="1"/>
          </p:nvPr>
        </p:nvSpPr>
        <p:spPr>
          <a:xfrm>
            <a:off x="746360" y="826894"/>
            <a:ext cx="10479218"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References</a:t>
            </a:r>
            <a:endParaRPr/>
          </a:p>
        </p:txBody>
      </p:sp>
      <p:sp>
        <p:nvSpPr>
          <p:cNvPr id="716" name="Google Shape;716;p29"/>
          <p:cNvSpPr txBox="1">
            <a:spLocks noGrp="1"/>
          </p:cNvSpPr>
          <p:nvPr>
            <p:ph type="body" idx="2"/>
          </p:nvPr>
        </p:nvSpPr>
        <p:spPr>
          <a:xfrm>
            <a:off x="746360" y="2249177"/>
            <a:ext cx="10479218" cy="3781929"/>
          </a:xfrm>
          <a:prstGeom prst="rect">
            <a:avLst/>
          </a:prstGeom>
          <a:noFill/>
          <a:ln>
            <a:noFill/>
          </a:ln>
        </p:spPr>
        <p:txBody>
          <a:bodyPr spcFirstLastPara="1" wrap="square" lIns="91425" tIns="45700" rIns="91425" bIns="45700" anchor="t" anchorCtr="0">
            <a:noAutofit/>
          </a:bodyPr>
          <a:lstStyle/>
          <a:p>
            <a:pPr marL="571500" lvl="0" indent="-34290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https://link.springer.com/chapter/10.1007/978-3-030-45533-0_20</a:t>
            </a:r>
            <a:endParaRPr b="0"/>
          </a:p>
          <a:p>
            <a:pPr marL="571500" lvl="0" indent="-190500" algn="l" rtl="0">
              <a:lnSpc>
                <a:spcPct val="103333"/>
              </a:lnSpc>
              <a:spcBef>
                <a:spcPts val="0"/>
              </a:spcBef>
              <a:spcAft>
                <a:spcPts val="0"/>
              </a:spcAft>
              <a:buSzPts val="2400"/>
              <a:buFont typeface="Arial"/>
              <a:buNone/>
            </a:pPr>
            <a:endParaRPr/>
          </a:p>
          <a:p>
            <a:pPr marL="571500" lvl="0" indent="-342900" algn="l" rtl="0">
              <a:lnSpc>
                <a:spcPct val="103333"/>
              </a:lnSpc>
              <a:spcBef>
                <a:spcPts val="0"/>
              </a:spcBef>
              <a:spcAft>
                <a:spcPts val="0"/>
              </a:spcAft>
              <a:buSzPts val="2400"/>
              <a:buFont typeface="Arial"/>
              <a:buChar char="•"/>
            </a:pPr>
            <a:r>
              <a:rPr lang="en-US" u="sng">
                <a:solidFill>
                  <a:schemeClr val="hlink"/>
                </a:solidFill>
                <a:hlinkClick r:id="rId4"/>
              </a:rPr>
              <a:t>https://www.tandfonline.com/doi/full/10.1080/23311975.2023.2197673</a:t>
            </a:r>
            <a:endParaRPr/>
          </a:p>
          <a:p>
            <a:pPr marL="571500" lvl="0" indent="-190500" algn="l" rtl="0">
              <a:lnSpc>
                <a:spcPct val="103333"/>
              </a:lnSpc>
              <a:spcBef>
                <a:spcPts val="0"/>
              </a:spcBef>
              <a:spcAft>
                <a:spcPts val="0"/>
              </a:spcAft>
              <a:buSzPts val="2400"/>
              <a:buFont typeface="Arial"/>
              <a:buNone/>
            </a:pPr>
            <a:endParaRPr/>
          </a:p>
          <a:p>
            <a:pPr marL="571500" lvl="0" indent="-342900" algn="l" rtl="0">
              <a:lnSpc>
                <a:spcPct val="103333"/>
              </a:lnSpc>
              <a:spcBef>
                <a:spcPts val="0"/>
              </a:spcBef>
              <a:spcAft>
                <a:spcPts val="0"/>
              </a:spcAft>
              <a:buSzPts val="2400"/>
              <a:buFont typeface="Arial"/>
              <a:buChar char="•"/>
            </a:pPr>
            <a:r>
              <a:rPr lang="en-US" u="sng">
                <a:solidFill>
                  <a:schemeClr val="hlink"/>
                </a:solidFill>
                <a:hlinkClick r:id="rId5"/>
              </a:rPr>
              <a:t>https://www.sciencedirect.com/science/article/abs/pii/S0959652613003302</a:t>
            </a:r>
            <a:endParaRPr/>
          </a:p>
          <a:p>
            <a:pPr marL="571500" lvl="0" indent="-190500" algn="l" rtl="0">
              <a:lnSpc>
                <a:spcPct val="103333"/>
              </a:lnSpc>
              <a:spcBef>
                <a:spcPts val="0"/>
              </a:spcBef>
              <a:spcAft>
                <a:spcPts val="0"/>
              </a:spcAft>
              <a:buSzPts val="2400"/>
              <a:buFont typeface="Arial"/>
              <a:buNone/>
            </a:pPr>
            <a:endParaRPr/>
          </a:p>
          <a:p>
            <a:pPr marL="571500" lvl="0" indent="-342900" algn="l" rtl="0">
              <a:lnSpc>
                <a:spcPct val="103333"/>
              </a:lnSpc>
              <a:spcBef>
                <a:spcPts val="0"/>
              </a:spcBef>
              <a:spcAft>
                <a:spcPts val="0"/>
              </a:spcAft>
              <a:buSzPts val="2400"/>
              <a:buFont typeface="Arial"/>
              <a:buChar char="•"/>
            </a:pPr>
            <a:r>
              <a:rPr lang="en-US" u="sng">
                <a:solidFill>
                  <a:schemeClr val="hlink"/>
                </a:solidFill>
                <a:hlinkClick r:id="rId6"/>
              </a:rPr>
              <a:t>https://www.mdpi.com/2304-8158/11/2/227</a:t>
            </a:r>
            <a:endParaRPr/>
          </a:p>
          <a:p>
            <a:pPr marL="457200" marR="0" lvl="0" indent="-228600" algn="l" rtl="0">
              <a:lnSpc>
                <a:spcPct val="103333"/>
              </a:lnSpc>
              <a:spcBef>
                <a:spcPts val="0"/>
              </a:spcBef>
              <a:spcAft>
                <a:spcPts val="0"/>
              </a:spcAft>
              <a:buClr>
                <a:srgbClr val="595959"/>
              </a:buClr>
              <a:buSzPts val="2400"/>
              <a:buFont typeface="Arial"/>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30"/>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n-US"/>
              <a:t>www.</a:t>
            </a:r>
            <a:r>
              <a:rPr lang="en-US" b="1"/>
              <a:t>website</a:t>
            </a:r>
            <a:r>
              <a:rPr lang="en-US"/>
              <a:t>.eu</a:t>
            </a:r>
            <a:endParaRPr/>
          </a:p>
          <a:p>
            <a:pPr marL="0" lvl="0" indent="0" algn="ctr" rtl="0">
              <a:lnSpc>
                <a:spcPct val="100000"/>
              </a:lnSpc>
              <a:spcBef>
                <a:spcPts val="0"/>
              </a:spcBef>
              <a:spcAft>
                <a:spcPts val="0"/>
              </a:spcAft>
              <a:buClr>
                <a:schemeClr val="lt1"/>
              </a:buClr>
              <a:buSzPts val="2400"/>
              <a:buNone/>
            </a:pPr>
            <a:endParaRPr/>
          </a:p>
        </p:txBody>
      </p:sp>
      <p:sp>
        <p:nvSpPr>
          <p:cNvPr id="723" name="Google Shape;723;p30"/>
          <p:cNvSpPr txBox="1">
            <a:spLocks noGrp="1"/>
          </p:cNvSpPr>
          <p:nvPr>
            <p:ph type="body" idx="2"/>
          </p:nvPr>
        </p:nvSpPr>
        <p:spPr>
          <a:xfrm>
            <a:off x="1283799" y="3277107"/>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n-US"/>
              <a:t>Any questions?</a:t>
            </a:r>
            <a:endParaRPr/>
          </a:p>
        </p:txBody>
      </p:sp>
      <p:sp>
        <p:nvSpPr>
          <p:cNvPr id="724" name="Google Shape;724;p30"/>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a:t>Thank You</a:t>
            </a:r>
            <a:endParaRPr/>
          </a:p>
        </p:txBody>
      </p:sp>
      <p:grpSp>
        <p:nvGrpSpPr>
          <p:cNvPr id="725" name="Google Shape;725;p30"/>
          <p:cNvGrpSpPr/>
          <p:nvPr/>
        </p:nvGrpSpPr>
        <p:grpSpPr>
          <a:xfrm>
            <a:off x="8380634" y="2920943"/>
            <a:ext cx="3193903" cy="538831"/>
            <a:chOff x="5349868" y="8302092"/>
            <a:chExt cx="1664680" cy="280842"/>
          </a:xfrm>
        </p:grpSpPr>
        <p:grpSp>
          <p:nvGrpSpPr>
            <p:cNvPr id="726" name="Google Shape;726;p30"/>
            <p:cNvGrpSpPr/>
            <p:nvPr/>
          </p:nvGrpSpPr>
          <p:grpSpPr>
            <a:xfrm>
              <a:off x="6388006" y="8302092"/>
              <a:ext cx="280634" cy="280634"/>
              <a:chOff x="1950027" y="2499889"/>
              <a:chExt cx="850463" cy="850463"/>
            </a:xfrm>
          </p:grpSpPr>
          <p:sp>
            <p:nvSpPr>
              <p:cNvPr id="727" name="Google Shape;727;p30"/>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28" name="Google Shape;728;p30"/>
              <p:cNvGrpSpPr/>
              <p:nvPr/>
            </p:nvGrpSpPr>
            <p:grpSpPr>
              <a:xfrm>
                <a:off x="2107521" y="2657382"/>
                <a:ext cx="535476" cy="535477"/>
                <a:chOff x="2107521" y="2657382"/>
                <a:chExt cx="535476" cy="535477"/>
              </a:xfrm>
            </p:grpSpPr>
            <p:sp>
              <p:nvSpPr>
                <p:cNvPr id="729" name="Google Shape;729;p30"/>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0" name="Google Shape;730;p30"/>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1" name="Google Shape;731;p30"/>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732" name="Google Shape;732;p30"/>
            <p:cNvGrpSpPr/>
            <p:nvPr/>
          </p:nvGrpSpPr>
          <p:grpSpPr>
            <a:xfrm>
              <a:off x="5695775" y="8302092"/>
              <a:ext cx="280634" cy="280634"/>
              <a:chOff x="-147782" y="2499889"/>
              <a:chExt cx="850463" cy="850463"/>
            </a:xfrm>
          </p:grpSpPr>
          <p:sp>
            <p:nvSpPr>
              <p:cNvPr id="733" name="Google Shape;733;p30"/>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4" name="Google Shape;734;p30"/>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35" name="Google Shape;735;p30"/>
            <p:cNvGrpSpPr/>
            <p:nvPr/>
          </p:nvGrpSpPr>
          <p:grpSpPr>
            <a:xfrm>
              <a:off x="6733914" y="8302092"/>
              <a:ext cx="280634" cy="280634"/>
              <a:chOff x="2998302" y="2499889"/>
              <a:chExt cx="850463" cy="850463"/>
            </a:xfrm>
          </p:grpSpPr>
          <p:sp>
            <p:nvSpPr>
              <p:cNvPr id="736" name="Google Shape;736;p30"/>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7" name="Google Shape;737;p30"/>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38" name="Google Shape;738;p30"/>
            <p:cNvGrpSpPr/>
            <p:nvPr/>
          </p:nvGrpSpPr>
          <p:grpSpPr>
            <a:xfrm>
              <a:off x="5349868" y="8302092"/>
              <a:ext cx="280634" cy="280842"/>
              <a:chOff x="-1196056" y="2499889"/>
              <a:chExt cx="850463" cy="851092"/>
            </a:xfrm>
          </p:grpSpPr>
          <p:sp>
            <p:nvSpPr>
              <p:cNvPr id="739" name="Google Shape;739;p30"/>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0" name="Google Shape;740;p30"/>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41" name="Google Shape;741;p30"/>
            <p:cNvSpPr/>
            <p:nvPr/>
          </p:nvSpPr>
          <p:spPr>
            <a:xfrm>
              <a:off x="6041891" y="830209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42" name="Google Shape;742;p30"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8"/>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en-US">
                <a:solidFill>
                  <a:srgbClr val="000000"/>
                </a:solidFill>
                <a:highlight>
                  <a:srgbClr val="FFFFFF"/>
                </a:highlight>
              </a:rPr>
              <a:t>As consumers become more conscious of what they purchase and interested in how their consumption patterns affect the environment, young consumers are aware of eco-friendly purchase options. Thus the adoption of  green habits influences their consumption habits. </a:t>
            </a:r>
            <a:endParaRPr/>
          </a:p>
          <a:p>
            <a:pPr marL="342900" lvl="0" indent="-342900" algn="just" rtl="0">
              <a:lnSpc>
                <a:spcPct val="150000"/>
              </a:lnSpc>
              <a:spcBef>
                <a:spcPts val="0"/>
              </a:spcBef>
              <a:spcAft>
                <a:spcPts val="0"/>
              </a:spcAft>
              <a:buSzPts val="2400"/>
              <a:buFont typeface="Arial"/>
              <a:buChar char="•"/>
            </a:pPr>
            <a:r>
              <a:rPr lang="en-US">
                <a:solidFill>
                  <a:srgbClr val="000000"/>
                </a:solidFill>
                <a:highlight>
                  <a:srgbClr val="FFFFFF"/>
                </a:highlight>
              </a:rPr>
              <a:t>A better understanding of the eco-friendliness of product use and disposal can help identify opportunities to reduce environmental impacts.</a:t>
            </a:r>
            <a:endParaRPr/>
          </a:p>
        </p:txBody>
      </p:sp>
      <p:sp>
        <p:nvSpPr>
          <p:cNvPr id="257" name="Google Shape;257;p8"/>
          <p:cNvSpPr txBox="1">
            <a:spLocks noGrp="1"/>
          </p:cNvSpPr>
          <p:nvPr>
            <p:ph type="body" idx="2"/>
          </p:nvPr>
        </p:nvSpPr>
        <p:spPr>
          <a:xfrm>
            <a:off x="600998" y="835090"/>
            <a:ext cx="3416197"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INTRODUCTION TO SERVING GREEN CONSUMERS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6"/>
          <p:cNvSpPr txBox="1">
            <a:spLocks noGrp="1"/>
          </p:cNvSpPr>
          <p:nvPr>
            <p:ph type="body" idx="1"/>
          </p:nvPr>
        </p:nvSpPr>
        <p:spPr>
          <a:xfrm>
            <a:off x="6771675" y="513415"/>
            <a:ext cx="4991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GREEN CONSUMPTION</a:t>
            </a:r>
            <a:endParaRPr/>
          </a:p>
        </p:txBody>
      </p:sp>
      <p:sp>
        <p:nvSpPr>
          <p:cNvPr id="264" name="Google Shape;264;p16"/>
          <p:cNvSpPr txBox="1">
            <a:spLocks noGrp="1"/>
          </p:cNvSpPr>
          <p:nvPr>
            <p:ph type="body" idx="3"/>
          </p:nvPr>
        </p:nvSpPr>
        <p:spPr>
          <a:xfrm>
            <a:off x="6214250" y="1905830"/>
            <a:ext cx="5822100" cy="410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en-US">
                <a:solidFill>
                  <a:srgbClr val="000000"/>
                </a:solidFill>
                <a:highlight>
                  <a:srgbClr val="FFFFFF"/>
                </a:highlight>
              </a:rPr>
              <a:t>In recent decades, there has been a substantial shift in consumer behaviour, with environmental and health awareness playing a major influence. </a:t>
            </a:r>
            <a:endParaRPr/>
          </a:p>
          <a:p>
            <a:pPr marL="342900" lvl="0" indent="-342900" algn="just" rtl="0">
              <a:lnSpc>
                <a:spcPct val="150000"/>
              </a:lnSpc>
              <a:spcBef>
                <a:spcPts val="0"/>
              </a:spcBef>
              <a:spcAft>
                <a:spcPts val="0"/>
              </a:spcAft>
              <a:buSzPts val="2400"/>
              <a:buFont typeface="Arial"/>
              <a:buChar char="•"/>
            </a:pPr>
            <a:r>
              <a:rPr lang="en-US">
                <a:solidFill>
                  <a:srgbClr val="000000"/>
                </a:solidFill>
                <a:highlight>
                  <a:srgbClr val="FFFFFF"/>
                </a:highlight>
              </a:rPr>
              <a:t>Green consumption behaviour involves using sustainable, eco-friendly products and avoiding the ones that are harmful for both the consumers and the environment.</a:t>
            </a:r>
            <a:endParaRPr/>
          </a:p>
        </p:txBody>
      </p:sp>
      <p:sp>
        <p:nvSpPr>
          <p:cNvPr id="265" name="Google Shape;265;p16"/>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2800"/>
              <a:buFont typeface="Arial"/>
              <a:buNone/>
            </a:pPr>
            <a:r>
              <a:rPr lang="en-US" sz="2800" b="0" i="0" u="none" strike="noStrike" cap="none">
                <a:solidFill>
                  <a:srgbClr val="FF0000"/>
                </a:solidFill>
                <a:latin typeface="Calibri"/>
                <a:ea typeface="Calibri"/>
                <a:cs typeface="Calibri"/>
                <a:sym typeface="Calibri"/>
              </a:rPr>
              <a:t>Replace the image as required</a:t>
            </a:r>
            <a:endParaRPr sz="1400" b="0" i="0" u="none" strike="noStrike" cap="none">
              <a:solidFill>
                <a:srgbClr val="000000"/>
              </a:solidFill>
              <a:latin typeface="Arial"/>
              <a:ea typeface="Arial"/>
              <a:cs typeface="Arial"/>
              <a:sym typeface="Arial"/>
            </a:endParaRPr>
          </a:p>
        </p:txBody>
      </p:sp>
      <p:pic>
        <p:nvPicPr>
          <p:cNvPr id="266" name="Google Shape;266;p16"/>
          <p:cNvPicPr preferRelativeResize="0">
            <a:picLocks noGrp="1"/>
          </p:cNvPicPr>
          <p:nvPr>
            <p:ph type="pic" idx="2"/>
          </p:nvPr>
        </p:nvPicPr>
        <p:blipFill rotWithShape="1">
          <a:blip r:embed="rId3">
            <a:alphaModFix/>
          </a:blip>
          <a:srcRect l="6289" r="6288"/>
          <a:stretch/>
        </p:blipFill>
        <p:spPr>
          <a:xfrm>
            <a:off x="635271" y="2095585"/>
            <a:ext cx="5130800" cy="3913188"/>
          </a:xfrm>
          <a:prstGeom prst="rect">
            <a:avLst/>
          </a:prstGeom>
          <a:solidFill>
            <a:srgbClr val="D8D8D8"/>
          </a:solidFill>
          <a:ln>
            <a:noFill/>
          </a:ln>
        </p:spPr>
      </p:pic>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4626</Words>
  <Application>Microsoft Office PowerPoint</Application>
  <PresentationFormat>Widescreen</PresentationFormat>
  <Paragraphs>410</Paragraphs>
  <Slides>75</Slides>
  <Notes>75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Arial</vt:lpstr>
      <vt:lpstr>Montserrat Light</vt:lpstr>
      <vt:lpstr>Montserrat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GV Vadivan</cp:lastModifiedBy>
  <cp:revision>1</cp:revision>
  <dcterms:created xsi:type="dcterms:W3CDTF">2020-10-14T13:32:04Z</dcterms:created>
  <dcterms:modified xsi:type="dcterms:W3CDTF">2024-10-11T10:32:42Z</dcterms:modified>
</cp:coreProperties>
</file>