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embeddedFontLst>
    <p:embeddedFont>
      <p:font typeface="Montserrat" panose="00000500000000000000" pitchFamily="2" charset="0"/>
      <p:regular r:id="rId61"/>
      <p:bold r:id="rId62"/>
      <p:italic r:id="rId63"/>
      <p:boldItalic r:id="rId64"/>
    </p:embeddedFont>
    <p:embeddedFont>
      <p:font typeface="Montserrat Light" panose="00000400000000000000" pitchFamily="2" charset="0"/>
      <p:regular r:id="rId65"/>
      <p:bold r:id="rId66"/>
      <p:italic r:id="rId67"/>
      <p:boldItalic r:id="rId68"/>
    </p:embeddedFont>
    <p:embeddedFont>
      <p:font typeface="Roboto"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hfOP6JTJslHUN9tHfafU52WYKj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AAAF38-BB34-4C2A-8255-CD803A89F7AA}">
  <a:tblStyle styleId="{D9AAAF38-BB34-4C2A-8255-CD803A89F7A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135EB4-26C7-41B6-ACC5-5031DE00C1D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6D366EE-9279-491B-A76A-B640B1E64D7B}"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da7300e6f5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da7300e6f5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2da7300e6f5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d080a7830e_0_5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2d080a7830e_0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da81d4fc3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2da81d4fc3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d080a7830e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d080a7830e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080a7830e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2d080a7830e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d080a7830e_0_6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2d080a7830e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d080a7830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2d080a783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080a7830e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080a7830e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d080a7830e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2d080a7830e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d080a7830e_0_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2d080a7830e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d29169d37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2d29169d37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d29169d371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2d29169d371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d29169d371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2d29169d371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d29169d371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2d29169d371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d29169d371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d29169d37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d29169d37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2d29169d37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da7300e6f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2da7300e6f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da7300e6f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2da7300e6f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da7300e6f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g2da7300e6f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d29169d37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g2d29169d37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d080a7830e_0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2d080a7830e_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8" name="Google Shape;72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6" name="Google Shape;73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d29169d37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g2d29169d37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d29169d371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2d29169d37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d29c645a3d_1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2d29c645a3d_1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g2d29c645a3d_1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d29c645a3d_1_6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2d29c645a3d_1_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10449017" y="6054570"/>
            <a:ext cx="1739752" cy="389587"/>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29"/>
        <p:cNvGrpSpPr/>
        <p:nvPr/>
      </p:nvGrpSpPr>
      <p:grpSpPr>
        <a:xfrm>
          <a:off x="0" y="0"/>
          <a:ext cx="0" cy="0"/>
          <a:chOff x="0" y="0"/>
          <a:chExt cx="0" cy="0"/>
        </a:xfrm>
      </p:grpSpPr>
      <p:sp>
        <p:nvSpPr>
          <p:cNvPr id="130" name="Google Shape;130;p44"/>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44"/>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2" name="Google Shape;132;p44"/>
          <p:cNvSpPr>
            <a:spLocks noGrp="1"/>
          </p:cNvSpPr>
          <p:nvPr>
            <p:ph type="pic" idx="2"/>
          </p:nvPr>
        </p:nvSpPr>
        <p:spPr>
          <a:xfrm>
            <a:off x="799128" y="746272"/>
            <a:ext cx="10203652" cy="5365455"/>
          </a:xfrm>
          <a:prstGeom prst="rect">
            <a:avLst/>
          </a:prstGeom>
          <a:solidFill>
            <a:srgbClr val="BFBFBF"/>
          </a:solidFill>
          <a:ln>
            <a:noFill/>
          </a:ln>
        </p:spPr>
      </p:sp>
      <p:sp>
        <p:nvSpPr>
          <p:cNvPr id="133" name="Google Shape;133;p44"/>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4" name="Google Shape;134;p44"/>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5"/>
        <p:cNvGrpSpPr/>
        <p:nvPr/>
      </p:nvGrpSpPr>
      <p:grpSpPr>
        <a:xfrm>
          <a:off x="0" y="0"/>
          <a:ext cx="0" cy="0"/>
          <a:chOff x="0" y="0"/>
          <a:chExt cx="0" cy="0"/>
        </a:xfrm>
      </p:grpSpPr>
      <p:sp>
        <p:nvSpPr>
          <p:cNvPr id="136" name="Google Shape;136;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8" name="Google Shape;138;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1" name="Google Shape;141;p45"/>
          <p:cNvGrpSpPr/>
          <p:nvPr/>
        </p:nvGrpSpPr>
        <p:grpSpPr>
          <a:xfrm>
            <a:off x="-848733" y="3847224"/>
            <a:ext cx="3746119" cy="3027714"/>
            <a:chOff x="5816064" y="9435173"/>
            <a:chExt cx="798029" cy="644988"/>
          </a:xfrm>
        </p:grpSpPr>
        <p:sp>
          <p:nvSpPr>
            <p:cNvPr id="142" name="Google Shape;142;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7" name="Google Shape;157;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58"/>
        <p:cNvGrpSpPr/>
        <p:nvPr/>
      </p:nvGrpSpPr>
      <p:grpSpPr>
        <a:xfrm>
          <a:off x="0" y="0"/>
          <a:ext cx="0" cy="0"/>
          <a:chOff x="0" y="0"/>
          <a:chExt cx="0" cy="0"/>
        </a:xfrm>
      </p:grpSpPr>
      <p:sp>
        <p:nvSpPr>
          <p:cNvPr id="159" name="Google Shape;159;p46"/>
          <p:cNvSpPr>
            <a:spLocks noGrp="1"/>
          </p:cNvSpPr>
          <p:nvPr>
            <p:ph type="pic" idx="2"/>
          </p:nvPr>
        </p:nvSpPr>
        <p:spPr>
          <a:xfrm>
            <a:off x="0" y="-12469"/>
            <a:ext cx="12192000" cy="6870469"/>
          </a:xfrm>
          <a:prstGeom prst="rect">
            <a:avLst/>
          </a:prstGeom>
          <a:solidFill>
            <a:srgbClr val="BFBFBF"/>
          </a:solidFill>
          <a:ln>
            <a:noFill/>
          </a:ln>
        </p:spPr>
      </p:sp>
      <p:sp>
        <p:nvSpPr>
          <p:cNvPr id="160" name="Google Shape;160;p46"/>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46"/>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2"/>
        <p:cNvGrpSpPr/>
        <p:nvPr/>
      </p:nvGrpSpPr>
      <p:grpSpPr>
        <a:xfrm>
          <a:off x="0" y="0"/>
          <a:ext cx="0" cy="0"/>
          <a:chOff x="0" y="0"/>
          <a:chExt cx="0" cy="0"/>
        </a:xfrm>
      </p:grpSpPr>
      <p:sp>
        <p:nvSpPr>
          <p:cNvPr id="163" name="Google Shape;163;p47"/>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47"/>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47"/>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6" name="Google Shape;166;p47"/>
          <p:cNvGrpSpPr/>
          <p:nvPr/>
        </p:nvGrpSpPr>
        <p:grpSpPr>
          <a:xfrm>
            <a:off x="-1984680" y="2794849"/>
            <a:ext cx="3760285" cy="3039163"/>
            <a:chOff x="5816064" y="9435173"/>
            <a:chExt cx="798029" cy="644988"/>
          </a:xfrm>
        </p:grpSpPr>
        <p:sp>
          <p:nvSpPr>
            <p:cNvPr id="167" name="Google Shape;167;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2" name="Google Shape;182;p47"/>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3" name="Google Shape;183;p47"/>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4" name="Google Shape;184;p47"/>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5" name="Google Shape;185;p47"/>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47"/>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87"/>
        <p:cNvGrpSpPr/>
        <p:nvPr/>
      </p:nvGrpSpPr>
      <p:grpSpPr>
        <a:xfrm>
          <a:off x="0" y="0"/>
          <a:ext cx="0" cy="0"/>
          <a:chOff x="0" y="0"/>
          <a:chExt cx="0" cy="0"/>
        </a:xfrm>
      </p:grpSpPr>
      <p:sp>
        <p:nvSpPr>
          <p:cNvPr id="188" name="Google Shape;188;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3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35"/>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3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36"/>
          <p:cNvGrpSpPr/>
          <p:nvPr/>
        </p:nvGrpSpPr>
        <p:grpSpPr>
          <a:xfrm>
            <a:off x="-692770" y="4423334"/>
            <a:ext cx="3029570" cy="2448579"/>
            <a:chOff x="5816064" y="9435173"/>
            <a:chExt cx="798029" cy="644988"/>
          </a:xfrm>
        </p:grpSpPr>
        <p:sp>
          <p:nvSpPr>
            <p:cNvPr id="61" name="Google Shape;61;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7"/>
          <p:cNvGrpSpPr/>
          <p:nvPr/>
        </p:nvGrpSpPr>
        <p:grpSpPr>
          <a:xfrm>
            <a:off x="6966447" y="3406884"/>
            <a:ext cx="3616885" cy="2923263"/>
            <a:chOff x="5816064" y="9435173"/>
            <a:chExt cx="798029" cy="644988"/>
          </a:xfrm>
        </p:grpSpPr>
        <p:sp>
          <p:nvSpPr>
            <p:cNvPr id="82" name="Google Shape;82;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8"/>
          <p:cNvSpPr>
            <a:spLocks noGrp="1"/>
          </p:cNvSpPr>
          <p:nvPr>
            <p:ph type="pic" idx="8"/>
          </p:nvPr>
        </p:nvSpPr>
        <p:spPr>
          <a:xfrm>
            <a:off x="-48344" y="0"/>
            <a:ext cx="3570477" cy="6858000"/>
          </a:xfrm>
          <a:prstGeom prst="rect">
            <a:avLst/>
          </a:prstGeom>
          <a:solidFill>
            <a:srgbClr val="D8D8D8"/>
          </a:solidFill>
          <a:ln>
            <a:noFill/>
          </a:ln>
        </p:spPr>
      </p:sp>
      <p:sp>
        <p:nvSpPr>
          <p:cNvPr id="109" name="Google Shape;109;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4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4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40"/>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4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43"/>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43"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43"/>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43"/>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 Target="slide57.xml"/><Relationship Id="rId7" Type="http://schemas.openxmlformats.org/officeDocument/2006/relationships/image" Target="../media/image32.gif"/><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4.gi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hyperlink" Target="https://www.iso.org/obp/ui#iso:std:iso:14021:ed-2:v1:en" TargetMode="External"/><Relationship Id="rId7" Type="http://schemas.openxmlformats.org/officeDocument/2006/relationships/hyperlink" Target="https://environment.ec.europa.eu/topics/circular-economy/eu-ecolabel_en"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hyperlink" Target="https://www.iso.org/obp/ui/#iso:std:iso:14025:ed-1:v1:en" TargetMode="External"/><Relationship Id="rId4" Type="http://schemas.openxmlformats.org/officeDocument/2006/relationships/image" Target="../media/image45.png"/><Relationship Id="rId9" Type="http://schemas.openxmlformats.org/officeDocument/2006/relationships/image" Target="../media/image32.gif"/></Relationships>
</file>

<file path=ppt/slides/_rels/slide28.xml.rels><?xml version="1.0" encoding="UTF-8" standalone="yes"?>
<Relationships xmlns="http://schemas.openxmlformats.org/package/2006/relationships"><Relationship Id="rId3" Type="http://schemas.openxmlformats.org/officeDocument/2006/relationships/hyperlink" Target="https://info.fairtrade.net/es/what/how-fairtrade-works" TargetMode="External"/><Relationship Id="rId7" Type="http://schemas.openxmlformats.org/officeDocument/2006/relationships/image" Target="../media/image32.gif"/><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hyperlink" Target="https://www.eea.europa.eu/data-and-maps/data/external/global-fsc-and-pefc-certificates" TargetMode="Externa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hyperlink" Target="https://cfpub.epa.gov/si/si_public_record_Report.cfm?Lab=NRMRL&amp;dirEntryId=29426" TargetMode="External"/><Relationship Id="rId7" Type="http://schemas.openxmlformats.org/officeDocument/2006/relationships/image" Target="../media/image32.gif"/><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agriculture.ec.europa.eu/farming/organic-farming/organic-logo_en" TargetMode="Externa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hyperlink" Target="http://www.redeuroparc.org" TargetMode="External"/><Relationship Id="rId3" Type="http://schemas.openxmlformats.org/officeDocument/2006/relationships/hyperlink" Target="http://www.consilium.europa.eu" TargetMode="External"/><Relationship Id="rId7" Type="http://schemas.openxmlformats.org/officeDocument/2006/relationships/hyperlink" Target="http://www.wtwco.com"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hyperlink" Target="http://www.sustainabledevelopment.un.org" TargetMode="External"/><Relationship Id="rId5" Type="http://schemas.openxmlformats.org/officeDocument/2006/relationships/hyperlink" Target="http://www.pactomundial.org" TargetMode="External"/><Relationship Id="rId4" Type="http://schemas.openxmlformats.org/officeDocument/2006/relationships/hyperlink" Target="http://www.eesc.europa.e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98" name="Google Shape;198;p2"/>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199" name="Google Shape;199;p2"/>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6. ASSESSMENT AND PLANNING</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DD6ACF34-4956-ACA2-EC90-CC3B2D120098}"/>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F4A81C8B-8777-1794-18F2-B1A5617E6912}"/>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BC89E512-CA19-B70D-D8CC-C0F03405243F}"/>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9"/>
          <p:cNvSpPr txBox="1">
            <a:spLocks noGrp="1"/>
          </p:cNvSpPr>
          <p:nvPr>
            <p:ph type="body" idx="1"/>
          </p:nvPr>
        </p:nvSpPr>
        <p:spPr>
          <a:xfrm>
            <a:off x="715875" y="592284"/>
            <a:ext cx="5922900" cy="5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03. LEARNING OUTCOMES</a:t>
            </a:r>
            <a:endParaRPr/>
          </a:p>
        </p:txBody>
      </p:sp>
      <p:sp>
        <p:nvSpPr>
          <p:cNvPr id="283" name="Google Shape;283;p9"/>
          <p:cNvSpPr txBox="1">
            <a:spLocks noGrp="1"/>
          </p:cNvSpPr>
          <p:nvPr>
            <p:ph type="body" idx="2"/>
          </p:nvPr>
        </p:nvSpPr>
        <p:spPr>
          <a:xfrm>
            <a:off x="715875" y="1415150"/>
            <a:ext cx="10245900" cy="4131900"/>
          </a:xfrm>
          <a:prstGeom prst="rect">
            <a:avLst/>
          </a:prstGeom>
          <a:noFill/>
          <a:ln>
            <a:noFill/>
          </a:ln>
        </p:spPr>
        <p:txBody>
          <a:bodyPr spcFirstLastPara="1" wrap="square" lIns="91425" tIns="45700" rIns="91425" bIns="45700" anchor="t" anchorCtr="0">
            <a:noAutofit/>
          </a:bodyPr>
          <a:lstStyle/>
          <a:p>
            <a:pPr marL="419100" lvl="0" indent="-342900" algn="just" rtl="0">
              <a:lnSpc>
                <a:spcPct val="150000"/>
              </a:lnSpc>
              <a:spcBef>
                <a:spcPts val="1000"/>
              </a:spcBef>
              <a:spcAft>
                <a:spcPts val="0"/>
              </a:spcAft>
              <a:buClr>
                <a:srgbClr val="000000"/>
              </a:buClr>
              <a:buSzPts val="2400"/>
              <a:buFont typeface="Arial"/>
              <a:buChar char="•"/>
            </a:pPr>
            <a:r>
              <a:rPr lang="en-US" b="1">
                <a:solidFill>
                  <a:srgbClr val="000000"/>
                </a:solidFill>
              </a:rPr>
              <a:t>Management commitment </a:t>
            </a:r>
            <a:r>
              <a:rPr lang="en-US">
                <a:solidFill>
                  <a:srgbClr val="000000"/>
                </a:solidFill>
              </a:rPr>
              <a:t>to the Sustainability Strategy.</a:t>
            </a:r>
            <a:endParaRPr>
              <a:solidFill>
                <a:srgbClr val="000000"/>
              </a:solidFill>
            </a:endParaRPr>
          </a:p>
          <a:p>
            <a:pPr marL="419100" lvl="0" indent="-342900" algn="just" rtl="0">
              <a:lnSpc>
                <a:spcPct val="150000"/>
              </a:lnSpc>
              <a:spcBef>
                <a:spcPts val="1000"/>
              </a:spcBef>
              <a:spcAft>
                <a:spcPts val="0"/>
              </a:spcAft>
              <a:buClr>
                <a:srgbClr val="000000"/>
              </a:buClr>
              <a:buSzPts val="2400"/>
              <a:buFont typeface="Arial"/>
              <a:buChar char="•"/>
            </a:pPr>
            <a:r>
              <a:rPr lang="en-US">
                <a:solidFill>
                  <a:srgbClr val="000000"/>
                </a:solidFill>
              </a:rPr>
              <a:t>The need to carry out a prior</a:t>
            </a:r>
            <a:r>
              <a:rPr lang="en-US" b="1">
                <a:solidFill>
                  <a:srgbClr val="000000"/>
                </a:solidFill>
              </a:rPr>
              <a:t> self-diagnosis. </a:t>
            </a:r>
            <a:endParaRPr b="1">
              <a:solidFill>
                <a:srgbClr val="000000"/>
              </a:solidFill>
            </a:endParaRPr>
          </a:p>
          <a:p>
            <a:pPr marL="419100" lvl="0" indent="-342900" algn="just" rtl="0">
              <a:lnSpc>
                <a:spcPct val="150000"/>
              </a:lnSpc>
              <a:spcBef>
                <a:spcPts val="1000"/>
              </a:spcBef>
              <a:spcAft>
                <a:spcPts val="0"/>
              </a:spcAft>
              <a:buClr>
                <a:srgbClr val="000000"/>
              </a:buClr>
              <a:buSzPts val="2400"/>
              <a:buFont typeface="Arial"/>
              <a:buChar char="•"/>
            </a:pPr>
            <a:r>
              <a:rPr lang="en-US">
                <a:solidFill>
                  <a:srgbClr val="000000"/>
                </a:solidFill>
              </a:rPr>
              <a:t>The importance of measuring sustainable management through </a:t>
            </a:r>
            <a:r>
              <a:rPr lang="en-US" b="1">
                <a:solidFill>
                  <a:srgbClr val="000000"/>
                </a:solidFill>
              </a:rPr>
              <a:t>indicators </a:t>
            </a:r>
            <a:r>
              <a:rPr lang="en-US">
                <a:solidFill>
                  <a:srgbClr val="000000"/>
                </a:solidFill>
              </a:rPr>
              <a:t>for the fulfilment of sustainability objectives.</a:t>
            </a:r>
            <a:endParaRPr>
              <a:solidFill>
                <a:srgbClr val="000000"/>
              </a:solidFill>
            </a:endParaRPr>
          </a:p>
          <a:p>
            <a:pPr marL="419100" lvl="0" indent="-342900" algn="just" rtl="0">
              <a:lnSpc>
                <a:spcPct val="150000"/>
              </a:lnSpc>
              <a:spcBef>
                <a:spcPts val="1000"/>
              </a:spcBef>
              <a:spcAft>
                <a:spcPts val="0"/>
              </a:spcAft>
              <a:buClr>
                <a:srgbClr val="000000"/>
              </a:buClr>
              <a:buSzPts val="2400"/>
              <a:buFont typeface="Arial"/>
              <a:buChar char="•"/>
            </a:pPr>
            <a:r>
              <a:rPr lang="en-US">
                <a:solidFill>
                  <a:srgbClr val="000000"/>
                </a:solidFill>
              </a:rPr>
              <a:t>The value and influence of </a:t>
            </a:r>
            <a:r>
              <a:rPr lang="en-US" b="1">
                <a:solidFill>
                  <a:srgbClr val="000000"/>
                </a:solidFill>
              </a:rPr>
              <a:t>stakeholders. </a:t>
            </a:r>
            <a:endParaRPr b="1">
              <a:solidFill>
                <a:srgbClr val="000000"/>
              </a:solidFill>
            </a:endParaRPr>
          </a:p>
          <a:p>
            <a:pPr marL="419100" lvl="0" indent="-342900" algn="just" rtl="0">
              <a:lnSpc>
                <a:spcPct val="150000"/>
              </a:lnSpc>
              <a:spcBef>
                <a:spcPts val="1000"/>
              </a:spcBef>
              <a:spcAft>
                <a:spcPts val="0"/>
              </a:spcAft>
              <a:buClr>
                <a:srgbClr val="000000"/>
              </a:buClr>
              <a:buSzPts val="2400"/>
              <a:buFont typeface="Arial"/>
              <a:buChar char="•"/>
            </a:pPr>
            <a:r>
              <a:rPr lang="en-US">
                <a:solidFill>
                  <a:srgbClr val="000000"/>
                </a:solidFill>
              </a:rPr>
              <a:t>Evaluation, control and </a:t>
            </a:r>
            <a:r>
              <a:rPr lang="en-US" b="1">
                <a:solidFill>
                  <a:srgbClr val="000000"/>
                </a:solidFill>
              </a:rPr>
              <a:t>monitoring </a:t>
            </a:r>
            <a:r>
              <a:rPr lang="en-US">
                <a:solidFill>
                  <a:srgbClr val="000000"/>
                </a:solidFill>
              </a:rPr>
              <a:t>of the Micro-SMEs Sustainability Plan.</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1"/>
          <p:cNvPicPr preferRelativeResize="0">
            <a:picLocks noGrp="1"/>
          </p:cNvPicPr>
          <p:nvPr>
            <p:ph type="pic" idx="2"/>
          </p:nvPr>
        </p:nvPicPr>
        <p:blipFill rotWithShape="1">
          <a:blip r:embed="rId3">
            <a:alphaModFix amt="90000"/>
          </a:blip>
          <a:srcRect l="12956" t="11648" b="30815"/>
          <a:stretch/>
        </p:blipFill>
        <p:spPr>
          <a:xfrm>
            <a:off x="238772" y="2626822"/>
            <a:ext cx="7708195" cy="3396829"/>
          </a:xfrm>
          <a:prstGeom prst="rect">
            <a:avLst/>
          </a:prstGeom>
          <a:solidFill>
            <a:srgbClr val="BFBFBF"/>
          </a:solidFill>
          <a:ln>
            <a:noFill/>
          </a:ln>
        </p:spPr>
      </p:pic>
      <p:sp>
        <p:nvSpPr>
          <p:cNvPr id="290" name="Google Shape;290;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291" name="Google Shape;291;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92" name="Google Shape;292;p11"/>
          <p:cNvSpPr txBox="1"/>
          <p:nvPr/>
        </p:nvSpPr>
        <p:spPr>
          <a:xfrm>
            <a:off x="5906320" y="4514232"/>
            <a:ext cx="560874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SUSTAINABLE BUSINESS OPERATIONS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2"/>
          <p:cNvSpPr txBox="1">
            <a:spLocks noGrp="1"/>
          </p:cNvSpPr>
          <p:nvPr>
            <p:ph type="body" idx="1"/>
          </p:nvPr>
        </p:nvSpPr>
        <p:spPr>
          <a:xfrm>
            <a:off x="4970075" y="459732"/>
            <a:ext cx="6634500" cy="1114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en-US"/>
              <a:t>What is a Sustainability Plan and why is it Important?</a:t>
            </a:r>
            <a:endParaRPr b="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73B64B"/>
              </a:buClr>
              <a:buSzPts val="2400"/>
              <a:buNone/>
            </a:pPr>
            <a:endParaRPr/>
          </a:p>
        </p:txBody>
      </p:sp>
      <p:sp>
        <p:nvSpPr>
          <p:cNvPr id="298" name="Google Shape;298;p12"/>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299" name="Google Shape;299;p12"/>
          <p:cNvSpPr/>
          <p:nvPr/>
        </p:nvSpPr>
        <p:spPr>
          <a:xfrm>
            <a:off x="3920900" y="18194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00" name="Google Shape;300;p12"/>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01" name="Google Shape;301;p12"/>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2" name="Google Shape;302;p12"/>
          <p:cNvSpPr txBox="1"/>
          <p:nvPr/>
        </p:nvSpPr>
        <p:spPr>
          <a:xfrm>
            <a:off x="4979679" y="2239084"/>
            <a:ext cx="6771300" cy="54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Content of the Sustainability Plan</a:t>
            </a:r>
            <a:endParaRPr sz="2400" b="1" i="0" u="none" strike="noStrike" cap="none">
              <a:solidFill>
                <a:srgbClr val="73B64B"/>
              </a:solidFill>
              <a:latin typeface="Calibri"/>
              <a:ea typeface="Calibri"/>
              <a:cs typeface="Calibri"/>
              <a:sym typeface="Calibri"/>
            </a:endParaRPr>
          </a:p>
        </p:txBody>
      </p:sp>
      <p:sp>
        <p:nvSpPr>
          <p:cNvPr id="303" name="Google Shape;303;p12"/>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02</a:t>
            </a:r>
            <a:endParaRPr sz="4400" b="1" i="0" u="none" strike="noStrike" cap="none">
              <a:solidFill>
                <a:schemeClr val="lt1"/>
              </a:solidFill>
              <a:latin typeface="Calibri"/>
              <a:ea typeface="Calibri"/>
              <a:cs typeface="Calibri"/>
              <a:sym typeface="Calibri"/>
            </a:endParaRPr>
          </a:p>
        </p:txBody>
      </p:sp>
      <p:sp>
        <p:nvSpPr>
          <p:cNvPr id="304" name="Google Shape;304;p12"/>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5" name="Google Shape;305;p12"/>
          <p:cNvSpPr txBox="1"/>
          <p:nvPr/>
        </p:nvSpPr>
        <p:spPr>
          <a:xfrm>
            <a:off x="5030700" y="3686088"/>
            <a:ext cx="6813600" cy="1114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Legal and Reporting Obligations on Sustainability for Micro and SMEs</a:t>
            </a:r>
            <a:endParaRPr sz="2400" b="1" i="0" u="none" strike="noStrike" cap="none">
              <a:solidFill>
                <a:srgbClr val="73B64B"/>
              </a:solidFill>
              <a:latin typeface="Calibri"/>
              <a:ea typeface="Calibri"/>
              <a:cs typeface="Calibri"/>
              <a:sym typeface="Calibri"/>
            </a:endParaRPr>
          </a:p>
        </p:txBody>
      </p:sp>
      <p:sp>
        <p:nvSpPr>
          <p:cNvPr id="306" name="Google Shape;306;p12"/>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07" name="Google Shape;307;p12"/>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8" name="Google Shape;308;p12"/>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09" name="Google Shape;309;p12"/>
          <p:cNvSpPr txBox="1"/>
          <p:nvPr/>
        </p:nvSpPr>
        <p:spPr>
          <a:xfrm>
            <a:off x="4907550" y="5326738"/>
            <a:ext cx="70599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European-level Sustainability Certification or Advisory Bodies and Institutions</a:t>
            </a:r>
            <a:endParaRPr sz="2400" b="1" i="0" u="none" strike="noStrike" cap="none">
              <a:solidFill>
                <a:srgbClr val="73B64B"/>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da7300e6f5_1_8"/>
          <p:cNvSpPr>
            <a:spLocks noGrp="1"/>
          </p:cNvSpPr>
          <p:nvPr>
            <p:ph type="pic" idx="2"/>
          </p:nvPr>
        </p:nvSpPr>
        <p:spPr>
          <a:xfrm>
            <a:off x="7735037" y="1373925"/>
            <a:ext cx="2444100" cy="4337100"/>
          </a:xfrm>
          <a:prstGeom prst="rect">
            <a:avLst/>
          </a:prstGeom>
          <a:solidFill>
            <a:srgbClr val="D8D8D8"/>
          </a:solidFill>
          <a:ln>
            <a:noFill/>
          </a:ln>
        </p:spPr>
        <p:txBody>
          <a:bodyPr/>
          <a:lstStyle/>
          <a:p>
            <a:endParaRPr lang="en-GB"/>
          </a:p>
        </p:txBody>
      </p:sp>
      <p:sp>
        <p:nvSpPr>
          <p:cNvPr id="316" name="Google Shape;316;g2da7300e6f5_1_8"/>
          <p:cNvSpPr txBox="1">
            <a:spLocks noGrp="1"/>
          </p:cNvSpPr>
          <p:nvPr>
            <p:ph type="body" idx="1"/>
          </p:nvPr>
        </p:nvSpPr>
        <p:spPr>
          <a:xfrm>
            <a:off x="544200" y="318525"/>
            <a:ext cx="6953400" cy="1164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Font typeface="Arial"/>
              <a:buNone/>
            </a:pPr>
            <a:r>
              <a:rPr lang="en-US">
                <a:latin typeface="Calibri"/>
                <a:ea typeface="Calibri"/>
                <a:cs typeface="Calibri"/>
                <a:sym typeface="Calibri"/>
              </a:rPr>
              <a:t>What is a Sustainability Plan and why is it Important?</a:t>
            </a:r>
            <a:endParaRPr>
              <a:latin typeface="Calibri"/>
              <a:ea typeface="Calibri"/>
              <a:cs typeface="Calibri"/>
              <a:sym typeface="Calibri"/>
            </a:endParaRPr>
          </a:p>
        </p:txBody>
      </p:sp>
      <p:sp>
        <p:nvSpPr>
          <p:cNvPr id="317" name="Google Shape;317;g2da7300e6f5_1_8"/>
          <p:cNvSpPr txBox="1">
            <a:spLocks noGrp="1"/>
          </p:cNvSpPr>
          <p:nvPr>
            <p:ph type="body" idx="3"/>
          </p:nvPr>
        </p:nvSpPr>
        <p:spPr>
          <a:xfrm>
            <a:off x="384325" y="1824200"/>
            <a:ext cx="6764100" cy="43371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1000"/>
              </a:spcBef>
              <a:spcAft>
                <a:spcPts val="0"/>
              </a:spcAft>
              <a:buClr>
                <a:srgbClr val="000000"/>
              </a:buClr>
              <a:buSzPts val="2400"/>
              <a:buFont typeface="Arial"/>
              <a:buChar char="•"/>
            </a:pPr>
            <a:r>
              <a:rPr lang="en-US">
                <a:solidFill>
                  <a:srgbClr val="000000"/>
                </a:solidFill>
              </a:rPr>
              <a:t>A roadmap of "clear, measurable and realistic targets to improve organisational sustainability" aligned with the SDG 2030.</a:t>
            </a:r>
            <a:endParaRPr>
              <a:solidFill>
                <a:srgbClr val="000000"/>
              </a:solidFill>
            </a:endParaRPr>
          </a:p>
          <a:p>
            <a:pPr marL="419100" lvl="0" indent="-342900" algn="just" rtl="0">
              <a:lnSpc>
                <a:spcPct val="100000"/>
              </a:lnSpc>
              <a:spcBef>
                <a:spcPts val="1000"/>
              </a:spcBef>
              <a:spcAft>
                <a:spcPts val="0"/>
              </a:spcAft>
              <a:buClr>
                <a:srgbClr val="000000"/>
              </a:buClr>
              <a:buSzPts val="2400"/>
              <a:buFont typeface="Arial"/>
              <a:buChar char="•"/>
            </a:pPr>
            <a:r>
              <a:rPr lang="en-US">
                <a:solidFill>
                  <a:srgbClr val="000000"/>
                </a:solidFill>
              </a:rPr>
              <a:t>It engages all employees, managers, customers, suppliers and investors.</a:t>
            </a:r>
            <a:endParaRPr>
              <a:solidFill>
                <a:srgbClr val="000000"/>
              </a:solidFill>
            </a:endParaRPr>
          </a:p>
          <a:p>
            <a:pPr marL="419100" lvl="0" indent="-342900" algn="just" rtl="0">
              <a:lnSpc>
                <a:spcPct val="100000"/>
              </a:lnSpc>
              <a:spcBef>
                <a:spcPts val="1000"/>
              </a:spcBef>
              <a:spcAft>
                <a:spcPts val="0"/>
              </a:spcAft>
              <a:buClr>
                <a:srgbClr val="000000"/>
              </a:buClr>
              <a:buSzPts val="2400"/>
              <a:buFont typeface="Arial"/>
              <a:buChar char="•"/>
            </a:pPr>
            <a:r>
              <a:rPr lang="en-US" i="1">
                <a:solidFill>
                  <a:srgbClr val="000000"/>
                </a:solidFill>
              </a:rPr>
              <a:t>On an average, almost 8 out of 10 companies that developed a sustainability strategy/plan improved their environmental performance and their employee satisfaction levels, while more than 7 out of 10 saw improved customer satisfaction level.</a:t>
            </a:r>
            <a:endParaRPr i="1">
              <a:solidFill>
                <a:srgbClr val="000000"/>
              </a:solidFill>
              <a:highlight>
                <a:srgbClr val="E06666"/>
              </a:highlight>
            </a:endParaRPr>
          </a:p>
        </p:txBody>
      </p:sp>
      <p:pic>
        <p:nvPicPr>
          <p:cNvPr id="318" name="Google Shape;318;g2da7300e6f5_1_8"/>
          <p:cNvPicPr preferRelativeResize="0"/>
          <p:nvPr/>
        </p:nvPicPr>
        <p:blipFill rotWithShape="1">
          <a:blip r:embed="rId3">
            <a:alphaModFix/>
          </a:blip>
          <a:srcRect r="59946" b="1718"/>
          <a:stretch/>
        </p:blipFill>
        <p:spPr>
          <a:xfrm>
            <a:off x="7723200" y="1373925"/>
            <a:ext cx="2444100" cy="4337100"/>
          </a:xfrm>
          <a:prstGeom prst="rect">
            <a:avLst/>
          </a:prstGeom>
          <a:noFill/>
          <a:ln>
            <a:noFill/>
          </a:ln>
          <a:effectLst>
            <a:outerShdw blurRad="485775" dist="38100" dir="840000" algn="bl" rotWithShape="0">
              <a:schemeClr val="lt1"/>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d080a7830e_0_597"/>
          <p:cNvPicPr preferRelativeResize="0"/>
          <p:nvPr/>
        </p:nvPicPr>
        <p:blipFill rotWithShape="1">
          <a:blip r:embed="rId3">
            <a:alphaModFix amt="45000"/>
          </a:blip>
          <a:srcRect l="1858" t="10914" r="4670" b="33283"/>
          <a:stretch/>
        </p:blipFill>
        <p:spPr>
          <a:xfrm>
            <a:off x="0" y="2007075"/>
            <a:ext cx="12192000" cy="4850930"/>
          </a:xfrm>
          <a:prstGeom prst="rect">
            <a:avLst/>
          </a:prstGeom>
          <a:noFill/>
          <a:ln>
            <a:noFill/>
          </a:ln>
        </p:spPr>
      </p:pic>
      <p:sp>
        <p:nvSpPr>
          <p:cNvPr id="324" name="Google Shape;324;g2d080a7830e_0_597"/>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n-US">
                <a:latin typeface="Calibri"/>
                <a:ea typeface="Calibri"/>
                <a:cs typeface="Calibri"/>
                <a:sym typeface="Calibri"/>
              </a:rPr>
              <a:t>What is a Sustainability Plan and why is it Important?</a:t>
            </a:r>
            <a:endParaRPr>
              <a:latin typeface="Calibri"/>
              <a:ea typeface="Calibri"/>
              <a:cs typeface="Calibri"/>
              <a:sym typeface="Calibri"/>
            </a:endParaRPr>
          </a:p>
        </p:txBody>
      </p:sp>
      <p:sp>
        <p:nvSpPr>
          <p:cNvPr id="325" name="Google Shape;325;g2d080a7830e_0_597"/>
          <p:cNvSpPr txBox="1">
            <a:spLocks noGrp="1"/>
          </p:cNvSpPr>
          <p:nvPr>
            <p:ph type="body" idx="2"/>
          </p:nvPr>
        </p:nvSpPr>
        <p:spPr>
          <a:xfrm>
            <a:off x="679900" y="2365275"/>
            <a:ext cx="10659900" cy="2545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800"/>
              </a:spcBef>
              <a:spcAft>
                <a:spcPts val="0"/>
              </a:spcAft>
              <a:buSzPts val="2400"/>
              <a:buNone/>
            </a:pPr>
            <a:r>
              <a:rPr lang="en-US" b="1">
                <a:solidFill>
                  <a:srgbClr val="000000"/>
                </a:solidFill>
              </a:rPr>
              <a:t>Benefits of implementing the Sustainability Plan for Micro-SMEs.</a:t>
            </a:r>
            <a:endParaRPr b="1">
              <a:solidFill>
                <a:srgbClr val="000000"/>
              </a:solidFill>
            </a:endParaRPr>
          </a:p>
          <a:p>
            <a:pPr marL="419100" lvl="0" indent="-342900" algn="just" rtl="0">
              <a:lnSpc>
                <a:spcPct val="150000"/>
              </a:lnSpc>
              <a:spcBef>
                <a:spcPts val="800"/>
              </a:spcBef>
              <a:spcAft>
                <a:spcPts val="0"/>
              </a:spcAft>
              <a:buClr>
                <a:srgbClr val="000000"/>
              </a:buClr>
              <a:buSzPts val="2400"/>
              <a:buFont typeface="Arial"/>
              <a:buChar char="•"/>
            </a:pPr>
            <a:r>
              <a:rPr lang="en-US">
                <a:solidFill>
                  <a:srgbClr val="000000"/>
                </a:solidFill>
              </a:rPr>
              <a:t>Improved corporate image and brand reputation.</a:t>
            </a:r>
            <a:endParaRPr>
              <a:solidFill>
                <a:srgbClr val="000000"/>
              </a:solidFill>
            </a:endParaRPr>
          </a:p>
          <a:p>
            <a:pPr marL="419100" lvl="0" indent="-342900" algn="just" rtl="0">
              <a:lnSpc>
                <a:spcPct val="150000"/>
              </a:lnSpc>
              <a:spcBef>
                <a:spcPts val="800"/>
              </a:spcBef>
              <a:spcAft>
                <a:spcPts val="0"/>
              </a:spcAft>
              <a:buClr>
                <a:srgbClr val="000000"/>
              </a:buClr>
              <a:buSzPts val="2400"/>
              <a:buFont typeface="Arial"/>
              <a:buChar char="•"/>
            </a:pPr>
            <a:r>
              <a:rPr lang="en-US">
                <a:solidFill>
                  <a:srgbClr val="000000"/>
                </a:solidFill>
              </a:rPr>
              <a:t>Attracting investors.</a:t>
            </a:r>
            <a:endParaRPr>
              <a:solidFill>
                <a:srgbClr val="000000"/>
              </a:solidFill>
            </a:endParaRPr>
          </a:p>
          <a:p>
            <a:pPr marL="419100" lvl="0" indent="-342900" algn="just" rtl="0">
              <a:lnSpc>
                <a:spcPct val="150000"/>
              </a:lnSpc>
              <a:spcBef>
                <a:spcPts val="800"/>
              </a:spcBef>
              <a:spcAft>
                <a:spcPts val="0"/>
              </a:spcAft>
              <a:buClr>
                <a:srgbClr val="000000"/>
              </a:buClr>
              <a:buSzPts val="2400"/>
              <a:buFont typeface="Arial"/>
              <a:buChar char="•"/>
            </a:pPr>
            <a:r>
              <a:rPr lang="en-US">
                <a:solidFill>
                  <a:srgbClr val="000000"/>
                </a:solidFill>
              </a:rPr>
              <a:t>Reduction of operating costs.</a:t>
            </a:r>
            <a:endParaRPr>
              <a:solidFill>
                <a:srgbClr val="000000"/>
              </a:solidFill>
            </a:endParaRPr>
          </a:p>
          <a:p>
            <a:pPr marL="457200" lvl="0" indent="0" algn="just" rtl="0">
              <a:lnSpc>
                <a:spcPct val="150000"/>
              </a:lnSpc>
              <a:spcBef>
                <a:spcPts val="800"/>
              </a:spcBef>
              <a:spcAft>
                <a:spcPts val="0"/>
              </a:spcAft>
              <a:buSzPts val="2400"/>
              <a:buNone/>
            </a:pPr>
            <a:endParaRPr b="1">
              <a:solidFill>
                <a:srgbClr val="000000"/>
              </a:solidFill>
            </a:endParaRPr>
          </a:p>
          <a:p>
            <a:pPr marL="0" lvl="0" indent="0" algn="just" rtl="0">
              <a:lnSpc>
                <a:spcPct val="100000"/>
              </a:lnSpc>
              <a:spcBef>
                <a:spcPts val="800"/>
              </a:spcBef>
              <a:spcAft>
                <a:spcPts val="0"/>
              </a:spcAft>
              <a:buSzPts val="2400"/>
              <a:buNone/>
            </a:pPr>
            <a:endParaRPr>
              <a:solidFill>
                <a:srgbClr val="000000"/>
              </a:solidFill>
              <a:highlight>
                <a:srgbClr val="980000"/>
              </a:highlight>
            </a:endParaRPr>
          </a:p>
          <a:p>
            <a:pPr marL="228600" lvl="0" indent="0" algn="just" rtl="0">
              <a:lnSpc>
                <a:spcPct val="100000"/>
              </a:lnSpc>
              <a:spcBef>
                <a:spcPts val="800"/>
              </a:spcBef>
              <a:spcAft>
                <a:spcPts val="0"/>
              </a:spcAft>
              <a:buSzPts val="2400"/>
              <a:buNone/>
            </a:pPr>
            <a:endParaRPr>
              <a:highlight>
                <a:srgbClr val="E06666"/>
              </a:highlight>
            </a:endParaRPr>
          </a:p>
          <a:p>
            <a:pPr marL="685800" lvl="1" indent="-228600" algn="just" rtl="0">
              <a:lnSpc>
                <a:spcPct val="100000"/>
              </a:lnSpc>
              <a:spcBef>
                <a:spcPts val="800"/>
              </a:spcBef>
              <a:spcAft>
                <a:spcPts val="0"/>
              </a:spcAft>
              <a:buSzPts val="2000"/>
              <a:buNone/>
            </a:pP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da81d4fc38_0_1"/>
          <p:cNvSpPr txBox="1">
            <a:spLocks noGrp="1"/>
          </p:cNvSpPr>
          <p:nvPr>
            <p:ph type="body" idx="1"/>
          </p:nvPr>
        </p:nvSpPr>
        <p:spPr>
          <a:xfrm>
            <a:off x="770200" y="369128"/>
            <a:ext cx="10479300" cy="1220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en-US">
                <a:latin typeface="Calibri"/>
                <a:ea typeface="Calibri"/>
                <a:cs typeface="Calibri"/>
                <a:sym typeface="Calibri"/>
              </a:rPr>
              <a:t>What is a Sustainability Plan and why is it Important</a:t>
            </a:r>
            <a:r>
              <a:rPr lang="en-US" b="0">
                <a:latin typeface="Calibri"/>
                <a:ea typeface="Calibri"/>
                <a:cs typeface="Calibri"/>
                <a:sym typeface="Calibri"/>
              </a:rPr>
              <a:t>?</a:t>
            </a:r>
            <a:endParaRPr>
              <a:latin typeface="Calibri"/>
              <a:ea typeface="Calibri"/>
              <a:cs typeface="Calibri"/>
              <a:sym typeface="Calibri"/>
            </a:endParaRPr>
          </a:p>
        </p:txBody>
      </p:sp>
      <p:pic>
        <p:nvPicPr>
          <p:cNvPr id="331" name="Google Shape;331;g2da81d4fc38_0_1"/>
          <p:cNvPicPr preferRelativeResize="0"/>
          <p:nvPr/>
        </p:nvPicPr>
        <p:blipFill rotWithShape="1">
          <a:blip r:embed="rId3">
            <a:alphaModFix amt="80000"/>
          </a:blip>
          <a:srcRect l="3120" t="11655" r="6690" b="9960"/>
          <a:stretch/>
        </p:blipFill>
        <p:spPr>
          <a:xfrm>
            <a:off x="6481555" y="3972540"/>
            <a:ext cx="4418489" cy="2096775"/>
          </a:xfrm>
          <a:prstGeom prst="rect">
            <a:avLst/>
          </a:prstGeom>
          <a:noFill/>
          <a:ln w="19050" cap="flat" cmpd="sng">
            <a:solidFill>
              <a:srgbClr val="000000"/>
            </a:solidFill>
            <a:prstDash val="solid"/>
            <a:round/>
            <a:headEnd type="none" w="sm" len="sm"/>
            <a:tailEnd type="none" w="sm" len="sm"/>
          </a:ln>
          <a:effectLst>
            <a:outerShdw blurRad="200025" dist="190500" algn="bl" rotWithShape="0">
              <a:srgbClr val="000000">
                <a:alpha val="0"/>
              </a:srgbClr>
            </a:outerShdw>
          </a:effectLst>
        </p:spPr>
      </p:pic>
      <p:sp>
        <p:nvSpPr>
          <p:cNvPr id="332" name="Google Shape;332;g2da81d4fc38_0_1"/>
          <p:cNvSpPr txBox="1"/>
          <p:nvPr/>
        </p:nvSpPr>
        <p:spPr>
          <a:xfrm>
            <a:off x="592050" y="2002800"/>
            <a:ext cx="11007900" cy="1969740"/>
          </a:xfrm>
          <a:prstGeom prst="rect">
            <a:avLst/>
          </a:prstGeom>
          <a:noFill/>
          <a:ln>
            <a:noFill/>
          </a:ln>
        </p:spPr>
        <p:txBody>
          <a:bodyPr spcFirstLastPara="1" wrap="square" lIns="91425" tIns="91425" rIns="91425" bIns="91425" anchor="t" anchorCtr="0">
            <a:spAutoFit/>
          </a:bodyPr>
          <a:lstStyle/>
          <a:p>
            <a:pPr marL="419100" marR="0" lvl="0" indent="-342900" algn="just" rtl="0">
              <a:lnSpc>
                <a:spcPct val="100000"/>
              </a:lnSpc>
              <a:spcBef>
                <a:spcPts val="8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Access to public funds: grants, subsidies, public sector contracts.</a:t>
            </a:r>
            <a:endParaRPr sz="2400" b="0" i="0" u="none" strike="noStrike" cap="none">
              <a:solidFill>
                <a:srgbClr val="000000"/>
              </a:solidFill>
              <a:latin typeface="Calibri"/>
              <a:ea typeface="Calibri"/>
              <a:cs typeface="Calibri"/>
              <a:sym typeface="Calibri"/>
            </a:endParaRPr>
          </a:p>
          <a:p>
            <a:pPr marL="914400" marR="0" lvl="1" indent="-355600" algn="just" rtl="0">
              <a:lnSpc>
                <a:spcPct val="100000"/>
              </a:lnSpc>
              <a:spcBef>
                <a:spcPts val="800"/>
              </a:spcBef>
              <a:spcAft>
                <a:spcPts val="0"/>
              </a:spcAft>
              <a:buClr>
                <a:srgbClr val="000000"/>
              </a:buClr>
              <a:buSzPts val="2000"/>
              <a:buFont typeface="Calibri"/>
              <a:buChar char="○"/>
            </a:pPr>
            <a:r>
              <a:rPr lang="en-US" sz="2400" b="0" i="0" u="none" strike="noStrike" cap="none">
                <a:solidFill>
                  <a:srgbClr val="000000"/>
                </a:solidFill>
                <a:latin typeface="Calibri"/>
                <a:ea typeface="Calibri"/>
                <a:cs typeface="Calibri"/>
                <a:sym typeface="Calibri"/>
              </a:rPr>
              <a:t>Since 2013, aid for the environment and energy efficiency in the EU has increased fivefold.</a:t>
            </a:r>
            <a:endParaRPr/>
          </a:p>
          <a:p>
            <a:pPr marL="914400" marR="0" lvl="0" indent="0" algn="just" rtl="0">
              <a:lnSpc>
                <a:spcPct val="100000"/>
              </a:lnSpc>
              <a:spcBef>
                <a:spcPts val="800"/>
              </a:spcBef>
              <a:spcAft>
                <a:spcPts val="0"/>
              </a:spcAft>
              <a:buClr>
                <a:srgbClr val="000000"/>
              </a:buClr>
              <a:buSzPts val="2000"/>
              <a:buFont typeface="Arial"/>
              <a:buNone/>
            </a:pPr>
            <a:r>
              <a:rPr lang="en-US" sz="2400" b="0" i="0" u="none" strike="noStrike" cap="none">
                <a:solidFill>
                  <a:srgbClr val="000000"/>
                </a:solidFill>
                <a:latin typeface="Calibri"/>
                <a:ea typeface="Calibri"/>
                <a:cs typeface="Calibri"/>
                <a:sym typeface="Calibri"/>
              </a:rPr>
              <a:t>In 2021 they accounted for 55% of the total.</a:t>
            </a:r>
            <a:endParaRPr sz="2400" b="0" i="0" u="none" strike="noStrike" cap="none">
              <a:solidFill>
                <a:srgbClr val="000000"/>
              </a:solidFill>
              <a:latin typeface="Arial"/>
              <a:ea typeface="Arial"/>
              <a:cs typeface="Arial"/>
              <a:sym typeface="Arial"/>
            </a:endParaRPr>
          </a:p>
        </p:txBody>
      </p:sp>
      <p:pic>
        <p:nvPicPr>
          <p:cNvPr id="333" name="Google Shape;333;g2da81d4fc38_0_1"/>
          <p:cNvPicPr preferRelativeResize="0"/>
          <p:nvPr/>
        </p:nvPicPr>
        <p:blipFill rotWithShape="1">
          <a:blip r:embed="rId4">
            <a:alphaModFix amt="80000"/>
          </a:blip>
          <a:srcRect l="1729" t="14817" r="2200" b="18283"/>
          <a:stretch/>
        </p:blipFill>
        <p:spPr>
          <a:xfrm>
            <a:off x="592050" y="3965375"/>
            <a:ext cx="5270500" cy="2096775"/>
          </a:xfrm>
          <a:prstGeom prst="rect">
            <a:avLst/>
          </a:prstGeom>
          <a:noFill/>
          <a:ln w="19050" cap="flat" cmpd="sng">
            <a:solidFill>
              <a:srgbClr val="010101"/>
            </a:solidFill>
            <a:prstDash val="solid"/>
            <a:round/>
            <a:headEnd type="none" w="sm" len="sm"/>
            <a:tailEnd type="none" w="sm" len="sm"/>
          </a:ln>
          <a:effectLst>
            <a:outerShdw blurRad="200025" dist="190500" algn="bl" rotWithShape="0">
              <a:srgbClr val="000000">
                <a:alpha val="0"/>
              </a:srgbClr>
            </a:outerShdw>
          </a:effectLst>
        </p:spPr>
      </p:pic>
      <p:sp>
        <p:nvSpPr>
          <p:cNvPr id="334" name="Google Shape;334;g2da81d4fc38_0_1"/>
          <p:cNvSpPr txBox="1"/>
          <p:nvPr/>
        </p:nvSpPr>
        <p:spPr>
          <a:xfrm>
            <a:off x="443700" y="6026700"/>
            <a:ext cx="56523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Evolution of aid for the environment and energy efficiency in the EU up to 2021 - source: </a:t>
            </a:r>
            <a:r>
              <a:rPr lang="en-US" sz="1100" b="0" i="1" u="none" strike="noStrike" cap="none">
                <a:solidFill>
                  <a:srgbClr val="000000"/>
                </a:solidFill>
                <a:latin typeface="Calibri"/>
                <a:ea typeface="Calibri"/>
                <a:cs typeface="Calibri"/>
                <a:sym typeface="Calibri"/>
              </a:rPr>
              <a:t>Informe Anual de Ayudas Públicas </a:t>
            </a:r>
            <a:r>
              <a:rPr lang="en-US" sz="1100" b="0" i="0" u="none" strike="noStrike" cap="none">
                <a:solidFill>
                  <a:srgbClr val="000000"/>
                </a:solidFill>
                <a:latin typeface="Calibri"/>
                <a:ea typeface="Calibri"/>
                <a:cs typeface="Calibri"/>
                <a:sym typeface="Calibri"/>
              </a:rPr>
              <a:t>(page 28). Comisión Nacional de los Mercados y de la Competencia. 14 de noviembre de 2023. IAP/CNMC/001/23.</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35" name="Google Shape;335;g2da81d4fc38_0_1"/>
          <p:cNvSpPr txBox="1"/>
          <p:nvPr/>
        </p:nvSpPr>
        <p:spPr>
          <a:xfrm>
            <a:off x="6365200" y="6011081"/>
            <a:ext cx="48843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Breakdown of horizontal (non-sectoral) aid by objective in the EU in 2021 - source: </a:t>
            </a:r>
            <a:r>
              <a:rPr lang="en-US" sz="1100" b="0" i="1" u="none" strike="noStrike" cap="none">
                <a:solidFill>
                  <a:srgbClr val="000000"/>
                </a:solidFill>
                <a:latin typeface="Calibri"/>
                <a:ea typeface="Calibri"/>
                <a:cs typeface="Calibri"/>
                <a:sym typeface="Calibri"/>
              </a:rPr>
              <a:t>Informe Anual de Ayudas Públicas </a:t>
            </a:r>
            <a:r>
              <a:rPr lang="en-US" sz="1100" b="0" i="0" u="none" strike="noStrike" cap="none">
                <a:solidFill>
                  <a:srgbClr val="000000"/>
                </a:solidFill>
                <a:latin typeface="Calibri"/>
                <a:ea typeface="Calibri"/>
                <a:cs typeface="Calibri"/>
                <a:sym typeface="Calibri"/>
              </a:rPr>
              <a:t>(page 28). Comisión Nacional de los Mercados y de la Competencia. 14 de noviembre de 2023. IAP/CNMC/001/23.</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d080a7830e_0_535"/>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Font typeface="Arial"/>
              <a:buNone/>
            </a:pPr>
            <a:r>
              <a:rPr lang="en-US">
                <a:latin typeface="Calibri"/>
                <a:ea typeface="Calibri"/>
                <a:cs typeface="Calibri"/>
                <a:sym typeface="Calibri"/>
              </a:rPr>
              <a:t>What is a Sustainability Plan and why is it Important?</a:t>
            </a:r>
            <a:endParaRPr>
              <a:latin typeface="Calibri"/>
              <a:ea typeface="Calibri"/>
              <a:cs typeface="Calibri"/>
              <a:sym typeface="Calibri"/>
            </a:endParaRPr>
          </a:p>
          <a:p>
            <a:pPr marL="0" lvl="0" indent="0" algn="l" rtl="0">
              <a:lnSpc>
                <a:spcPct val="90000"/>
              </a:lnSpc>
              <a:spcBef>
                <a:spcPts val="0"/>
              </a:spcBef>
              <a:spcAft>
                <a:spcPts val="0"/>
              </a:spcAft>
              <a:buClr>
                <a:srgbClr val="73B64B"/>
              </a:buClr>
              <a:buSzPts val="3600"/>
              <a:buNone/>
            </a:pPr>
            <a:endParaRPr b="0">
              <a:solidFill>
                <a:srgbClr val="FFFFFF"/>
              </a:solidFill>
              <a:latin typeface="Arial"/>
              <a:ea typeface="Arial"/>
              <a:cs typeface="Arial"/>
              <a:sym typeface="Arial"/>
            </a:endParaRPr>
          </a:p>
          <a:p>
            <a:pPr marL="0" lvl="0" indent="0" algn="just" rtl="0">
              <a:lnSpc>
                <a:spcPct val="90000"/>
              </a:lnSpc>
              <a:spcBef>
                <a:spcPts val="800"/>
              </a:spcBef>
              <a:spcAft>
                <a:spcPts val="0"/>
              </a:spcAft>
              <a:buClr>
                <a:srgbClr val="000000"/>
              </a:buClr>
              <a:buSzPts val="1400"/>
              <a:buNone/>
            </a:pPr>
            <a:endParaRPr b="0">
              <a:latin typeface="Arial"/>
              <a:ea typeface="Arial"/>
              <a:cs typeface="Arial"/>
              <a:sym typeface="Arial"/>
            </a:endParaRPr>
          </a:p>
        </p:txBody>
      </p:sp>
      <p:sp>
        <p:nvSpPr>
          <p:cNvPr id="341" name="Google Shape;341;g2d080a7830e_0_535"/>
          <p:cNvSpPr txBox="1">
            <a:spLocks noGrp="1"/>
          </p:cNvSpPr>
          <p:nvPr>
            <p:ph type="body" idx="2"/>
          </p:nvPr>
        </p:nvSpPr>
        <p:spPr>
          <a:xfrm>
            <a:off x="304600" y="2793700"/>
            <a:ext cx="10944900" cy="36825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0"/>
              </a:spcBef>
              <a:spcAft>
                <a:spcPts val="0"/>
              </a:spcAft>
              <a:buClr>
                <a:srgbClr val="000000"/>
              </a:buClr>
              <a:buSzPts val="2400"/>
              <a:buFont typeface="Arial"/>
              <a:buChar char="•"/>
            </a:pPr>
            <a:r>
              <a:rPr lang="en-US">
                <a:solidFill>
                  <a:srgbClr val="000000"/>
                </a:solidFill>
              </a:rPr>
              <a:t>Sustainability reporting will be mandatory for micro-enterprises from 2027, which may opt out of the regulation until 1 January 2028, when they will be required to report on sustainability issues for financial years starting on or after 1 January 2026 (Directive (EU) 2022/2464 of the European Parliament and of the Council of 14 December 2022 (CSRD)).</a:t>
            </a:r>
            <a:endParaRPr>
              <a:solidFill>
                <a:srgbClr val="000000"/>
              </a:solidFill>
            </a:endParaRPr>
          </a:p>
          <a:p>
            <a:pPr marL="342900" lvl="0" indent="-190500" algn="just" rtl="0">
              <a:lnSpc>
                <a:spcPct val="100000"/>
              </a:lnSpc>
              <a:spcBef>
                <a:spcPts val="0"/>
              </a:spcBef>
              <a:spcAft>
                <a:spcPts val="0"/>
              </a:spcAft>
              <a:buSzPts val="2400"/>
              <a:buFont typeface="Arial"/>
              <a:buNone/>
            </a:pPr>
            <a:endParaRPr>
              <a:solidFill>
                <a:srgbClr val="000000"/>
              </a:solidFill>
            </a:endParaRPr>
          </a:p>
          <a:p>
            <a:pPr marL="419100" lvl="0" indent="-342900" algn="just" rtl="0">
              <a:lnSpc>
                <a:spcPct val="100000"/>
              </a:lnSpc>
              <a:spcBef>
                <a:spcPts val="0"/>
              </a:spcBef>
              <a:spcAft>
                <a:spcPts val="0"/>
              </a:spcAft>
              <a:buClr>
                <a:srgbClr val="000000"/>
              </a:buClr>
              <a:buSzPts val="2400"/>
              <a:buFont typeface="Arial"/>
              <a:buChar char="•"/>
            </a:pPr>
            <a:r>
              <a:rPr lang="en-US">
                <a:solidFill>
                  <a:srgbClr val="000000"/>
                </a:solidFill>
              </a:rPr>
              <a:t>The sustainability report shall be verified by an external auditing company and in a standard electronic format that simplifies its inclusion in the Single European Access Point.</a:t>
            </a:r>
            <a:endParaRPr b="1" u="sng">
              <a:latin typeface="Montserrat"/>
              <a:ea typeface="Montserrat"/>
              <a:cs typeface="Montserrat"/>
              <a:sym typeface="Montserrat"/>
            </a:endParaRPr>
          </a:p>
        </p:txBody>
      </p:sp>
      <p:sp>
        <p:nvSpPr>
          <p:cNvPr id="342" name="Google Shape;342;g2d080a7830e_0_535"/>
          <p:cNvSpPr txBox="1"/>
          <p:nvPr/>
        </p:nvSpPr>
        <p:spPr>
          <a:xfrm>
            <a:off x="424925" y="2180225"/>
            <a:ext cx="11190300" cy="612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73B64B"/>
              </a:buClr>
              <a:buSzPts val="3600"/>
              <a:buFont typeface="Arial"/>
              <a:buNone/>
            </a:pPr>
            <a:r>
              <a:rPr lang="en-US" sz="2600" b="1" i="0" u="none" strike="noStrike" cap="none">
                <a:solidFill>
                  <a:srgbClr val="000000"/>
                </a:solidFill>
                <a:latin typeface="Calibri"/>
                <a:ea typeface="Calibri"/>
                <a:cs typeface="Calibri"/>
                <a:sym typeface="Calibri"/>
              </a:rPr>
              <a:t>Legal and reporting obligations on sustainability for micro-SMEs</a:t>
            </a:r>
            <a:endParaRPr sz="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d080a7830e_0_620"/>
          <p:cNvSpPr txBox="1">
            <a:spLocks noGrp="1"/>
          </p:cNvSpPr>
          <p:nvPr>
            <p:ph type="body" idx="1"/>
          </p:nvPr>
        </p:nvSpPr>
        <p:spPr>
          <a:xfrm>
            <a:off x="770206" y="308159"/>
            <a:ext cx="10479300" cy="803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en-US">
                <a:latin typeface="Calibri"/>
                <a:ea typeface="Calibri"/>
                <a:cs typeface="Calibri"/>
                <a:sym typeface="Calibri"/>
              </a:rPr>
              <a:t>What is a Sustainability Plan and why is it Important?</a:t>
            </a:r>
            <a:endParaRPr>
              <a:latin typeface="Calibri"/>
              <a:ea typeface="Calibri"/>
              <a:cs typeface="Calibri"/>
              <a:sym typeface="Calibri"/>
            </a:endParaRPr>
          </a:p>
        </p:txBody>
      </p:sp>
      <p:sp>
        <p:nvSpPr>
          <p:cNvPr id="348" name="Google Shape;348;g2d080a7830e_0_620"/>
          <p:cNvSpPr txBox="1">
            <a:spLocks noGrp="1"/>
          </p:cNvSpPr>
          <p:nvPr>
            <p:ph type="body" idx="2"/>
          </p:nvPr>
        </p:nvSpPr>
        <p:spPr>
          <a:xfrm>
            <a:off x="354600" y="2132925"/>
            <a:ext cx="11352900" cy="1563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800"/>
              </a:spcBef>
              <a:spcAft>
                <a:spcPts val="0"/>
              </a:spcAft>
              <a:buSzPts val="2400"/>
              <a:buNone/>
            </a:pPr>
            <a:r>
              <a:rPr lang="en-US" b="1">
                <a:solidFill>
                  <a:srgbClr val="000000"/>
                </a:solidFill>
              </a:rPr>
              <a:t>How to make a Sustainability Plan step by step?</a:t>
            </a:r>
            <a:endParaRPr b="1">
              <a:solidFill>
                <a:srgbClr val="000000"/>
              </a:solidFill>
            </a:endParaRPr>
          </a:p>
          <a:p>
            <a:pPr marL="0" lvl="0" indent="0" algn="just" rtl="0">
              <a:lnSpc>
                <a:spcPct val="100000"/>
              </a:lnSpc>
              <a:spcBef>
                <a:spcPts val="800"/>
              </a:spcBef>
              <a:spcAft>
                <a:spcPts val="0"/>
              </a:spcAft>
              <a:buSzPts val="2400"/>
              <a:buNone/>
            </a:pPr>
            <a:r>
              <a:rPr lang="en-US" i="1">
                <a:solidFill>
                  <a:srgbClr val="000000"/>
                </a:solidFill>
              </a:rPr>
              <a:t>Step 1.-  Initial diagnosis: assessment of environmental risks and opportunities for improvement.</a:t>
            </a:r>
            <a:endParaRPr i="1">
              <a:solidFill>
                <a:srgbClr val="000000"/>
              </a:solidFill>
            </a:endParaRPr>
          </a:p>
          <a:p>
            <a:pPr marL="0" lvl="0" indent="0" algn="just" rtl="0">
              <a:lnSpc>
                <a:spcPct val="100000"/>
              </a:lnSpc>
              <a:spcBef>
                <a:spcPts val="800"/>
              </a:spcBef>
              <a:spcAft>
                <a:spcPts val="0"/>
              </a:spcAft>
              <a:buSzPts val="2400"/>
              <a:buNone/>
            </a:pPr>
            <a:r>
              <a:rPr lang="en-US" i="1">
                <a:solidFill>
                  <a:srgbClr val="000000"/>
                </a:solidFill>
              </a:rPr>
              <a:t>Step 2.-  Define Objectives and Action Plan</a:t>
            </a:r>
            <a:endParaRPr i="1">
              <a:solidFill>
                <a:srgbClr val="000000"/>
              </a:solidFill>
            </a:endParaRPr>
          </a:p>
          <a:p>
            <a:pPr marL="0" lvl="0" indent="457200" algn="just" rtl="0">
              <a:lnSpc>
                <a:spcPct val="200000"/>
              </a:lnSpc>
              <a:spcBef>
                <a:spcPts val="800"/>
              </a:spcBef>
              <a:spcAft>
                <a:spcPts val="0"/>
              </a:spcAft>
              <a:buSzPts val="2400"/>
              <a:buNone/>
            </a:pPr>
            <a:endParaRPr b="1">
              <a:solidFill>
                <a:srgbClr val="000000"/>
              </a:solidFill>
            </a:endParaRPr>
          </a:p>
          <a:p>
            <a:pPr marL="0" lvl="0" indent="457200" algn="just" rtl="0">
              <a:lnSpc>
                <a:spcPct val="200000"/>
              </a:lnSpc>
              <a:spcBef>
                <a:spcPts val="800"/>
              </a:spcBef>
              <a:spcAft>
                <a:spcPts val="0"/>
              </a:spcAft>
              <a:buSzPts val="2400"/>
              <a:buNone/>
            </a:pPr>
            <a:endParaRPr b="1">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p:txBody>
      </p:sp>
      <p:sp>
        <p:nvSpPr>
          <p:cNvPr id="349" name="Google Shape;349;g2d080a7830e_0_620"/>
          <p:cNvSpPr txBox="1"/>
          <p:nvPr/>
        </p:nvSpPr>
        <p:spPr>
          <a:xfrm>
            <a:off x="5834538" y="5683175"/>
            <a:ext cx="2118900" cy="492600"/>
          </a:xfrm>
          <a:prstGeom prst="rect">
            <a:avLst/>
          </a:prstGeom>
          <a:gradFill>
            <a:gsLst>
              <a:gs pos="0">
                <a:srgbClr val="00FFFF"/>
              </a:gs>
              <a:gs pos="29000">
                <a:srgbClr val="F4FEFF"/>
              </a:gs>
              <a:gs pos="100000">
                <a:srgbClr val="D0E0E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Action Plans</a:t>
            </a:r>
            <a:endParaRPr sz="2000" b="0" i="0" u="none" strike="noStrike" cap="none">
              <a:solidFill>
                <a:srgbClr val="000000"/>
              </a:solidFill>
              <a:latin typeface="Arial"/>
              <a:ea typeface="Arial"/>
              <a:cs typeface="Arial"/>
              <a:sym typeface="Arial"/>
            </a:endParaRPr>
          </a:p>
        </p:txBody>
      </p:sp>
      <p:sp>
        <p:nvSpPr>
          <p:cNvPr id="350" name="Google Shape;350;g2d080a7830e_0_620"/>
          <p:cNvSpPr txBox="1"/>
          <p:nvPr/>
        </p:nvSpPr>
        <p:spPr>
          <a:xfrm>
            <a:off x="3502413" y="4999288"/>
            <a:ext cx="2720400" cy="492600"/>
          </a:xfrm>
          <a:prstGeom prst="rect">
            <a:avLst/>
          </a:prstGeom>
          <a:gradFill>
            <a:gsLst>
              <a:gs pos="0">
                <a:srgbClr val="EDFCFF"/>
              </a:gs>
              <a:gs pos="100000">
                <a:srgbClr val="AECCF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Strategic Objectives</a:t>
            </a:r>
            <a:endParaRPr sz="2000" b="0" i="0" u="none" strike="noStrike" cap="none">
              <a:solidFill>
                <a:srgbClr val="000000"/>
              </a:solidFill>
              <a:latin typeface="Arial"/>
              <a:ea typeface="Arial"/>
              <a:cs typeface="Arial"/>
              <a:sym typeface="Arial"/>
            </a:endParaRPr>
          </a:p>
        </p:txBody>
      </p:sp>
      <p:sp>
        <p:nvSpPr>
          <p:cNvPr id="351" name="Google Shape;351;g2d080a7830e_0_620"/>
          <p:cNvSpPr txBox="1"/>
          <p:nvPr/>
        </p:nvSpPr>
        <p:spPr>
          <a:xfrm>
            <a:off x="1021538" y="4246775"/>
            <a:ext cx="2684400" cy="523200"/>
          </a:xfrm>
          <a:prstGeom prst="rect">
            <a:avLst/>
          </a:prstGeom>
          <a:gradFill>
            <a:gsLst>
              <a:gs pos="0">
                <a:srgbClr val="D4E5F5"/>
              </a:gs>
              <a:gs pos="100000">
                <a:srgbClr val="70A4D5"/>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Sustainability Plan</a:t>
            </a:r>
            <a:endParaRPr sz="1200" b="0" i="0" u="none" strike="noStrike" cap="none">
              <a:solidFill>
                <a:srgbClr val="000000"/>
              </a:solidFill>
              <a:latin typeface="Arial"/>
              <a:ea typeface="Arial"/>
              <a:cs typeface="Arial"/>
              <a:sym typeface="Arial"/>
            </a:endParaRPr>
          </a:p>
        </p:txBody>
      </p:sp>
      <p:cxnSp>
        <p:nvCxnSpPr>
          <p:cNvPr id="352" name="Google Shape;352;g2d080a7830e_0_620"/>
          <p:cNvCxnSpPr>
            <a:stCxn id="351" idx="2"/>
            <a:endCxn id="350" idx="1"/>
          </p:cNvCxnSpPr>
          <p:nvPr/>
        </p:nvCxnSpPr>
        <p:spPr>
          <a:xfrm rot="-5400000" flipH="1">
            <a:off x="2695388" y="4438325"/>
            <a:ext cx="475500" cy="1138800"/>
          </a:xfrm>
          <a:prstGeom prst="curvedConnector2">
            <a:avLst/>
          </a:prstGeom>
          <a:noFill/>
          <a:ln w="38100" cap="flat" cmpd="sng">
            <a:solidFill>
              <a:srgbClr val="0000FF"/>
            </a:solidFill>
            <a:prstDash val="solid"/>
            <a:round/>
            <a:headEnd type="none" w="sm" len="sm"/>
            <a:tailEnd type="stealth" w="med" len="med"/>
          </a:ln>
        </p:spPr>
      </p:cxnSp>
      <p:cxnSp>
        <p:nvCxnSpPr>
          <p:cNvPr id="353" name="Google Shape;353;g2d080a7830e_0_620"/>
          <p:cNvCxnSpPr>
            <a:stCxn id="350" idx="2"/>
            <a:endCxn id="349" idx="1"/>
          </p:cNvCxnSpPr>
          <p:nvPr/>
        </p:nvCxnSpPr>
        <p:spPr>
          <a:xfrm rot="-5400000" flipH="1">
            <a:off x="5129763" y="5224738"/>
            <a:ext cx="437700" cy="972000"/>
          </a:xfrm>
          <a:prstGeom prst="curvedConnector2">
            <a:avLst/>
          </a:prstGeom>
          <a:noFill/>
          <a:ln w="38100" cap="flat" cmpd="sng">
            <a:solidFill>
              <a:srgbClr val="4A86E8"/>
            </a:solidFill>
            <a:prstDash val="solid"/>
            <a:round/>
            <a:headEnd type="none" w="sm" len="sm"/>
            <a:tailEnd type="stealth" w="med" len="med"/>
          </a:ln>
        </p:spPr>
      </p:cxnSp>
      <p:sp>
        <p:nvSpPr>
          <p:cNvPr id="354" name="Google Shape;354;g2d080a7830e_0_620"/>
          <p:cNvSpPr txBox="1"/>
          <p:nvPr/>
        </p:nvSpPr>
        <p:spPr>
          <a:xfrm>
            <a:off x="8878813" y="4000475"/>
            <a:ext cx="21189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Specific</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Measurable</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Achievable</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Realistic </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Maximum deadline</a:t>
            </a:r>
            <a:endParaRPr sz="1100" b="0" i="0" u="none" strike="noStrike" cap="none">
              <a:solidFill>
                <a:srgbClr val="274E13"/>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74E13"/>
              </a:solidFill>
              <a:latin typeface="Arial"/>
              <a:ea typeface="Arial"/>
              <a:cs typeface="Arial"/>
              <a:sym typeface="Arial"/>
            </a:endParaRPr>
          </a:p>
        </p:txBody>
      </p:sp>
      <p:cxnSp>
        <p:nvCxnSpPr>
          <p:cNvPr id="355" name="Google Shape;355;g2d080a7830e_0_620"/>
          <p:cNvCxnSpPr>
            <a:stCxn id="350" idx="0"/>
            <a:endCxn id="354" idx="1"/>
          </p:cNvCxnSpPr>
          <p:nvPr/>
        </p:nvCxnSpPr>
        <p:spPr>
          <a:xfrm rot="-5400000">
            <a:off x="6625263" y="2745838"/>
            <a:ext cx="490800" cy="4016100"/>
          </a:xfrm>
          <a:prstGeom prst="bentConnector2">
            <a:avLst/>
          </a:prstGeom>
          <a:noFill/>
          <a:ln w="38100" cap="flat" cmpd="sng">
            <a:solidFill>
              <a:srgbClr val="D9EAD3"/>
            </a:solidFill>
            <a:prstDash val="solid"/>
            <a:round/>
            <a:headEnd type="none" w="sm" len="sm"/>
            <a:tailEnd type="none" w="sm" len="sm"/>
          </a:ln>
        </p:spPr>
      </p:cxnSp>
      <p:sp>
        <p:nvSpPr>
          <p:cNvPr id="356" name="Google Shape;356;g2d080a7830e_0_620"/>
          <p:cNvSpPr txBox="1"/>
          <p:nvPr/>
        </p:nvSpPr>
        <p:spPr>
          <a:xfrm>
            <a:off x="8379163" y="5331800"/>
            <a:ext cx="26190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Responsible</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Resources</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Deadlines </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Indicators</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Monitoring frequency</a:t>
            </a:r>
            <a:endParaRPr sz="1100" b="0" i="0" u="none" strike="noStrike" cap="none">
              <a:solidFill>
                <a:srgbClr val="274E13"/>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74E13"/>
              </a:solidFill>
              <a:latin typeface="Arial"/>
              <a:ea typeface="Arial"/>
              <a:cs typeface="Arial"/>
              <a:sym typeface="Arial"/>
            </a:endParaRPr>
          </a:p>
        </p:txBody>
      </p:sp>
      <p:cxnSp>
        <p:nvCxnSpPr>
          <p:cNvPr id="357" name="Google Shape;357;g2d080a7830e_0_620"/>
          <p:cNvCxnSpPr>
            <a:stCxn id="349" idx="2"/>
            <a:endCxn id="356" idx="2"/>
          </p:cNvCxnSpPr>
          <p:nvPr/>
        </p:nvCxnSpPr>
        <p:spPr>
          <a:xfrm rot="-5400000" flipH="1">
            <a:off x="8205438" y="4864325"/>
            <a:ext cx="171900" cy="2794800"/>
          </a:xfrm>
          <a:prstGeom prst="bentConnector3">
            <a:avLst>
              <a:gd name="adj1" fmla="val 238482"/>
            </a:avLst>
          </a:prstGeom>
          <a:noFill/>
          <a:ln w="38100" cap="flat" cmpd="sng">
            <a:solidFill>
              <a:srgbClr val="D9EAD3"/>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d080a7830e_0_645"/>
          <p:cNvSpPr txBox="1">
            <a:spLocks noGrp="1"/>
          </p:cNvSpPr>
          <p:nvPr>
            <p:ph type="body" idx="1"/>
          </p:nvPr>
        </p:nvSpPr>
        <p:spPr>
          <a:xfrm>
            <a:off x="856350" y="413750"/>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n-US">
                <a:latin typeface="Calibri"/>
                <a:ea typeface="Calibri"/>
                <a:cs typeface="Calibri"/>
                <a:sym typeface="Calibri"/>
              </a:rPr>
              <a:t>What is a Sustainability Plan and why is it Important?</a:t>
            </a:r>
            <a:endParaRPr>
              <a:latin typeface="Calibri"/>
              <a:ea typeface="Calibri"/>
              <a:cs typeface="Calibri"/>
              <a:sym typeface="Calibri"/>
            </a:endParaRPr>
          </a:p>
          <a:p>
            <a:pPr marL="0" lvl="0" indent="0" algn="ctr" rtl="0">
              <a:lnSpc>
                <a:spcPct val="90000"/>
              </a:lnSpc>
              <a:spcBef>
                <a:spcPts val="800"/>
              </a:spcBef>
              <a:spcAft>
                <a:spcPts val="0"/>
              </a:spcAft>
              <a:buClr>
                <a:srgbClr val="000000"/>
              </a:buClr>
              <a:buSzPts val="1400"/>
              <a:buNone/>
            </a:pPr>
            <a:endParaRPr b="0">
              <a:latin typeface="Arial"/>
              <a:ea typeface="Arial"/>
              <a:cs typeface="Arial"/>
              <a:sym typeface="Arial"/>
            </a:endParaRPr>
          </a:p>
        </p:txBody>
      </p:sp>
      <p:sp>
        <p:nvSpPr>
          <p:cNvPr id="363" name="Google Shape;363;g2d080a7830e_0_645"/>
          <p:cNvSpPr txBox="1"/>
          <p:nvPr/>
        </p:nvSpPr>
        <p:spPr>
          <a:xfrm>
            <a:off x="760700" y="4135450"/>
            <a:ext cx="76947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Calibri"/>
                <a:ea typeface="Calibri"/>
                <a:cs typeface="Calibri"/>
                <a:sym typeface="Calibri"/>
              </a:rPr>
              <a:t>Step 4.- Definition of Key Indicators for each Objective </a:t>
            </a:r>
            <a:endParaRPr sz="2400" b="0" i="1" u="none" strike="noStrike" cap="none">
              <a:solidFill>
                <a:srgbClr val="000000"/>
              </a:solidFill>
              <a:latin typeface="Calibri"/>
              <a:ea typeface="Calibri"/>
              <a:cs typeface="Calibri"/>
              <a:sym typeface="Calibri"/>
            </a:endParaRPr>
          </a:p>
          <a:p>
            <a:pPr marL="914400" marR="0" lvl="0" indent="-381000" algn="just" rtl="0">
              <a:lnSpc>
                <a:spcPct val="100000"/>
              </a:lnSpc>
              <a:spcBef>
                <a:spcPts val="0"/>
              </a:spcBef>
              <a:spcAft>
                <a:spcPts val="0"/>
              </a:spcAft>
              <a:buClr>
                <a:srgbClr val="000000"/>
              </a:buClr>
              <a:buSzPts val="2400"/>
              <a:buFont typeface="Calibri"/>
              <a:buChar char="●"/>
            </a:pPr>
            <a:r>
              <a:rPr lang="en-US" sz="2400" b="0" i="1" u="none" strike="noStrike" cap="none">
                <a:solidFill>
                  <a:srgbClr val="000000"/>
                </a:solidFill>
                <a:latin typeface="Calibri"/>
                <a:ea typeface="Calibri"/>
                <a:cs typeface="Calibri"/>
                <a:sym typeface="Calibri"/>
              </a:rPr>
              <a:t>They strengthen the strategies according to results.</a:t>
            </a:r>
            <a:endParaRPr sz="2400" b="0" i="1" u="none" strike="noStrike" cap="none">
              <a:solidFill>
                <a:srgbClr val="000000"/>
              </a:solidFill>
              <a:latin typeface="Calibri"/>
              <a:ea typeface="Calibri"/>
              <a:cs typeface="Calibri"/>
              <a:sym typeface="Calibri"/>
            </a:endParaRPr>
          </a:p>
          <a:p>
            <a:pPr marL="914400" marR="0" lvl="0" indent="-381000" algn="just" rtl="0">
              <a:lnSpc>
                <a:spcPct val="100000"/>
              </a:lnSpc>
              <a:spcBef>
                <a:spcPts val="0"/>
              </a:spcBef>
              <a:spcAft>
                <a:spcPts val="0"/>
              </a:spcAft>
              <a:buClr>
                <a:srgbClr val="000000"/>
              </a:buClr>
              <a:buSzPts val="2400"/>
              <a:buFont typeface="Calibri"/>
              <a:buChar char="●"/>
            </a:pPr>
            <a:r>
              <a:rPr lang="en-US" sz="2400" b="0" i="1" u="none" strike="noStrike" cap="none">
                <a:solidFill>
                  <a:srgbClr val="000000"/>
                </a:solidFill>
                <a:latin typeface="Calibri"/>
                <a:ea typeface="Calibri"/>
                <a:cs typeface="Calibri"/>
                <a:sym typeface="Calibri"/>
              </a:rPr>
              <a:t>Starting value and value to be achieved </a:t>
            </a:r>
            <a:endParaRPr sz="2400" b="0" i="1" u="none" strike="noStrike" cap="none">
              <a:solidFill>
                <a:srgbClr val="000000"/>
              </a:solidFill>
              <a:latin typeface="Calibri"/>
              <a:ea typeface="Calibri"/>
              <a:cs typeface="Calibri"/>
              <a:sym typeface="Calibri"/>
            </a:endParaRPr>
          </a:p>
          <a:p>
            <a:pPr marL="914400" marR="0" lvl="0" indent="-381000" algn="just" rtl="0">
              <a:lnSpc>
                <a:spcPct val="100000"/>
              </a:lnSpc>
              <a:spcBef>
                <a:spcPts val="0"/>
              </a:spcBef>
              <a:spcAft>
                <a:spcPts val="0"/>
              </a:spcAft>
              <a:buClr>
                <a:srgbClr val="000000"/>
              </a:buClr>
              <a:buSzPts val="2400"/>
              <a:buFont typeface="Calibri"/>
              <a:buChar char="●"/>
            </a:pPr>
            <a:r>
              <a:rPr lang="en-US" sz="2400" b="0" i="1" u="none" strike="noStrike" cap="none">
                <a:solidFill>
                  <a:srgbClr val="000000"/>
                </a:solidFill>
                <a:latin typeface="Calibri"/>
                <a:ea typeface="Calibri"/>
                <a:cs typeface="Calibri"/>
                <a:sym typeface="Calibri"/>
              </a:rPr>
              <a:t>Timeframe to achieve objectives. </a:t>
            </a:r>
            <a:endParaRPr sz="2400" b="0" i="1" u="none" strike="noStrike" cap="none">
              <a:solidFill>
                <a:srgbClr val="000000"/>
              </a:solidFill>
              <a:latin typeface="Calibri"/>
              <a:ea typeface="Calibri"/>
              <a:cs typeface="Calibri"/>
              <a:sym typeface="Calibri"/>
            </a:endParaRPr>
          </a:p>
          <a:p>
            <a:pPr marL="914400" marR="0" lvl="0" indent="-381000" algn="just" rtl="0">
              <a:lnSpc>
                <a:spcPct val="100000"/>
              </a:lnSpc>
              <a:spcBef>
                <a:spcPts val="0"/>
              </a:spcBef>
              <a:spcAft>
                <a:spcPts val="0"/>
              </a:spcAft>
              <a:buClr>
                <a:srgbClr val="000000"/>
              </a:buClr>
              <a:buSzPts val="2400"/>
              <a:buFont typeface="Calibri"/>
              <a:buChar char="●"/>
            </a:pPr>
            <a:r>
              <a:rPr lang="en-US" sz="2400" b="0" i="1" u="none" strike="noStrike" cap="none">
                <a:solidFill>
                  <a:srgbClr val="000000"/>
                </a:solidFill>
                <a:latin typeface="Calibri"/>
                <a:ea typeface="Calibri"/>
                <a:cs typeface="Calibri"/>
                <a:sym typeface="Calibri"/>
              </a:rPr>
              <a:t>most relevant indicators</a:t>
            </a:r>
            <a:endParaRPr sz="2400" b="0" i="1" u="none" strike="noStrike" cap="none">
              <a:solidFill>
                <a:srgbClr val="000000"/>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Calibri"/>
              <a:ea typeface="Calibri"/>
              <a:cs typeface="Calibri"/>
              <a:sym typeface="Calibri"/>
            </a:endParaRPr>
          </a:p>
        </p:txBody>
      </p:sp>
      <p:sp>
        <p:nvSpPr>
          <p:cNvPr id="364" name="Google Shape;364;g2d080a7830e_0_645"/>
          <p:cNvSpPr txBox="1"/>
          <p:nvPr/>
        </p:nvSpPr>
        <p:spPr>
          <a:xfrm>
            <a:off x="7096625" y="3370600"/>
            <a:ext cx="1289700" cy="288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701C7F"/>
                </a:solidFill>
                <a:latin typeface="Roboto"/>
                <a:ea typeface="Roboto"/>
                <a:cs typeface="Roboto"/>
                <a:sym typeface="Roboto"/>
              </a:rPr>
              <a:t>External</a:t>
            </a:r>
            <a:endParaRPr sz="2000" b="0" i="0" u="none" strike="noStrike" cap="none">
              <a:solidFill>
                <a:srgbClr val="701C7F"/>
              </a:solidFill>
              <a:latin typeface="Roboto"/>
              <a:ea typeface="Roboto"/>
              <a:cs typeface="Roboto"/>
              <a:sym typeface="Roboto"/>
            </a:endParaRPr>
          </a:p>
        </p:txBody>
      </p:sp>
      <p:sp>
        <p:nvSpPr>
          <p:cNvPr id="365" name="Google Shape;365;g2d080a7830e_0_645"/>
          <p:cNvSpPr txBox="1"/>
          <p:nvPr/>
        </p:nvSpPr>
        <p:spPr>
          <a:xfrm>
            <a:off x="7127975" y="2399725"/>
            <a:ext cx="1192800" cy="247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701C7F"/>
                </a:solidFill>
                <a:latin typeface="Roboto"/>
                <a:ea typeface="Roboto"/>
                <a:cs typeface="Roboto"/>
                <a:sym typeface="Roboto"/>
              </a:rPr>
              <a:t>Internal</a:t>
            </a:r>
            <a:endParaRPr sz="1800" b="0" i="0" u="none" strike="noStrike" cap="none">
              <a:solidFill>
                <a:srgbClr val="701C7F"/>
              </a:solidFill>
              <a:latin typeface="Roboto"/>
              <a:ea typeface="Roboto"/>
              <a:cs typeface="Roboto"/>
              <a:sym typeface="Roboto"/>
            </a:endParaRPr>
          </a:p>
        </p:txBody>
      </p:sp>
      <p:cxnSp>
        <p:nvCxnSpPr>
          <p:cNvPr id="366" name="Google Shape;366;g2d080a7830e_0_645"/>
          <p:cNvCxnSpPr>
            <a:stCxn id="367" idx="3"/>
            <a:endCxn id="365" idx="1"/>
          </p:cNvCxnSpPr>
          <p:nvPr/>
        </p:nvCxnSpPr>
        <p:spPr>
          <a:xfrm rot="10800000" flipH="1">
            <a:off x="6701600" y="2523475"/>
            <a:ext cx="426300" cy="393000"/>
          </a:xfrm>
          <a:prstGeom prst="curvedConnector3">
            <a:avLst>
              <a:gd name="adj1" fmla="val 50009"/>
            </a:avLst>
          </a:prstGeom>
          <a:noFill/>
          <a:ln w="19050" cap="flat" cmpd="sng">
            <a:solidFill>
              <a:srgbClr val="A61C00"/>
            </a:solidFill>
            <a:prstDash val="solid"/>
            <a:round/>
            <a:headEnd type="none" w="sm" len="sm"/>
            <a:tailEnd type="triangle" w="med" len="med"/>
          </a:ln>
        </p:spPr>
      </p:cxnSp>
      <p:sp>
        <p:nvSpPr>
          <p:cNvPr id="367" name="Google Shape;367;g2d080a7830e_0_645"/>
          <p:cNvSpPr txBox="1"/>
          <p:nvPr/>
        </p:nvSpPr>
        <p:spPr>
          <a:xfrm>
            <a:off x="760700" y="2647225"/>
            <a:ext cx="5940900" cy="538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Calibri"/>
                <a:ea typeface="Calibri"/>
                <a:cs typeface="Calibri"/>
                <a:sym typeface="Calibri"/>
              </a:rPr>
              <a:t>Step 3.- Communication of the sustainability plan.</a:t>
            </a:r>
            <a:endParaRPr sz="2400" b="0" i="1"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Calibri"/>
              <a:ea typeface="Calibri"/>
              <a:cs typeface="Calibri"/>
              <a:sym typeface="Calibri"/>
            </a:endParaRPr>
          </a:p>
        </p:txBody>
      </p:sp>
      <p:cxnSp>
        <p:nvCxnSpPr>
          <p:cNvPr id="368" name="Google Shape;368;g2d080a7830e_0_645"/>
          <p:cNvCxnSpPr>
            <a:stCxn id="367" idx="3"/>
            <a:endCxn id="364" idx="1"/>
          </p:cNvCxnSpPr>
          <p:nvPr/>
        </p:nvCxnSpPr>
        <p:spPr>
          <a:xfrm>
            <a:off x="6701600" y="2916475"/>
            <a:ext cx="395100" cy="598200"/>
          </a:xfrm>
          <a:prstGeom prst="curvedConnector3">
            <a:avLst>
              <a:gd name="adj1" fmla="val 49991"/>
            </a:avLst>
          </a:prstGeom>
          <a:noFill/>
          <a:ln w="19050" cap="flat" cmpd="sng">
            <a:solidFill>
              <a:srgbClr val="A61C00"/>
            </a:solidFill>
            <a:prstDash val="solid"/>
            <a:round/>
            <a:headEnd type="none" w="sm" len="sm"/>
            <a:tailEnd type="triangle" w="med" len="med"/>
          </a:ln>
        </p:spPr>
      </p:cxnSp>
      <p:sp>
        <p:nvSpPr>
          <p:cNvPr id="369" name="Google Shape;369;g2d080a7830e_0_645"/>
          <p:cNvSpPr txBox="1"/>
          <p:nvPr/>
        </p:nvSpPr>
        <p:spPr>
          <a:xfrm>
            <a:off x="8705938" y="2379475"/>
            <a:ext cx="12897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employees</a:t>
            </a:r>
            <a:endParaRPr sz="1300" b="0" i="0" u="none" strike="noStrike" cap="none">
              <a:solidFill>
                <a:srgbClr val="000000"/>
              </a:solidFill>
              <a:latin typeface="Arial"/>
              <a:ea typeface="Arial"/>
              <a:cs typeface="Arial"/>
              <a:sym typeface="Arial"/>
            </a:endParaRPr>
          </a:p>
        </p:txBody>
      </p:sp>
      <p:sp>
        <p:nvSpPr>
          <p:cNvPr id="370" name="Google Shape;370;g2d080a7830e_0_645"/>
          <p:cNvSpPr txBox="1"/>
          <p:nvPr/>
        </p:nvSpPr>
        <p:spPr>
          <a:xfrm>
            <a:off x="10481600" y="255340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participation</a:t>
            </a:r>
            <a:endParaRPr sz="1300" b="0" i="0" u="none" strike="noStrike" cap="none">
              <a:solidFill>
                <a:srgbClr val="000000"/>
              </a:solidFill>
              <a:latin typeface="Arial"/>
              <a:ea typeface="Arial"/>
              <a:cs typeface="Arial"/>
              <a:sym typeface="Arial"/>
            </a:endParaRPr>
          </a:p>
        </p:txBody>
      </p:sp>
      <p:sp>
        <p:nvSpPr>
          <p:cNvPr id="371" name="Google Shape;371;g2d080a7830e_0_645"/>
          <p:cNvSpPr txBox="1"/>
          <p:nvPr/>
        </p:nvSpPr>
        <p:spPr>
          <a:xfrm>
            <a:off x="10481600" y="226540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compromise</a:t>
            </a:r>
            <a:endParaRPr sz="1300" b="0" i="0" u="none" strike="noStrike" cap="none">
              <a:solidFill>
                <a:srgbClr val="000000"/>
              </a:solidFill>
              <a:latin typeface="Arial"/>
              <a:ea typeface="Arial"/>
              <a:cs typeface="Arial"/>
              <a:sym typeface="Arial"/>
            </a:endParaRPr>
          </a:p>
        </p:txBody>
      </p:sp>
      <p:cxnSp>
        <p:nvCxnSpPr>
          <p:cNvPr id="372" name="Google Shape;372;g2d080a7830e_0_645"/>
          <p:cNvCxnSpPr>
            <a:stCxn id="365" idx="3"/>
            <a:endCxn id="369" idx="1"/>
          </p:cNvCxnSpPr>
          <p:nvPr/>
        </p:nvCxnSpPr>
        <p:spPr>
          <a:xfrm>
            <a:off x="8320775" y="2523475"/>
            <a:ext cx="385200" cy="600"/>
          </a:xfrm>
          <a:prstGeom prst="curvedConnector3">
            <a:avLst>
              <a:gd name="adj1" fmla="val 49995"/>
            </a:avLst>
          </a:prstGeom>
          <a:noFill/>
          <a:ln w="19050" cap="flat" cmpd="sng">
            <a:solidFill>
              <a:srgbClr val="A61C00"/>
            </a:solidFill>
            <a:prstDash val="solid"/>
            <a:round/>
            <a:headEnd type="none" w="sm" len="sm"/>
            <a:tailEnd type="triangle" w="med" len="med"/>
          </a:ln>
        </p:spPr>
      </p:cxnSp>
      <p:cxnSp>
        <p:nvCxnSpPr>
          <p:cNvPr id="373" name="Google Shape;373;g2d080a7830e_0_645"/>
          <p:cNvCxnSpPr>
            <a:stCxn id="369" idx="3"/>
            <a:endCxn id="371" idx="1"/>
          </p:cNvCxnSpPr>
          <p:nvPr/>
        </p:nvCxnSpPr>
        <p:spPr>
          <a:xfrm rot="10800000" flipH="1">
            <a:off x="9995638" y="2409475"/>
            <a:ext cx="486000" cy="114000"/>
          </a:xfrm>
          <a:prstGeom prst="curvedConnector3">
            <a:avLst>
              <a:gd name="adj1" fmla="val 49996"/>
            </a:avLst>
          </a:prstGeom>
          <a:noFill/>
          <a:ln w="19050" cap="flat" cmpd="sng">
            <a:solidFill>
              <a:srgbClr val="A61C00"/>
            </a:solidFill>
            <a:prstDash val="solid"/>
            <a:round/>
            <a:headEnd type="none" w="sm" len="sm"/>
            <a:tailEnd type="triangle" w="med" len="med"/>
          </a:ln>
        </p:spPr>
      </p:cxnSp>
      <p:cxnSp>
        <p:nvCxnSpPr>
          <p:cNvPr id="374" name="Google Shape;374;g2d080a7830e_0_645"/>
          <p:cNvCxnSpPr>
            <a:stCxn id="369" idx="3"/>
            <a:endCxn id="370" idx="1"/>
          </p:cNvCxnSpPr>
          <p:nvPr/>
        </p:nvCxnSpPr>
        <p:spPr>
          <a:xfrm>
            <a:off x="9995638" y="2523475"/>
            <a:ext cx="486000" cy="174000"/>
          </a:xfrm>
          <a:prstGeom prst="curvedConnector3">
            <a:avLst>
              <a:gd name="adj1" fmla="val 49996"/>
            </a:avLst>
          </a:prstGeom>
          <a:noFill/>
          <a:ln w="19050" cap="flat" cmpd="sng">
            <a:solidFill>
              <a:srgbClr val="A61C00"/>
            </a:solidFill>
            <a:prstDash val="solid"/>
            <a:round/>
            <a:headEnd type="none" w="sm" len="sm"/>
            <a:tailEnd type="triangle" w="med" len="med"/>
          </a:ln>
        </p:spPr>
      </p:cxnSp>
      <p:sp>
        <p:nvSpPr>
          <p:cNvPr id="375" name="Google Shape;375;g2d080a7830e_0_645"/>
          <p:cNvSpPr txBox="1"/>
          <p:nvPr/>
        </p:nvSpPr>
        <p:spPr>
          <a:xfrm>
            <a:off x="8802850" y="384745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providers</a:t>
            </a:r>
            <a:endParaRPr sz="1300" b="0" i="0" u="none" strike="noStrike" cap="none">
              <a:solidFill>
                <a:srgbClr val="000000"/>
              </a:solidFill>
              <a:latin typeface="Arial"/>
              <a:ea typeface="Arial"/>
              <a:cs typeface="Arial"/>
              <a:sym typeface="Arial"/>
            </a:endParaRPr>
          </a:p>
        </p:txBody>
      </p:sp>
      <p:sp>
        <p:nvSpPr>
          <p:cNvPr id="376" name="Google Shape;376;g2d080a7830e_0_645"/>
          <p:cNvSpPr txBox="1"/>
          <p:nvPr/>
        </p:nvSpPr>
        <p:spPr>
          <a:xfrm>
            <a:off x="9215749" y="2947600"/>
            <a:ext cx="11928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investors</a:t>
            </a:r>
            <a:endParaRPr sz="1300" b="0" i="0" u="none" strike="noStrike" cap="none">
              <a:solidFill>
                <a:srgbClr val="000000"/>
              </a:solidFill>
              <a:latin typeface="Arial"/>
              <a:ea typeface="Arial"/>
              <a:cs typeface="Arial"/>
              <a:sym typeface="Arial"/>
            </a:endParaRPr>
          </a:p>
        </p:txBody>
      </p:sp>
      <p:sp>
        <p:nvSpPr>
          <p:cNvPr id="377" name="Google Shape;377;g2d080a7830e_0_645"/>
          <p:cNvSpPr txBox="1"/>
          <p:nvPr/>
        </p:nvSpPr>
        <p:spPr>
          <a:xfrm>
            <a:off x="9104347" y="3370600"/>
            <a:ext cx="10131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clients</a:t>
            </a:r>
            <a:endParaRPr sz="1300" b="0" i="0" u="none" strike="noStrike" cap="none">
              <a:solidFill>
                <a:srgbClr val="000000"/>
              </a:solidFill>
              <a:latin typeface="Arial"/>
              <a:ea typeface="Arial"/>
              <a:cs typeface="Arial"/>
              <a:sym typeface="Arial"/>
            </a:endParaRPr>
          </a:p>
        </p:txBody>
      </p:sp>
      <p:cxnSp>
        <p:nvCxnSpPr>
          <p:cNvPr id="378" name="Google Shape;378;g2d080a7830e_0_645"/>
          <p:cNvCxnSpPr>
            <a:stCxn id="364" idx="3"/>
            <a:endCxn id="377" idx="1"/>
          </p:cNvCxnSpPr>
          <p:nvPr/>
        </p:nvCxnSpPr>
        <p:spPr>
          <a:xfrm>
            <a:off x="8386325" y="3514600"/>
            <a:ext cx="717900" cy="600"/>
          </a:xfrm>
          <a:prstGeom prst="curvedConnector3">
            <a:avLst>
              <a:gd name="adj1" fmla="val 50008"/>
            </a:avLst>
          </a:prstGeom>
          <a:noFill/>
          <a:ln w="19050" cap="flat" cmpd="sng">
            <a:solidFill>
              <a:srgbClr val="A61C00"/>
            </a:solidFill>
            <a:prstDash val="solid"/>
            <a:round/>
            <a:headEnd type="none" w="sm" len="sm"/>
            <a:tailEnd type="triangle" w="med" len="med"/>
          </a:ln>
        </p:spPr>
      </p:cxnSp>
      <p:cxnSp>
        <p:nvCxnSpPr>
          <p:cNvPr id="379" name="Google Shape;379;g2d080a7830e_0_645"/>
          <p:cNvCxnSpPr>
            <a:stCxn id="364" idx="3"/>
            <a:endCxn id="375" idx="1"/>
          </p:cNvCxnSpPr>
          <p:nvPr/>
        </p:nvCxnSpPr>
        <p:spPr>
          <a:xfrm>
            <a:off x="8386325" y="3514600"/>
            <a:ext cx="416400" cy="477000"/>
          </a:xfrm>
          <a:prstGeom prst="curvedConnector3">
            <a:avLst>
              <a:gd name="adj1" fmla="val 50015"/>
            </a:avLst>
          </a:prstGeom>
          <a:noFill/>
          <a:ln w="19050" cap="flat" cmpd="sng">
            <a:solidFill>
              <a:srgbClr val="A61C00"/>
            </a:solidFill>
            <a:prstDash val="solid"/>
            <a:round/>
            <a:headEnd type="none" w="sm" len="sm"/>
            <a:tailEnd type="triangle" w="med" len="med"/>
          </a:ln>
        </p:spPr>
      </p:cxnSp>
      <p:cxnSp>
        <p:nvCxnSpPr>
          <p:cNvPr id="380" name="Google Shape;380;g2d080a7830e_0_645"/>
          <p:cNvCxnSpPr>
            <a:stCxn id="364" idx="3"/>
            <a:endCxn id="376" idx="1"/>
          </p:cNvCxnSpPr>
          <p:nvPr/>
        </p:nvCxnSpPr>
        <p:spPr>
          <a:xfrm rot="10800000" flipH="1">
            <a:off x="8386325" y="3091600"/>
            <a:ext cx="829500" cy="423000"/>
          </a:xfrm>
          <a:prstGeom prst="curvedConnector3">
            <a:avLst>
              <a:gd name="adj1" fmla="val 49995"/>
            </a:avLst>
          </a:prstGeom>
          <a:noFill/>
          <a:ln w="19050" cap="flat" cmpd="sng">
            <a:solidFill>
              <a:srgbClr val="A61C00"/>
            </a:solidFill>
            <a:prstDash val="solid"/>
            <a:round/>
            <a:headEnd type="none" w="sm" len="sm"/>
            <a:tailEnd type="stealth" w="med" len="med"/>
          </a:ln>
        </p:spPr>
      </p:cxnSp>
      <p:cxnSp>
        <p:nvCxnSpPr>
          <p:cNvPr id="381" name="Google Shape;381;g2d080a7830e_0_645"/>
          <p:cNvCxnSpPr>
            <a:stCxn id="365" idx="3"/>
            <a:endCxn id="376" idx="1"/>
          </p:cNvCxnSpPr>
          <p:nvPr/>
        </p:nvCxnSpPr>
        <p:spPr>
          <a:xfrm>
            <a:off x="8320775" y="2523475"/>
            <a:ext cx="894900" cy="568200"/>
          </a:xfrm>
          <a:prstGeom prst="curvedConnector3">
            <a:avLst>
              <a:gd name="adj1" fmla="val 50004"/>
            </a:avLst>
          </a:prstGeom>
          <a:noFill/>
          <a:ln w="19050" cap="flat" cmpd="sng">
            <a:solidFill>
              <a:srgbClr val="A61C00"/>
            </a:solidFill>
            <a:prstDash val="solid"/>
            <a:round/>
            <a:headEnd type="none" w="sm" len="sm"/>
            <a:tailEnd type="stealth"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2d080a7830e_0_0"/>
          <p:cNvPicPr preferRelativeResize="0"/>
          <p:nvPr/>
        </p:nvPicPr>
        <p:blipFill rotWithShape="1">
          <a:blip r:embed="rId3">
            <a:alphaModFix/>
          </a:blip>
          <a:srcRect/>
          <a:stretch/>
        </p:blipFill>
        <p:spPr>
          <a:xfrm>
            <a:off x="416575" y="2582800"/>
            <a:ext cx="732110" cy="711838"/>
          </a:xfrm>
          <a:prstGeom prst="rect">
            <a:avLst/>
          </a:prstGeom>
          <a:noFill/>
          <a:ln>
            <a:noFill/>
          </a:ln>
        </p:spPr>
      </p:pic>
      <p:sp>
        <p:nvSpPr>
          <p:cNvPr id="387" name="Google Shape;387;g2d080a7830e_0_0"/>
          <p:cNvSpPr txBox="1"/>
          <p:nvPr/>
        </p:nvSpPr>
        <p:spPr>
          <a:xfrm>
            <a:off x="217800" y="2027200"/>
            <a:ext cx="5957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MOST IMPORTANT INDICATORS</a:t>
            </a:r>
            <a:endParaRPr sz="2400" b="1" i="0" u="none" strike="noStrike" cap="none">
              <a:solidFill>
                <a:srgbClr val="000000"/>
              </a:solidFill>
              <a:latin typeface="Arial"/>
              <a:ea typeface="Arial"/>
              <a:cs typeface="Arial"/>
              <a:sym typeface="Arial"/>
            </a:endParaRPr>
          </a:p>
        </p:txBody>
      </p:sp>
      <p:sp>
        <p:nvSpPr>
          <p:cNvPr id="388" name="Google Shape;388;g2d080a7830e_0_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Font typeface="Arial"/>
              <a:buNone/>
            </a:pPr>
            <a:r>
              <a:rPr lang="en-US">
                <a:latin typeface="Calibri"/>
                <a:ea typeface="Calibri"/>
                <a:cs typeface="Calibri"/>
                <a:sym typeface="Calibri"/>
              </a:rPr>
              <a:t>What is a Sustainability Plan and why is it Important?</a:t>
            </a:r>
            <a:endParaRPr>
              <a:latin typeface="Calibri"/>
              <a:ea typeface="Calibri"/>
              <a:cs typeface="Calibri"/>
              <a:sym typeface="Calibri"/>
            </a:endParaRPr>
          </a:p>
          <a:p>
            <a:pPr marL="0" lvl="0" indent="0" algn="just" rtl="0">
              <a:lnSpc>
                <a:spcPct val="90000"/>
              </a:lnSpc>
              <a:spcBef>
                <a:spcPts val="800"/>
              </a:spcBef>
              <a:spcAft>
                <a:spcPts val="0"/>
              </a:spcAft>
              <a:buClr>
                <a:srgbClr val="000000"/>
              </a:buClr>
              <a:buSzPts val="1400"/>
              <a:buFont typeface="Arial"/>
              <a:buNone/>
            </a:pPr>
            <a:endParaRPr b="0">
              <a:latin typeface="Arial"/>
              <a:ea typeface="Arial"/>
              <a:cs typeface="Arial"/>
              <a:sym typeface="Arial"/>
            </a:endParaRPr>
          </a:p>
        </p:txBody>
      </p:sp>
      <p:sp>
        <p:nvSpPr>
          <p:cNvPr id="389" name="Google Shape;389;g2d080a7830e_0_0"/>
          <p:cNvSpPr txBox="1"/>
          <p:nvPr/>
        </p:nvSpPr>
        <p:spPr>
          <a:xfrm>
            <a:off x="4393050" y="3844050"/>
            <a:ext cx="3791400" cy="267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Social sustainability</a:t>
            </a:r>
            <a:endParaRPr sz="2400" b="1"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Measurement of employee opinion.</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Total number of employees in social projects.</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Funds raised for social causes.</a:t>
            </a:r>
            <a:endParaRPr sz="2300" b="0" i="0" u="none" strike="noStrike" cap="none">
              <a:solidFill>
                <a:srgbClr val="000000"/>
              </a:solidFill>
              <a:latin typeface="Calibri"/>
              <a:ea typeface="Calibri"/>
              <a:cs typeface="Calibri"/>
              <a:sym typeface="Calibri"/>
            </a:endParaRPr>
          </a:p>
        </p:txBody>
      </p:sp>
      <p:sp>
        <p:nvSpPr>
          <p:cNvPr id="390" name="Google Shape;390;g2d080a7830e_0_0"/>
          <p:cNvSpPr txBox="1"/>
          <p:nvPr/>
        </p:nvSpPr>
        <p:spPr>
          <a:xfrm>
            <a:off x="477675" y="4242175"/>
            <a:ext cx="4242900" cy="2172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800"/>
              </a:spcBef>
              <a:spcAft>
                <a:spcPts val="0"/>
              </a:spcAft>
              <a:buClr>
                <a:srgbClr val="000000"/>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just" rtl="0">
              <a:lnSpc>
                <a:spcPct val="100000"/>
              </a:lnSpc>
              <a:spcBef>
                <a:spcPts val="800"/>
              </a:spcBef>
              <a:spcAft>
                <a:spcPts val="0"/>
              </a:spcAft>
              <a:buClr>
                <a:srgbClr val="000000"/>
              </a:buClr>
              <a:buSzPts val="11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p:txBody>
      </p:sp>
      <p:sp>
        <p:nvSpPr>
          <p:cNvPr id="391" name="Google Shape;391;g2d080a7830e_0_0"/>
          <p:cNvSpPr txBox="1"/>
          <p:nvPr/>
        </p:nvSpPr>
        <p:spPr>
          <a:xfrm>
            <a:off x="297738" y="3766375"/>
            <a:ext cx="4095300" cy="312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Environmental Sustainability</a:t>
            </a:r>
            <a:endParaRPr sz="2400" b="1"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Measuring the use of resources and raw materials.</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Measurement of the use of harmful substances.</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Use of environmentally friendly products.</a:t>
            </a:r>
            <a:endParaRPr sz="2300" b="0" i="0" u="none" strike="noStrike" cap="none">
              <a:solidFill>
                <a:srgbClr val="000000"/>
              </a:solidFill>
              <a:latin typeface="Calibri"/>
              <a:ea typeface="Calibri"/>
              <a:cs typeface="Calibri"/>
              <a:sym typeface="Calibri"/>
            </a:endParaRPr>
          </a:p>
        </p:txBody>
      </p:sp>
      <p:sp>
        <p:nvSpPr>
          <p:cNvPr id="392" name="Google Shape;392;g2d080a7830e_0_0"/>
          <p:cNvSpPr txBox="1"/>
          <p:nvPr/>
        </p:nvSpPr>
        <p:spPr>
          <a:xfrm>
            <a:off x="8203463" y="3806125"/>
            <a:ext cx="4095300" cy="317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Financial sustainability:</a:t>
            </a:r>
            <a:endParaRPr sz="2400" b="1"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Company balance sheet.</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Share prices.</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Labour risk management.</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Accounting policies.</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Expense liabilities and assets.</a:t>
            </a:r>
            <a:endParaRPr sz="2300" b="0" i="0" u="none" strike="noStrike" cap="none">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Budget evaluation.</a:t>
            </a:r>
            <a:endParaRPr sz="2300" b="0" i="0" u="none" strike="noStrike" cap="none">
              <a:solidFill>
                <a:srgbClr val="000000"/>
              </a:solidFill>
              <a:latin typeface="Calibri"/>
              <a:ea typeface="Calibri"/>
              <a:cs typeface="Calibri"/>
              <a:sym typeface="Calibri"/>
            </a:endParaRPr>
          </a:p>
        </p:txBody>
      </p:sp>
      <p:pic>
        <p:nvPicPr>
          <p:cNvPr id="393" name="Google Shape;393;g2d080a7830e_0_0"/>
          <p:cNvPicPr preferRelativeResize="0"/>
          <p:nvPr/>
        </p:nvPicPr>
        <p:blipFill rotWithShape="1">
          <a:blip r:embed="rId4">
            <a:alphaModFix/>
          </a:blip>
          <a:srcRect/>
          <a:stretch/>
        </p:blipFill>
        <p:spPr>
          <a:xfrm>
            <a:off x="953335" y="3142868"/>
            <a:ext cx="722446" cy="704855"/>
          </a:xfrm>
          <a:prstGeom prst="rect">
            <a:avLst/>
          </a:prstGeom>
          <a:noFill/>
          <a:ln>
            <a:noFill/>
          </a:ln>
        </p:spPr>
      </p:pic>
      <p:pic>
        <p:nvPicPr>
          <p:cNvPr id="394" name="Google Shape;394;g2d080a7830e_0_0"/>
          <p:cNvPicPr preferRelativeResize="0"/>
          <p:nvPr/>
        </p:nvPicPr>
        <p:blipFill rotWithShape="1">
          <a:blip r:embed="rId5">
            <a:alphaModFix/>
          </a:blip>
          <a:srcRect/>
          <a:stretch/>
        </p:blipFill>
        <p:spPr>
          <a:xfrm>
            <a:off x="1595100" y="2586294"/>
            <a:ext cx="722439" cy="704851"/>
          </a:xfrm>
          <a:prstGeom prst="rect">
            <a:avLst/>
          </a:prstGeom>
          <a:noFill/>
          <a:ln>
            <a:noFill/>
          </a:ln>
        </p:spPr>
      </p:pic>
      <p:pic>
        <p:nvPicPr>
          <p:cNvPr id="395" name="Google Shape;395;g2d080a7830e_0_0"/>
          <p:cNvPicPr preferRelativeResize="0"/>
          <p:nvPr/>
        </p:nvPicPr>
        <p:blipFill rotWithShape="1">
          <a:blip r:embed="rId6">
            <a:alphaModFix/>
          </a:blip>
          <a:srcRect/>
          <a:stretch/>
        </p:blipFill>
        <p:spPr>
          <a:xfrm>
            <a:off x="2090730" y="3139660"/>
            <a:ext cx="768273" cy="749564"/>
          </a:xfrm>
          <a:prstGeom prst="rect">
            <a:avLst/>
          </a:prstGeom>
          <a:noFill/>
          <a:ln>
            <a:noFill/>
          </a:ln>
        </p:spPr>
      </p:pic>
      <p:pic>
        <p:nvPicPr>
          <p:cNvPr id="396" name="Google Shape;396;g2d080a7830e_0_0"/>
          <p:cNvPicPr preferRelativeResize="0"/>
          <p:nvPr/>
        </p:nvPicPr>
        <p:blipFill rotWithShape="1">
          <a:blip r:embed="rId7">
            <a:alphaModFix/>
          </a:blip>
          <a:srcRect/>
          <a:stretch/>
        </p:blipFill>
        <p:spPr>
          <a:xfrm>
            <a:off x="2763946" y="2587507"/>
            <a:ext cx="722441" cy="704854"/>
          </a:xfrm>
          <a:prstGeom prst="rect">
            <a:avLst/>
          </a:prstGeom>
          <a:noFill/>
          <a:ln>
            <a:noFill/>
          </a:ln>
        </p:spPr>
      </p:pic>
      <p:pic>
        <p:nvPicPr>
          <p:cNvPr id="397" name="Google Shape;397;g2d080a7830e_0_0"/>
          <p:cNvPicPr preferRelativeResize="0"/>
          <p:nvPr/>
        </p:nvPicPr>
        <p:blipFill rotWithShape="1">
          <a:blip r:embed="rId8">
            <a:alphaModFix/>
          </a:blip>
          <a:srcRect/>
          <a:stretch/>
        </p:blipFill>
        <p:spPr>
          <a:xfrm>
            <a:off x="3407866" y="3171616"/>
            <a:ext cx="732108" cy="714282"/>
          </a:xfrm>
          <a:prstGeom prst="rect">
            <a:avLst/>
          </a:prstGeom>
          <a:noFill/>
          <a:ln>
            <a:noFill/>
          </a:ln>
        </p:spPr>
      </p:pic>
      <p:pic>
        <p:nvPicPr>
          <p:cNvPr id="398" name="Google Shape;398;g2d080a7830e_0_0"/>
          <p:cNvPicPr preferRelativeResize="0"/>
          <p:nvPr/>
        </p:nvPicPr>
        <p:blipFill rotWithShape="1">
          <a:blip r:embed="rId9">
            <a:alphaModFix/>
          </a:blip>
          <a:srcRect/>
          <a:stretch/>
        </p:blipFill>
        <p:spPr>
          <a:xfrm>
            <a:off x="4907700" y="2545955"/>
            <a:ext cx="788745" cy="810664"/>
          </a:xfrm>
          <a:prstGeom prst="rect">
            <a:avLst/>
          </a:prstGeom>
          <a:noFill/>
          <a:ln>
            <a:noFill/>
          </a:ln>
        </p:spPr>
      </p:pic>
      <p:pic>
        <p:nvPicPr>
          <p:cNvPr id="399" name="Google Shape;399;g2d080a7830e_0_0"/>
          <p:cNvPicPr preferRelativeResize="0"/>
          <p:nvPr/>
        </p:nvPicPr>
        <p:blipFill rotWithShape="1">
          <a:blip r:embed="rId10">
            <a:alphaModFix/>
          </a:blip>
          <a:srcRect/>
          <a:stretch/>
        </p:blipFill>
        <p:spPr>
          <a:xfrm>
            <a:off x="6172788" y="2527325"/>
            <a:ext cx="825000" cy="847924"/>
          </a:xfrm>
          <a:prstGeom prst="rect">
            <a:avLst/>
          </a:prstGeom>
          <a:noFill/>
          <a:ln>
            <a:noFill/>
          </a:ln>
        </p:spPr>
      </p:pic>
      <p:pic>
        <p:nvPicPr>
          <p:cNvPr id="400" name="Google Shape;400;g2d080a7830e_0_0"/>
          <p:cNvPicPr preferRelativeResize="0"/>
          <p:nvPr/>
        </p:nvPicPr>
        <p:blipFill rotWithShape="1">
          <a:blip r:embed="rId11">
            <a:alphaModFix/>
          </a:blip>
          <a:srcRect/>
          <a:stretch/>
        </p:blipFill>
        <p:spPr>
          <a:xfrm>
            <a:off x="6918194" y="3071570"/>
            <a:ext cx="751605" cy="772492"/>
          </a:xfrm>
          <a:prstGeom prst="rect">
            <a:avLst/>
          </a:prstGeom>
          <a:noFill/>
          <a:ln>
            <a:noFill/>
          </a:ln>
        </p:spPr>
      </p:pic>
      <p:pic>
        <p:nvPicPr>
          <p:cNvPr id="401" name="Google Shape;401;g2d080a7830e_0_0"/>
          <p:cNvPicPr preferRelativeResize="0"/>
          <p:nvPr/>
        </p:nvPicPr>
        <p:blipFill rotWithShape="1">
          <a:blip r:embed="rId12">
            <a:alphaModFix/>
          </a:blip>
          <a:srcRect/>
          <a:stretch/>
        </p:blipFill>
        <p:spPr>
          <a:xfrm>
            <a:off x="5517324" y="3075263"/>
            <a:ext cx="788721" cy="810636"/>
          </a:xfrm>
          <a:prstGeom prst="rect">
            <a:avLst/>
          </a:prstGeom>
          <a:noFill/>
          <a:ln>
            <a:noFill/>
          </a:ln>
        </p:spPr>
      </p:pic>
      <p:pic>
        <p:nvPicPr>
          <p:cNvPr id="402" name="Google Shape;402;g2d080a7830e_0_0"/>
          <p:cNvPicPr preferRelativeResize="0"/>
          <p:nvPr/>
        </p:nvPicPr>
        <p:blipFill rotWithShape="1">
          <a:blip r:embed="rId13">
            <a:alphaModFix/>
          </a:blip>
          <a:srcRect/>
          <a:stretch/>
        </p:blipFill>
        <p:spPr>
          <a:xfrm>
            <a:off x="8728325" y="2582809"/>
            <a:ext cx="876934" cy="883713"/>
          </a:xfrm>
          <a:prstGeom prst="rect">
            <a:avLst/>
          </a:prstGeom>
          <a:noFill/>
          <a:ln>
            <a:noFill/>
          </a:ln>
        </p:spPr>
      </p:pic>
      <p:pic>
        <p:nvPicPr>
          <p:cNvPr id="403" name="Google Shape;403;g2d080a7830e_0_0"/>
          <p:cNvPicPr preferRelativeResize="0"/>
          <p:nvPr/>
        </p:nvPicPr>
        <p:blipFill rotWithShape="1">
          <a:blip r:embed="rId14">
            <a:alphaModFix/>
          </a:blip>
          <a:srcRect/>
          <a:stretch/>
        </p:blipFill>
        <p:spPr>
          <a:xfrm>
            <a:off x="9474276" y="3003077"/>
            <a:ext cx="876929" cy="886748"/>
          </a:xfrm>
          <a:prstGeom prst="rect">
            <a:avLst/>
          </a:prstGeom>
          <a:noFill/>
          <a:ln>
            <a:noFill/>
          </a:ln>
        </p:spPr>
      </p:pic>
      <p:pic>
        <p:nvPicPr>
          <p:cNvPr id="404" name="Google Shape;404;g2d080a7830e_0_0"/>
          <p:cNvPicPr preferRelativeResize="0"/>
          <p:nvPr/>
        </p:nvPicPr>
        <p:blipFill rotWithShape="1">
          <a:blip r:embed="rId15">
            <a:alphaModFix/>
          </a:blip>
          <a:srcRect/>
          <a:stretch/>
        </p:blipFill>
        <p:spPr>
          <a:xfrm>
            <a:off x="10309871" y="2581300"/>
            <a:ext cx="876929" cy="8867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07" name="Google Shape;207;p3"/>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08" name="Google Shape;208;p3"/>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209" name="Google Shape;209;p3"/>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080a7830e_0_10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en-US">
                <a:latin typeface="Calibri"/>
                <a:ea typeface="Calibri"/>
                <a:cs typeface="Calibri"/>
                <a:sym typeface="Calibri"/>
              </a:rPr>
              <a:t>What is a Sustainability Plan and why is it Important?</a:t>
            </a:r>
            <a:endParaRPr>
              <a:latin typeface="Calibri"/>
              <a:ea typeface="Calibri"/>
              <a:cs typeface="Calibri"/>
              <a:sym typeface="Calibri"/>
            </a:endParaRPr>
          </a:p>
          <a:p>
            <a:pPr marL="0" lvl="0" indent="0" algn="just" rtl="0">
              <a:lnSpc>
                <a:spcPct val="90000"/>
              </a:lnSpc>
              <a:spcBef>
                <a:spcPts val="800"/>
              </a:spcBef>
              <a:spcAft>
                <a:spcPts val="0"/>
              </a:spcAft>
              <a:buClr>
                <a:srgbClr val="000000"/>
              </a:buClr>
              <a:buSzPts val="1400"/>
              <a:buNone/>
            </a:pPr>
            <a:endParaRPr b="0">
              <a:latin typeface="Arial"/>
              <a:ea typeface="Arial"/>
              <a:cs typeface="Arial"/>
              <a:sym typeface="Arial"/>
            </a:endParaRPr>
          </a:p>
        </p:txBody>
      </p:sp>
      <p:sp>
        <p:nvSpPr>
          <p:cNvPr id="410" name="Google Shape;410;g2d080a7830e_0_100"/>
          <p:cNvSpPr/>
          <p:nvPr/>
        </p:nvSpPr>
        <p:spPr>
          <a:xfrm>
            <a:off x="5876925" y="3481975"/>
            <a:ext cx="2959500" cy="4905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Regular evaluations</a:t>
            </a:r>
            <a:endParaRPr sz="2400" b="0" i="0" u="none" strike="noStrike" cap="none">
              <a:solidFill>
                <a:srgbClr val="FFFFFF"/>
              </a:solidFill>
              <a:latin typeface="Calibri"/>
              <a:ea typeface="Calibri"/>
              <a:cs typeface="Calibri"/>
              <a:sym typeface="Calibri"/>
            </a:endParaRPr>
          </a:p>
        </p:txBody>
      </p:sp>
      <p:sp>
        <p:nvSpPr>
          <p:cNvPr id="411" name="Google Shape;411;g2d080a7830e_0_100"/>
          <p:cNvSpPr/>
          <p:nvPr/>
        </p:nvSpPr>
        <p:spPr>
          <a:xfrm>
            <a:off x="5876925" y="4066750"/>
            <a:ext cx="4841100" cy="5313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Analysis of sustainability indicators</a:t>
            </a:r>
            <a:endParaRPr sz="2400" b="0" i="0" u="none" strike="noStrike" cap="none">
              <a:solidFill>
                <a:srgbClr val="FFFFFF"/>
              </a:solidFill>
              <a:latin typeface="Calibri"/>
              <a:ea typeface="Calibri"/>
              <a:cs typeface="Calibri"/>
              <a:sym typeface="Calibri"/>
            </a:endParaRPr>
          </a:p>
        </p:txBody>
      </p:sp>
      <p:cxnSp>
        <p:nvCxnSpPr>
          <p:cNvPr id="412" name="Google Shape;412;g2d080a7830e_0_100"/>
          <p:cNvCxnSpPr>
            <a:stCxn id="413" idx="3"/>
            <a:endCxn id="410" idx="1"/>
          </p:cNvCxnSpPr>
          <p:nvPr/>
        </p:nvCxnSpPr>
        <p:spPr>
          <a:xfrm rot="10800000" flipH="1">
            <a:off x="5074725" y="3727300"/>
            <a:ext cx="802200" cy="605100"/>
          </a:xfrm>
          <a:prstGeom prst="curvedConnector3">
            <a:avLst>
              <a:gd name="adj1" fmla="val 50000"/>
            </a:avLst>
          </a:prstGeom>
          <a:noFill/>
          <a:ln w="28575" cap="flat" cmpd="sng">
            <a:solidFill>
              <a:srgbClr val="000000"/>
            </a:solidFill>
            <a:prstDash val="solid"/>
            <a:round/>
            <a:headEnd type="none" w="sm" len="sm"/>
            <a:tailEnd type="stealth" w="sm" len="sm"/>
          </a:ln>
        </p:spPr>
      </p:cxnSp>
      <p:cxnSp>
        <p:nvCxnSpPr>
          <p:cNvPr id="414" name="Google Shape;414;g2d080a7830e_0_100"/>
          <p:cNvCxnSpPr>
            <a:stCxn id="413" idx="3"/>
          </p:cNvCxnSpPr>
          <p:nvPr/>
        </p:nvCxnSpPr>
        <p:spPr>
          <a:xfrm>
            <a:off x="5074725" y="4332400"/>
            <a:ext cx="816900" cy="2400"/>
          </a:xfrm>
          <a:prstGeom prst="curvedConnector3">
            <a:avLst>
              <a:gd name="adj1" fmla="val 50000"/>
            </a:avLst>
          </a:prstGeom>
          <a:noFill/>
          <a:ln w="28575" cap="flat" cmpd="sng">
            <a:solidFill>
              <a:srgbClr val="000000"/>
            </a:solidFill>
            <a:prstDash val="solid"/>
            <a:round/>
            <a:headEnd type="none" w="sm" len="sm"/>
            <a:tailEnd type="stealth" w="sm" len="sm"/>
          </a:ln>
        </p:spPr>
      </p:cxnSp>
      <p:sp>
        <p:nvSpPr>
          <p:cNvPr id="413" name="Google Shape;413;g2d080a7830e_0_100"/>
          <p:cNvSpPr txBox="1"/>
          <p:nvPr/>
        </p:nvSpPr>
        <p:spPr>
          <a:xfrm>
            <a:off x="491925" y="4055350"/>
            <a:ext cx="45828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400"/>
              <a:buFont typeface="Arial"/>
              <a:buNone/>
            </a:pPr>
            <a:r>
              <a:rPr lang="en-US" sz="2400" b="0" i="1" u="none" strike="noStrike" cap="none">
                <a:solidFill>
                  <a:srgbClr val="000000"/>
                </a:solidFill>
                <a:latin typeface="Calibri"/>
                <a:ea typeface="Calibri"/>
                <a:cs typeface="Calibri"/>
                <a:sym typeface="Calibri"/>
              </a:rPr>
              <a:t>Step 6.- Monitoring and Evaluation</a:t>
            </a:r>
            <a:endParaRPr sz="2400" b="0" i="1" u="none" strike="noStrike" cap="none">
              <a:solidFill>
                <a:srgbClr val="000000"/>
              </a:solidFill>
              <a:latin typeface="Arial"/>
              <a:ea typeface="Arial"/>
              <a:cs typeface="Arial"/>
              <a:sym typeface="Arial"/>
            </a:endParaRPr>
          </a:p>
        </p:txBody>
      </p:sp>
      <p:sp>
        <p:nvSpPr>
          <p:cNvPr id="415" name="Google Shape;415;g2d080a7830e_0_100"/>
          <p:cNvSpPr/>
          <p:nvPr/>
        </p:nvSpPr>
        <p:spPr>
          <a:xfrm>
            <a:off x="5800025" y="4737975"/>
            <a:ext cx="2289300" cy="5388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Dashboard</a:t>
            </a:r>
            <a:endParaRPr sz="2400" b="0" i="0" u="none" strike="noStrike" cap="none">
              <a:solidFill>
                <a:srgbClr val="FFFFFF"/>
              </a:solidFill>
              <a:latin typeface="Calibri"/>
              <a:ea typeface="Calibri"/>
              <a:cs typeface="Calibri"/>
              <a:sym typeface="Calibri"/>
            </a:endParaRPr>
          </a:p>
        </p:txBody>
      </p:sp>
      <p:cxnSp>
        <p:nvCxnSpPr>
          <p:cNvPr id="416" name="Google Shape;416;g2d080a7830e_0_100"/>
          <p:cNvCxnSpPr>
            <a:stCxn id="413" idx="3"/>
            <a:endCxn id="415" idx="1"/>
          </p:cNvCxnSpPr>
          <p:nvPr/>
        </p:nvCxnSpPr>
        <p:spPr>
          <a:xfrm>
            <a:off x="5074725" y="4332400"/>
            <a:ext cx="725400" cy="675000"/>
          </a:xfrm>
          <a:prstGeom prst="curvedConnector3">
            <a:avLst>
              <a:gd name="adj1" fmla="val 49993"/>
            </a:avLst>
          </a:prstGeom>
          <a:noFill/>
          <a:ln w="28575" cap="flat" cmpd="sng">
            <a:solidFill>
              <a:srgbClr val="000000"/>
            </a:solidFill>
            <a:prstDash val="solid"/>
            <a:round/>
            <a:headEnd type="none" w="sm" len="sm"/>
            <a:tailEnd type="stealth" w="sm" len="sm"/>
          </a:ln>
        </p:spPr>
      </p:cxnSp>
      <p:sp>
        <p:nvSpPr>
          <p:cNvPr id="417" name="Google Shape;417;g2d080a7830e_0_100"/>
          <p:cNvSpPr/>
          <p:nvPr/>
        </p:nvSpPr>
        <p:spPr>
          <a:xfrm>
            <a:off x="8770325" y="4737963"/>
            <a:ext cx="3257400" cy="5388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Evolution by objectives</a:t>
            </a:r>
            <a:endParaRPr sz="2400" b="0" i="0" u="none" strike="noStrike" cap="none">
              <a:solidFill>
                <a:srgbClr val="FFFFFF"/>
              </a:solidFill>
              <a:latin typeface="Calibri"/>
              <a:ea typeface="Calibri"/>
              <a:cs typeface="Calibri"/>
              <a:sym typeface="Calibri"/>
            </a:endParaRPr>
          </a:p>
        </p:txBody>
      </p:sp>
      <p:sp>
        <p:nvSpPr>
          <p:cNvPr id="418" name="Google Shape;418;g2d080a7830e_0_100"/>
          <p:cNvSpPr/>
          <p:nvPr/>
        </p:nvSpPr>
        <p:spPr>
          <a:xfrm>
            <a:off x="7536450" y="5416700"/>
            <a:ext cx="3544800" cy="803700"/>
          </a:xfrm>
          <a:prstGeom prst="roundRect">
            <a:avLst>
              <a:gd name="adj" fmla="val 16667"/>
            </a:avLst>
          </a:prstGeom>
          <a:solidFill>
            <a:srgbClr val="E06666"/>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Deviations from the initial estimated value</a:t>
            </a:r>
            <a:endParaRPr sz="2400" b="0" i="0" u="none" strike="noStrike" cap="none">
              <a:solidFill>
                <a:srgbClr val="FFFFFF"/>
              </a:solidFill>
              <a:latin typeface="Calibri"/>
              <a:ea typeface="Calibri"/>
              <a:cs typeface="Calibri"/>
              <a:sym typeface="Calibri"/>
            </a:endParaRPr>
          </a:p>
        </p:txBody>
      </p:sp>
      <p:cxnSp>
        <p:nvCxnSpPr>
          <p:cNvPr id="419" name="Google Shape;419;g2d080a7830e_0_100"/>
          <p:cNvCxnSpPr>
            <a:stCxn id="415" idx="3"/>
            <a:endCxn id="417" idx="1"/>
          </p:cNvCxnSpPr>
          <p:nvPr/>
        </p:nvCxnSpPr>
        <p:spPr>
          <a:xfrm>
            <a:off x="8089325" y="5007375"/>
            <a:ext cx="681000" cy="600"/>
          </a:xfrm>
          <a:prstGeom prst="curvedConnector3">
            <a:avLst>
              <a:gd name="adj1" fmla="val 50000"/>
            </a:avLst>
          </a:prstGeom>
          <a:noFill/>
          <a:ln w="28575" cap="flat" cmpd="sng">
            <a:solidFill>
              <a:srgbClr val="010101"/>
            </a:solidFill>
            <a:prstDash val="solid"/>
            <a:round/>
            <a:headEnd type="none" w="sm" len="sm"/>
            <a:tailEnd type="stealth" w="sm" len="sm"/>
          </a:ln>
        </p:spPr>
      </p:cxnSp>
      <p:cxnSp>
        <p:nvCxnSpPr>
          <p:cNvPr id="420" name="Google Shape;420;g2d080a7830e_0_100"/>
          <p:cNvCxnSpPr>
            <a:stCxn id="415" idx="3"/>
          </p:cNvCxnSpPr>
          <p:nvPr/>
        </p:nvCxnSpPr>
        <p:spPr>
          <a:xfrm>
            <a:off x="8089325" y="5007375"/>
            <a:ext cx="247200" cy="390300"/>
          </a:xfrm>
          <a:prstGeom prst="curvedConnector2">
            <a:avLst/>
          </a:prstGeom>
          <a:noFill/>
          <a:ln w="28575" cap="flat" cmpd="sng">
            <a:solidFill>
              <a:srgbClr val="010101"/>
            </a:solidFill>
            <a:prstDash val="solid"/>
            <a:round/>
            <a:headEnd type="none" w="sm" len="sm"/>
            <a:tailEnd type="stealth" w="sm" len="sm"/>
          </a:ln>
        </p:spPr>
      </p:cxnSp>
      <p:sp>
        <p:nvSpPr>
          <p:cNvPr id="421" name="Google Shape;421;g2d080a7830e_0_100"/>
          <p:cNvSpPr txBox="1"/>
          <p:nvPr/>
        </p:nvSpPr>
        <p:spPr>
          <a:xfrm>
            <a:off x="491925" y="2294775"/>
            <a:ext cx="35448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400"/>
              <a:buFont typeface="Arial"/>
              <a:buNone/>
            </a:pPr>
            <a:r>
              <a:rPr lang="en-US" sz="2400" b="0" i="1" u="none" strike="noStrike" cap="none">
                <a:solidFill>
                  <a:srgbClr val="000000"/>
                </a:solidFill>
                <a:latin typeface="Calibri"/>
                <a:ea typeface="Calibri"/>
                <a:cs typeface="Calibri"/>
                <a:sym typeface="Calibri"/>
              </a:rPr>
              <a:t>Step 5.- Implementation</a:t>
            </a:r>
            <a:endParaRPr sz="2400" b="0" i="1" u="none" strike="noStrike" cap="none">
              <a:solidFill>
                <a:srgbClr val="000000"/>
              </a:solidFill>
              <a:latin typeface="Arial"/>
              <a:ea typeface="Arial"/>
              <a:cs typeface="Arial"/>
              <a:sym typeface="Arial"/>
            </a:endParaRPr>
          </a:p>
        </p:txBody>
      </p:sp>
      <p:sp>
        <p:nvSpPr>
          <p:cNvPr id="422" name="Google Shape;422;g2d080a7830e_0_100"/>
          <p:cNvSpPr txBox="1"/>
          <p:nvPr/>
        </p:nvSpPr>
        <p:spPr>
          <a:xfrm>
            <a:off x="710775" y="2833850"/>
            <a:ext cx="9708300" cy="5388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300"/>
              <a:buFont typeface="Arial"/>
              <a:buNone/>
            </a:pPr>
            <a:r>
              <a:rPr lang="en-US" sz="2300" b="0" i="0" u="none" strike="noStrike" cap="none">
                <a:solidFill>
                  <a:srgbClr val="000000"/>
                </a:solidFill>
                <a:latin typeface="Calibri"/>
                <a:ea typeface="Calibri"/>
                <a:cs typeface="Calibri"/>
                <a:sym typeface="Calibri"/>
              </a:rPr>
              <a:t>Applying the Sustainability Plan to the daily Micro-SMEs management </a:t>
            </a:r>
            <a:endParaRPr sz="23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d080a7830e_0_469"/>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Font typeface="Arial"/>
              <a:buNone/>
            </a:pPr>
            <a:r>
              <a:rPr lang="en-US"/>
              <a:t>CONTENT OF THE SUSTAINABILITY PLAN:</a:t>
            </a:r>
            <a:endParaRPr/>
          </a:p>
          <a:p>
            <a:pPr marL="0" lvl="0" indent="0" algn="just" rtl="0">
              <a:lnSpc>
                <a:spcPct val="90000"/>
              </a:lnSpc>
              <a:spcBef>
                <a:spcPts val="800"/>
              </a:spcBef>
              <a:spcAft>
                <a:spcPts val="0"/>
              </a:spcAft>
              <a:buClr>
                <a:srgbClr val="000000"/>
              </a:buClr>
              <a:buSzPts val="1400"/>
              <a:buNone/>
            </a:pPr>
            <a:endParaRPr b="0">
              <a:latin typeface="Arial"/>
              <a:ea typeface="Arial"/>
              <a:cs typeface="Arial"/>
              <a:sym typeface="Arial"/>
            </a:endParaRPr>
          </a:p>
        </p:txBody>
      </p:sp>
      <p:graphicFrame>
        <p:nvGraphicFramePr>
          <p:cNvPr id="428" name="Google Shape;428;g2d080a7830e_0_469"/>
          <p:cNvGraphicFramePr/>
          <p:nvPr/>
        </p:nvGraphicFramePr>
        <p:xfrm>
          <a:off x="446725" y="2135913"/>
          <a:ext cx="3000000" cy="3000000"/>
        </p:xfrm>
        <a:graphic>
          <a:graphicData uri="http://schemas.openxmlformats.org/drawingml/2006/table">
            <a:tbl>
              <a:tblPr>
                <a:noFill/>
                <a:tableStyleId>{01135EB4-26C7-41B6-ACC5-5031DE00C1DD}</a:tableStyleId>
              </a:tblPr>
              <a:tblGrid>
                <a:gridCol w="1760050">
                  <a:extLst>
                    <a:ext uri="{9D8B030D-6E8A-4147-A177-3AD203B41FA5}">
                      <a16:colId xmlns:a16="http://schemas.microsoft.com/office/drawing/2014/main" val="20000"/>
                    </a:ext>
                  </a:extLst>
                </a:gridCol>
                <a:gridCol w="1888975">
                  <a:extLst>
                    <a:ext uri="{9D8B030D-6E8A-4147-A177-3AD203B41FA5}">
                      <a16:colId xmlns:a16="http://schemas.microsoft.com/office/drawing/2014/main" val="20001"/>
                    </a:ext>
                  </a:extLst>
                </a:gridCol>
                <a:gridCol w="7611825">
                  <a:extLst>
                    <a:ext uri="{9D8B030D-6E8A-4147-A177-3AD203B41FA5}">
                      <a16:colId xmlns:a16="http://schemas.microsoft.com/office/drawing/2014/main" val="20002"/>
                    </a:ext>
                  </a:extLst>
                </a:gridCol>
              </a:tblGrid>
              <a:tr h="610600">
                <a:tc gridSpan="3">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Indicator</a:t>
                      </a:r>
                      <a:endParaRPr sz="1800" b="1" u="none" strike="noStrike" cap="none"/>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rowSpan="3">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Working</a:t>
                      </a:r>
                      <a:endParaRPr sz="1900" u="none" strike="noStrike" cap="none"/>
                    </a:p>
                    <a:p>
                      <a:pPr marL="0" marR="0" lvl="0" indent="0" algn="ctr" rtl="0">
                        <a:lnSpc>
                          <a:spcPct val="100000"/>
                        </a:lnSpc>
                        <a:spcBef>
                          <a:spcPts val="0"/>
                        </a:spcBef>
                        <a:spcAft>
                          <a:spcPts val="0"/>
                        </a:spcAft>
                        <a:buClr>
                          <a:srgbClr val="000000"/>
                        </a:buClr>
                        <a:buSzPts val="1900"/>
                        <a:buFont typeface="Arial"/>
                        <a:buNone/>
                      </a:pPr>
                      <a:r>
                        <a:rPr lang="en-US" sz="1900" u="none" strike="noStrike" cap="none"/>
                        <a:t>Standards</a:t>
                      </a:r>
                      <a:endParaRPr sz="1900" u="none" strike="noStrike" cap="none"/>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tc rowSpan="3" gridSpan="2">
                  <a:txBody>
                    <a:bodyPr/>
                    <a:lstStyle/>
                    <a:p>
                      <a:pPr marL="457200" marR="0" lvl="0" indent="0" algn="l" rtl="0">
                        <a:lnSpc>
                          <a:spcPct val="100000"/>
                        </a:lnSpc>
                        <a:spcBef>
                          <a:spcPts val="0"/>
                        </a:spcBef>
                        <a:spcAft>
                          <a:spcPts val="0"/>
                        </a:spcAft>
                        <a:buClr>
                          <a:srgbClr val="000000"/>
                        </a:buClr>
                        <a:buSzPts val="1900"/>
                        <a:buFont typeface="Arial"/>
                        <a:buNone/>
                      </a:pPr>
                      <a:endParaRPr sz="1900" u="none" strike="noStrike" cap="none"/>
                    </a:p>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tc rowSpan="3" hMerge="1">
                  <a:txBody>
                    <a:bodyPr/>
                    <a:lstStyle/>
                    <a:p>
                      <a:endParaRPr lang="en-US"/>
                    </a:p>
                  </a:txBody>
                  <a:tcPr/>
                </a:tc>
                <a:extLst>
                  <a:ext uri="{0D108BD9-81ED-4DB2-BD59-A6C34878D82A}">
                    <a16:rowId xmlns:a16="http://schemas.microsoft.com/office/drawing/2014/main" val="10001"/>
                  </a:ext>
                </a:extLst>
              </a:tr>
              <a:tr h="180600">
                <a:tc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2"/>
                  </a:ext>
                </a:extLst>
              </a:tr>
              <a:tr h="264675">
                <a:tc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3"/>
                  </a:ext>
                </a:extLst>
              </a:tr>
              <a:tr h="528750">
                <a:tc rowSpan="2">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Environment</a:t>
                      </a:r>
                      <a:endParaRPr sz="1900" u="none" strike="noStrike" cap="none"/>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tc rowSpan="2" gridSpan="2">
                  <a:txBody>
                    <a:bodyPr/>
                    <a:lstStyle/>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Greenhouse Gas Emissions in the year expressed (in million tonnes)</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Electricity consumption in the year expressed in total (kWh).</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Total water consumption (L/year)</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Recycling: </a:t>
                      </a:r>
                      <a:endParaRPr sz="1900" u="none" strike="noStrike" cap="none">
                        <a:latin typeface="Calibri"/>
                        <a:ea typeface="Calibri"/>
                        <a:cs typeface="Calibri"/>
                        <a:sym typeface="Calibri"/>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tc rowSpan="2" hMerge="1">
                  <a:txBody>
                    <a:bodyPr/>
                    <a:lstStyle/>
                    <a:p>
                      <a:endParaRPr lang="en-US"/>
                    </a:p>
                  </a:txBody>
                  <a:tcPr/>
                </a:tc>
                <a:extLst>
                  <a:ext uri="{0D108BD9-81ED-4DB2-BD59-A6C34878D82A}">
                    <a16:rowId xmlns:a16="http://schemas.microsoft.com/office/drawing/2014/main" val="10004"/>
                  </a:ext>
                </a:extLst>
              </a:tr>
              <a:tr h="381000">
                <a:tc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5"/>
                  </a:ext>
                </a:extLst>
              </a:tr>
              <a:tr h="906025">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Providers</a:t>
                      </a:r>
                      <a:endParaRPr sz="1900" u="none" strike="noStrike" cap="none">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tc gridSpan="2">
                  <a:txBody>
                    <a:bodyPr/>
                    <a:lstStyle/>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Proportion of expenditure on local suppliers</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Percentage of suppliers selected according to environmental, social and ethical criteria</a:t>
                      </a:r>
                      <a:endParaRPr sz="1900" u="none" strike="noStrike" cap="none">
                        <a:latin typeface="Calibri"/>
                        <a:ea typeface="Calibri"/>
                        <a:cs typeface="Calibri"/>
                        <a:sym typeface="Calibri"/>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tc hMerge="1">
                  <a:txBody>
                    <a:bodyPr/>
                    <a:lstStyle/>
                    <a:p>
                      <a:endParaRPr lang="en-US"/>
                    </a:p>
                  </a:txBody>
                  <a:tcPr/>
                </a:tc>
                <a:extLst>
                  <a:ext uri="{0D108BD9-81ED-4DB2-BD59-A6C34878D82A}">
                    <a16:rowId xmlns:a16="http://schemas.microsoft.com/office/drawing/2014/main" val="10006"/>
                  </a:ext>
                </a:extLst>
              </a:tr>
              <a:tr h="381000">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Compliance</a:t>
                      </a:r>
                      <a:endParaRPr sz="1900" u="none" strike="noStrike" cap="none"/>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tc gridSpan="2">
                  <a:txBody>
                    <a:bodyPr/>
                    <a:lstStyle/>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Number of sanctions received for tax non-compliance</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Number of confirmed cases of corruption and actions taken</a:t>
                      </a:r>
                      <a:endParaRPr sz="1900" u="none" strike="noStrike" cap="none">
                        <a:latin typeface="Calibri"/>
                        <a:ea typeface="Calibri"/>
                        <a:cs typeface="Calibri"/>
                        <a:sym typeface="Calibri"/>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cxnSp>
        <p:nvCxnSpPr>
          <p:cNvPr id="429" name="Google Shape;429;g2d080a7830e_0_469"/>
          <p:cNvCxnSpPr/>
          <p:nvPr/>
        </p:nvCxnSpPr>
        <p:spPr>
          <a:xfrm>
            <a:off x="8655275" y="4159925"/>
            <a:ext cx="399600" cy="107700"/>
          </a:xfrm>
          <a:prstGeom prst="straightConnector1">
            <a:avLst/>
          </a:prstGeom>
          <a:noFill/>
          <a:ln w="9525" cap="flat" cmpd="sng">
            <a:solidFill>
              <a:srgbClr val="010101"/>
            </a:solidFill>
            <a:prstDash val="solid"/>
            <a:round/>
            <a:headEnd type="none" w="sm" len="sm"/>
            <a:tailEnd type="triangle" w="med" len="med"/>
          </a:ln>
        </p:spPr>
      </p:cxnSp>
      <p:sp>
        <p:nvSpPr>
          <p:cNvPr id="430" name="Google Shape;430;g2d080a7830e_0_469"/>
          <p:cNvSpPr txBox="1"/>
          <p:nvPr/>
        </p:nvSpPr>
        <p:spPr>
          <a:xfrm>
            <a:off x="9060150" y="3937025"/>
            <a:ext cx="27066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Direct GHG emissions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31" name="Google Shape;431;g2d080a7830e_0_469"/>
          <p:cNvSpPr txBox="1"/>
          <p:nvPr/>
        </p:nvSpPr>
        <p:spPr>
          <a:xfrm>
            <a:off x="8978675" y="4134425"/>
            <a:ext cx="2706600" cy="25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Indirect emissions: by producing energy</a:t>
            </a:r>
            <a:endParaRPr sz="900" b="0" i="0" u="none" strike="noStrike" cap="none">
              <a:solidFill>
                <a:srgbClr val="000000"/>
              </a:solidFill>
              <a:latin typeface="Arial"/>
              <a:ea typeface="Arial"/>
              <a:cs typeface="Arial"/>
              <a:sym typeface="Arial"/>
            </a:endParaRPr>
          </a:p>
        </p:txBody>
      </p:sp>
      <p:cxnSp>
        <p:nvCxnSpPr>
          <p:cNvPr id="432" name="Google Shape;432;g2d080a7830e_0_469"/>
          <p:cNvCxnSpPr/>
          <p:nvPr/>
        </p:nvCxnSpPr>
        <p:spPr>
          <a:xfrm rot="10800000" flipH="1">
            <a:off x="5376443" y="4499350"/>
            <a:ext cx="862500" cy="191700"/>
          </a:xfrm>
          <a:prstGeom prst="curvedConnector3">
            <a:avLst>
              <a:gd name="adj1" fmla="val 50000"/>
            </a:avLst>
          </a:prstGeom>
          <a:noFill/>
          <a:ln w="9525" cap="flat" cmpd="sng">
            <a:solidFill>
              <a:srgbClr val="000000"/>
            </a:solidFill>
            <a:prstDash val="solid"/>
            <a:round/>
            <a:headEnd type="none" w="sm" len="sm"/>
            <a:tailEnd type="none" w="sm" len="sm"/>
          </a:ln>
        </p:spPr>
      </p:cxnSp>
      <p:cxnSp>
        <p:nvCxnSpPr>
          <p:cNvPr id="433" name="Google Shape;433;g2d080a7830e_0_469"/>
          <p:cNvCxnSpPr/>
          <p:nvPr/>
        </p:nvCxnSpPr>
        <p:spPr>
          <a:xfrm>
            <a:off x="6202700" y="4498125"/>
            <a:ext cx="1707000" cy="1200"/>
          </a:xfrm>
          <a:prstGeom prst="straightConnector1">
            <a:avLst/>
          </a:prstGeom>
          <a:noFill/>
          <a:ln w="9525" cap="flat" cmpd="sng">
            <a:solidFill>
              <a:srgbClr val="000000"/>
            </a:solidFill>
            <a:prstDash val="solid"/>
            <a:round/>
            <a:headEnd type="none" w="sm" len="sm"/>
            <a:tailEnd type="triangle" w="med" len="med"/>
          </a:ln>
        </p:spPr>
      </p:cxnSp>
      <p:sp>
        <p:nvSpPr>
          <p:cNvPr id="434" name="Google Shape;434;g2d080a7830e_0_469"/>
          <p:cNvSpPr txBox="1"/>
          <p:nvPr/>
        </p:nvSpPr>
        <p:spPr>
          <a:xfrm>
            <a:off x="7909725" y="4374075"/>
            <a:ext cx="16941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 of recycled inputs</a:t>
            </a:r>
            <a:endParaRPr sz="900" b="0" i="0" u="none" strike="noStrike" cap="none">
              <a:solidFill>
                <a:srgbClr val="000000"/>
              </a:solidFill>
              <a:latin typeface="Arial"/>
              <a:ea typeface="Arial"/>
              <a:cs typeface="Arial"/>
              <a:sym typeface="Arial"/>
            </a:endParaRPr>
          </a:p>
        </p:txBody>
      </p:sp>
      <p:sp>
        <p:nvSpPr>
          <p:cNvPr id="435" name="Google Shape;435;g2d080a7830e_0_469"/>
          <p:cNvSpPr txBox="1"/>
          <p:nvPr/>
        </p:nvSpPr>
        <p:spPr>
          <a:xfrm>
            <a:off x="7909725" y="4589075"/>
            <a:ext cx="35481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 of packaging recovered for each type of product</a:t>
            </a:r>
            <a:endParaRPr sz="900" b="0" i="0" u="none" strike="noStrike" cap="none">
              <a:solidFill>
                <a:srgbClr val="000000"/>
              </a:solidFill>
              <a:latin typeface="Arial"/>
              <a:ea typeface="Arial"/>
              <a:cs typeface="Arial"/>
              <a:sym typeface="Arial"/>
            </a:endParaRPr>
          </a:p>
        </p:txBody>
      </p:sp>
      <p:cxnSp>
        <p:nvCxnSpPr>
          <p:cNvPr id="436" name="Google Shape;436;g2d080a7830e_0_469"/>
          <p:cNvCxnSpPr>
            <a:endCxn id="430" idx="1"/>
          </p:cNvCxnSpPr>
          <p:nvPr/>
        </p:nvCxnSpPr>
        <p:spPr>
          <a:xfrm rot="10800000" flipH="1">
            <a:off x="8634450" y="4035725"/>
            <a:ext cx="425700" cy="143700"/>
          </a:xfrm>
          <a:prstGeom prst="straightConnector1">
            <a:avLst/>
          </a:prstGeom>
          <a:noFill/>
          <a:ln w="9525" cap="flat" cmpd="sng">
            <a:solidFill>
              <a:srgbClr val="010101"/>
            </a:solidFill>
            <a:prstDash val="solid"/>
            <a:round/>
            <a:headEnd type="none" w="sm" len="sm"/>
            <a:tailEnd type="triangle" w="med" len="med"/>
          </a:ln>
        </p:spPr>
      </p:cxnSp>
      <p:cxnSp>
        <p:nvCxnSpPr>
          <p:cNvPr id="437" name="Google Shape;437;g2d080a7830e_0_469"/>
          <p:cNvCxnSpPr/>
          <p:nvPr/>
        </p:nvCxnSpPr>
        <p:spPr>
          <a:xfrm>
            <a:off x="3950450" y="4696625"/>
            <a:ext cx="3959400" cy="300"/>
          </a:xfrm>
          <a:prstGeom prst="straightConnector1">
            <a:avLst/>
          </a:prstGeom>
          <a:noFill/>
          <a:ln w="9525" cap="flat" cmpd="sng">
            <a:solidFill>
              <a:srgbClr val="000000"/>
            </a:solidFill>
            <a:prstDash val="solid"/>
            <a:round/>
            <a:headEnd type="none" w="sm" len="sm"/>
            <a:tailEnd type="triangle" w="med" len="med"/>
          </a:ln>
        </p:spPr>
      </p:cxnSp>
      <p:sp>
        <p:nvSpPr>
          <p:cNvPr id="438" name="Google Shape;438;g2d080a7830e_0_469"/>
          <p:cNvSpPr txBox="1"/>
          <p:nvPr/>
        </p:nvSpPr>
        <p:spPr>
          <a:xfrm>
            <a:off x="6960600" y="2751000"/>
            <a:ext cx="6774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Gender</a:t>
            </a:r>
            <a:endParaRPr sz="1100" b="0" i="0" u="none" strike="noStrike" cap="none">
              <a:solidFill>
                <a:srgbClr val="000000"/>
              </a:solidFill>
              <a:latin typeface="Arial"/>
              <a:ea typeface="Arial"/>
              <a:cs typeface="Arial"/>
              <a:sym typeface="Arial"/>
            </a:endParaRPr>
          </a:p>
        </p:txBody>
      </p:sp>
      <p:sp>
        <p:nvSpPr>
          <p:cNvPr id="439" name="Google Shape;439;g2d080a7830e_0_469"/>
          <p:cNvSpPr txBox="1"/>
          <p:nvPr/>
        </p:nvSpPr>
        <p:spPr>
          <a:xfrm>
            <a:off x="6960600" y="2930400"/>
            <a:ext cx="6195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Age</a:t>
            </a:r>
            <a:endParaRPr sz="1100" b="0" i="0" u="none" strike="noStrike" cap="none">
              <a:solidFill>
                <a:srgbClr val="000000"/>
              </a:solidFill>
              <a:latin typeface="Arial"/>
              <a:ea typeface="Arial"/>
              <a:cs typeface="Arial"/>
              <a:sym typeface="Arial"/>
            </a:endParaRPr>
          </a:p>
        </p:txBody>
      </p:sp>
      <p:sp>
        <p:nvSpPr>
          <p:cNvPr id="440" name="Google Shape;440;g2d080a7830e_0_469"/>
          <p:cNvSpPr txBox="1"/>
          <p:nvPr/>
        </p:nvSpPr>
        <p:spPr>
          <a:xfrm>
            <a:off x="6960600" y="3089900"/>
            <a:ext cx="18675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Professional classification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cxnSp>
        <p:nvCxnSpPr>
          <p:cNvPr id="441" name="Google Shape;441;g2d080a7830e_0_469"/>
          <p:cNvCxnSpPr/>
          <p:nvPr/>
        </p:nvCxnSpPr>
        <p:spPr>
          <a:xfrm>
            <a:off x="4336575" y="3703650"/>
            <a:ext cx="3357300" cy="18000"/>
          </a:xfrm>
          <a:prstGeom prst="straightConnector1">
            <a:avLst/>
          </a:prstGeom>
          <a:noFill/>
          <a:ln w="9525" cap="flat" cmpd="sng">
            <a:solidFill>
              <a:schemeClr val="dk2"/>
            </a:solidFill>
            <a:prstDash val="solid"/>
            <a:round/>
            <a:headEnd type="none" w="sm" len="sm"/>
            <a:tailEnd type="none" w="sm" len="sm"/>
          </a:ln>
        </p:spPr>
      </p:cxnSp>
      <p:cxnSp>
        <p:nvCxnSpPr>
          <p:cNvPr id="442" name="Google Shape;442;g2d080a7830e_0_469"/>
          <p:cNvCxnSpPr/>
          <p:nvPr/>
        </p:nvCxnSpPr>
        <p:spPr>
          <a:xfrm>
            <a:off x="5131150" y="3319913"/>
            <a:ext cx="3770100" cy="9600"/>
          </a:xfrm>
          <a:prstGeom prst="straightConnector1">
            <a:avLst/>
          </a:prstGeom>
          <a:noFill/>
          <a:ln w="9525" cap="flat" cmpd="sng">
            <a:solidFill>
              <a:srgbClr val="000000"/>
            </a:solidFill>
            <a:prstDash val="solid"/>
            <a:round/>
            <a:headEnd type="none" w="sm" len="sm"/>
            <a:tailEnd type="none" w="sm" len="sm"/>
          </a:ln>
        </p:spPr>
      </p:cxnSp>
      <p:sp>
        <p:nvSpPr>
          <p:cNvPr id="443" name="Google Shape;443;g2d080a7830e_0_469"/>
          <p:cNvSpPr txBox="1"/>
          <p:nvPr/>
        </p:nvSpPr>
        <p:spPr>
          <a:xfrm>
            <a:off x="9345875" y="3302975"/>
            <a:ext cx="21678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Average number of days worked</a:t>
            </a:r>
            <a:endParaRPr sz="1000" b="0" i="0" u="none" strike="noStrike" cap="none">
              <a:solidFill>
                <a:srgbClr val="000000"/>
              </a:solidFill>
              <a:latin typeface="Arial"/>
              <a:ea typeface="Arial"/>
              <a:cs typeface="Arial"/>
              <a:sym typeface="Arial"/>
            </a:endParaRPr>
          </a:p>
        </p:txBody>
      </p:sp>
      <p:sp>
        <p:nvSpPr>
          <p:cNvPr id="444" name="Google Shape;444;g2d080a7830e_0_469"/>
          <p:cNvSpPr txBox="1"/>
          <p:nvPr/>
        </p:nvSpPr>
        <p:spPr>
          <a:xfrm>
            <a:off x="9345875" y="308526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Rotation</a:t>
            </a:r>
            <a:endParaRPr sz="1000" b="0" i="0" u="none" strike="noStrike" cap="none">
              <a:solidFill>
                <a:srgbClr val="000000"/>
              </a:solidFill>
              <a:latin typeface="Arial"/>
              <a:ea typeface="Arial"/>
              <a:cs typeface="Arial"/>
              <a:sym typeface="Arial"/>
            </a:endParaRPr>
          </a:p>
        </p:txBody>
      </p:sp>
      <p:sp>
        <p:nvSpPr>
          <p:cNvPr id="445" name="Google Shape;445;g2d080a7830e_0_469"/>
          <p:cNvSpPr txBox="1"/>
          <p:nvPr/>
        </p:nvSpPr>
        <p:spPr>
          <a:xfrm>
            <a:off x="9363475" y="286756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New Contracts</a:t>
            </a:r>
            <a:endParaRPr sz="1000" b="0" i="0" u="none" strike="noStrike" cap="none">
              <a:solidFill>
                <a:srgbClr val="000000"/>
              </a:solidFill>
              <a:latin typeface="Arial"/>
              <a:ea typeface="Arial"/>
              <a:cs typeface="Arial"/>
              <a:sym typeface="Arial"/>
            </a:endParaRPr>
          </a:p>
        </p:txBody>
      </p:sp>
      <p:sp>
        <p:nvSpPr>
          <p:cNvPr id="446" name="Google Shape;446;g2d080a7830e_0_469"/>
          <p:cNvSpPr txBox="1"/>
          <p:nvPr/>
        </p:nvSpPr>
        <p:spPr>
          <a:xfrm>
            <a:off x="2185750" y="2889900"/>
            <a:ext cx="4141800" cy="2604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Diversity: number of employees</a:t>
            </a:r>
            <a:endParaRPr sz="1400" b="0" i="0" u="none" strike="noStrike" cap="none">
              <a:solidFill>
                <a:srgbClr val="000000"/>
              </a:solidFill>
              <a:latin typeface="Arial"/>
              <a:ea typeface="Arial"/>
              <a:cs typeface="Arial"/>
              <a:sym typeface="Arial"/>
            </a:endParaRPr>
          </a:p>
        </p:txBody>
      </p:sp>
      <p:sp>
        <p:nvSpPr>
          <p:cNvPr id="447" name="Google Shape;447;g2d080a7830e_0_469"/>
          <p:cNvSpPr txBox="1"/>
          <p:nvPr/>
        </p:nvSpPr>
        <p:spPr>
          <a:xfrm>
            <a:off x="2185750" y="3182025"/>
            <a:ext cx="2945400" cy="2604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Working conditions</a:t>
            </a:r>
            <a:endParaRPr sz="1400" b="0" i="0" u="none" strike="noStrike" cap="none">
              <a:solidFill>
                <a:srgbClr val="000000"/>
              </a:solidFill>
              <a:latin typeface="Arial"/>
              <a:ea typeface="Arial"/>
              <a:cs typeface="Arial"/>
              <a:sym typeface="Arial"/>
            </a:endParaRPr>
          </a:p>
        </p:txBody>
      </p:sp>
      <p:cxnSp>
        <p:nvCxnSpPr>
          <p:cNvPr id="448" name="Google Shape;448;g2d080a7830e_0_469"/>
          <p:cNvCxnSpPr>
            <a:stCxn id="446" idx="3"/>
            <a:endCxn id="440" idx="1"/>
          </p:cNvCxnSpPr>
          <p:nvPr/>
        </p:nvCxnSpPr>
        <p:spPr>
          <a:xfrm>
            <a:off x="6327550" y="3020100"/>
            <a:ext cx="633000" cy="159600"/>
          </a:xfrm>
          <a:prstGeom prst="curvedConnector3">
            <a:avLst>
              <a:gd name="adj1" fmla="val 50004"/>
            </a:avLst>
          </a:prstGeom>
          <a:noFill/>
          <a:ln w="9525" cap="flat" cmpd="sng">
            <a:solidFill>
              <a:srgbClr val="000000"/>
            </a:solidFill>
            <a:prstDash val="solid"/>
            <a:round/>
            <a:headEnd type="none" w="sm" len="sm"/>
            <a:tailEnd type="stealth" w="med" len="med"/>
          </a:ln>
        </p:spPr>
      </p:cxnSp>
      <p:cxnSp>
        <p:nvCxnSpPr>
          <p:cNvPr id="449" name="Google Shape;449;g2d080a7830e_0_469"/>
          <p:cNvCxnSpPr>
            <a:stCxn id="446" idx="3"/>
            <a:endCxn id="438" idx="1"/>
          </p:cNvCxnSpPr>
          <p:nvPr/>
        </p:nvCxnSpPr>
        <p:spPr>
          <a:xfrm rot="10800000" flipH="1">
            <a:off x="6327550" y="2840700"/>
            <a:ext cx="633000" cy="179400"/>
          </a:xfrm>
          <a:prstGeom prst="curvedConnector3">
            <a:avLst>
              <a:gd name="adj1" fmla="val 50004"/>
            </a:avLst>
          </a:prstGeom>
          <a:noFill/>
          <a:ln w="9525" cap="flat" cmpd="sng">
            <a:solidFill>
              <a:srgbClr val="000000"/>
            </a:solidFill>
            <a:prstDash val="solid"/>
            <a:round/>
            <a:headEnd type="none" w="sm" len="sm"/>
            <a:tailEnd type="stealth" w="med" len="med"/>
          </a:ln>
        </p:spPr>
      </p:cxnSp>
      <p:cxnSp>
        <p:nvCxnSpPr>
          <p:cNvPr id="450" name="Google Shape;450;g2d080a7830e_0_469"/>
          <p:cNvCxnSpPr>
            <a:endCxn id="439" idx="1"/>
          </p:cNvCxnSpPr>
          <p:nvPr/>
        </p:nvCxnSpPr>
        <p:spPr>
          <a:xfrm>
            <a:off x="6327600" y="3020100"/>
            <a:ext cx="633000" cy="0"/>
          </a:xfrm>
          <a:prstGeom prst="straightConnector1">
            <a:avLst/>
          </a:prstGeom>
          <a:noFill/>
          <a:ln w="9525" cap="flat" cmpd="sng">
            <a:solidFill>
              <a:srgbClr val="000000"/>
            </a:solidFill>
            <a:prstDash val="solid"/>
            <a:round/>
            <a:headEnd type="none" w="sm" len="sm"/>
            <a:tailEnd type="stealth" w="med" len="med"/>
          </a:ln>
        </p:spPr>
      </p:cxnSp>
      <p:cxnSp>
        <p:nvCxnSpPr>
          <p:cNvPr id="451" name="Google Shape;451;g2d080a7830e_0_469"/>
          <p:cNvCxnSpPr>
            <a:endCxn id="445" idx="1"/>
          </p:cNvCxnSpPr>
          <p:nvPr/>
        </p:nvCxnSpPr>
        <p:spPr>
          <a:xfrm rot="10800000" flipH="1">
            <a:off x="8867875" y="2957263"/>
            <a:ext cx="495600" cy="369300"/>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52" name="Google Shape;452;g2d080a7830e_0_469"/>
          <p:cNvCxnSpPr>
            <a:endCxn id="444" idx="1"/>
          </p:cNvCxnSpPr>
          <p:nvPr/>
        </p:nvCxnSpPr>
        <p:spPr>
          <a:xfrm rot="10800000" flipH="1">
            <a:off x="8858975" y="3174963"/>
            <a:ext cx="486900" cy="151800"/>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53" name="Google Shape;453;g2d080a7830e_0_469"/>
          <p:cNvCxnSpPr>
            <a:endCxn id="443" idx="1"/>
          </p:cNvCxnSpPr>
          <p:nvPr/>
        </p:nvCxnSpPr>
        <p:spPr>
          <a:xfrm>
            <a:off x="8849975" y="3326675"/>
            <a:ext cx="495900" cy="66000"/>
          </a:xfrm>
          <a:prstGeom prst="curvedConnector3">
            <a:avLst>
              <a:gd name="adj1" fmla="val 50000"/>
            </a:avLst>
          </a:prstGeom>
          <a:noFill/>
          <a:ln w="9525" cap="flat" cmpd="sng">
            <a:solidFill>
              <a:srgbClr val="000000"/>
            </a:solidFill>
            <a:prstDash val="solid"/>
            <a:round/>
            <a:headEnd type="none" w="sm" len="sm"/>
            <a:tailEnd type="stealth"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aphicFrame>
        <p:nvGraphicFramePr>
          <p:cNvPr id="458" name="Google Shape;458;g2d080a7830e_0_494"/>
          <p:cNvGraphicFramePr/>
          <p:nvPr/>
        </p:nvGraphicFramePr>
        <p:xfrm>
          <a:off x="238400" y="2081675"/>
          <a:ext cx="3000000" cy="3000000"/>
        </p:xfrm>
        <a:graphic>
          <a:graphicData uri="http://schemas.openxmlformats.org/drawingml/2006/table">
            <a:tbl>
              <a:tblPr>
                <a:noFill/>
                <a:tableStyleId>{01135EB4-26C7-41B6-ACC5-5031DE00C1DD}</a:tableStyleId>
              </a:tblPr>
              <a:tblGrid>
                <a:gridCol w="3652825">
                  <a:extLst>
                    <a:ext uri="{9D8B030D-6E8A-4147-A177-3AD203B41FA5}">
                      <a16:colId xmlns:a16="http://schemas.microsoft.com/office/drawing/2014/main" val="20000"/>
                    </a:ext>
                  </a:extLst>
                </a:gridCol>
                <a:gridCol w="7890075">
                  <a:extLst>
                    <a:ext uri="{9D8B030D-6E8A-4147-A177-3AD203B41FA5}">
                      <a16:colId xmlns:a16="http://schemas.microsoft.com/office/drawing/2014/main" val="20001"/>
                    </a:ext>
                  </a:extLst>
                </a:gridCol>
              </a:tblGrid>
              <a:tr h="39990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PROBLEMATICS</a:t>
                      </a:r>
                      <a:endParaRPr sz="2400" b="1" u="none"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REGULATION</a:t>
                      </a:r>
                      <a:endParaRPr sz="2400" b="1" u="none"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1834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    Energy Saving </a:t>
                      </a:r>
                      <a:endParaRPr sz="2400" u="none" strike="noStrike" cap="none">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Directive 2012/27/EU on energy efficiency.</a:t>
                      </a:r>
                      <a:endParaRPr sz="2400" u="none" strike="noStrike" cap="none">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Directive 2018/2001 on the promotion of the use of energy from renewable sources.</a:t>
                      </a:r>
                      <a:endParaRPr sz="2400" u="none" strike="noStrike" cap="none">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Regulation 2018/1999 on the governance of the Energy Union and Climate Action.</a:t>
                      </a:r>
                      <a:endParaRPr sz="2400" u="none" strike="noStrike" cap="none">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extLst>
                  <a:ext uri="{0D108BD9-81ED-4DB2-BD59-A6C34878D82A}">
                    <a16:rowId xmlns:a16="http://schemas.microsoft.com/office/drawing/2014/main" val="10001"/>
                  </a:ext>
                </a:extLst>
              </a:tr>
              <a:tr h="729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   Water Saving </a:t>
                      </a:r>
                      <a:endParaRPr sz="2400" u="none" strike="noStrike" cap="none">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UNE-EN ISO 14046: Water footprint of products, processes and organisations.</a:t>
                      </a:r>
                      <a:endParaRPr sz="2400" u="none" strike="noStrike" cap="none">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extLst>
                  <a:ext uri="{0D108BD9-81ED-4DB2-BD59-A6C34878D82A}">
                    <a16:rowId xmlns:a16="http://schemas.microsoft.com/office/drawing/2014/main" val="10002"/>
                  </a:ext>
                </a:extLst>
              </a:tr>
              <a:tr h="2625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Environmental Tags     </a:t>
                      </a:r>
                      <a:endParaRPr sz="2400" u="none" strike="noStrike" cap="none">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EMAS REGULATION</a:t>
                      </a:r>
                      <a:endParaRPr sz="2400" u="none" strike="noStrike" cap="none">
                        <a:highlight>
                          <a:srgbClr val="CC0000"/>
                        </a:highlight>
                        <a:latin typeface="Calibri"/>
                        <a:ea typeface="Calibri"/>
                        <a:cs typeface="Calibri"/>
                        <a:sym typeface="Calibri"/>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extLst>
                  <a:ext uri="{0D108BD9-81ED-4DB2-BD59-A6C34878D82A}">
                    <a16:rowId xmlns:a16="http://schemas.microsoft.com/office/drawing/2014/main" val="10003"/>
                  </a:ext>
                </a:extLst>
              </a:tr>
            </a:tbl>
          </a:graphicData>
        </a:graphic>
      </p:graphicFrame>
      <p:sp>
        <p:nvSpPr>
          <p:cNvPr id="459" name="Google Shape;459;g2d080a7830e_0_494"/>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Legal and reporting obligations on sustainability for micro-SMEs</a:t>
            </a:r>
            <a:endParaRPr/>
          </a:p>
          <a:p>
            <a:pPr marL="0" lvl="0" indent="0" algn="just" rtl="0">
              <a:lnSpc>
                <a:spcPct val="90000"/>
              </a:lnSpc>
              <a:spcBef>
                <a:spcPts val="800"/>
              </a:spcBef>
              <a:spcAft>
                <a:spcPts val="0"/>
              </a:spcAft>
              <a:buClr>
                <a:srgbClr val="000000"/>
              </a:buClr>
              <a:buSzPts val="1400"/>
              <a:buNone/>
            </a:pPr>
            <a:endParaRPr b="0">
              <a:latin typeface="Arial"/>
              <a:ea typeface="Arial"/>
              <a:cs typeface="Arial"/>
              <a:sym typeface="Arial"/>
            </a:endParaRPr>
          </a:p>
        </p:txBody>
      </p:sp>
      <p:sp>
        <p:nvSpPr>
          <p:cNvPr id="460" name="Google Shape;460;g2d080a7830e_0_494">
            <a:hlinkClick r:id="rId3" action="ppaction://hlinksldjump"/>
          </p:cNvPr>
          <p:cNvSpPr/>
          <p:nvPr/>
        </p:nvSpPr>
        <p:spPr>
          <a:xfrm>
            <a:off x="8562450" y="6220175"/>
            <a:ext cx="2737500" cy="445800"/>
          </a:xfrm>
          <a:prstGeom prst="bevel">
            <a:avLst>
              <a:gd name="adj" fmla="val 12500"/>
            </a:avLst>
          </a:prstGeom>
          <a:solidFill>
            <a:srgbClr val="E06666"/>
          </a:solidFill>
          <a:ln w="19050" cap="flat" cmpd="sng">
            <a:solidFill>
              <a:srgbClr val="434343"/>
            </a:solidFill>
            <a:prstDash val="solid"/>
            <a:round/>
            <a:headEnd type="none" w="sm" len="sm"/>
            <a:tailEnd type="none" w="sm" len="sm"/>
          </a:ln>
          <a:effectLst>
            <a:outerShdw blurRad="114300" dist="9525" dir="5400000" algn="bl" rotWithShape="0">
              <a:srgbClr val="000000">
                <a:alpha val="6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uFill>
                  <a:noFill/>
                </a:uFill>
                <a:latin typeface="Arial"/>
                <a:ea typeface="Arial"/>
                <a:cs typeface="Arial"/>
                <a:sym typeface="Arial"/>
                <a:hlinkClick r:id="rId3" action="ppaction://hlinksldjump">
                  <a:extLst>
                    <a:ext uri="{A12FA001-AC4F-418D-AE19-62706E023703}">
                      <ahyp:hlinkClr xmlns:ahyp="http://schemas.microsoft.com/office/drawing/2018/hyperlinkcolor" val="tx"/>
                    </a:ext>
                  </a:extLst>
                </a:hlinkClick>
              </a:rPr>
              <a:t>Annex: ISO</a:t>
            </a:r>
            <a:r>
              <a:rPr lang="en-US" sz="1800" b="0" i="0" u="none" strike="noStrike" cap="none">
                <a:solidFill>
                  <a:schemeClr val="lt1"/>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Standards</a:t>
            </a:r>
            <a:endParaRPr sz="1800" b="1" i="0" u="none" strike="noStrike" cap="none">
              <a:solidFill>
                <a:schemeClr val="lt1"/>
              </a:solidFill>
              <a:latin typeface="Arial"/>
              <a:ea typeface="Arial"/>
              <a:cs typeface="Arial"/>
              <a:sym typeface="Arial"/>
            </a:endParaRPr>
          </a:p>
        </p:txBody>
      </p:sp>
      <p:pic>
        <p:nvPicPr>
          <p:cNvPr id="461" name="Google Shape;461;g2d080a7830e_0_494" descr="⚡"/>
          <p:cNvPicPr preferRelativeResize="0"/>
          <p:nvPr/>
        </p:nvPicPr>
        <p:blipFill rotWithShape="1">
          <a:blip r:embed="rId4">
            <a:alphaModFix/>
          </a:blip>
          <a:srcRect/>
          <a:stretch/>
        </p:blipFill>
        <p:spPr>
          <a:xfrm>
            <a:off x="594359" y="3496334"/>
            <a:ext cx="321925" cy="321925"/>
          </a:xfrm>
          <a:prstGeom prst="rect">
            <a:avLst/>
          </a:prstGeom>
          <a:noFill/>
          <a:ln>
            <a:noFill/>
          </a:ln>
        </p:spPr>
      </p:pic>
      <p:pic>
        <p:nvPicPr>
          <p:cNvPr id="462" name="Google Shape;462;g2d080a7830e_0_494" descr="💧"/>
          <p:cNvPicPr preferRelativeResize="0"/>
          <p:nvPr/>
        </p:nvPicPr>
        <p:blipFill rotWithShape="1">
          <a:blip r:embed="rId5">
            <a:alphaModFix/>
          </a:blip>
          <a:srcRect/>
          <a:stretch/>
        </p:blipFill>
        <p:spPr>
          <a:xfrm>
            <a:off x="738525" y="4996100"/>
            <a:ext cx="300725" cy="279525"/>
          </a:xfrm>
          <a:prstGeom prst="rect">
            <a:avLst/>
          </a:prstGeom>
          <a:noFill/>
          <a:ln>
            <a:noFill/>
          </a:ln>
        </p:spPr>
      </p:pic>
      <p:pic>
        <p:nvPicPr>
          <p:cNvPr id="463" name="Google Shape;463;g2d080a7830e_0_494" descr="🏅"/>
          <p:cNvPicPr preferRelativeResize="0"/>
          <p:nvPr/>
        </p:nvPicPr>
        <p:blipFill rotWithShape="1">
          <a:blip r:embed="rId6">
            <a:alphaModFix/>
          </a:blip>
          <a:srcRect/>
          <a:stretch/>
        </p:blipFill>
        <p:spPr>
          <a:xfrm>
            <a:off x="437800" y="5677925"/>
            <a:ext cx="300725" cy="300725"/>
          </a:xfrm>
          <a:prstGeom prst="rect">
            <a:avLst/>
          </a:prstGeom>
          <a:noFill/>
          <a:ln>
            <a:noFill/>
          </a:ln>
        </p:spPr>
      </p:pic>
      <p:pic>
        <p:nvPicPr>
          <p:cNvPr id="464" name="Google Shape;464;g2d080a7830e_0_494" title="пп ооо Sticker"/>
          <p:cNvPicPr preferRelativeResize="0"/>
          <p:nvPr/>
        </p:nvPicPr>
        <p:blipFill rotWithShape="1">
          <a:blip r:embed="rId7">
            <a:alphaModFix/>
          </a:blip>
          <a:srcRect l="22660" t="22486"/>
          <a:stretch/>
        </p:blipFill>
        <p:spPr>
          <a:xfrm rot="-25798">
            <a:off x="11115844" y="6451370"/>
            <a:ext cx="391811" cy="405159"/>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d29169d371_0_2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p:txBody>
      </p:sp>
      <p:sp>
        <p:nvSpPr>
          <p:cNvPr id="470" name="Google Shape;470;g2d29169d371_0_20"/>
          <p:cNvSpPr txBox="1"/>
          <p:nvPr/>
        </p:nvSpPr>
        <p:spPr>
          <a:xfrm>
            <a:off x="1039075" y="3809963"/>
            <a:ext cx="9883200" cy="5190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1" i="1" u="none" strike="noStrike" cap="none">
                <a:solidFill>
                  <a:srgbClr val="010101"/>
                </a:solidFill>
                <a:latin typeface="Arial"/>
                <a:ea typeface="Arial"/>
                <a:cs typeface="Arial"/>
                <a:sym typeface="Arial"/>
              </a:rPr>
              <a:t>Declarations of Adherence to an Initiative or Code of Conduct</a:t>
            </a:r>
            <a:endParaRPr sz="1400" b="0" i="0" u="none" strike="noStrike" cap="none">
              <a:solidFill>
                <a:srgbClr val="010101"/>
              </a:solidFill>
              <a:latin typeface="Arial"/>
              <a:ea typeface="Arial"/>
              <a:cs typeface="Arial"/>
              <a:sym typeface="Arial"/>
            </a:endParaRPr>
          </a:p>
        </p:txBody>
      </p:sp>
      <p:sp>
        <p:nvSpPr>
          <p:cNvPr id="471" name="Google Shape;471;g2d29169d371_0_20"/>
          <p:cNvSpPr txBox="1"/>
          <p:nvPr/>
        </p:nvSpPr>
        <p:spPr>
          <a:xfrm>
            <a:off x="1039075" y="4266788"/>
            <a:ext cx="9448800" cy="4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Some of them are quite widespread and have a good reputation</a:t>
            </a:r>
            <a:endParaRPr sz="2400" b="0" i="0" u="none" strike="noStrike" cap="none">
              <a:solidFill>
                <a:srgbClr val="000000"/>
              </a:solidFill>
              <a:latin typeface="Arial"/>
              <a:ea typeface="Arial"/>
              <a:cs typeface="Arial"/>
              <a:sym typeface="Arial"/>
            </a:endParaRPr>
          </a:p>
        </p:txBody>
      </p:sp>
      <p:sp>
        <p:nvSpPr>
          <p:cNvPr id="472" name="Google Shape;472;g2d29169d371_0_20"/>
          <p:cNvSpPr txBox="1"/>
          <p:nvPr/>
        </p:nvSpPr>
        <p:spPr>
          <a:xfrm>
            <a:off x="1792275" y="5018775"/>
            <a:ext cx="6219900" cy="636900"/>
          </a:xfrm>
          <a:prstGeom prst="rect">
            <a:avLst/>
          </a:prstGeom>
          <a:solidFill>
            <a:srgbClr val="D9EAD3"/>
          </a:solidFill>
          <a:ln w="9525" cap="flat" cmpd="sng">
            <a:solidFill>
              <a:srgbClr val="000000"/>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600"/>
              <a:buFont typeface="Arial"/>
              <a:buNone/>
            </a:pPr>
            <a:r>
              <a:rPr lang="en-US" sz="1600" b="0" i="0" u="none" strike="noStrike" cap="none">
                <a:solidFill>
                  <a:srgbClr val="38761D"/>
                </a:solidFill>
                <a:latin typeface="Arial"/>
                <a:ea typeface="Arial"/>
                <a:cs typeface="Arial"/>
                <a:sym typeface="Arial"/>
              </a:rPr>
              <a:t>Pros: Not subject to extensive third-party verification. Easy to implement and low cost</a:t>
            </a:r>
            <a:endParaRPr sz="1600" b="0" i="0" u="none" strike="noStrike" cap="none">
              <a:solidFill>
                <a:srgbClr val="38761D"/>
              </a:solidFill>
              <a:latin typeface="Arial"/>
              <a:ea typeface="Arial"/>
              <a:cs typeface="Arial"/>
              <a:sym typeface="Arial"/>
            </a:endParaRPr>
          </a:p>
        </p:txBody>
      </p:sp>
      <p:sp>
        <p:nvSpPr>
          <p:cNvPr id="473" name="Google Shape;473;g2d29169d371_0_20"/>
          <p:cNvSpPr txBox="1"/>
          <p:nvPr/>
        </p:nvSpPr>
        <p:spPr>
          <a:xfrm>
            <a:off x="5087400" y="5458850"/>
            <a:ext cx="4639200" cy="412800"/>
          </a:xfrm>
          <a:prstGeom prst="rect">
            <a:avLst/>
          </a:prstGeom>
          <a:solidFill>
            <a:srgbClr val="E6B8AF"/>
          </a:solidFill>
          <a:ln w="9525" cap="flat" cmpd="sng">
            <a:solidFill>
              <a:srgbClr val="000000"/>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600"/>
              <a:buFont typeface="Arial"/>
              <a:buNone/>
            </a:pPr>
            <a:r>
              <a:rPr lang="en-US" sz="1600" b="0" i="0" u="none" strike="noStrike" cap="none">
                <a:solidFill>
                  <a:srgbClr val="990000"/>
                </a:solidFill>
                <a:latin typeface="Arial"/>
                <a:ea typeface="Arial"/>
                <a:cs typeface="Arial"/>
                <a:sym typeface="Arial"/>
              </a:rPr>
              <a:t>Cons: Usually have limited recognition</a:t>
            </a:r>
            <a:endParaRPr sz="1600" b="0" i="0" u="none" strike="noStrike" cap="none">
              <a:solidFill>
                <a:srgbClr val="990000"/>
              </a:solidFill>
              <a:latin typeface="Arial"/>
              <a:ea typeface="Arial"/>
              <a:cs typeface="Arial"/>
              <a:sym typeface="Arial"/>
            </a:endParaRPr>
          </a:p>
        </p:txBody>
      </p:sp>
      <p:cxnSp>
        <p:nvCxnSpPr>
          <p:cNvPr id="474" name="Google Shape;474;g2d29169d371_0_20"/>
          <p:cNvCxnSpPr>
            <a:stCxn id="470" idx="1"/>
            <a:endCxn id="472" idx="1"/>
          </p:cNvCxnSpPr>
          <p:nvPr/>
        </p:nvCxnSpPr>
        <p:spPr>
          <a:xfrm>
            <a:off x="1039075" y="4069463"/>
            <a:ext cx="753300" cy="1267800"/>
          </a:xfrm>
          <a:prstGeom prst="curvedConnector3">
            <a:avLst>
              <a:gd name="adj1" fmla="val -31611"/>
            </a:avLst>
          </a:prstGeom>
          <a:noFill/>
          <a:ln w="19050" cap="flat" cmpd="sng">
            <a:solidFill>
              <a:srgbClr val="38761D"/>
            </a:solidFill>
            <a:prstDash val="solid"/>
            <a:round/>
            <a:headEnd type="none" w="sm" len="sm"/>
            <a:tailEnd type="triangle" w="med" len="med"/>
          </a:ln>
          <a:effectLst>
            <a:outerShdw blurRad="57150" dist="19050" dir="5400000" algn="bl" rotWithShape="0">
              <a:srgbClr val="000000">
                <a:alpha val="48235"/>
              </a:srgbClr>
            </a:outerShdw>
          </a:effectLst>
        </p:spPr>
      </p:cxnSp>
      <p:cxnSp>
        <p:nvCxnSpPr>
          <p:cNvPr id="475" name="Google Shape;475;g2d29169d371_0_20"/>
          <p:cNvCxnSpPr>
            <a:stCxn id="470" idx="3"/>
            <a:endCxn id="473" idx="3"/>
          </p:cNvCxnSpPr>
          <p:nvPr/>
        </p:nvCxnSpPr>
        <p:spPr>
          <a:xfrm flipH="1">
            <a:off x="9726475" y="4069463"/>
            <a:ext cx="1195800" cy="1595700"/>
          </a:xfrm>
          <a:prstGeom prst="curvedConnector3">
            <a:avLst>
              <a:gd name="adj1" fmla="val -19913"/>
            </a:avLst>
          </a:prstGeom>
          <a:noFill/>
          <a:ln w="19050" cap="flat" cmpd="sng">
            <a:solidFill>
              <a:srgbClr val="990000"/>
            </a:solidFill>
            <a:prstDash val="solid"/>
            <a:round/>
            <a:headEnd type="none" w="sm" len="sm"/>
            <a:tailEnd type="triangle" w="med" len="med"/>
          </a:ln>
          <a:effectLst>
            <a:outerShdw blurRad="57150" dist="19050" dir="5400000" algn="bl" rotWithShape="0">
              <a:srgbClr val="000000">
                <a:alpha val="48235"/>
              </a:srgbClr>
            </a:outerShdw>
          </a:effectLst>
        </p:spPr>
      </p:cxnSp>
      <p:sp>
        <p:nvSpPr>
          <p:cNvPr id="476" name="Google Shape;476;g2d29169d371_0_20"/>
          <p:cNvSpPr txBox="1"/>
          <p:nvPr/>
        </p:nvSpPr>
        <p:spPr>
          <a:xfrm>
            <a:off x="606175" y="2445050"/>
            <a:ext cx="110766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Standards that allow micro-enterprises to communicate, through an independently certified label, their sustainability efforts.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d29169d371_0_25"/>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a:p>
            <a:pPr marL="0" lvl="0" indent="0" algn="l" rtl="0">
              <a:lnSpc>
                <a:spcPct val="90000"/>
              </a:lnSpc>
              <a:spcBef>
                <a:spcPts val="0"/>
              </a:spcBef>
              <a:spcAft>
                <a:spcPts val="0"/>
              </a:spcAft>
              <a:buClr>
                <a:schemeClr val="lt1"/>
              </a:buClr>
              <a:buSzPts val="3600"/>
              <a:buNone/>
            </a:pPr>
            <a:endParaRPr/>
          </a:p>
        </p:txBody>
      </p:sp>
      <p:sp>
        <p:nvSpPr>
          <p:cNvPr id="482" name="Google Shape;482;g2d29169d371_0_25"/>
          <p:cNvSpPr txBox="1">
            <a:spLocks noGrp="1"/>
          </p:cNvSpPr>
          <p:nvPr>
            <p:ph type="body" idx="2"/>
          </p:nvPr>
        </p:nvSpPr>
        <p:spPr>
          <a:xfrm>
            <a:off x="349675" y="2314650"/>
            <a:ext cx="5914500" cy="22287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a:solidFill>
                  <a:srgbClr val="333333"/>
                </a:solidFill>
                <a:highlight>
                  <a:srgbClr val="FFFFFF"/>
                </a:highlight>
              </a:rPr>
              <a:t>The </a:t>
            </a:r>
            <a:r>
              <a:rPr lang="en-US" i="1" u="sng">
                <a:solidFill>
                  <a:srgbClr val="333333"/>
                </a:solidFill>
                <a:highlight>
                  <a:srgbClr val="FFFFFF"/>
                </a:highlight>
              </a:rPr>
              <a:t>United Nations Global Compact</a:t>
            </a:r>
            <a:r>
              <a:rPr lang="en-US">
                <a:solidFill>
                  <a:srgbClr val="333333"/>
                </a:solidFill>
                <a:highlight>
                  <a:srgbClr val="FFFFFF"/>
                </a:highlight>
              </a:rPr>
              <a:t> is one of the most widespread initiatives today. It involves incorporating 10 principles of responsible management and the Sustainable Development Goals.</a:t>
            </a:r>
            <a:endParaRPr>
              <a:solidFill>
                <a:srgbClr val="333333"/>
              </a:solidFill>
              <a:highlight>
                <a:srgbClr val="FFFFFF"/>
              </a:highlight>
            </a:endParaRPr>
          </a:p>
        </p:txBody>
      </p:sp>
      <p:sp>
        <p:nvSpPr>
          <p:cNvPr id="483" name="Google Shape;483;g2d29169d371_0_25"/>
          <p:cNvSpPr txBox="1"/>
          <p:nvPr/>
        </p:nvSpPr>
        <p:spPr>
          <a:xfrm>
            <a:off x="349675" y="4680425"/>
            <a:ext cx="10964400" cy="18096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highlight>
                  <a:schemeClr val="lt1"/>
                </a:highlight>
                <a:latin typeface="Calibri"/>
                <a:ea typeface="Calibri"/>
                <a:cs typeface="Calibri"/>
                <a:sym typeface="Calibri"/>
              </a:rPr>
              <a:t>The </a:t>
            </a:r>
            <a:r>
              <a:rPr lang="en-US" sz="2400" b="0" i="1" u="sng" strike="noStrike" cap="none">
                <a:solidFill>
                  <a:srgbClr val="333333"/>
                </a:solidFill>
                <a:highlight>
                  <a:schemeClr val="lt1"/>
                </a:highlight>
                <a:latin typeface="Calibri"/>
                <a:ea typeface="Calibri"/>
                <a:cs typeface="Calibri"/>
                <a:sym typeface="Calibri"/>
              </a:rPr>
              <a:t>OECD Guidelines for Multinational Enterprises</a:t>
            </a:r>
            <a:r>
              <a:rPr lang="en-US" sz="2400" b="0" i="0" u="sng" strike="noStrike" cap="none">
                <a:solidFill>
                  <a:srgbClr val="333333"/>
                </a:solidFill>
                <a:highlight>
                  <a:schemeClr val="lt1"/>
                </a:highlight>
                <a:latin typeface="Calibri"/>
                <a:ea typeface="Calibri"/>
                <a:cs typeface="Calibri"/>
                <a:sym typeface="Calibri"/>
              </a:rPr>
              <a:t> and the ILO Declaration on Multinational Enterprises</a:t>
            </a:r>
            <a:r>
              <a:rPr lang="en-US" sz="2400" b="0" i="0" u="none" strike="noStrike" cap="none">
                <a:solidFill>
                  <a:srgbClr val="333333"/>
                </a:solidFill>
                <a:highlight>
                  <a:schemeClr val="lt1"/>
                </a:highlight>
                <a:latin typeface="Calibri"/>
                <a:ea typeface="Calibri"/>
                <a:cs typeface="Calibri"/>
                <a:sym typeface="Calibri"/>
              </a:rPr>
              <a:t> are also widely disseminated, but both are developed with multinationals rather than micro-SMEs in mind.</a:t>
            </a:r>
            <a:endParaRPr sz="1400" b="0" i="0" u="none" strike="noStrike" cap="none">
              <a:solidFill>
                <a:srgbClr val="000000"/>
              </a:solidFill>
              <a:latin typeface="Calibri"/>
              <a:ea typeface="Calibri"/>
              <a:cs typeface="Calibri"/>
              <a:sym typeface="Calibri"/>
            </a:endParaRPr>
          </a:p>
        </p:txBody>
      </p:sp>
      <p:pic>
        <p:nvPicPr>
          <p:cNvPr id="484" name="Google Shape;484;g2d29169d371_0_25" title="Ods GIF"/>
          <p:cNvPicPr preferRelativeResize="0"/>
          <p:nvPr/>
        </p:nvPicPr>
        <p:blipFill rotWithShape="1">
          <a:blip r:embed="rId3">
            <a:alphaModFix/>
          </a:blip>
          <a:srcRect l="6926" t="7464" r="7239" b="7708"/>
          <a:stretch/>
        </p:blipFill>
        <p:spPr>
          <a:xfrm>
            <a:off x="6609785" y="2226690"/>
            <a:ext cx="2312919" cy="2276851"/>
          </a:xfrm>
          <a:prstGeom prst="rect">
            <a:avLst/>
          </a:prstGeom>
          <a:noFill/>
          <a:ln>
            <a:noFill/>
          </a:ln>
        </p:spPr>
      </p:pic>
      <p:pic>
        <p:nvPicPr>
          <p:cNvPr id="485" name="Google Shape;485;g2d29169d371_0_25" title="United Nation Flags Sticker"/>
          <p:cNvPicPr preferRelativeResize="0"/>
          <p:nvPr/>
        </p:nvPicPr>
        <p:blipFill rotWithShape="1">
          <a:blip r:embed="rId4">
            <a:alphaModFix/>
          </a:blip>
          <a:srcRect/>
          <a:stretch/>
        </p:blipFill>
        <p:spPr>
          <a:xfrm>
            <a:off x="9712596" y="2386768"/>
            <a:ext cx="1370829" cy="1427624"/>
          </a:xfrm>
          <a:prstGeom prst="rect">
            <a:avLst/>
          </a:prstGeom>
          <a:noFill/>
          <a:ln>
            <a:noFill/>
          </a:ln>
        </p:spPr>
      </p:pic>
      <p:sp>
        <p:nvSpPr>
          <p:cNvPr id="486" name="Google Shape;486;g2d29169d371_0_25"/>
          <p:cNvSpPr/>
          <p:nvPr/>
        </p:nvSpPr>
        <p:spPr>
          <a:xfrm>
            <a:off x="6579750" y="2196900"/>
            <a:ext cx="2373000" cy="2336400"/>
          </a:xfrm>
          <a:prstGeom prst="wedgeEllipseCallout">
            <a:avLst>
              <a:gd name="adj1" fmla="val 82217"/>
              <a:gd name="adj2" fmla="val -10931"/>
            </a:avLst>
          </a:prstGeom>
          <a:noFill/>
          <a:ln w="9525" cap="flat" cmpd="sng">
            <a:solidFill>
              <a:srgbClr val="4A86E8"/>
            </a:solidFill>
            <a:prstDash val="solid"/>
            <a:round/>
            <a:headEnd type="none" w="sm" len="sm"/>
            <a:tailEnd type="none" w="sm" len="sm"/>
          </a:ln>
          <a:effectLst>
            <a:outerShdw blurRad="57150" dist="19050" dir="2154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CEECF3"/>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4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d29169d371_0_3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p:txBody>
      </p:sp>
      <p:sp>
        <p:nvSpPr>
          <p:cNvPr id="492" name="Google Shape;492;g2d29169d371_0_30"/>
          <p:cNvSpPr txBox="1">
            <a:spLocks noGrp="1"/>
          </p:cNvSpPr>
          <p:nvPr>
            <p:ph type="body" idx="2"/>
          </p:nvPr>
        </p:nvSpPr>
        <p:spPr>
          <a:xfrm>
            <a:off x="349675" y="2174550"/>
            <a:ext cx="5708400" cy="2387700"/>
          </a:xfrm>
          <a:prstGeom prst="rect">
            <a:avLst/>
          </a:prstGeom>
          <a:noFill/>
          <a:ln>
            <a:noFill/>
          </a:ln>
        </p:spPr>
        <p:txBody>
          <a:bodyPr spcFirstLastPara="1" wrap="square" lIns="91425" tIns="45700" rIns="91425" bIns="45700" anchor="t" anchorCtr="0">
            <a:noAutofit/>
          </a:bodyPr>
          <a:lstStyle/>
          <a:p>
            <a:pPr marL="457200" lvl="0" indent="-381000" algn="just" rtl="0">
              <a:lnSpc>
                <a:spcPct val="103333"/>
              </a:lnSpc>
              <a:spcBef>
                <a:spcPts val="0"/>
              </a:spcBef>
              <a:spcAft>
                <a:spcPts val="0"/>
              </a:spcAft>
              <a:buClr>
                <a:srgbClr val="333333"/>
              </a:buClr>
              <a:buSzPts val="2400"/>
              <a:buChar char="●"/>
            </a:pPr>
            <a:r>
              <a:rPr lang="en-US" b="1" i="1">
                <a:solidFill>
                  <a:srgbClr val="333333"/>
                </a:solidFill>
                <a:highlight>
                  <a:srgbClr val="FFFFFF"/>
                </a:highlight>
                <a:latin typeface="Arial"/>
                <a:ea typeface="Arial"/>
                <a:cs typeface="Arial"/>
                <a:sym typeface="Arial"/>
              </a:rPr>
              <a:t>Certifiable standards. </a:t>
            </a:r>
            <a:r>
              <a:rPr lang="en-US">
                <a:solidFill>
                  <a:srgbClr val="333333"/>
                </a:solidFill>
                <a:highlight>
                  <a:srgbClr val="FFFFFF"/>
                </a:highlight>
                <a:latin typeface="Arial"/>
                <a:ea typeface="Arial"/>
                <a:cs typeface="Arial"/>
                <a:sym typeface="Arial"/>
              </a:rPr>
              <a:t>Certifiable standards are subject to verification by an independent body of compliance with a number of requirements. </a:t>
            </a:r>
            <a:endParaRPr>
              <a:solidFill>
                <a:srgbClr val="333333"/>
              </a:solidFill>
              <a:highlight>
                <a:srgbClr val="FFFFFF"/>
              </a:highlight>
              <a:latin typeface="Arial"/>
              <a:ea typeface="Arial"/>
              <a:cs typeface="Arial"/>
              <a:sym typeface="Arial"/>
            </a:endParaRPr>
          </a:p>
        </p:txBody>
      </p:sp>
      <p:sp>
        <p:nvSpPr>
          <p:cNvPr id="493" name="Google Shape;493;g2d29169d371_0_30"/>
          <p:cNvSpPr txBox="1"/>
          <p:nvPr/>
        </p:nvSpPr>
        <p:spPr>
          <a:xfrm>
            <a:off x="2856775" y="4657225"/>
            <a:ext cx="3724800" cy="5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The most important ones</a:t>
            </a:r>
            <a:endParaRPr sz="2400" b="0" i="0" u="none" strike="noStrike" cap="none">
              <a:solidFill>
                <a:srgbClr val="000000"/>
              </a:solidFill>
              <a:latin typeface="Arial"/>
              <a:ea typeface="Arial"/>
              <a:cs typeface="Arial"/>
              <a:sym typeface="Arial"/>
            </a:endParaRPr>
          </a:p>
        </p:txBody>
      </p:sp>
      <p:sp>
        <p:nvSpPr>
          <p:cNvPr id="494" name="Google Shape;494;g2d29169d371_0_30"/>
          <p:cNvSpPr txBox="1"/>
          <p:nvPr/>
        </p:nvSpPr>
        <p:spPr>
          <a:xfrm>
            <a:off x="7356400" y="2371874"/>
            <a:ext cx="4126500" cy="1007100"/>
          </a:xfrm>
          <a:prstGeom prst="rect">
            <a:avLst/>
          </a:prstGeom>
          <a:noFill/>
          <a:ln>
            <a:noFill/>
          </a:ln>
          <a:effectLst>
            <a:outerShdw blurRad="57150" dist="19050" dir="5400000" algn="bl" rotWithShape="0">
              <a:srgbClr val="000000">
                <a:alpha val="34117"/>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400"/>
              <a:buFont typeface="Arial"/>
              <a:buNone/>
            </a:pPr>
            <a:endParaRPr sz="1400" b="0" i="0" u="none" strike="noStrike" cap="none">
              <a:solidFill>
                <a:srgbClr val="0B5394"/>
              </a:solidFill>
              <a:latin typeface="Arial"/>
              <a:ea typeface="Arial"/>
              <a:cs typeface="Arial"/>
              <a:sym typeface="Arial"/>
            </a:endParaRPr>
          </a:p>
        </p:txBody>
      </p:sp>
      <p:cxnSp>
        <p:nvCxnSpPr>
          <p:cNvPr id="495" name="Google Shape;495;g2d29169d371_0_30"/>
          <p:cNvCxnSpPr>
            <a:stCxn id="493" idx="3"/>
            <a:endCxn id="496" idx="1"/>
          </p:cNvCxnSpPr>
          <p:nvPr/>
        </p:nvCxnSpPr>
        <p:spPr>
          <a:xfrm rot="10800000" flipH="1">
            <a:off x="6581575" y="2875375"/>
            <a:ext cx="742800" cy="2055600"/>
          </a:xfrm>
          <a:prstGeom prst="curvedConnector3">
            <a:avLst>
              <a:gd name="adj1" fmla="val 49995"/>
            </a:avLst>
          </a:prstGeom>
          <a:noFill/>
          <a:ln w="19050" cap="flat" cmpd="sng">
            <a:solidFill>
              <a:srgbClr val="000000"/>
            </a:solidFill>
            <a:prstDash val="solid"/>
            <a:round/>
            <a:headEnd type="none" w="sm" len="sm"/>
            <a:tailEnd type="stealth" w="med" len="med"/>
          </a:ln>
        </p:spPr>
      </p:cxnSp>
      <p:sp>
        <p:nvSpPr>
          <p:cNvPr id="497" name="Google Shape;497;g2d29169d371_0_30"/>
          <p:cNvSpPr txBox="1"/>
          <p:nvPr/>
        </p:nvSpPr>
        <p:spPr>
          <a:xfrm>
            <a:off x="7765125" y="4733925"/>
            <a:ext cx="4091100" cy="7143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latin typeface="Arial"/>
                <a:ea typeface="Arial"/>
                <a:cs typeface="Arial"/>
                <a:sym typeface="Arial"/>
              </a:rPr>
              <a:t>SGE 21 Standard. Ethical and socially responsible management system.</a:t>
            </a:r>
            <a:endParaRPr sz="800" b="0" i="0" u="none" strike="noStrike" cap="none">
              <a:solidFill>
                <a:srgbClr val="000000"/>
              </a:solidFill>
              <a:latin typeface="Arial"/>
              <a:ea typeface="Arial"/>
              <a:cs typeface="Arial"/>
              <a:sym typeface="Arial"/>
            </a:endParaRPr>
          </a:p>
        </p:txBody>
      </p:sp>
      <p:sp>
        <p:nvSpPr>
          <p:cNvPr id="498" name="Google Shape;498;g2d29169d371_0_30"/>
          <p:cNvSpPr txBox="1"/>
          <p:nvPr/>
        </p:nvSpPr>
        <p:spPr>
          <a:xfrm>
            <a:off x="9716225" y="3473300"/>
            <a:ext cx="2317500" cy="7479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highlight>
                  <a:schemeClr val="lt1"/>
                </a:highlight>
                <a:latin typeface="Arial"/>
                <a:ea typeface="Arial"/>
                <a:cs typeface="Arial"/>
                <a:sym typeface="Arial"/>
              </a:rPr>
              <a:t>IQNet SR 10 Standard</a:t>
            </a:r>
            <a:endParaRPr sz="800" b="0" i="0" u="none" strike="noStrike" cap="none">
              <a:solidFill>
                <a:srgbClr val="000000"/>
              </a:solidFill>
              <a:latin typeface="Arial"/>
              <a:ea typeface="Arial"/>
              <a:cs typeface="Arial"/>
              <a:sym typeface="Arial"/>
            </a:endParaRPr>
          </a:p>
        </p:txBody>
      </p:sp>
      <p:sp>
        <p:nvSpPr>
          <p:cNvPr id="499" name="Google Shape;499;g2d29169d371_0_30"/>
          <p:cNvSpPr txBox="1"/>
          <p:nvPr/>
        </p:nvSpPr>
        <p:spPr>
          <a:xfrm>
            <a:off x="7324300" y="3549000"/>
            <a:ext cx="1018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highlight>
                  <a:schemeClr val="lt1"/>
                </a:highlight>
                <a:latin typeface="Arial"/>
                <a:ea typeface="Arial"/>
                <a:cs typeface="Arial"/>
                <a:sym typeface="Arial"/>
              </a:rPr>
              <a:t>AA1000</a:t>
            </a:r>
            <a:endParaRPr sz="1800" b="0" i="0" u="none" strike="noStrike" cap="none">
              <a:solidFill>
                <a:srgbClr val="000000"/>
              </a:solidFill>
              <a:latin typeface="Arial"/>
              <a:ea typeface="Arial"/>
              <a:cs typeface="Arial"/>
              <a:sym typeface="Arial"/>
            </a:endParaRPr>
          </a:p>
        </p:txBody>
      </p:sp>
      <p:sp>
        <p:nvSpPr>
          <p:cNvPr id="500" name="Google Shape;500;g2d29169d371_0_30"/>
          <p:cNvSpPr txBox="1"/>
          <p:nvPr/>
        </p:nvSpPr>
        <p:spPr>
          <a:xfrm>
            <a:off x="8668125" y="4196000"/>
            <a:ext cx="22851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900"/>
              <a:buFont typeface="Arial"/>
              <a:buNone/>
            </a:pPr>
            <a:r>
              <a:rPr lang="en-US" sz="1900" b="0" i="1" u="none" strike="noStrike" cap="none">
                <a:solidFill>
                  <a:srgbClr val="333333"/>
                </a:solidFill>
                <a:latin typeface="Arial"/>
                <a:ea typeface="Arial"/>
                <a:cs typeface="Arial"/>
                <a:sym typeface="Arial"/>
              </a:rPr>
              <a:t>BCorp Certification</a:t>
            </a:r>
            <a:endParaRPr sz="1900" b="0" i="0" u="none" strike="noStrike" cap="none">
              <a:solidFill>
                <a:srgbClr val="000000"/>
              </a:solidFill>
              <a:latin typeface="Arial"/>
              <a:ea typeface="Arial"/>
              <a:cs typeface="Arial"/>
              <a:sym typeface="Arial"/>
            </a:endParaRPr>
          </a:p>
        </p:txBody>
      </p:sp>
      <p:cxnSp>
        <p:nvCxnSpPr>
          <p:cNvPr id="501" name="Google Shape;501;g2d29169d371_0_30"/>
          <p:cNvCxnSpPr>
            <a:stCxn id="494" idx="2"/>
            <a:endCxn id="497" idx="1"/>
          </p:cNvCxnSpPr>
          <p:nvPr/>
        </p:nvCxnSpPr>
        <p:spPr>
          <a:xfrm rot="5400000">
            <a:off x="7736350" y="3407774"/>
            <a:ext cx="1712100" cy="1654500"/>
          </a:xfrm>
          <a:prstGeom prst="curvedConnector4">
            <a:avLst>
              <a:gd name="adj1" fmla="val 39570"/>
              <a:gd name="adj2" fmla="val 114394"/>
            </a:avLst>
          </a:prstGeom>
          <a:noFill/>
          <a:ln w="19050" cap="flat" cmpd="sng">
            <a:solidFill>
              <a:srgbClr val="4A86E8"/>
            </a:solidFill>
            <a:prstDash val="solid"/>
            <a:round/>
            <a:headEnd type="none" w="sm" len="sm"/>
            <a:tailEnd type="stealth" w="med" len="med"/>
          </a:ln>
        </p:spPr>
      </p:cxnSp>
      <p:cxnSp>
        <p:nvCxnSpPr>
          <p:cNvPr id="502" name="Google Shape;502;g2d29169d371_0_30"/>
          <p:cNvCxnSpPr>
            <a:stCxn id="494" idx="2"/>
            <a:endCxn id="499" idx="3"/>
          </p:cNvCxnSpPr>
          <p:nvPr/>
        </p:nvCxnSpPr>
        <p:spPr>
          <a:xfrm rot="5400000">
            <a:off x="8680600" y="3040724"/>
            <a:ext cx="400800" cy="1077300"/>
          </a:xfrm>
          <a:prstGeom prst="curvedConnector2">
            <a:avLst/>
          </a:prstGeom>
          <a:noFill/>
          <a:ln w="19050" cap="flat" cmpd="sng">
            <a:solidFill>
              <a:srgbClr val="4A86E8"/>
            </a:solidFill>
            <a:prstDash val="solid"/>
            <a:round/>
            <a:headEnd type="none" w="sm" len="sm"/>
            <a:tailEnd type="stealth" w="med" len="med"/>
          </a:ln>
        </p:spPr>
      </p:cxnSp>
      <p:cxnSp>
        <p:nvCxnSpPr>
          <p:cNvPr id="503" name="Google Shape;503;g2d29169d371_0_30"/>
          <p:cNvCxnSpPr>
            <a:stCxn id="494" idx="2"/>
            <a:endCxn id="500" idx="0"/>
          </p:cNvCxnSpPr>
          <p:nvPr/>
        </p:nvCxnSpPr>
        <p:spPr>
          <a:xfrm rot="-5400000" flipH="1">
            <a:off x="9206650" y="3591974"/>
            <a:ext cx="816900" cy="390900"/>
          </a:xfrm>
          <a:prstGeom prst="curvedConnector3">
            <a:avLst>
              <a:gd name="adj1" fmla="val 50008"/>
            </a:avLst>
          </a:prstGeom>
          <a:noFill/>
          <a:ln w="19050" cap="flat" cmpd="sng">
            <a:solidFill>
              <a:srgbClr val="4A86E8"/>
            </a:solidFill>
            <a:prstDash val="solid"/>
            <a:round/>
            <a:headEnd type="none" w="sm" len="sm"/>
            <a:tailEnd type="stealth" w="med" len="med"/>
          </a:ln>
        </p:spPr>
      </p:cxnSp>
      <p:cxnSp>
        <p:nvCxnSpPr>
          <p:cNvPr id="504" name="Google Shape;504;g2d29169d371_0_30"/>
          <p:cNvCxnSpPr>
            <a:stCxn id="494" idx="2"/>
            <a:endCxn id="498" idx="1"/>
          </p:cNvCxnSpPr>
          <p:nvPr/>
        </p:nvCxnSpPr>
        <p:spPr>
          <a:xfrm rot="-5400000" flipH="1">
            <a:off x="9333850" y="3464774"/>
            <a:ext cx="468300" cy="296700"/>
          </a:xfrm>
          <a:prstGeom prst="curvedConnector2">
            <a:avLst/>
          </a:prstGeom>
          <a:noFill/>
          <a:ln w="19050" cap="flat" cmpd="sng">
            <a:solidFill>
              <a:srgbClr val="4A86E8"/>
            </a:solidFill>
            <a:prstDash val="solid"/>
            <a:round/>
            <a:headEnd type="none" w="sm" len="sm"/>
            <a:tailEnd type="stealth" w="med" len="med"/>
          </a:ln>
        </p:spPr>
      </p:cxnSp>
      <p:sp>
        <p:nvSpPr>
          <p:cNvPr id="505" name="Google Shape;505;g2d29169d371_0_30"/>
          <p:cNvSpPr/>
          <p:nvPr/>
        </p:nvSpPr>
        <p:spPr>
          <a:xfrm>
            <a:off x="1274300" y="4196000"/>
            <a:ext cx="1601192" cy="742184"/>
          </a:xfrm>
          <a:custGeom>
            <a:avLst/>
            <a:gdLst/>
            <a:ahLst/>
            <a:cxnLst/>
            <a:rect l="l" t="t" r="r" b="b"/>
            <a:pathLst>
              <a:path w="47754" h="30530" extrusionOk="0">
                <a:moveTo>
                  <a:pt x="0" y="0"/>
                </a:moveTo>
                <a:cubicBezTo>
                  <a:pt x="2267" y="5666"/>
                  <a:pt x="206" y="12874"/>
                  <a:pt x="3590" y="17953"/>
                </a:cubicBezTo>
                <a:cubicBezTo>
                  <a:pt x="12077" y="30690"/>
                  <a:pt x="32448" y="30520"/>
                  <a:pt x="47754" y="30520"/>
                </a:cubicBezTo>
              </a:path>
            </a:pathLst>
          </a:cu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6" name="Google Shape;506;g2d29169d371_0_30"/>
          <p:cNvCxnSpPr>
            <a:stCxn id="493" idx="3"/>
            <a:endCxn id="507" idx="0"/>
          </p:cNvCxnSpPr>
          <p:nvPr/>
        </p:nvCxnSpPr>
        <p:spPr>
          <a:xfrm>
            <a:off x="6581575" y="4930975"/>
            <a:ext cx="912600" cy="1048800"/>
          </a:xfrm>
          <a:prstGeom prst="curvedConnector2">
            <a:avLst/>
          </a:prstGeom>
          <a:noFill/>
          <a:ln w="19050" cap="flat" cmpd="sng">
            <a:solidFill>
              <a:srgbClr val="000000"/>
            </a:solidFill>
            <a:prstDash val="solid"/>
            <a:round/>
            <a:headEnd type="none" w="sm" len="sm"/>
            <a:tailEnd type="stealth" w="med" len="med"/>
          </a:ln>
        </p:spPr>
      </p:cxnSp>
      <p:sp>
        <p:nvSpPr>
          <p:cNvPr id="496" name="Google Shape;496;g2d29169d371_0_30"/>
          <p:cNvSpPr/>
          <p:nvPr/>
        </p:nvSpPr>
        <p:spPr>
          <a:xfrm>
            <a:off x="7324300" y="2371875"/>
            <a:ext cx="4305600" cy="10071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3333"/>
              </a:lnSpc>
              <a:spcBef>
                <a:spcPts val="0"/>
              </a:spcBef>
              <a:spcAft>
                <a:spcPts val="0"/>
              </a:spcAft>
              <a:buClr>
                <a:srgbClr val="000000"/>
              </a:buClr>
              <a:buSzPts val="2400"/>
              <a:buFont typeface="Arial"/>
              <a:buNone/>
            </a:pPr>
            <a:r>
              <a:rPr lang="en-US" sz="2400" b="0" i="0" u="none" strike="noStrike" cap="none">
                <a:solidFill>
                  <a:srgbClr val="0B5394"/>
                </a:solidFill>
                <a:latin typeface="Calibri"/>
                <a:ea typeface="Calibri"/>
                <a:cs typeface="Calibri"/>
                <a:sym typeface="Calibri"/>
              </a:rPr>
              <a:t>Standards covering the overall management of the company</a:t>
            </a:r>
            <a:r>
              <a:rPr lang="en-US" sz="2400" b="0" i="0" u="none" strike="noStrike" cap="none">
                <a:solidFill>
                  <a:srgbClr val="0B5394"/>
                </a:solidFill>
                <a:latin typeface="Arial"/>
                <a:ea typeface="Arial"/>
                <a:cs typeface="Arial"/>
                <a:sym typeface="Arial"/>
              </a:rPr>
              <a:t> </a:t>
            </a:r>
            <a:endParaRPr sz="1400" b="0" i="0" u="none" strike="noStrike" cap="none">
              <a:solidFill>
                <a:srgbClr val="000000"/>
              </a:solidFill>
              <a:highlight>
                <a:srgbClr val="C9DAF8"/>
              </a:highlight>
              <a:latin typeface="Arial"/>
              <a:ea typeface="Arial"/>
              <a:cs typeface="Arial"/>
              <a:sym typeface="Arial"/>
            </a:endParaRPr>
          </a:p>
        </p:txBody>
      </p:sp>
      <p:pic>
        <p:nvPicPr>
          <p:cNvPr id="507" name="Google Shape;507;g2d29169d371_0_30"/>
          <p:cNvPicPr preferRelativeResize="0"/>
          <p:nvPr/>
        </p:nvPicPr>
        <p:blipFill rotWithShape="1">
          <a:blip r:embed="rId3">
            <a:alphaModFix/>
          </a:blip>
          <a:srcRect t="8168" b="11036"/>
          <a:stretch/>
        </p:blipFill>
        <p:spPr>
          <a:xfrm>
            <a:off x="6860925" y="5979900"/>
            <a:ext cx="1266300" cy="878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2d29169d371_0_35"/>
          <p:cNvSpPr txBox="1">
            <a:spLocks noGrp="1"/>
          </p:cNvSpPr>
          <p:nvPr>
            <p:ph type="body" idx="1"/>
          </p:nvPr>
        </p:nvSpPr>
        <p:spPr>
          <a:xfrm>
            <a:off x="349674" y="440900"/>
            <a:ext cx="1097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a:p>
            <a:pPr marL="0" lvl="0" indent="0" algn="l" rtl="0">
              <a:lnSpc>
                <a:spcPct val="90000"/>
              </a:lnSpc>
              <a:spcBef>
                <a:spcPts val="0"/>
              </a:spcBef>
              <a:spcAft>
                <a:spcPts val="0"/>
              </a:spcAft>
              <a:buClr>
                <a:schemeClr val="lt1"/>
              </a:buClr>
              <a:buSzPts val="3600"/>
              <a:buNone/>
            </a:pPr>
            <a:endParaRPr/>
          </a:p>
        </p:txBody>
      </p:sp>
      <p:sp>
        <p:nvSpPr>
          <p:cNvPr id="513" name="Google Shape;513;g2d29169d371_0_35"/>
          <p:cNvSpPr/>
          <p:nvPr/>
        </p:nvSpPr>
        <p:spPr>
          <a:xfrm>
            <a:off x="1431050" y="3175850"/>
            <a:ext cx="4514700" cy="11724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Calibri"/>
                <a:ea typeface="Calibri"/>
                <a:cs typeface="Calibri"/>
                <a:sym typeface="Calibri"/>
              </a:rPr>
              <a:t>Standards that concern only a specific field of activity</a:t>
            </a:r>
            <a:endParaRPr sz="1400" b="0" i="0" u="none" strike="noStrike" cap="none">
              <a:solidFill>
                <a:srgbClr val="000000"/>
              </a:solidFill>
              <a:highlight>
                <a:srgbClr val="C9DAF8"/>
              </a:highlight>
              <a:latin typeface="Calibri"/>
              <a:ea typeface="Calibri"/>
              <a:cs typeface="Calibri"/>
              <a:sym typeface="Calibri"/>
            </a:endParaRPr>
          </a:p>
        </p:txBody>
      </p:sp>
      <p:cxnSp>
        <p:nvCxnSpPr>
          <p:cNvPr id="514" name="Google Shape;514;g2d29169d371_0_35"/>
          <p:cNvCxnSpPr>
            <a:stCxn id="515" idx="0"/>
            <a:endCxn id="513" idx="1"/>
          </p:cNvCxnSpPr>
          <p:nvPr/>
        </p:nvCxnSpPr>
        <p:spPr>
          <a:xfrm rot="-5400000" flipH="1">
            <a:off x="770688" y="3101675"/>
            <a:ext cx="870300" cy="450600"/>
          </a:xfrm>
          <a:prstGeom prst="curvedConnector2">
            <a:avLst/>
          </a:prstGeom>
          <a:noFill/>
          <a:ln w="28575" cap="flat" cmpd="sng">
            <a:solidFill>
              <a:srgbClr val="000000"/>
            </a:solidFill>
            <a:prstDash val="solid"/>
            <a:round/>
            <a:headEnd type="none" w="sm" len="sm"/>
            <a:tailEnd type="stealth" w="med" len="med"/>
          </a:ln>
        </p:spPr>
      </p:cxnSp>
      <p:cxnSp>
        <p:nvCxnSpPr>
          <p:cNvPr id="516" name="Google Shape;516;g2d29169d371_0_35"/>
          <p:cNvCxnSpPr>
            <a:stCxn id="513" idx="3"/>
            <a:endCxn id="517" idx="1"/>
          </p:cNvCxnSpPr>
          <p:nvPr/>
        </p:nvCxnSpPr>
        <p:spPr>
          <a:xfrm rot="10800000" flipH="1">
            <a:off x="5945750" y="2536250"/>
            <a:ext cx="1395600" cy="1225800"/>
          </a:xfrm>
          <a:prstGeom prst="curvedConnector3">
            <a:avLst>
              <a:gd name="adj1" fmla="val 50002"/>
            </a:avLst>
          </a:prstGeom>
          <a:noFill/>
          <a:ln w="19050" cap="flat" cmpd="sng">
            <a:solidFill>
              <a:srgbClr val="000000"/>
            </a:solidFill>
            <a:prstDash val="solid"/>
            <a:round/>
            <a:headEnd type="none" w="sm" len="sm"/>
            <a:tailEnd type="stealth" w="med" len="med"/>
          </a:ln>
        </p:spPr>
      </p:cxnSp>
      <p:cxnSp>
        <p:nvCxnSpPr>
          <p:cNvPr id="518" name="Google Shape;518;g2d29169d371_0_35"/>
          <p:cNvCxnSpPr>
            <a:stCxn id="513" idx="3"/>
            <a:endCxn id="519" idx="0"/>
          </p:cNvCxnSpPr>
          <p:nvPr/>
        </p:nvCxnSpPr>
        <p:spPr>
          <a:xfrm flipH="1">
            <a:off x="5277050" y="3762050"/>
            <a:ext cx="668700" cy="1301700"/>
          </a:xfrm>
          <a:prstGeom prst="curvedConnector4">
            <a:avLst>
              <a:gd name="adj1" fmla="val -35610"/>
              <a:gd name="adj2" fmla="val 72515"/>
            </a:avLst>
          </a:prstGeom>
          <a:noFill/>
          <a:ln w="19050" cap="flat" cmpd="sng">
            <a:solidFill>
              <a:srgbClr val="000000"/>
            </a:solidFill>
            <a:prstDash val="solid"/>
            <a:round/>
            <a:headEnd type="none" w="sm" len="sm"/>
            <a:tailEnd type="stealth" w="med" len="med"/>
          </a:ln>
        </p:spPr>
      </p:cxnSp>
      <p:pic>
        <p:nvPicPr>
          <p:cNvPr id="517" name="Google Shape;517;g2d29169d371_0_35"/>
          <p:cNvPicPr preferRelativeResize="0"/>
          <p:nvPr/>
        </p:nvPicPr>
        <p:blipFill rotWithShape="1">
          <a:blip r:embed="rId3">
            <a:alphaModFix/>
          </a:blip>
          <a:srcRect l="17399" t="3856" r="17017" b="8288"/>
          <a:stretch/>
        </p:blipFill>
        <p:spPr>
          <a:xfrm>
            <a:off x="7341401" y="2034925"/>
            <a:ext cx="1100674" cy="1002900"/>
          </a:xfrm>
          <a:prstGeom prst="rect">
            <a:avLst/>
          </a:prstGeom>
          <a:noFill/>
          <a:ln>
            <a:noFill/>
          </a:ln>
        </p:spPr>
      </p:pic>
      <p:pic>
        <p:nvPicPr>
          <p:cNvPr id="520" name="Google Shape;520;g2d29169d371_0_35"/>
          <p:cNvPicPr preferRelativeResize="0"/>
          <p:nvPr/>
        </p:nvPicPr>
        <p:blipFill rotWithShape="1">
          <a:blip r:embed="rId4">
            <a:alphaModFix/>
          </a:blip>
          <a:srcRect l="12354" t="19532" r="12360" b="6705"/>
          <a:stretch/>
        </p:blipFill>
        <p:spPr>
          <a:xfrm>
            <a:off x="9314375" y="2042513"/>
            <a:ext cx="910300" cy="944695"/>
          </a:xfrm>
          <a:prstGeom prst="rect">
            <a:avLst/>
          </a:prstGeom>
          <a:noFill/>
          <a:ln>
            <a:noFill/>
          </a:ln>
        </p:spPr>
      </p:pic>
      <p:pic>
        <p:nvPicPr>
          <p:cNvPr id="521" name="Google Shape;521;g2d29169d371_0_35"/>
          <p:cNvPicPr preferRelativeResize="0"/>
          <p:nvPr/>
        </p:nvPicPr>
        <p:blipFill rotWithShape="1">
          <a:blip r:embed="rId5">
            <a:alphaModFix/>
          </a:blip>
          <a:srcRect l="16684" t="25277" r="17887" b="9422"/>
          <a:stretch/>
        </p:blipFill>
        <p:spPr>
          <a:xfrm>
            <a:off x="8389650" y="2536013"/>
            <a:ext cx="969325" cy="1005375"/>
          </a:xfrm>
          <a:prstGeom prst="rect">
            <a:avLst/>
          </a:prstGeom>
          <a:noFill/>
          <a:ln>
            <a:noFill/>
          </a:ln>
        </p:spPr>
      </p:pic>
      <p:pic>
        <p:nvPicPr>
          <p:cNvPr id="522" name="Google Shape;522;g2d29169d371_0_35"/>
          <p:cNvPicPr preferRelativeResize="0"/>
          <p:nvPr/>
        </p:nvPicPr>
        <p:blipFill rotWithShape="1">
          <a:blip r:embed="rId6">
            <a:alphaModFix/>
          </a:blip>
          <a:srcRect l="19835" t="27069" r="19672" b="9446"/>
          <a:stretch/>
        </p:blipFill>
        <p:spPr>
          <a:xfrm>
            <a:off x="10215663" y="2536038"/>
            <a:ext cx="910300" cy="1005325"/>
          </a:xfrm>
          <a:prstGeom prst="rect">
            <a:avLst/>
          </a:prstGeom>
          <a:noFill/>
          <a:ln>
            <a:noFill/>
          </a:ln>
        </p:spPr>
      </p:pic>
      <p:pic>
        <p:nvPicPr>
          <p:cNvPr id="523" name="Google Shape;523;g2d29169d371_0_35"/>
          <p:cNvPicPr preferRelativeResize="0"/>
          <p:nvPr/>
        </p:nvPicPr>
        <p:blipFill rotWithShape="1">
          <a:blip r:embed="rId7">
            <a:alphaModFix/>
          </a:blip>
          <a:srcRect/>
          <a:stretch/>
        </p:blipFill>
        <p:spPr>
          <a:xfrm>
            <a:off x="8270459" y="4787988"/>
            <a:ext cx="1364504" cy="1334475"/>
          </a:xfrm>
          <a:prstGeom prst="rect">
            <a:avLst/>
          </a:prstGeom>
          <a:noFill/>
          <a:ln>
            <a:noFill/>
          </a:ln>
        </p:spPr>
      </p:pic>
      <p:pic>
        <p:nvPicPr>
          <p:cNvPr id="524" name="Google Shape;524;g2d29169d371_0_35"/>
          <p:cNvPicPr preferRelativeResize="0"/>
          <p:nvPr/>
        </p:nvPicPr>
        <p:blipFill rotWithShape="1">
          <a:blip r:embed="rId8">
            <a:alphaModFix/>
          </a:blip>
          <a:srcRect/>
          <a:stretch/>
        </p:blipFill>
        <p:spPr>
          <a:xfrm>
            <a:off x="6456400" y="4933397"/>
            <a:ext cx="990600" cy="1334469"/>
          </a:xfrm>
          <a:prstGeom prst="rect">
            <a:avLst/>
          </a:prstGeom>
          <a:noFill/>
          <a:ln>
            <a:noFill/>
          </a:ln>
        </p:spPr>
      </p:pic>
      <p:pic>
        <p:nvPicPr>
          <p:cNvPr id="519" name="Google Shape;519;g2d29169d371_0_35"/>
          <p:cNvPicPr preferRelativeResize="0"/>
          <p:nvPr/>
        </p:nvPicPr>
        <p:blipFill rotWithShape="1">
          <a:blip r:embed="rId9">
            <a:alphaModFix/>
          </a:blip>
          <a:srcRect l="12196" t="25710" r="20492" b="23896"/>
          <a:stretch/>
        </p:blipFill>
        <p:spPr>
          <a:xfrm>
            <a:off x="4652214" y="5063713"/>
            <a:ext cx="1249807" cy="935700"/>
          </a:xfrm>
          <a:prstGeom prst="rect">
            <a:avLst/>
          </a:prstGeom>
          <a:noFill/>
          <a:ln>
            <a:noFill/>
          </a:ln>
        </p:spPr>
      </p:pic>
      <p:pic>
        <p:nvPicPr>
          <p:cNvPr id="525" name="Google Shape;525;g2d29169d371_0_35"/>
          <p:cNvPicPr preferRelativeResize="0"/>
          <p:nvPr/>
        </p:nvPicPr>
        <p:blipFill rotWithShape="1">
          <a:blip r:embed="rId10">
            <a:alphaModFix/>
          </a:blip>
          <a:srcRect/>
          <a:stretch/>
        </p:blipFill>
        <p:spPr>
          <a:xfrm>
            <a:off x="9937886" y="4788000"/>
            <a:ext cx="1465876" cy="1301700"/>
          </a:xfrm>
          <a:prstGeom prst="rect">
            <a:avLst/>
          </a:prstGeom>
          <a:noFill/>
          <a:ln>
            <a:noFill/>
          </a:ln>
        </p:spPr>
      </p:pic>
      <p:cxnSp>
        <p:nvCxnSpPr>
          <p:cNvPr id="526" name="Google Shape;526;g2d29169d371_0_35"/>
          <p:cNvCxnSpPr>
            <a:stCxn id="513" idx="3"/>
            <a:endCxn id="524" idx="3"/>
          </p:cNvCxnSpPr>
          <p:nvPr/>
        </p:nvCxnSpPr>
        <p:spPr>
          <a:xfrm>
            <a:off x="5945750" y="3762050"/>
            <a:ext cx="1501200" cy="1838700"/>
          </a:xfrm>
          <a:prstGeom prst="curvedConnector3">
            <a:avLst>
              <a:gd name="adj1" fmla="val 115866"/>
            </a:avLst>
          </a:prstGeom>
          <a:noFill/>
          <a:ln w="19050" cap="flat" cmpd="sng">
            <a:solidFill>
              <a:srgbClr val="000000"/>
            </a:solidFill>
            <a:prstDash val="solid"/>
            <a:round/>
            <a:headEnd type="none" w="sm" len="sm"/>
            <a:tailEnd type="stealth" w="med" len="med"/>
          </a:ln>
        </p:spPr>
      </p:cxnSp>
      <p:cxnSp>
        <p:nvCxnSpPr>
          <p:cNvPr id="527" name="Google Shape;527;g2d29169d371_0_35"/>
          <p:cNvCxnSpPr>
            <a:stCxn id="513" idx="3"/>
            <a:endCxn id="523" idx="0"/>
          </p:cNvCxnSpPr>
          <p:nvPr/>
        </p:nvCxnSpPr>
        <p:spPr>
          <a:xfrm>
            <a:off x="5945750" y="3762050"/>
            <a:ext cx="3006900" cy="1026000"/>
          </a:xfrm>
          <a:prstGeom prst="curvedConnector2">
            <a:avLst/>
          </a:prstGeom>
          <a:noFill/>
          <a:ln w="19050" cap="flat" cmpd="sng">
            <a:solidFill>
              <a:srgbClr val="000000"/>
            </a:solidFill>
            <a:prstDash val="solid"/>
            <a:round/>
            <a:headEnd type="none" w="sm" len="sm"/>
            <a:tailEnd type="stealth" w="med" len="med"/>
          </a:ln>
        </p:spPr>
      </p:cxnSp>
      <p:cxnSp>
        <p:nvCxnSpPr>
          <p:cNvPr id="528" name="Google Shape;528;g2d29169d371_0_35"/>
          <p:cNvCxnSpPr>
            <a:stCxn id="513" idx="3"/>
            <a:endCxn id="525" idx="0"/>
          </p:cNvCxnSpPr>
          <p:nvPr/>
        </p:nvCxnSpPr>
        <p:spPr>
          <a:xfrm>
            <a:off x="5945750" y="3762050"/>
            <a:ext cx="4725000" cy="1026000"/>
          </a:xfrm>
          <a:prstGeom prst="curvedConnector2">
            <a:avLst/>
          </a:prstGeom>
          <a:noFill/>
          <a:ln w="19050" cap="flat" cmpd="sng">
            <a:solidFill>
              <a:srgbClr val="000000"/>
            </a:solidFill>
            <a:prstDash val="solid"/>
            <a:round/>
            <a:headEnd type="none" w="sm" len="sm"/>
            <a:tailEnd type="stealth" w="med" len="med"/>
          </a:ln>
        </p:spPr>
      </p:cxnSp>
      <p:pic>
        <p:nvPicPr>
          <p:cNvPr id="529" name="Google Shape;529;g2d29169d371_0_35"/>
          <p:cNvPicPr preferRelativeResize="0"/>
          <p:nvPr/>
        </p:nvPicPr>
        <p:blipFill rotWithShape="1">
          <a:blip r:embed="rId11">
            <a:alphaModFix/>
          </a:blip>
          <a:srcRect l="22281" t="16169" r="22276" b="16172"/>
          <a:stretch/>
        </p:blipFill>
        <p:spPr>
          <a:xfrm>
            <a:off x="11096975" y="2024562"/>
            <a:ext cx="990600" cy="965436"/>
          </a:xfrm>
          <a:prstGeom prst="rect">
            <a:avLst/>
          </a:prstGeom>
          <a:noFill/>
          <a:ln>
            <a:noFill/>
          </a:ln>
        </p:spPr>
      </p:pic>
      <p:pic>
        <p:nvPicPr>
          <p:cNvPr id="515" name="Google Shape;515;g2d29169d371_0_35"/>
          <p:cNvPicPr preferRelativeResize="0"/>
          <p:nvPr/>
        </p:nvPicPr>
        <p:blipFill rotWithShape="1">
          <a:blip r:embed="rId12">
            <a:alphaModFix/>
          </a:blip>
          <a:srcRect t="7828" b="11039"/>
          <a:stretch/>
        </p:blipFill>
        <p:spPr>
          <a:xfrm rot="10799998">
            <a:off x="362375" y="2010301"/>
            <a:ext cx="1236325" cy="8815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2d29169d371_0_41">
            <a:hlinkClick r:id="rId3"/>
          </p:cNvPr>
          <p:cNvPicPr preferRelativeResize="0"/>
          <p:nvPr/>
        </p:nvPicPr>
        <p:blipFill rotWithShape="1">
          <a:blip r:embed="rId4">
            <a:alphaModFix/>
          </a:blip>
          <a:srcRect/>
          <a:stretch/>
        </p:blipFill>
        <p:spPr>
          <a:xfrm rot="1137699">
            <a:off x="11125155" y="3543677"/>
            <a:ext cx="779413" cy="721996"/>
          </a:xfrm>
          <a:prstGeom prst="rect">
            <a:avLst/>
          </a:prstGeom>
          <a:noFill/>
          <a:ln>
            <a:noFill/>
          </a:ln>
        </p:spPr>
      </p:pic>
      <p:pic>
        <p:nvPicPr>
          <p:cNvPr id="535" name="Google Shape;535;g2d29169d371_0_41">
            <a:hlinkClick r:id="rId5"/>
          </p:cNvPr>
          <p:cNvPicPr preferRelativeResize="0"/>
          <p:nvPr/>
        </p:nvPicPr>
        <p:blipFill rotWithShape="1">
          <a:blip r:embed="rId6">
            <a:alphaModFix/>
          </a:blip>
          <a:srcRect l="22545" t="4769" r="22357" b="5899"/>
          <a:stretch/>
        </p:blipFill>
        <p:spPr>
          <a:xfrm rot="1251409">
            <a:off x="11194201" y="2463880"/>
            <a:ext cx="641320" cy="660465"/>
          </a:xfrm>
          <a:prstGeom prst="rect">
            <a:avLst/>
          </a:prstGeom>
          <a:noFill/>
          <a:ln>
            <a:noFill/>
          </a:ln>
          <a:effectLst>
            <a:outerShdw blurRad="57150" dist="19050" dir="5400000" algn="bl" rotWithShape="0">
              <a:srgbClr val="000000">
                <a:alpha val="48235"/>
              </a:srgbClr>
            </a:outerShdw>
          </a:effectLst>
        </p:spPr>
      </p:pic>
      <p:sp>
        <p:nvSpPr>
          <p:cNvPr id="536" name="Google Shape;536;g2d29169d371_0_41"/>
          <p:cNvSpPr txBox="1">
            <a:spLocks noGrp="1"/>
          </p:cNvSpPr>
          <p:nvPr>
            <p:ph type="body" idx="1"/>
          </p:nvPr>
        </p:nvSpPr>
        <p:spPr>
          <a:xfrm>
            <a:off x="439825" y="410750"/>
            <a:ext cx="11135400" cy="1194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a:p>
            <a:pPr marL="0" lvl="0" indent="0" algn="l" rtl="0">
              <a:lnSpc>
                <a:spcPct val="90000"/>
              </a:lnSpc>
              <a:spcBef>
                <a:spcPts val="0"/>
              </a:spcBef>
              <a:spcAft>
                <a:spcPts val="0"/>
              </a:spcAft>
              <a:buClr>
                <a:schemeClr val="lt1"/>
              </a:buClr>
              <a:buSzPts val="3600"/>
              <a:buNone/>
            </a:pPr>
            <a:endParaRPr/>
          </a:p>
        </p:txBody>
      </p:sp>
      <p:sp>
        <p:nvSpPr>
          <p:cNvPr id="537" name="Google Shape;537;g2d29169d371_0_41"/>
          <p:cNvSpPr txBox="1"/>
          <p:nvPr/>
        </p:nvSpPr>
        <p:spPr>
          <a:xfrm>
            <a:off x="811250" y="3310050"/>
            <a:ext cx="3768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Three labelling systems</a:t>
            </a:r>
            <a:endParaRPr sz="2400" b="1" i="0" u="none" strike="noStrike" cap="none">
              <a:solidFill>
                <a:srgbClr val="000000"/>
              </a:solidFill>
              <a:latin typeface="Calibri"/>
              <a:ea typeface="Calibri"/>
              <a:cs typeface="Calibri"/>
              <a:sym typeface="Calibri"/>
            </a:endParaRPr>
          </a:p>
        </p:txBody>
      </p:sp>
      <p:sp>
        <p:nvSpPr>
          <p:cNvPr id="538" name="Google Shape;538;g2d29169d371_0_41"/>
          <p:cNvSpPr txBox="1"/>
          <p:nvPr/>
        </p:nvSpPr>
        <p:spPr>
          <a:xfrm>
            <a:off x="3912325" y="3970151"/>
            <a:ext cx="2381400" cy="904500"/>
          </a:xfrm>
          <a:prstGeom prst="rect">
            <a:avLst/>
          </a:prstGeom>
          <a:solidFill>
            <a:srgbClr val="DBF9D5"/>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2300"/>
              <a:buFont typeface="Arial"/>
              <a:buNone/>
            </a:pPr>
            <a:r>
              <a:rPr lang="en-US" sz="2300" b="0" i="0" u="none" strike="noStrike" cap="none">
                <a:solidFill>
                  <a:srgbClr val="1155CC"/>
                </a:solidFill>
                <a:latin typeface="Calibri"/>
                <a:ea typeface="Calibri"/>
                <a:cs typeface="Calibri"/>
                <a:sym typeface="Calibri"/>
              </a:rPr>
              <a:t>Type I Ecolabel (ISO 14024) </a:t>
            </a:r>
            <a:endParaRPr sz="1300" b="0" i="0" u="none" strike="noStrike" cap="none">
              <a:solidFill>
                <a:srgbClr val="000000"/>
              </a:solidFill>
              <a:latin typeface="Calibri"/>
              <a:ea typeface="Calibri"/>
              <a:cs typeface="Calibri"/>
              <a:sym typeface="Calibri"/>
            </a:endParaRPr>
          </a:p>
        </p:txBody>
      </p:sp>
      <p:cxnSp>
        <p:nvCxnSpPr>
          <p:cNvPr id="539" name="Google Shape;539;g2d29169d371_0_41"/>
          <p:cNvCxnSpPr>
            <a:stCxn id="537" idx="3"/>
            <a:endCxn id="540" idx="1"/>
          </p:cNvCxnSpPr>
          <p:nvPr/>
        </p:nvCxnSpPr>
        <p:spPr>
          <a:xfrm>
            <a:off x="4579250" y="3587100"/>
            <a:ext cx="2275800" cy="277200"/>
          </a:xfrm>
          <a:prstGeom prst="curvedConnector3">
            <a:avLst>
              <a:gd name="adj1" fmla="val 49998"/>
            </a:avLst>
          </a:prstGeom>
          <a:noFill/>
          <a:ln w="19050" cap="flat" cmpd="sng">
            <a:solidFill>
              <a:srgbClr val="000000"/>
            </a:solidFill>
            <a:prstDash val="solid"/>
            <a:round/>
            <a:headEnd type="none" w="sm" len="sm"/>
            <a:tailEnd type="stealth" w="med" len="med"/>
          </a:ln>
        </p:spPr>
      </p:cxnSp>
      <p:sp>
        <p:nvSpPr>
          <p:cNvPr id="541" name="Google Shape;541;g2d29169d371_0_41"/>
          <p:cNvSpPr txBox="1"/>
          <p:nvPr/>
        </p:nvSpPr>
        <p:spPr>
          <a:xfrm>
            <a:off x="7026425" y="3810513"/>
            <a:ext cx="393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2d29169d371_0_41"/>
          <p:cNvSpPr txBox="1"/>
          <p:nvPr/>
        </p:nvSpPr>
        <p:spPr>
          <a:xfrm>
            <a:off x="6854975" y="3587100"/>
            <a:ext cx="32718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Type II Ecolabel</a:t>
            </a:r>
            <a:endParaRPr sz="1400" b="0" i="0" u="none" strike="noStrike" cap="none">
              <a:solidFill>
                <a:srgbClr val="000000"/>
              </a:solidFill>
              <a:latin typeface="Calibri"/>
              <a:ea typeface="Calibri"/>
              <a:cs typeface="Calibri"/>
              <a:sym typeface="Calibri"/>
            </a:endParaRPr>
          </a:p>
        </p:txBody>
      </p:sp>
      <p:sp>
        <p:nvSpPr>
          <p:cNvPr id="542" name="Google Shape;542;g2d29169d371_0_41"/>
          <p:cNvSpPr txBox="1"/>
          <p:nvPr/>
        </p:nvSpPr>
        <p:spPr>
          <a:xfrm>
            <a:off x="6854975" y="3913025"/>
            <a:ext cx="43149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a:solidFill>
                  <a:srgbClr val="666666"/>
                </a:solidFill>
                <a:latin typeface="Calibri"/>
                <a:ea typeface="Calibri"/>
                <a:cs typeface="Calibri"/>
                <a:sym typeface="Calibri"/>
              </a:rPr>
              <a:t>Environmental self-declarations</a:t>
            </a:r>
            <a:endParaRPr sz="1400" b="0" i="1" u="none" strike="noStrike" cap="none">
              <a:solidFill>
                <a:srgbClr val="666666"/>
              </a:solidFill>
              <a:latin typeface="Calibri"/>
              <a:ea typeface="Calibri"/>
              <a:cs typeface="Calibri"/>
              <a:sym typeface="Calibri"/>
            </a:endParaRPr>
          </a:p>
        </p:txBody>
      </p:sp>
      <p:sp>
        <p:nvSpPr>
          <p:cNvPr id="543" name="Google Shape;543;g2d29169d371_0_41"/>
          <p:cNvSpPr txBox="1"/>
          <p:nvPr/>
        </p:nvSpPr>
        <p:spPr>
          <a:xfrm>
            <a:off x="6786900" y="2563950"/>
            <a:ext cx="4707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Type III Environmental Declarations</a:t>
            </a:r>
            <a:endParaRPr sz="1400" b="0" i="0" u="none" strike="noStrike" cap="none">
              <a:solidFill>
                <a:srgbClr val="000000"/>
              </a:solidFill>
              <a:latin typeface="Calibri"/>
              <a:ea typeface="Calibri"/>
              <a:cs typeface="Calibri"/>
              <a:sym typeface="Calibri"/>
            </a:endParaRPr>
          </a:p>
        </p:txBody>
      </p:sp>
      <p:cxnSp>
        <p:nvCxnSpPr>
          <p:cNvPr id="544" name="Google Shape;544;g2d29169d371_0_41"/>
          <p:cNvCxnSpPr>
            <a:stCxn id="537" idx="3"/>
            <a:endCxn id="543" idx="1"/>
          </p:cNvCxnSpPr>
          <p:nvPr/>
        </p:nvCxnSpPr>
        <p:spPr>
          <a:xfrm rot="10800000" flipH="1">
            <a:off x="4579250" y="2841000"/>
            <a:ext cx="2207700" cy="746100"/>
          </a:xfrm>
          <a:prstGeom prst="curvedConnector3">
            <a:avLst>
              <a:gd name="adj1" fmla="val 49999"/>
            </a:avLst>
          </a:prstGeom>
          <a:noFill/>
          <a:ln w="19050" cap="flat" cmpd="sng">
            <a:solidFill>
              <a:srgbClr val="000000"/>
            </a:solidFill>
            <a:prstDash val="solid"/>
            <a:round/>
            <a:headEnd type="none" w="sm" len="sm"/>
            <a:tailEnd type="stealth" w="med" len="med"/>
          </a:ln>
        </p:spPr>
      </p:cxnSp>
      <p:cxnSp>
        <p:nvCxnSpPr>
          <p:cNvPr id="545" name="Google Shape;545;g2d29169d371_0_41"/>
          <p:cNvCxnSpPr>
            <a:stCxn id="540" idx="3"/>
            <a:endCxn id="542" idx="3"/>
          </p:cNvCxnSpPr>
          <p:nvPr/>
        </p:nvCxnSpPr>
        <p:spPr>
          <a:xfrm>
            <a:off x="10126775" y="3864150"/>
            <a:ext cx="1043100" cy="325800"/>
          </a:xfrm>
          <a:prstGeom prst="curvedConnector3">
            <a:avLst>
              <a:gd name="adj1" fmla="val 122829"/>
            </a:avLst>
          </a:prstGeom>
          <a:noFill/>
          <a:ln w="19050" cap="flat" cmpd="sng">
            <a:solidFill>
              <a:srgbClr val="000000"/>
            </a:solidFill>
            <a:prstDash val="solid"/>
            <a:round/>
            <a:headEnd type="none" w="sm" len="sm"/>
            <a:tailEnd type="stealth" w="med" len="med"/>
          </a:ln>
        </p:spPr>
      </p:cxnSp>
      <p:sp>
        <p:nvSpPr>
          <p:cNvPr id="546" name="Google Shape;546;g2d29169d371_0_41"/>
          <p:cNvSpPr/>
          <p:nvPr/>
        </p:nvSpPr>
        <p:spPr>
          <a:xfrm>
            <a:off x="439825" y="3358812"/>
            <a:ext cx="371427" cy="233671"/>
          </a:xfrm>
          <a:custGeom>
            <a:avLst/>
            <a:gdLst/>
            <a:ahLst/>
            <a:cxnLst/>
            <a:rect l="l" t="t" r="r" b="b"/>
            <a:pathLst>
              <a:path w="29275" h="23844" extrusionOk="0">
                <a:moveTo>
                  <a:pt x="1843" y="0"/>
                </a:moveTo>
                <a:cubicBezTo>
                  <a:pt x="1907" y="3556"/>
                  <a:pt x="-2348" y="17399"/>
                  <a:pt x="2224" y="21336"/>
                </a:cubicBezTo>
                <a:cubicBezTo>
                  <a:pt x="6796" y="25273"/>
                  <a:pt x="24767" y="23241"/>
                  <a:pt x="29275" y="23622"/>
                </a:cubicBezTo>
              </a:path>
            </a:pathLst>
          </a:cu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2d29169d371_0_41"/>
          <p:cNvSpPr/>
          <p:nvPr/>
        </p:nvSpPr>
        <p:spPr>
          <a:xfrm>
            <a:off x="439825" y="2827100"/>
            <a:ext cx="5631900" cy="55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2. Labelling according to ISO standards</a:t>
            </a:r>
            <a:endParaRPr sz="1400" b="0" i="0" u="none" strike="noStrike" cap="none">
              <a:solidFill>
                <a:srgbClr val="000000"/>
              </a:solidFill>
              <a:latin typeface="Calibri"/>
              <a:ea typeface="Calibri"/>
              <a:cs typeface="Calibri"/>
              <a:sym typeface="Calibri"/>
            </a:endParaRPr>
          </a:p>
        </p:txBody>
      </p:sp>
      <p:sp>
        <p:nvSpPr>
          <p:cNvPr id="548" name="Google Shape;548;g2d29169d371_0_41"/>
          <p:cNvSpPr/>
          <p:nvPr/>
        </p:nvSpPr>
        <p:spPr>
          <a:xfrm>
            <a:off x="362100" y="4943850"/>
            <a:ext cx="2220900" cy="488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Arial"/>
                <a:ea typeface="Arial"/>
                <a:cs typeface="Arial"/>
                <a:sym typeface="Arial"/>
              </a:rPr>
              <a:t>3. </a:t>
            </a:r>
            <a:r>
              <a:rPr lang="en-US" sz="2400" b="0" i="0" u="none" strike="noStrike" cap="none">
                <a:solidFill>
                  <a:srgbClr val="333333"/>
                </a:solidFill>
                <a:latin typeface="Calibri"/>
                <a:ea typeface="Calibri"/>
                <a:cs typeface="Calibri"/>
                <a:sym typeface="Calibri"/>
              </a:rPr>
              <a:t>ECOLABEL</a:t>
            </a:r>
            <a:endParaRPr sz="1400" b="0" i="0" u="none" strike="noStrike" cap="none">
              <a:solidFill>
                <a:srgbClr val="000000"/>
              </a:solidFill>
              <a:latin typeface="Calibri"/>
              <a:ea typeface="Calibri"/>
              <a:cs typeface="Calibri"/>
              <a:sym typeface="Calibri"/>
            </a:endParaRPr>
          </a:p>
        </p:txBody>
      </p:sp>
      <p:sp>
        <p:nvSpPr>
          <p:cNvPr id="549" name="Google Shape;549;g2d29169d371_0_41"/>
          <p:cNvSpPr txBox="1"/>
          <p:nvPr/>
        </p:nvSpPr>
        <p:spPr>
          <a:xfrm>
            <a:off x="362100" y="5399475"/>
            <a:ext cx="11467800" cy="9234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010101"/>
                </a:solidFill>
                <a:highlight>
                  <a:srgbClr val="FFFFFF"/>
                </a:highlight>
                <a:latin typeface="Calibri"/>
                <a:ea typeface="Calibri"/>
                <a:cs typeface="Calibri"/>
                <a:sym typeface="Calibri"/>
              </a:rPr>
              <a:t>Reliable mark, verified through third party checks, for more than 20 different categories of products and services which are regularly updated.</a:t>
            </a:r>
            <a:endParaRPr sz="2400" b="0" i="0" u="none" strike="noStrike" cap="none">
              <a:solidFill>
                <a:srgbClr val="010101"/>
              </a:solidFill>
              <a:latin typeface="Calibri"/>
              <a:ea typeface="Calibri"/>
              <a:cs typeface="Calibri"/>
              <a:sym typeface="Calibri"/>
            </a:endParaRPr>
          </a:p>
        </p:txBody>
      </p:sp>
      <p:pic>
        <p:nvPicPr>
          <p:cNvPr id="550" name="Google Shape;550;g2d29169d371_0_41">
            <a:hlinkClick r:id="rId7"/>
          </p:cNvPr>
          <p:cNvPicPr preferRelativeResize="0"/>
          <p:nvPr/>
        </p:nvPicPr>
        <p:blipFill rotWithShape="1">
          <a:blip r:embed="rId8">
            <a:alphaModFix/>
          </a:blip>
          <a:srcRect l="9286" t="2115" r="10100" b="2116"/>
          <a:stretch/>
        </p:blipFill>
        <p:spPr>
          <a:xfrm rot="-504741">
            <a:off x="2153211" y="4119811"/>
            <a:ext cx="861877" cy="1024001"/>
          </a:xfrm>
          <a:prstGeom prst="rect">
            <a:avLst/>
          </a:prstGeom>
          <a:noFill/>
          <a:ln w="9525" cap="flat" cmpd="sng">
            <a:solidFill>
              <a:srgbClr val="999999"/>
            </a:solidFill>
            <a:prstDash val="solid"/>
            <a:round/>
            <a:headEnd type="none" w="sm" len="sm"/>
            <a:tailEnd type="none" w="sm" len="sm"/>
          </a:ln>
          <a:effectLst>
            <a:outerShdw blurRad="57150" dist="19050" algn="bl" rotWithShape="0">
              <a:srgbClr val="000000">
                <a:alpha val="48235"/>
              </a:srgbClr>
            </a:outerShdw>
          </a:effectLst>
        </p:spPr>
      </p:pic>
      <p:cxnSp>
        <p:nvCxnSpPr>
          <p:cNvPr id="551" name="Google Shape;551;g2d29169d371_0_41"/>
          <p:cNvCxnSpPr>
            <a:stCxn id="537" idx="3"/>
            <a:endCxn id="538" idx="0"/>
          </p:cNvCxnSpPr>
          <p:nvPr/>
        </p:nvCxnSpPr>
        <p:spPr>
          <a:xfrm>
            <a:off x="4579250" y="3587100"/>
            <a:ext cx="523800" cy="383100"/>
          </a:xfrm>
          <a:prstGeom prst="curvedConnector2">
            <a:avLst/>
          </a:prstGeom>
          <a:noFill/>
          <a:ln w="19050" cap="flat" cmpd="sng">
            <a:solidFill>
              <a:srgbClr val="000000"/>
            </a:solidFill>
            <a:prstDash val="solid"/>
            <a:round/>
            <a:headEnd type="none" w="sm" len="sm"/>
            <a:tailEnd type="none" w="sm" len="sm"/>
          </a:ln>
        </p:spPr>
      </p:cxnSp>
      <p:cxnSp>
        <p:nvCxnSpPr>
          <p:cNvPr id="552" name="Google Shape;552;g2d29169d371_0_41"/>
          <p:cNvCxnSpPr>
            <a:stCxn id="538" idx="2"/>
            <a:endCxn id="550" idx="3"/>
          </p:cNvCxnSpPr>
          <p:nvPr/>
        </p:nvCxnSpPr>
        <p:spPr>
          <a:xfrm rot="5400000" flipH="1">
            <a:off x="3903775" y="3675401"/>
            <a:ext cx="306000" cy="2092500"/>
          </a:xfrm>
          <a:prstGeom prst="curvedConnector4">
            <a:avLst>
              <a:gd name="adj1" fmla="val -77819"/>
              <a:gd name="adj2" fmla="val 76664"/>
            </a:avLst>
          </a:prstGeom>
          <a:noFill/>
          <a:ln w="19050" cap="flat" cmpd="sng">
            <a:solidFill>
              <a:srgbClr val="000000"/>
            </a:solidFill>
            <a:prstDash val="solid"/>
            <a:round/>
            <a:headEnd type="none" w="sm" len="sm"/>
            <a:tailEnd type="stealth" w="med" len="med"/>
          </a:ln>
        </p:spPr>
      </p:cxnSp>
      <p:sp>
        <p:nvSpPr>
          <p:cNvPr id="553" name="Google Shape;553;g2d29169d371_0_41"/>
          <p:cNvSpPr txBox="1"/>
          <p:nvPr/>
        </p:nvSpPr>
        <p:spPr>
          <a:xfrm>
            <a:off x="132450" y="1947050"/>
            <a:ext cx="11037300" cy="935700"/>
          </a:xfrm>
          <a:prstGeom prst="rect">
            <a:avLst/>
          </a:prstGeom>
          <a:noFill/>
          <a:ln>
            <a:noFill/>
          </a:ln>
        </p:spPr>
        <p:txBody>
          <a:bodyPr spcFirstLastPara="1" wrap="square" lIns="91425" tIns="91425" rIns="91425" bIns="91425" anchor="t" anchorCtr="0">
            <a:spAutoFit/>
          </a:bodyPr>
          <a:lstStyle/>
          <a:p>
            <a:pPr marL="457200" marR="0" lvl="0" indent="-381000" algn="just" rtl="0">
              <a:lnSpc>
                <a:spcPct val="103333"/>
              </a:lnSpc>
              <a:spcBef>
                <a:spcPts val="0"/>
              </a:spcBef>
              <a:spcAft>
                <a:spcPts val="0"/>
              </a:spcAft>
              <a:buClr>
                <a:srgbClr val="333333"/>
              </a:buClr>
              <a:buSzPts val="2400"/>
              <a:buFont typeface="Calibri"/>
              <a:buChar char="●"/>
            </a:pPr>
            <a:r>
              <a:rPr lang="en-US" sz="2400" b="1" i="1" u="none" strike="noStrike" cap="none">
                <a:solidFill>
                  <a:srgbClr val="333333"/>
                </a:solidFill>
                <a:latin typeface="Calibri"/>
                <a:ea typeface="Calibri"/>
                <a:cs typeface="Calibri"/>
                <a:sym typeface="Calibri"/>
              </a:rPr>
              <a:t>Seals associated with products speak of the characteristics of the product or service certified by an independent entity. </a:t>
            </a:r>
            <a:endParaRPr sz="1400" b="0" i="0" u="none" strike="noStrike" cap="none">
              <a:solidFill>
                <a:srgbClr val="000000"/>
              </a:solidFill>
              <a:latin typeface="Calibri"/>
              <a:ea typeface="Calibri"/>
              <a:cs typeface="Calibri"/>
              <a:sym typeface="Calibri"/>
            </a:endParaRPr>
          </a:p>
        </p:txBody>
      </p:sp>
      <p:sp>
        <p:nvSpPr>
          <p:cNvPr id="554" name="Google Shape;554;g2d29169d371_0_41"/>
          <p:cNvSpPr txBox="1"/>
          <p:nvPr/>
        </p:nvSpPr>
        <p:spPr>
          <a:xfrm>
            <a:off x="6810450" y="2863600"/>
            <a:ext cx="38562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a:solidFill>
                  <a:srgbClr val="666666"/>
                </a:solidFill>
                <a:latin typeface="Calibri"/>
                <a:ea typeface="Calibri"/>
                <a:cs typeface="Calibri"/>
                <a:sym typeface="Calibri"/>
              </a:rPr>
              <a:t>construction products</a:t>
            </a:r>
            <a:endParaRPr sz="1400" b="0" i="1" u="none" strike="noStrike" cap="none">
              <a:solidFill>
                <a:srgbClr val="666666"/>
              </a:solidFill>
              <a:latin typeface="Calibri"/>
              <a:ea typeface="Calibri"/>
              <a:cs typeface="Calibri"/>
              <a:sym typeface="Calibri"/>
            </a:endParaRPr>
          </a:p>
        </p:txBody>
      </p:sp>
      <p:cxnSp>
        <p:nvCxnSpPr>
          <p:cNvPr id="555" name="Google Shape;555;g2d29169d371_0_41"/>
          <p:cNvCxnSpPr>
            <a:stCxn id="535" idx="2"/>
            <a:endCxn id="554" idx="3"/>
          </p:cNvCxnSpPr>
          <p:nvPr/>
        </p:nvCxnSpPr>
        <p:spPr>
          <a:xfrm rot="5400000">
            <a:off x="11013137" y="2756356"/>
            <a:ext cx="37800" cy="730500"/>
          </a:xfrm>
          <a:prstGeom prst="curvedConnector2">
            <a:avLst/>
          </a:prstGeom>
          <a:noFill/>
          <a:ln w="19050" cap="flat" cmpd="sng">
            <a:solidFill>
              <a:srgbClr val="000000"/>
            </a:solidFill>
            <a:prstDash val="solid"/>
            <a:round/>
            <a:headEnd type="none" w="sm" len="sm"/>
            <a:tailEnd type="stealth" w="med" len="med"/>
          </a:ln>
        </p:spPr>
      </p:cxnSp>
      <p:pic>
        <p:nvPicPr>
          <p:cNvPr id="556" name="Google Shape;556;g2d29169d371_0_41" title="пп ооо Sticker"/>
          <p:cNvPicPr preferRelativeResize="0"/>
          <p:nvPr/>
        </p:nvPicPr>
        <p:blipFill rotWithShape="1">
          <a:blip r:embed="rId9">
            <a:alphaModFix/>
          </a:blip>
          <a:srcRect l="22660" t="22486"/>
          <a:stretch/>
        </p:blipFill>
        <p:spPr>
          <a:xfrm rot="-25798">
            <a:off x="11714859" y="2883690"/>
            <a:ext cx="247157" cy="247871"/>
          </a:xfrm>
          <a:prstGeom prst="rect">
            <a:avLst/>
          </a:prstGeom>
          <a:noFill/>
          <a:ln>
            <a:noFill/>
          </a:ln>
          <a:effectLst>
            <a:outerShdw blurRad="57150" dist="19050" dir="5400000" algn="bl" rotWithShape="0">
              <a:srgbClr val="000000">
                <a:alpha val="68627"/>
              </a:srgbClr>
            </a:outerShdw>
          </a:effectLst>
        </p:spPr>
      </p:pic>
      <p:pic>
        <p:nvPicPr>
          <p:cNvPr id="557" name="Google Shape;557;g2d29169d371_0_41" title="пп ооо Sticker"/>
          <p:cNvPicPr preferRelativeResize="0"/>
          <p:nvPr/>
        </p:nvPicPr>
        <p:blipFill rotWithShape="1">
          <a:blip r:embed="rId9">
            <a:alphaModFix/>
          </a:blip>
          <a:srcRect l="22660" t="22486"/>
          <a:stretch/>
        </p:blipFill>
        <p:spPr>
          <a:xfrm rot="-25801">
            <a:off x="11731122" y="4079117"/>
            <a:ext cx="214631" cy="221940"/>
          </a:xfrm>
          <a:prstGeom prst="rect">
            <a:avLst/>
          </a:prstGeom>
          <a:noFill/>
          <a:ln>
            <a:noFill/>
          </a:ln>
          <a:effectLst>
            <a:outerShdw blurRad="57150" dist="19050" dir="5400000" algn="bl" rotWithShape="0">
              <a:srgbClr val="000000">
                <a:alpha val="68627"/>
              </a:srgbClr>
            </a:outerShdw>
          </a:effectLst>
        </p:spPr>
      </p:pic>
      <p:pic>
        <p:nvPicPr>
          <p:cNvPr id="558" name="Google Shape;558;g2d29169d371_0_41" title="пп ооо Sticker"/>
          <p:cNvPicPr preferRelativeResize="0"/>
          <p:nvPr/>
        </p:nvPicPr>
        <p:blipFill rotWithShape="1">
          <a:blip r:embed="rId9">
            <a:alphaModFix/>
          </a:blip>
          <a:srcRect l="22660" t="22486"/>
          <a:stretch/>
        </p:blipFill>
        <p:spPr>
          <a:xfrm rot="-25798">
            <a:off x="3010522" y="4978484"/>
            <a:ext cx="249082" cy="257581"/>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d29169d371_0_46"/>
          <p:cNvSpPr txBox="1">
            <a:spLocks noGrp="1"/>
          </p:cNvSpPr>
          <p:nvPr>
            <p:ph type="body" idx="1"/>
          </p:nvPr>
        </p:nvSpPr>
        <p:spPr>
          <a:xfrm>
            <a:off x="349675" y="440900"/>
            <a:ext cx="114369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a:p>
            <a:pPr marL="0" lvl="0" indent="0" algn="l" rtl="0">
              <a:lnSpc>
                <a:spcPct val="90000"/>
              </a:lnSpc>
              <a:spcBef>
                <a:spcPts val="0"/>
              </a:spcBef>
              <a:spcAft>
                <a:spcPts val="0"/>
              </a:spcAft>
              <a:buClr>
                <a:schemeClr val="lt1"/>
              </a:buClr>
              <a:buSzPts val="3600"/>
              <a:buNone/>
            </a:pPr>
            <a:endParaRPr/>
          </a:p>
        </p:txBody>
      </p:sp>
      <p:sp>
        <p:nvSpPr>
          <p:cNvPr id="564" name="Google Shape;564;g2d29169d371_0_46"/>
          <p:cNvSpPr txBox="1">
            <a:spLocks noGrp="1"/>
          </p:cNvSpPr>
          <p:nvPr>
            <p:ph type="body" idx="2"/>
          </p:nvPr>
        </p:nvSpPr>
        <p:spPr>
          <a:xfrm>
            <a:off x="265200" y="2205600"/>
            <a:ext cx="6610500" cy="27312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a:solidFill>
                  <a:srgbClr val="333333"/>
                </a:solidFill>
                <a:latin typeface="Arial"/>
                <a:ea typeface="Arial"/>
                <a:cs typeface="Arial"/>
                <a:sym typeface="Arial"/>
              </a:rPr>
              <a:t>                          	 	 </a:t>
            </a:r>
            <a:r>
              <a:rPr lang="en-US">
                <a:solidFill>
                  <a:srgbClr val="333333"/>
                </a:solidFill>
              </a:rPr>
              <a:t> Emblem of the international Fairtrade system and the most recognised ethical label worldwide. When you buy products with any of the FAIRTRADE seals, you support farmers and workers to improve their quality of life and that of society as a whole.</a:t>
            </a:r>
            <a:endParaRPr i="1">
              <a:solidFill>
                <a:srgbClr val="333333"/>
              </a:solidFill>
              <a:highlight>
                <a:srgbClr val="FFFFFF"/>
              </a:highlight>
            </a:endParaRPr>
          </a:p>
        </p:txBody>
      </p:sp>
      <p:sp>
        <p:nvSpPr>
          <p:cNvPr id="565" name="Google Shape;565;g2d29169d371_0_46"/>
          <p:cNvSpPr/>
          <p:nvPr/>
        </p:nvSpPr>
        <p:spPr>
          <a:xfrm>
            <a:off x="793750" y="2205600"/>
            <a:ext cx="2432700" cy="46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 4. Fairtrade seal</a:t>
            </a:r>
            <a:endParaRPr sz="1400" b="0" i="1" u="none" strike="noStrike" cap="none">
              <a:solidFill>
                <a:srgbClr val="000000"/>
              </a:solidFill>
              <a:latin typeface="Calibri"/>
              <a:ea typeface="Calibri"/>
              <a:cs typeface="Calibri"/>
              <a:sym typeface="Calibri"/>
            </a:endParaRPr>
          </a:p>
        </p:txBody>
      </p:sp>
      <p:pic>
        <p:nvPicPr>
          <p:cNvPr id="566" name="Google Shape;566;g2d29169d371_0_46" title="Tiedosto:FM RGB.jpg – Wikipedia">
            <a:hlinkClick r:id="rId3"/>
          </p:cNvPr>
          <p:cNvPicPr preferRelativeResize="0"/>
          <p:nvPr/>
        </p:nvPicPr>
        <p:blipFill rotWithShape="1">
          <a:blip r:embed="rId4">
            <a:alphaModFix/>
          </a:blip>
          <a:srcRect/>
          <a:stretch/>
        </p:blipFill>
        <p:spPr>
          <a:xfrm rot="-548640">
            <a:off x="231391" y="1821727"/>
            <a:ext cx="604518" cy="712945"/>
          </a:xfrm>
          <a:prstGeom prst="rect">
            <a:avLst/>
          </a:prstGeom>
          <a:solidFill>
            <a:srgbClr val="C9DAF8"/>
          </a:solidFill>
          <a:ln>
            <a:noFill/>
          </a:ln>
          <a:effectLst>
            <a:outerShdw blurRad="57150" dist="19050" dir="5400000" algn="bl" rotWithShape="0">
              <a:srgbClr val="000000">
                <a:alpha val="48235"/>
              </a:srgbClr>
            </a:outerShdw>
          </a:effectLst>
        </p:spPr>
      </p:pic>
      <p:sp>
        <p:nvSpPr>
          <p:cNvPr id="567" name="Google Shape;567;g2d29169d371_0_46"/>
          <p:cNvSpPr txBox="1"/>
          <p:nvPr/>
        </p:nvSpPr>
        <p:spPr>
          <a:xfrm>
            <a:off x="301800" y="5145075"/>
            <a:ext cx="11436900" cy="14037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333333"/>
                </a:solidFill>
                <a:latin typeface="Calibri"/>
                <a:ea typeface="Calibri"/>
                <a:cs typeface="Calibri"/>
                <a:sym typeface="Calibri"/>
              </a:rPr>
              <a:t>respon      It ensures the responsible sourcing of a wide variety of forest-based products from all over the world, starting with the forest of origin, through all the companies involved in their production and packaging, all the way to the consumer.</a:t>
            </a:r>
            <a:endParaRPr sz="1400" b="0" i="0" u="none" strike="noStrike" cap="none">
              <a:solidFill>
                <a:srgbClr val="000000"/>
              </a:solidFill>
              <a:latin typeface="Calibri"/>
              <a:ea typeface="Calibri"/>
              <a:cs typeface="Calibri"/>
              <a:sym typeface="Calibri"/>
            </a:endParaRPr>
          </a:p>
        </p:txBody>
      </p:sp>
      <p:sp>
        <p:nvSpPr>
          <p:cNvPr id="568" name="Google Shape;568;g2d29169d371_0_46"/>
          <p:cNvSpPr/>
          <p:nvPr/>
        </p:nvSpPr>
        <p:spPr>
          <a:xfrm>
            <a:off x="7085550" y="2205600"/>
            <a:ext cx="4714800" cy="2674500"/>
          </a:xfrm>
          <a:prstGeom prst="foldedCorner">
            <a:avLst>
              <a:gd name="adj" fmla="val 5216"/>
            </a:avLst>
          </a:prstGeom>
          <a:solidFill>
            <a:srgbClr val="FFF2CC"/>
          </a:solidFill>
          <a:ln w="9525" cap="flat" cmpd="sng">
            <a:solidFill>
              <a:srgbClr val="000000"/>
            </a:solidFill>
            <a:prstDash val="solid"/>
            <a:round/>
            <a:headEnd type="none" w="sm" len="sm"/>
            <a:tailEnd type="none" w="sm" len="sm"/>
          </a:ln>
          <a:effectLst>
            <a:outerShdw blurRad="57150" dist="95250" dir="2280000" algn="bl" rotWithShape="0">
              <a:srgbClr val="000000">
                <a:alpha val="20000"/>
              </a:srgbClr>
            </a:outerShdw>
          </a:effectLst>
        </p:spPr>
        <p:txBody>
          <a:bodyPr spcFirstLastPara="1" wrap="square" lIns="91425" tIns="91425" rIns="91425" bIns="91425" anchor="ctr" anchorCtr="0">
            <a:noAutofit/>
          </a:bodyPr>
          <a:lstStyle/>
          <a:p>
            <a:pPr marL="0" marR="0" lvl="0" indent="0" algn="just" rtl="0">
              <a:lnSpc>
                <a:spcPct val="103333"/>
              </a:lnSpc>
              <a:spcBef>
                <a:spcPts val="1000"/>
              </a:spcBef>
              <a:spcAft>
                <a:spcPts val="0"/>
              </a:spcAft>
              <a:buClr>
                <a:srgbClr val="000000"/>
              </a:buClr>
              <a:buSzPts val="2400"/>
              <a:buFont typeface="Arial"/>
              <a:buNone/>
            </a:pPr>
            <a:r>
              <a:rPr lang="en-US" sz="2400" b="0" i="1" u="none" strike="noStrike" cap="none">
                <a:solidFill>
                  <a:srgbClr val="000000"/>
                </a:solidFill>
                <a:latin typeface="Calibri"/>
                <a:ea typeface="Calibri"/>
                <a:cs typeface="Calibri"/>
                <a:sym typeface="Calibri"/>
              </a:rPr>
              <a:t>The Ecolabel adds value to the competitiveness of companies, large or small, by highlighting the eco-efficiency and environmental excellence of those that obtain it.</a:t>
            </a:r>
            <a:endParaRPr sz="1400" b="0" i="1" u="none" strike="noStrike" cap="none">
              <a:solidFill>
                <a:srgbClr val="000000"/>
              </a:solidFill>
              <a:latin typeface="Calibri"/>
              <a:ea typeface="Calibri"/>
              <a:cs typeface="Calibri"/>
              <a:sym typeface="Calibri"/>
            </a:endParaRPr>
          </a:p>
        </p:txBody>
      </p:sp>
      <p:sp>
        <p:nvSpPr>
          <p:cNvPr id="569" name="Google Shape;569;g2d29169d371_0_46"/>
          <p:cNvSpPr/>
          <p:nvPr/>
        </p:nvSpPr>
        <p:spPr>
          <a:xfrm>
            <a:off x="685000" y="5145075"/>
            <a:ext cx="1894800" cy="503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 5. FSC seal</a:t>
            </a:r>
            <a:endParaRPr sz="1400" b="0" i="0" u="none" strike="noStrike" cap="none">
              <a:solidFill>
                <a:srgbClr val="000000"/>
              </a:solidFill>
              <a:latin typeface="Calibri"/>
              <a:ea typeface="Calibri"/>
              <a:cs typeface="Calibri"/>
              <a:sym typeface="Calibri"/>
            </a:endParaRPr>
          </a:p>
        </p:txBody>
      </p:sp>
      <p:pic>
        <p:nvPicPr>
          <p:cNvPr id="570" name="Google Shape;570;g2d29169d371_0_46" title="File:FSC-R-logobackground green.png - Wikimedia Commons">
            <a:hlinkClick r:id="rId5"/>
          </p:cNvPr>
          <p:cNvPicPr preferRelativeResize="0"/>
          <p:nvPr/>
        </p:nvPicPr>
        <p:blipFill rotWithShape="1">
          <a:blip r:embed="rId6">
            <a:alphaModFix/>
          </a:blip>
          <a:srcRect/>
          <a:stretch/>
        </p:blipFill>
        <p:spPr>
          <a:xfrm rot="-687951">
            <a:off x="213223" y="4948628"/>
            <a:ext cx="595080" cy="648344"/>
          </a:xfrm>
          <a:prstGeom prst="rect">
            <a:avLst/>
          </a:prstGeom>
          <a:solidFill>
            <a:srgbClr val="C9DAF8"/>
          </a:solidFill>
          <a:ln>
            <a:noFill/>
          </a:ln>
          <a:effectLst>
            <a:outerShdw blurRad="57150" dist="19050" dir="5400000" algn="bl" rotWithShape="0">
              <a:srgbClr val="000000">
                <a:alpha val="48235"/>
              </a:srgbClr>
            </a:outerShdw>
          </a:effectLst>
        </p:spPr>
      </p:pic>
      <p:pic>
        <p:nvPicPr>
          <p:cNvPr id="571" name="Google Shape;571;g2d29169d371_0_46" title="пп ооо Sticker"/>
          <p:cNvPicPr preferRelativeResize="0"/>
          <p:nvPr/>
        </p:nvPicPr>
        <p:blipFill rotWithShape="1">
          <a:blip r:embed="rId7">
            <a:alphaModFix/>
          </a:blip>
          <a:srcRect l="22660" t="22486"/>
          <a:stretch/>
        </p:blipFill>
        <p:spPr>
          <a:xfrm rot="-25801">
            <a:off x="793759" y="2355442"/>
            <a:ext cx="214631" cy="221940"/>
          </a:xfrm>
          <a:prstGeom prst="rect">
            <a:avLst/>
          </a:prstGeom>
          <a:noFill/>
          <a:ln>
            <a:noFill/>
          </a:ln>
          <a:effectLst>
            <a:outerShdw blurRad="57150" dist="19050" dir="5400000" algn="bl" rotWithShape="0">
              <a:srgbClr val="000000">
                <a:alpha val="68627"/>
              </a:srgbClr>
            </a:outerShdw>
          </a:effectLst>
        </p:spPr>
      </p:pic>
      <p:pic>
        <p:nvPicPr>
          <p:cNvPr id="572" name="Google Shape;572;g2d29169d371_0_46" title="пп ооо Sticker"/>
          <p:cNvPicPr preferRelativeResize="0"/>
          <p:nvPr/>
        </p:nvPicPr>
        <p:blipFill rotWithShape="1">
          <a:blip r:embed="rId7">
            <a:alphaModFix/>
          </a:blip>
          <a:srcRect l="22660" t="22486"/>
          <a:stretch/>
        </p:blipFill>
        <p:spPr>
          <a:xfrm rot="-25801">
            <a:off x="725747" y="5426917"/>
            <a:ext cx="214631" cy="221940"/>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2"/>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European-level sustainability certification or advisory bodies and institutions</a:t>
            </a:r>
            <a:endParaRPr/>
          </a:p>
          <a:p>
            <a:pPr marL="0" lvl="0" indent="0" algn="l" rtl="0">
              <a:lnSpc>
                <a:spcPct val="90000"/>
              </a:lnSpc>
              <a:spcBef>
                <a:spcPts val="0"/>
              </a:spcBef>
              <a:spcAft>
                <a:spcPts val="0"/>
              </a:spcAft>
              <a:buClr>
                <a:schemeClr val="lt1"/>
              </a:buClr>
              <a:buSzPts val="3600"/>
              <a:buNone/>
            </a:pPr>
            <a:endParaRPr/>
          </a:p>
        </p:txBody>
      </p:sp>
      <p:sp>
        <p:nvSpPr>
          <p:cNvPr id="578" name="Google Shape;578;p22"/>
          <p:cNvSpPr/>
          <p:nvPr/>
        </p:nvSpPr>
        <p:spPr>
          <a:xfrm>
            <a:off x="1101150" y="4415825"/>
            <a:ext cx="6677700" cy="508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6. Environmental Technology Verification (ETV)</a:t>
            </a:r>
            <a:endParaRPr sz="2400" b="0" i="0" u="none" strike="noStrike" cap="none">
              <a:solidFill>
                <a:srgbClr val="000000"/>
              </a:solidFill>
              <a:latin typeface="Calibri"/>
              <a:ea typeface="Calibri"/>
              <a:cs typeface="Calibri"/>
              <a:sym typeface="Calibri"/>
            </a:endParaRPr>
          </a:p>
        </p:txBody>
      </p:sp>
      <p:pic>
        <p:nvPicPr>
          <p:cNvPr id="579" name="Google Shape;579;p22">
            <a:hlinkClick r:id="rId3"/>
          </p:cNvPr>
          <p:cNvPicPr preferRelativeResize="0"/>
          <p:nvPr/>
        </p:nvPicPr>
        <p:blipFill rotWithShape="1">
          <a:blip r:embed="rId4">
            <a:alphaModFix/>
          </a:blip>
          <a:srcRect/>
          <a:stretch/>
        </p:blipFill>
        <p:spPr>
          <a:xfrm rot="-928751">
            <a:off x="394125" y="4172511"/>
            <a:ext cx="894050" cy="454604"/>
          </a:xfrm>
          <a:prstGeom prst="rect">
            <a:avLst/>
          </a:prstGeom>
          <a:noFill/>
          <a:ln>
            <a:noFill/>
          </a:ln>
          <a:effectLst>
            <a:outerShdw blurRad="57150" dist="19050" dir="3240000" algn="bl" rotWithShape="0">
              <a:srgbClr val="000000">
                <a:alpha val="48235"/>
              </a:srgbClr>
            </a:outerShdw>
          </a:effectLst>
        </p:spPr>
      </p:pic>
      <p:sp>
        <p:nvSpPr>
          <p:cNvPr id="580" name="Google Shape;580;p22"/>
          <p:cNvSpPr txBox="1"/>
          <p:nvPr/>
        </p:nvSpPr>
        <p:spPr>
          <a:xfrm>
            <a:off x="561088" y="2811763"/>
            <a:ext cx="11253000" cy="1353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en-US" sz="2300" b="0" i="0" u="none" strike="noStrike" cap="none">
                <a:solidFill>
                  <a:srgbClr val="000000"/>
                </a:solidFill>
                <a:highlight>
                  <a:schemeClr val="lt1"/>
                </a:highlight>
                <a:latin typeface="Calibri"/>
                <a:ea typeface="Calibri"/>
                <a:cs typeface="Calibri"/>
                <a:sym typeface="Calibri"/>
              </a:rPr>
              <a:t>The label is awarded to products and services that have a reduced environmental impact compared to other similar products and services on the market, taking into account their entire life cycle.</a:t>
            </a:r>
            <a:endParaRPr sz="1400" b="0" i="0" u="none" strike="noStrike" cap="none">
              <a:solidFill>
                <a:srgbClr val="000000"/>
              </a:solidFill>
              <a:latin typeface="Calibri"/>
              <a:ea typeface="Calibri"/>
              <a:cs typeface="Calibri"/>
              <a:sym typeface="Calibri"/>
            </a:endParaRPr>
          </a:p>
        </p:txBody>
      </p:sp>
      <p:sp>
        <p:nvSpPr>
          <p:cNvPr id="581" name="Google Shape;581;p22"/>
          <p:cNvSpPr/>
          <p:nvPr/>
        </p:nvSpPr>
        <p:spPr>
          <a:xfrm>
            <a:off x="1183823" y="2406125"/>
            <a:ext cx="2804400" cy="457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434343"/>
                </a:solidFill>
                <a:latin typeface="Calibri"/>
                <a:ea typeface="Calibri"/>
                <a:cs typeface="Calibri"/>
                <a:sym typeface="Calibri"/>
              </a:rPr>
              <a:t>7. EU ECO seal</a:t>
            </a:r>
            <a:endParaRPr sz="2400" b="0" i="0" u="none" strike="noStrike" cap="none">
              <a:solidFill>
                <a:srgbClr val="434343"/>
              </a:solidFill>
              <a:latin typeface="Calibri"/>
              <a:ea typeface="Calibri"/>
              <a:cs typeface="Calibri"/>
              <a:sym typeface="Calibri"/>
            </a:endParaRPr>
          </a:p>
        </p:txBody>
      </p:sp>
      <p:sp>
        <p:nvSpPr>
          <p:cNvPr id="582" name="Google Shape;582;p22"/>
          <p:cNvSpPr txBox="1"/>
          <p:nvPr/>
        </p:nvSpPr>
        <p:spPr>
          <a:xfrm>
            <a:off x="446750" y="4867175"/>
            <a:ext cx="11169000" cy="14037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A tool that verifies the performance of innovative technologies with an environmental character. Its main objective is to facilitate the market entry of new innovative technologies that have an environmental benefit compared to existing technologies.</a:t>
            </a:r>
            <a:endParaRPr sz="2400" b="0" i="0" u="none" strike="noStrike" cap="none">
              <a:solidFill>
                <a:srgbClr val="000000"/>
              </a:solidFill>
              <a:latin typeface="Calibri"/>
              <a:ea typeface="Calibri"/>
              <a:cs typeface="Calibri"/>
              <a:sym typeface="Calibri"/>
            </a:endParaRPr>
          </a:p>
        </p:txBody>
      </p:sp>
      <p:pic>
        <p:nvPicPr>
          <p:cNvPr id="583" name="Google Shape;583;p22">
            <a:hlinkClick r:id="rId5"/>
          </p:cNvPr>
          <p:cNvPicPr preferRelativeResize="0"/>
          <p:nvPr/>
        </p:nvPicPr>
        <p:blipFill rotWithShape="1">
          <a:blip r:embed="rId6">
            <a:alphaModFix/>
          </a:blip>
          <a:srcRect/>
          <a:stretch/>
        </p:blipFill>
        <p:spPr>
          <a:xfrm rot="-902947">
            <a:off x="310639" y="2159372"/>
            <a:ext cx="896671" cy="597782"/>
          </a:xfrm>
          <a:prstGeom prst="rect">
            <a:avLst/>
          </a:prstGeom>
          <a:noFill/>
          <a:ln>
            <a:noFill/>
          </a:ln>
          <a:effectLst>
            <a:outerShdw blurRad="85725" dist="76200" dir="1200000" algn="bl" rotWithShape="0">
              <a:srgbClr val="000000">
                <a:alpha val="20000"/>
              </a:srgbClr>
            </a:outerShdw>
          </a:effectLst>
        </p:spPr>
      </p:pic>
      <p:pic>
        <p:nvPicPr>
          <p:cNvPr id="584" name="Google Shape;584;p22" title="пп ооо Sticker"/>
          <p:cNvPicPr preferRelativeResize="0"/>
          <p:nvPr/>
        </p:nvPicPr>
        <p:blipFill rotWithShape="1">
          <a:blip r:embed="rId7">
            <a:alphaModFix/>
          </a:blip>
          <a:srcRect l="22660" t="22486"/>
          <a:stretch/>
        </p:blipFill>
        <p:spPr>
          <a:xfrm rot="-25801">
            <a:off x="969197" y="4464142"/>
            <a:ext cx="214631" cy="221940"/>
          </a:xfrm>
          <a:prstGeom prst="rect">
            <a:avLst/>
          </a:prstGeom>
          <a:noFill/>
          <a:ln>
            <a:noFill/>
          </a:ln>
          <a:effectLst>
            <a:outerShdw blurRad="57150" dist="19050" dir="5400000" algn="bl" rotWithShape="0">
              <a:srgbClr val="000000">
                <a:alpha val="68627"/>
              </a:srgbClr>
            </a:outerShdw>
          </a:effectLst>
        </p:spPr>
      </p:pic>
      <p:pic>
        <p:nvPicPr>
          <p:cNvPr id="585" name="Google Shape;585;p22" title="пп ооо Sticker"/>
          <p:cNvPicPr preferRelativeResize="0"/>
          <p:nvPr/>
        </p:nvPicPr>
        <p:blipFill rotWithShape="1">
          <a:blip r:embed="rId7">
            <a:alphaModFix/>
          </a:blip>
          <a:srcRect l="22660" t="22486"/>
          <a:stretch/>
        </p:blipFill>
        <p:spPr>
          <a:xfrm rot="-25801">
            <a:off x="886522" y="2542067"/>
            <a:ext cx="214631" cy="221940"/>
          </a:xfrm>
          <a:prstGeom prst="rect">
            <a:avLst/>
          </a:prstGeom>
          <a:noFill/>
          <a:ln>
            <a:noFill/>
          </a:ln>
          <a:effectLst>
            <a:outerShdw blurRad="57150" dist="19050" dir="5400000" algn="bl" rotWithShape="0">
              <a:srgbClr val="000000">
                <a:alpha val="68627"/>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215" name="Google Shape;215;p1"/>
          <p:cNvGraphicFramePr/>
          <p:nvPr/>
        </p:nvGraphicFramePr>
        <p:xfrm>
          <a:off x="621792" y="1456944"/>
          <a:ext cx="10604250" cy="4502265"/>
        </p:xfrm>
        <a:graphic>
          <a:graphicData uri="http://schemas.openxmlformats.org/drawingml/2006/table">
            <a:tbl>
              <a:tblPr>
                <a:noFill/>
                <a:tableStyleId>{D9AAAF38-BB34-4C2A-8255-CD803A89F7AA}</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15"/>
          <p:cNvPicPr preferRelativeResize="0">
            <a:picLocks noGrp="1"/>
          </p:cNvPicPr>
          <p:nvPr>
            <p:ph type="pic" idx="2"/>
          </p:nvPr>
        </p:nvPicPr>
        <p:blipFill rotWithShape="1">
          <a:blip r:embed="rId3">
            <a:alphaModFix amt="60000"/>
          </a:blip>
          <a:srcRect t="30282" b="30282"/>
          <a:stretch/>
        </p:blipFill>
        <p:spPr>
          <a:xfrm>
            <a:off x="497800" y="345350"/>
            <a:ext cx="10894500" cy="6160375"/>
          </a:xfrm>
          <a:prstGeom prst="rect">
            <a:avLst/>
          </a:prstGeom>
          <a:solidFill>
            <a:srgbClr val="BFBFBF"/>
          </a:solidFill>
          <a:ln>
            <a:noFill/>
          </a:ln>
        </p:spPr>
      </p:pic>
      <p:pic>
        <p:nvPicPr>
          <p:cNvPr id="591" name="Google Shape;591;p15" title="Fotos gratis : blanco, textura, piso, linda, patrón, papel ..."/>
          <p:cNvPicPr preferRelativeResize="0"/>
          <p:nvPr/>
        </p:nvPicPr>
        <p:blipFill rotWithShape="1">
          <a:blip r:embed="rId4">
            <a:alphaModFix/>
          </a:blip>
          <a:srcRect/>
          <a:stretch/>
        </p:blipFill>
        <p:spPr>
          <a:xfrm>
            <a:off x="663300" y="1350400"/>
            <a:ext cx="10451200" cy="3239825"/>
          </a:xfrm>
          <a:prstGeom prst="rect">
            <a:avLst/>
          </a:prstGeom>
          <a:noFill/>
          <a:ln w="9525" cap="flat" cmpd="sng">
            <a:solidFill>
              <a:srgbClr val="010101"/>
            </a:solidFill>
            <a:prstDash val="solid"/>
            <a:miter lim="8000"/>
            <a:headEnd type="none" w="sm" len="sm"/>
            <a:tailEnd type="none" w="sm" len="sm"/>
          </a:ln>
          <a:effectLst>
            <a:outerShdw blurRad="57150" dist="104775" dir="3000000" algn="bl" rotWithShape="0">
              <a:srgbClr val="000000">
                <a:alpha val="28627"/>
              </a:srgbClr>
            </a:outerShdw>
          </a:effectLst>
        </p:spPr>
      </p:pic>
      <p:sp>
        <p:nvSpPr>
          <p:cNvPr id="592" name="Google Shape;592;p15"/>
          <p:cNvSpPr txBox="1"/>
          <p:nvPr/>
        </p:nvSpPr>
        <p:spPr>
          <a:xfrm>
            <a:off x="1016488" y="1864725"/>
            <a:ext cx="9773700" cy="251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Calibri"/>
                <a:ea typeface="Calibri"/>
                <a:cs typeface="Calibri"/>
                <a:sym typeface="Calibri"/>
              </a:rPr>
              <a:t>"I am pushing young people to be social enterprise entrepreneurs and contribute to the world, rather than just making money. Making money is not fun, contributing and changing the world is much more fun".</a:t>
            </a:r>
            <a:endParaRPr sz="2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a:p>
            <a:pPr marL="228600" marR="0" lvl="0" indent="-228600" algn="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Muhammad Yunus. Nobel Peace Prize</a:t>
            </a:r>
            <a:endParaRPr sz="2600" b="0" i="0" u="none" strike="noStrike" cap="non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99" name="Google Shape;599;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00" name="Google Shape;600;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01" name="Google Shape;601;p16"/>
          <p:cNvSpPr txBox="1"/>
          <p:nvPr/>
        </p:nvSpPr>
        <p:spPr>
          <a:xfrm>
            <a:off x="6025679" y="4642627"/>
            <a:ext cx="4630545"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CASE STUDY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1: VOLCÁN STUDIO</a:t>
            </a:r>
            <a:endParaRPr/>
          </a:p>
        </p:txBody>
      </p:sp>
      <p:sp>
        <p:nvSpPr>
          <p:cNvPr id="607" name="Google Shape;607;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pic>
        <p:nvPicPr>
          <p:cNvPr id="608" name="Google Shape;608;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609" name="Google Shape;609;p17"/>
          <p:cNvSpPr txBox="1"/>
          <p:nvPr/>
        </p:nvSpPr>
        <p:spPr>
          <a:xfrm>
            <a:off x="4801961" y="5932208"/>
            <a:ext cx="653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8"/>
          <p:cNvSpPr txBox="1">
            <a:spLocks noGrp="1"/>
          </p:cNvSpPr>
          <p:nvPr>
            <p:ph type="body" idx="1"/>
          </p:nvPr>
        </p:nvSpPr>
        <p:spPr>
          <a:xfrm>
            <a:off x="4576925" y="366025"/>
            <a:ext cx="6794400" cy="649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n-US">
                <a:solidFill>
                  <a:srgbClr val="73B64B"/>
                </a:solidFill>
              </a:rPr>
              <a:t>Case study 1: VOLCÁN STUDIO</a:t>
            </a:r>
            <a:endParaRPr>
              <a:solidFill>
                <a:srgbClr val="73B64B"/>
              </a:solidFill>
            </a:endParaRPr>
          </a:p>
          <a:p>
            <a:pPr marL="0" lvl="0" indent="0" algn="l" rtl="0">
              <a:lnSpc>
                <a:spcPct val="100000"/>
              </a:lnSpc>
              <a:spcBef>
                <a:spcPts val="0"/>
              </a:spcBef>
              <a:spcAft>
                <a:spcPts val="0"/>
              </a:spcAft>
              <a:buClr>
                <a:srgbClr val="73B64B"/>
              </a:buClr>
              <a:buSzPts val="2400"/>
              <a:buFont typeface="Arial"/>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Volcan Studio is an architecture, engineering and design studio founded in 2015. Since its beginnings, it understands project management through a global vision where formal, graphic and material creation is nourished by a multidisciplinary approach. </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Architecture is at a turning point in its evolution in the Canary Islands. Combining design, functionality and technique, it has a determining impact on the environment in which the company is located. </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Therefore, while Volcán Studio is building the urban landscape and renovating the spaces, two key terms emerge: </a:t>
            </a:r>
            <a:r>
              <a:rPr lang="en-US" u="sng">
                <a:solidFill>
                  <a:srgbClr val="000000"/>
                </a:solidFill>
              </a:rPr>
              <a:t>sustainability and accessibility</a:t>
            </a:r>
            <a:r>
              <a:rPr lang="en-US">
                <a:solidFill>
                  <a:srgbClr val="000000"/>
                </a:solidFill>
              </a:rPr>
              <a:t>.</a:t>
            </a:r>
            <a:endParaRPr>
              <a:solidFill>
                <a:srgbClr val="000000"/>
              </a:solidFill>
            </a:endParaRPr>
          </a:p>
          <a:p>
            <a:pPr marL="0" lvl="0" indent="0" algn="just" rtl="0">
              <a:lnSpc>
                <a:spcPct val="100000"/>
              </a:lnSpc>
              <a:spcBef>
                <a:spcPts val="0"/>
              </a:spcBef>
              <a:spcAft>
                <a:spcPts val="0"/>
              </a:spcAft>
              <a:buSzPts val="2400"/>
              <a:buNone/>
            </a:pPr>
            <a:endParaRPr sz="2200" b="1">
              <a:solidFill>
                <a:srgbClr val="000000"/>
              </a:solidFill>
            </a:endParaRPr>
          </a:p>
          <a:p>
            <a:pPr marL="0" lvl="0" indent="0" algn="l" rtl="0">
              <a:lnSpc>
                <a:spcPct val="100000"/>
              </a:lnSpc>
              <a:spcBef>
                <a:spcPts val="0"/>
              </a:spcBef>
              <a:spcAft>
                <a:spcPts val="0"/>
              </a:spcAft>
              <a:buSzPts val="2400"/>
              <a:buNone/>
            </a:pP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p:txBody>
      </p:sp>
      <p:sp>
        <p:nvSpPr>
          <p:cNvPr id="615" name="Google Shape;615;p1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CASE STUDY 1</a:t>
            </a:r>
            <a:endParaRPr/>
          </a:p>
          <a:p>
            <a:pPr marL="0" lvl="0" indent="0" algn="l" rtl="0">
              <a:lnSpc>
                <a:spcPct val="90000"/>
              </a:lnSpc>
              <a:spcBef>
                <a:spcPts val="0"/>
              </a:spcBef>
              <a:spcAft>
                <a:spcPts val="0"/>
              </a:spcAft>
              <a:buClr>
                <a:schemeClr val="lt1"/>
              </a:buClr>
              <a:buSzPts val="36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da7300e6f5_0_0"/>
          <p:cNvSpPr txBox="1">
            <a:spLocks noGrp="1"/>
          </p:cNvSpPr>
          <p:nvPr>
            <p:ph type="body" idx="1"/>
          </p:nvPr>
        </p:nvSpPr>
        <p:spPr>
          <a:xfrm>
            <a:off x="4586025" y="355675"/>
            <a:ext cx="6806100" cy="6267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000000"/>
                </a:solidFill>
              </a:rPr>
              <a:t>Sustainability is not only about building environmentally friendly buildings, but also about constructions that can last over time, generating a positive impact on their surroundings.</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On the other hand, accessibility seeks to make these spaces universal, so that citizens can enjoy them, regardless of their physical or sensory abilities and how these change as the population ages. </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Looking into the future, there is a firm commitment towards these two dimensions, which are considered cornerstones in the architectural development of the Canary Islands and the world. </a:t>
            </a:r>
            <a:endParaRPr>
              <a:solidFill>
                <a:srgbClr val="000000"/>
              </a:solidFill>
            </a:endParaRPr>
          </a:p>
          <a:p>
            <a:pPr marL="0" lvl="0" indent="0" algn="l" rtl="0">
              <a:lnSpc>
                <a:spcPct val="100000"/>
              </a:lnSpc>
              <a:spcBef>
                <a:spcPts val="0"/>
              </a:spcBef>
              <a:spcAft>
                <a:spcPts val="0"/>
              </a:spcAft>
              <a:buSzPts val="2400"/>
              <a:buNone/>
            </a:pPr>
            <a:endParaRPr sz="2300" b="1">
              <a:solidFill>
                <a:srgbClr val="000000"/>
              </a:solidFill>
            </a:endParaRPr>
          </a:p>
          <a:p>
            <a:pPr marL="0" lvl="0" indent="0" algn="l" rtl="0">
              <a:lnSpc>
                <a:spcPct val="100000"/>
              </a:lnSpc>
              <a:spcBef>
                <a:spcPts val="0"/>
              </a:spcBef>
              <a:spcAft>
                <a:spcPts val="0"/>
              </a:spcAft>
              <a:buSzPts val="2400"/>
              <a:buNone/>
            </a:pPr>
            <a:endParaRPr sz="2300" b="1">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p:txBody>
      </p:sp>
      <p:sp>
        <p:nvSpPr>
          <p:cNvPr id="621" name="Google Shape;621;g2da7300e6f5_0_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CASE STUDY 1</a:t>
            </a:r>
            <a:endParaRPr/>
          </a:p>
          <a:p>
            <a:pPr marL="0" lvl="0" indent="0" algn="l" rtl="0">
              <a:lnSpc>
                <a:spcPct val="90000"/>
              </a:lnSpc>
              <a:spcBef>
                <a:spcPts val="0"/>
              </a:spcBef>
              <a:spcAft>
                <a:spcPts val="0"/>
              </a:spcAft>
              <a:buClr>
                <a:schemeClr val="lt1"/>
              </a:buClr>
              <a:buSzPts val="36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2da7300e6f5_0_5"/>
          <p:cNvSpPr txBox="1">
            <a:spLocks noGrp="1"/>
          </p:cNvSpPr>
          <p:nvPr>
            <p:ph type="body" idx="1"/>
          </p:nvPr>
        </p:nvSpPr>
        <p:spPr>
          <a:xfrm>
            <a:off x="4488700" y="355675"/>
            <a:ext cx="6869700" cy="6209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000000"/>
                </a:solidFill>
              </a:rPr>
              <a:t>And not just because they represent the right thing to do in ethical terms, but because they are the answer to the demographic and environmental challenges we will face in the near future.</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Volcán Studio believes that the best way to do this is to keep up with the times by incorporating the necessary technology and the necessary knowledge that allows them to move forward on a sustainable and accessible path. </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A good example of this is the participation in the "Aje Verde" programme, where they were made aware of the management of materials and the implementation of future legal regulations and national and international quality labels.</a:t>
            </a:r>
            <a:endParaRPr>
              <a:solidFill>
                <a:srgbClr val="000000"/>
              </a:solidFill>
            </a:endParaRPr>
          </a:p>
          <a:p>
            <a:pPr marL="0" lvl="0" indent="0" algn="just" rtl="0">
              <a:lnSpc>
                <a:spcPct val="100000"/>
              </a:lnSpc>
              <a:spcBef>
                <a:spcPts val="0"/>
              </a:spcBef>
              <a:spcAft>
                <a:spcPts val="0"/>
              </a:spcAft>
              <a:buSzPts val="2400"/>
              <a:buNone/>
            </a:pPr>
            <a:endParaRPr sz="2200" b="1">
              <a:solidFill>
                <a:srgbClr val="000000"/>
              </a:solidFill>
            </a:endParaRPr>
          </a:p>
          <a:p>
            <a:pPr marL="0" lvl="0" indent="0" algn="l" rtl="0">
              <a:lnSpc>
                <a:spcPct val="100000"/>
              </a:lnSpc>
              <a:spcBef>
                <a:spcPts val="0"/>
              </a:spcBef>
              <a:spcAft>
                <a:spcPts val="0"/>
              </a:spcAft>
              <a:buSzPts val="2400"/>
              <a:buNone/>
            </a:pPr>
            <a:endParaRPr sz="2200" b="1">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sz="2200" b="1">
              <a:solidFill>
                <a:srgbClr val="000000"/>
              </a:solidFill>
            </a:endParaRPr>
          </a:p>
        </p:txBody>
      </p:sp>
      <p:sp>
        <p:nvSpPr>
          <p:cNvPr id="627" name="Google Shape;627;g2da7300e6f5_0_5"/>
          <p:cNvSpPr txBox="1">
            <a:spLocks noGrp="1"/>
          </p:cNvSpPr>
          <p:nvPr>
            <p:ph type="body" idx="2"/>
          </p:nvPr>
        </p:nvSpPr>
        <p:spPr>
          <a:xfrm>
            <a:off x="600999" y="7768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CASE STUDY 1</a:t>
            </a:r>
            <a:endParaRPr/>
          </a:p>
          <a:p>
            <a:pPr marL="0" lvl="0" indent="0" algn="l" rtl="0">
              <a:lnSpc>
                <a:spcPct val="90000"/>
              </a:lnSpc>
              <a:spcBef>
                <a:spcPts val="0"/>
              </a:spcBef>
              <a:spcAft>
                <a:spcPts val="0"/>
              </a:spcAft>
              <a:buClr>
                <a:schemeClr val="lt1"/>
              </a:buClr>
              <a:buSzPts val="36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da7300e6f5_0_10"/>
          <p:cNvSpPr txBox="1">
            <a:spLocks noGrp="1"/>
          </p:cNvSpPr>
          <p:nvPr>
            <p:ph type="body" idx="1"/>
          </p:nvPr>
        </p:nvSpPr>
        <p:spPr>
          <a:xfrm>
            <a:off x="4586025" y="508075"/>
            <a:ext cx="6806100" cy="5869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000000"/>
                </a:solidFill>
              </a:rPr>
              <a:t>With the aim of advancing along this path and being a meeting point for professionals and knowledge, the initiative "Canarias Arquitectura Sostenible" (Canary Islands Sustainable Architecture) was born, which Volcán Studio joins. </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It aims to give visibility to the initiatives arising from the Canary Islands and which are adapted to the particularities and singularities of the territory.</a:t>
            </a:r>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https://canariasarquitecturasostenible.com/</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volcanstudio.com</a:t>
            </a:r>
            <a:endParaRPr>
              <a:solidFill>
                <a:srgbClr val="000000"/>
              </a:solidFill>
            </a:endParaRPr>
          </a:p>
          <a:p>
            <a:pPr marL="0" lvl="0" indent="0" algn="l" rtl="0">
              <a:lnSpc>
                <a:spcPct val="100000"/>
              </a:lnSpc>
              <a:spcBef>
                <a:spcPts val="0"/>
              </a:spcBef>
              <a:spcAft>
                <a:spcPts val="0"/>
              </a:spcAft>
              <a:buSzPts val="2400"/>
              <a:buNone/>
            </a:pPr>
            <a:endParaRPr>
              <a:solidFill>
                <a:srgbClr val="000000"/>
              </a:solidFill>
            </a:endParaRPr>
          </a:p>
          <a:p>
            <a:pPr marL="0" lvl="0" indent="0" algn="l" rtl="0">
              <a:lnSpc>
                <a:spcPct val="100000"/>
              </a:lnSpc>
              <a:spcBef>
                <a:spcPts val="0"/>
              </a:spcBef>
              <a:spcAft>
                <a:spcPts val="0"/>
              </a:spcAft>
              <a:buSzPts val="2400"/>
              <a:buNone/>
            </a:pPr>
            <a:endParaRPr>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p:txBody>
      </p:sp>
      <p:sp>
        <p:nvSpPr>
          <p:cNvPr id="633" name="Google Shape;633;g2da7300e6f5_0_1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CASE STUDY 1</a:t>
            </a:r>
            <a:endParaRPr/>
          </a:p>
          <a:p>
            <a:pPr marL="0" lvl="0" indent="0" algn="l" rtl="0">
              <a:lnSpc>
                <a:spcPct val="90000"/>
              </a:lnSpc>
              <a:spcBef>
                <a:spcPts val="0"/>
              </a:spcBef>
              <a:spcAft>
                <a:spcPts val="0"/>
              </a:spcAft>
              <a:buClr>
                <a:schemeClr val="lt1"/>
              </a:buClr>
              <a:buSzPts val="36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20"/>
          <p:cNvPicPr preferRelativeResize="0">
            <a:picLocks noGrp="1"/>
          </p:cNvPicPr>
          <p:nvPr>
            <p:ph type="pic" idx="2"/>
          </p:nvPr>
        </p:nvPicPr>
        <p:blipFill rotWithShape="1">
          <a:blip r:embed="rId3">
            <a:alphaModFix amt="50000"/>
          </a:blip>
          <a:srcRect t="7742" b="7737"/>
          <a:stretch/>
        </p:blipFill>
        <p:spPr>
          <a:xfrm>
            <a:off x="0" y="-12469"/>
            <a:ext cx="12192000" cy="6870467"/>
          </a:xfrm>
          <a:prstGeom prst="rect">
            <a:avLst/>
          </a:prstGeom>
          <a:solidFill>
            <a:srgbClr val="BFBFBF"/>
          </a:solidFill>
          <a:ln>
            <a:noFill/>
          </a:ln>
        </p:spPr>
      </p:pic>
      <p:pic>
        <p:nvPicPr>
          <p:cNvPr id="639" name="Google Shape;639;p20" title="Fotos gratis : blanco, textura, piso, linda, patrón, papel ..."/>
          <p:cNvPicPr preferRelativeResize="0"/>
          <p:nvPr/>
        </p:nvPicPr>
        <p:blipFill rotWithShape="1">
          <a:blip r:embed="rId4">
            <a:alphaModFix/>
          </a:blip>
          <a:srcRect/>
          <a:stretch/>
        </p:blipFill>
        <p:spPr>
          <a:xfrm>
            <a:off x="946600" y="1207500"/>
            <a:ext cx="10701077" cy="3995250"/>
          </a:xfrm>
          <a:prstGeom prst="rect">
            <a:avLst/>
          </a:prstGeom>
          <a:noFill/>
          <a:ln w="9525" cap="flat" cmpd="sng">
            <a:solidFill>
              <a:srgbClr val="010101"/>
            </a:solidFill>
            <a:prstDash val="solid"/>
            <a:round/>
            <a:headEnd type="none" w="sm" len="sm"/>
            <a:tailEnd type="none" w="sm" len="sm"/>
          </a:ln>
          <a:effectLst>
            <a:outerShdw blurRad="200025" dist="161925" dir="3000000" algn="bl" rotWithShape="0">
              <a:srgbClr val="000000">
                <a:alpha val="48627"/>
              </a:srgbClr>
            </a:outerShdw>
          </a:effectLst>
        </p:spPr>
      </p:pic>
      <p:sp>
        <p:nvSpPr>
          <p:cNvPr id="640" name="Google Shape;640;p20"/>
          <p:cNvSpPr txBox="1"/>
          <p:nvPr/>
        </p:nvSpPr>
        <p:spPr>
          <a:xfrm>
            <a:off x="1214850" y="1608175"/>
            <a:ext cx="10009500" cy="3198600"/>
          </a:xfrm>
          <a:prstGeom prst="rect">
            <a:avLst/>
          </a:prstGeom>
          <a:noFill/>
          <a:ln>
            <a:noFill/>
          </a:ln>
        </p:spPr>
        <p:txBody>
          <a:bodyPr spcFirstLastPara="1" wrap="square" lIns="91425" tIns="91425" rIns="91425" bIns="91425" anchor="t" anchorCtr="0">
            <a:spAutoFit/>
          </a:bodyPr>
          <a:lstStyle/>
          <a:p>
            <a:pPr marL="228600" marR="0" lvl="0" indent="-228600" algn="just" rtl="0">
              <a:lnSpc>
                <a:spcPct val="90000"/>
              </a:lnSpc>
              <a:spcBef>
                <a:spcPts val="1000"/>
              </a:spcBef>
              <a:spcAft>
                <a:spcPts val="0"/>
              </a:spcAft>
              <a:buClr>
                <a:srgbClr val="595959"/>
              </a:buClr>
              <a:buSzPts val="3000"/>
              <a:buFont typeface="Arial"/>
              <a:buNone/>
            </a:pPr>
            <a:r>
              <a:rPr lang="en-US" sz="3000" b="0" i="0" u="none" strike="noStrike" cap="none">
                <a:solidFill>
                  <a:srgbClr val="010101"/>
                </a:solidFill>
                <a:latin typeface="Calibri"/>
                <a:ea typeface="Calibri"/>
                <a:cs typeface="Calibri"/>
                <a:sym typeface="Calibri"/>
              </a:rPr>
              <a:t>"Sustainable leadership reflects an emerging awareness among people who are choosing to live their lives and run their businesses in a way that takes into account their impact on the planet, society and the health of local and global economies”.</a:t>
            </a:r>
            <a:endParaRPr sz="3000" b="0" i="0" u="none" strike="noStrike" cap="none">
              <a:solidFill>
                <a:srgbClr val="010101"/>
              </a:solidFill>
              <a:latin typeface="Calibri"/>
              <a:ea typeface="Calibri"/>
              <a:cs typeface="Calibri"/>
              <a:sym typeface="Calibri"/>
            </a:endParaRPr>
          </a:p>
          <a:p>
            <a:pPr marL="228600" marR="0" lvl="0" indent="-228600" algn="r" rtl="0">
              <a:lnSpc>
                <a:spcPct val="90000"/>
              </a:lnSpc>
              <a:spcBef>
                <a:spcPts val="0"/>
              </a:spcBef>
              <a:spcAft>
                <a:spcPts val="0"/>
              </a:spcAft>
              <a:buClr>
                <a:schemeClr val="lt1"/>
              </a:buClr>
              <a:buSzPts val="2400"/>
              <a:buFont typeface="Arial"/>
              <a:buNone/>
            </a:pPr>
            <a:r>
              <a:rPr lang="en-US" sz="2600" b="0" i="0" u="none" strike="noStrike" cap="none">
                <a:solidFill>
                  <a:srgbClr val="000000"/>
                </a:solidFill>
                <a:latin typeface="Calibri"/>
                <a:ea typeface="Calibri"/>
                <a:cs typeface="Calibri"/>
                <a:sym typeface="Calibri"/>
              </a:rPr>
              <a:t>Mary A. Ferdig</a:t>
            </a:r>
            <a:endParaRPr sz="2600" b="0" i="0" u="none" strike="noStrike" cap="none">
              <a:solidFill>
                <a:srgbClr val="000000"/>
              </a:solidFill>
              <a:latin typeface="Calibri"/>
              <a:ea typeface="Calibri"/>
              <a:cs typeface="Calibri"/>
              <a:sym typeface="Calibri"/>
            </a:endParaRPr>
          </a:p>
          <a:p>
            <a:pPr marL="228600" marR="0" lvl="0" indent="-228600" algn="r" rtl="0">
              <a:lnSpc>
                <a:spcPct val="90000"/>
              </a:lnSpc>
              <a:spcBef>
                <a:spcPts val="0"/>
              </a:spcBef>
              <a:spcAft>
                <a:spcPts val="0"/>
              </a:spcAft>
              <a:buClr>
                <a:schemeClr val="lt1"/>
              </a:buClr>
              <a:buSzPts val="2400"/>
              <a:buFont typeface="Arial"/>
              <a:buNone/>
            </a:pPr>
            <a:r>
              <a:rPr lang="en-US" sz="2600" b="0" i="0" u="none" strike="noStrike" cap="none">
                <a:solidFill>
                  <a:srgbClr val="000000"/>
                </a:solidFill>
                <a:latin typeface="Calibri"/>
                <a:ea typeface="Calibri"/>
                <a:cs typeface="Calibri"/>
                <a:sym typeface="Calibri"/>
              </a:rPr>
              <a:t>International Leadership and Develop</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1"/>
          <p:cNvPicPr preferRelativeResize="0">
            <a:picLocks noGrp="1"/>
          </p:cNvPicPr>
          <p:nvPr>
            <p:ph type="pic" idx="2"/>
          </p:nvPr>
        </p:nvPicPr>
        <p:blipFill rotWithShape="1">
          <a:blip r:embed="rId3">
            <a:alphaModFix amt="86000"/>
          </a:blip>
          <a:srcRect l="12956" t="11648" b="30815"/>
          <a:stretch/>
        </p:blipFill>
        <p:spPr>
          <a:xfrm>
            <a:off x="238772" y="2626822"/>
            <a:ext cx="7708195" cy="3396829"/>
          </a:xfrm>
          <a:prstGeom prst="rect">
            <a:avLst/>
          </a:prstGeom>
          <a:solidFill>
            <a:srgbClr val="BFBFBF"/>
          </a:solidFill>
          <a:ln>
            <a:noFill/>
          </a:ln>
        </p:spPr>
      </p:pic>
      <p:sp>
        <p:nvSpPr>
          <p:cNvPr id="647" name="Google Shape;647;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48" name="Google Shape;648;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49" name="Google Shape;649;p21"/>
          <p:cNvSpPr txBox="1"/>
          <p:nvPr/>
        </p:nvSpPr>
        <p:spPr>
          <a:xfrm>
            <a:off x="5906323" y="4514225"/>
            <a:ext cx="288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
        <p:nvSpPr>
          <p:cNvPr id="650" name="Google Shape;650;p21"/>
          <p:cNvSpPr/>
          <p:nvPr/>
        </p:nvSpPr>
        <p:spPr>
          <a:xfrm>
            <a:off x="2887674" y="6023651"/>
            <a:ext cx="3408900" cy="83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4"/>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en-US"/>
              <a:t>Q1</a:t>
            </a:r>
            <a:endParaRPr/>
          </a:p>
        </p:txBody>
      </p:sp>
      <p:sp>
        <p:nvSpPr>
          <p:cNvPr id="656" name="Google Shape;656;p14"/>
          <p:cNvSpPr txBox="1">
            <a:spLocks noGrp="1"/>
          </p:cNvSpPr>
          <p:nvPr>
            <p:ph type="body" idx="2"/>
          </p:nvPr>
        </p:nvSpPr>
        <p:spPr>
          <a:xfrm>
            <a:off x="1005840" y="2275351"/>
            <a:ext cx="10237766" cy="42255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b="1">
                <a:solidFill>
                  <a:srgbClr val="000000"/>
                </a:solidFill>
                <a:highlight>
                  <a:srgbClr val="FFFFFF"/>
                </a:highlight>
                <a:latin typeface="Calibri"/>
                <a:ea typeface="Calibri"/>
                <a:cs typeface="Calibri"/>
                <a:sym typeface="Calibri"/>
              </a:rPr>
              <a:t>The Sustainability Plan</a:t>
            </a:r>
            <a:endParaRPr b="1">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Is a sustainability policy document not subject to the SDGs 2030, sufficient to comply with the regulations and government guidelines of each country.</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It is a guide of clear, measurable and realistic objectives to improve the sustainability of the organisation aligned with the SDG 2030.</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It is a document designed under the guidelines of the company without being aligned with any European and national regulations.</a:t>
            </a:r>
            <a:endParaRPr>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Introduction to the module</a:t>
            </a:r>
            <a:endParaRPr/>
          </a:p>
        </p:txBody>
      </p:sp>
      <p:sp>
        <p:nvSpPr>
          <p:cNvPr id="222" name="Google Shape;222;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Sustainable Business Operations</a:t>
            </a:r>
            <a:endParaRPr/>
          </a:p>
        </p:txBody>
      </p:sp>
      <p:sp>
        <p:nvSpPr>
          <p:cNvPr id="223" name="Google Shape;223;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Case Studies</a:t>
            </a:r>
            <a:endParaRPr/>
          </a:p>
        </p:txBody>
      </p:sp>
      <p:sp>
        <p:nvSpPr>
          <p:cNvPr id="224" name="Google Shape;224;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Assessment</a:t>
            </a:r>
            <a:endParaRPr/>
          </a:p>
        </p:txBody>
      </p:sp>
      <p:sp>
        <p:nvSpPr>
          <p:cNvPr id="225" name="Google Shape;225;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Key terms and definitions</a:t>
            </a:r>
            <a:endParaRPr/>
          </a:p>
        </p:txBody>
      </p:sp>
      <p:sp>
        <p:nvSpPr>
          <p:cNvPr id="226" name="Google Shape;226;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227" name="Google Shape;227;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28" name="Google Shape;228;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29" name="Google Shape;229;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30" name="Google Shape;230;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31" name="Google Shape;231;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32" name="Google Shape;232;p4"/>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33" name="Google Shape;233;p4"/>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9"/>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Q2</a:t>
            </a:r>
            <a:endParaRPr/>
          </a:p>
        </p:txBody>
      </p:sp>
      <p:sp>
        <p:nvSpPr>
          <p:cNvPr id="662" name="Google Shape;662;p19"/>
          <p:cNvSpPr txBox="1">
            <a:spLocks noGrp="1"/>
          </p:cNvSpPr>
          <p:nvPr>
            <p:ph type="body" idx="2"/>
          </p:nvPr>
        </p:nvSpPr>
        <p:spPr>
          <a:xfrm>
            <a:off x="904850" y="2481250"/>
            <a:ext cx="10198200" cy="38130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b="1">
                <a:solidFill>
                  <a:srgbClr val="000000"/>
                </a:solidFill>
                <a:highlight>
                  <a:srgbClr val="FFFFFF"/>
                </a:highlight>
                <a:latin typeface="Calibri"/>
                <a:ea typeface="Calibri"/>
                <a:cs typeface="Calibri"/>
                <a:sym typeface="Calibri"/>
              </a:rPr>
              <a:t>The Sustainability Plan should involve</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Only the management team.</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All employees, managers, customers, suppliers and investors.</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Only persons (internal and external) designated by management.</a:t>
            </a:r>
            <a:endParaRPr>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23"/>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Q3</a:t>
            </a:r>
            <a:endParaRPr/>
          </a:p>
        </p:txBody>
      </p:sp>
      <p:sp>
        <p:nvSpPr>
          <p:cNvPr id="668" name="Google Shape;668;p23"/>
          <p:cNvSpPr txBox="1">
            <a:spLocks noGrp="1"/>
          </p:cNvSpPr>
          <p:nvPr>
            <p:ph type="body" idx="2"/>
          </p:nvPr>
        </p:nvSpPr>
        <p:spPr>
          <a:xfrm>
            <a:off x="904850" y="2411950"/>
            <a:ext cx="10198200" cy="39660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b="1">
                <a:solidFill>
                  <a:srgbClr val="000000"/>
                </a:solidFill>
                <a:highlight>
                  <a:srgbClr val="FFFFFF"/>
                </a:highlight>
                <a:latin typeface="Calibri"/>
                <a:ea typeface="Calibri"/>
                <a:cs typeface="Calibri"/>
                <a:sym typeface="Calibri"/>
              </a:rPr>
              <a:t>When will sustainability reporting be mandatory for micro-enterprises?</a:t>
            </a:r>
            <a:endParaRPr b="1">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From 2027 but they can opt out until 1 January 2028.</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From 1 January 2025.</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No obligation has yet been established in time.</a:t>
            </a:r>
            <a:endParaRPr>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3"/>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Q4</a:t>
            </a:r>
            <a:endParaRPr/>
          </a:p>
        </p:txBody>
      </p:sp>
      <p:sp>
        <p:nvSpPr>
          <p:cNvPr id="674" name="Google Shape;674;p33"/>
          <p:cNvSpPr txBox="1">
            <a:spLocks noGrp="1"/>
          </p:cNvSpPr>
          <p:nvPr>
            <p:ph type="body" idx="2"/>
          </p:nvPr>
        </p:nvSpPr>
        <p:spPr>
          <a:xfrm>
            <a:off x="904850" y="2463900"/>
            <a:ext cx="10198200" cy="41391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b="1">
                <a:solidFill>
                  <a:srgbClr val="000000"/>
                </a:solidFill>
                <a:highlight>
                  <a:srgbClr val="FFFFFF"/>
                </a:highlight>
                <a:latin typeface="Calibri"/>
                <a:ea typeface="Calibri"/>
                <a:cs typeface="Calibri"/>
                <a:sym typeface="Calibri"/>
              </a:rPr>
              <a:t>The sustainability report shall be verified </a:t>
            </a:r>
            <a:endParaRPr b="1">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By an external auditing company without being subject to a standard template.</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Not required to be verified.</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By an external auditing company and in a standard electronic format that simplifies its inclusion in the Single European Access Point.</a:t>
            </a:r>
            <a:endParaRPr sz="2000">
              <a:solidFill>
                <a:srgbClr val="000000"/>
              </a:solidFill>
              <a:highlight>
                <a:srgbClr val="FFFFFF"/>
              </a:highlight>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49"/>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Q5</a:t>
            </a:r>
            <a:endParaRPr/>
          </a:p>
        </p:txBody>
      </p:sp>
      <p:sp>
        <p:nvSpPr>
          <p:cNvPr id="680" name="Google Shape;680;p49"/>
          <p:cNvSpPr txBox="1">
            <a:spLocks noGrp="1"/>
          </p:cNvSpPr>
          <p:nvPr>
            <p:ph type="body" idx="2"/>
          </p:nvPr>
        </p:nvSpPr>
        <p:spPr>
          <a:xfrm>
            <a:off x="904850" y="2152150"/>
            <a:ext cx="10198200" cy="461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b="1">
                <a:solidFill>
                  <a:srgbClr val="000000"/>
                </a:solidFill>
                <a:highlight>
                  <a:srgbClr val="FFFFFF"/>
                </a:highlight>
                <a:latin typeface="Calibri"/>
                <a:ea typeface="Calibri"/>
                <a:cs typeface="Calibri"/>
                <a:sym typeface="Calibri"/>
              </a:rPr>
              <a:t>In order to monitor compliance with the Sustainability Plan, it is essential to:</a:t>
            </a:r>
            <a:endParaRPr b="1">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Carry out periodic evaluation, monitoring and control actions.</a:t>
            </a:r>
            <a:endParaRPr>
              <a:solidFill>
                <a:srgbClr val="000000"/>
              </a:solidFill>
              <a:highlight>
                <a:srgbClr val="FFFFFF"/>
              </a:highlight>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highlight>
                  <a:srgbClr val="FFFFFF"/>
                </a:highlight>
                <a:latin typeface="Calibri"/>
                <a:ea typeface="Calibri"/>
                <a:cs typeface="Calibri"/>
                <a:sym typeface="Calibri"/>
              </a:rPr>
              <a:t>Design, implement and analyse a system of indicators that, within the framework of a scorecard, provides information on the evolution by objectives and deviations with respect to the estimated value.</a:t>
            </a:r>
            <a:endParaRPr>
              <a:solidFill>
                <a:srgbClr val="000000"/>
              </a:solidFill>
              <a:latin typeface="Calibri"/>
              <a:ea typeface="Calibri"/>
              <a:cs typeface="Calibri"/>
              <a:sym typeface="Calibri"/>
            </a:endParaRPr>
          </a:p>
          <a:p>
            <a:pPr marL="4572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All are correct.</a:t>
            </a:r>
            <a:endParaRPr>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Answer Key</a:t>
            </a:r>
            <a:endParaRPr/>
          </a:p>
        </p:txBody>
      </p:sp>
      <p:sp>
        <p:nvSpPr>
          <p:cNvPr id="686" name="Google Shape;686;p50"/>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B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A</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C</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24"/>
          <p:cNvPicPr preferRelativeResize="0">
            <a:picLocks noGrp="1"/>
          </p:cNvPicPr>
          <p:nvPr>
            <p:ph type="pic" idx="2"/>
          </p:nvPr>
        </p:nvPicPr>
        <p:blipFill rotWithShape="1">
          <a:blip r:embed="rId3">
            <a:alphaModFix amt="63000"/>
          </a:blip>
          <a:srcRect t="30282" b="30282"/>
          <a:stretch/>
        </p:blipFill>
        <p:spPr>
          <a:xfrm>
            <a:off x="474150" y="345350"/>
            <a:ext cx="10913677" cy="6148550"/>
          </a:xfrm>
          <a:prstGeom prst="rect">
            <a:avLst/>
          </a:prstGeom>
          <a:solidFill>
            <a:srgbClr val="BFBFBF"/>
          </a:solidFill>
          <a:ln>
            <a:noFill/>
          </a:ln>
        </p:spPr>
      </p:pic>
      <p:pic>
        <p:nvPicPr>
          <p:cNvPr id="692" name="Google Shape;692;p24" title="Fotos gratis : blanco, textura, piso, linda, patrón, papel ..."/>
          <p:cNvPicPr preferRelativeResize="0"/>
          <p:nvPr/>
        </p:nvPicPr>
        <p:blipFill rotWithShape="1">
          <a:blip r:embed="rId4">
            <a:alphaModFix/>
          </a:blip>
          <a:srcRect/>
          <a:stretch/>
        </p:blipFill>
        <p:spPr>
          <a:xfrm>
            <a:off x="1526500" y="1433175"/>
            <a:ext cx="9270124" cy="3263450"/>
          </a:xfrm>
          <a:prstGeom prst="rect">
            <a:avLst/>
          </a:prstGeom>
          <a:noFill/>
          <a:ln w="9525" cap="flat" cmpd="sng">
            <a:solidFill>
              <a:srgbClr val="010101"/>
            </a:solidFill>
            <a:prstDash val="solid"/>
            <a:miter lim="8000"/>
            <a:headEnd type="none" w="sm" len="sm"/>
            <a:tailEnd type="none" w="sm" len="sm"/>
          </a:ln>
          <a:effectLst>
            <a:outerShdw blurRad="200025" dist="104775" dir="3180000" algn="bl" rotWithShape="0">
              <a:srgbClr val="000000">
                <a:alpha val="48627"/>
              </a:srgbClr>
            </a:outerShdw>
          </a:effectLst>
        </p:spPr>
      </p:pic>
      <p:sp>
        <p:nvSpPr>
          <p:cNvPr id="693" name="Google Shape;693;p24"/>
          <p:cNvSpPr txBox="1"/>
          <p:nvPr/>
        </p:nvSpPr>
        <p:spPr>
          <a:xfrm>
            <a:off x="1696050" y="1544225"/>
            <a:ext cx="8769600" cy="31524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2400"/>
              <a:buFont typeface="Arial"/>
              <a:buNone/>
            </a:pPr>
            <a:endParaRPr sz="2400" b="1" i="0" u="none" strike="noStrike" cap="none">
              <a:solidFill>
                <a:srgbClr val="000000"/>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3000"/>
              <a:buFont typeface="Arial"/>
              <a:buNone/>
            </a:pPr>
            <a:r>
              <a:rPr lang="en-US" sz="3000" b="0" i="0" u="none" strike="noStrike" cap="none">
                <a:solidFill>
                  <a:srgbClr val="000000"/>
                </a:solidFill>
                <a:latin typeface="Calibri"/>
                <a:ea typeface="Calibri"/>
                <a:cs typeface="Calibri"/>
                <a:sym typeface="Calibri"/>
              </a:rPr>
              <a:t>"What we do today affects future generations".</a:t>
            </a:r>
            <a:endParaRPr sz="3000" b="0" i="0" u="none" strike="noStrike" cap="none">
              <a:solidFill>
                <a:srgbClr val="000000"/>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400"/>
              <a:buFont typeface="Arial"/>
              <a:buNone/>
            </a:pPr>
            <a:endParaRPr sz="2400" b="1" i="0" u="none" strike="noStrike" cap="none">
              <a:solidFill>
                <a:srgbClr val="000000"/>
              </a:solidFill>
              <a:latin typeface="Calibri"/>
              <a:ea typeface="Calibri"/>
              <a:cs typeface="Calibri"/>
              <a:sym typeface="Calibri"/>
            </a:endParaRPr>
          </a:p>
          <a:p>
            <a:pPr marL="0" marR="0" lvl="0" indent="0" algn="r" rtl="0">
              <a:lnSpc>
                <a:spcPct val="12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Jane GoodAll</a:t>
            </a:r>
            <a:endParaRPr sz="2400" b="0" i="0" u="none" strike="noStrike" cap="none">
              <a:solidFill>
                <a:srgbClr val="000000"/>
              </a:solidFill>
              <a:latin typeface="Calibri"/>
              <a:ea typeface="Calibri"/>
              <a:cs typeface="Calibri"/>
              <a:sym typeface="Calibri"/>
            </a:endParaRPr>
          </a:p>
          <a:p>
            <a:pPr marL="0" marR="0" lvl="0" indent="0" algn="r" rtl="0">
              <a:lnSpc>
                <a:spcPct val="12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United Nations Messenger of Peace</a:t>
            </a:r>
            <a:endParaRPr sz="2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700" name="Google Shape;700;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701" name="Google Shape;701;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02" name="Google Shape;702;p25"/>
          <p:cNvSpPr txBox="1"/>
          <p:nvPr/>
        </p:nvSpPr>
        <p:spPr>
          <a:xfrm>
            <a:off x="6025679" y="4642627"/>
            <a:ext cx="463054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KEY TERMS AND DEFINITIONS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26"/>
          <p:cNvSpPr txBox="1">
            <a:spLocks noGrp="1"/>
          </p:cNvSpPr>
          <p:nvPr>
            <p:ph type="body" idx="1"/>
          </p:nvPr>
        </p:nvSpPr>
        <p:spPr>
          <a:xfrm>
            <a:off x="4634275" y="497850"/>
            <a:ext cx="6665700" cy="58281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800"/>
              </a:spcBef>
              <a:spcAft>
                <a:spcPts val="0"/>
              </a:spcAft>
              <a:buClr>
                <a:srgbClr val="000000"/>
              </a:buClr>
              <a:buSzPts val="2400"/>
              <a:buFont typeface="Arial"/>
              <a:buChar char="•"/>
            </a:pPr>
            <a:r>
              <a:rPr lang="en-US" b="1" i="1">
                <a:solidFill>
                  <a:srgbClr val="000000"/>
                </a:solidFill>
              </a:rPr>
              <a:t>Corporate Social Responsibility/Corporate Social Responsibility (CSR/CSR):  </a:t>
            </a:r>
            <a:r>
              <a:rPr lang="en-US">
                <a:solidFill>
                  <a:srgbClr val="000000"/>
                </a:solidFill>
              </a:rPr>
              <a:t>Business principle that seeks to balance business objectives such as productivity and profitability without forgetting ethical and legal principles.</a:t>
            </a:r>
            <a:endParaRPr>
              <a:solidFill>
                <a:srgbClr val="000000"/>
              </a:solidFill>
            </a:endParaRPr>
          </a:p>
          <a:p>
            <a:pPr marL="419100" lvl="0" indent="-342900" algn="just" rtl="0">
              <a:lnSpc>
                <a:spcPct val="115000"/>
              </a:lnSpc>
              <a:spcBef>
                <a:spcPts val="1000"/>
              </a:spcBef>
              <a:spcAft>
                <a:spcPts val="1000"/>
              </a:spcAft>
              <a:buClr>
                <a:srgbClr val="000000"/>
              </a:buClr>
              <a:buSzPts val="2400"/>
              <a:buFont typeface="Arial"/>
              <a:buChar char="•"/>
            </a:pPr>
            <a:r>
              <a:rPr lang="en-US" b="1" i="1">
                <a:solidFill>
                  <a:srgbClr val="000000"/>
                </a:solidFill>
              </a:rPr>
              <a:t>ESG criteria:  </a:t>
            </a:r>
            <a:r>
              <a:rPr lang="en-US">
                <a:solidFill>
                  <a:srgbClr val="000000"/>
                </a:solidFill>
              </a:rPr>
              <a:t>They refer to Environmental, Social and Governance factors that are taken into account when investing in a company. ESG stands for "environmental, social and governance".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d29169d371_0_15"/>
          <p:cNvSpPr txBox="1">
            <a:spLocks noGrp="1"/>
          </p:cNvSpPr>
          <p:nvPr>
            <p:ph type="body" idx="1"/>
          </p:nvPr>
        </p:nvSpPr>
        <p:spPr>
          <a:xfrm>
            <a:off x="4618900" y="497850"/>
            <a:ext cx="6548700" cy="58281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800"/>
              </a:spcBef>
              <a:spcAft>
                <a:spcPts val="0"/>
              </a:spcAft>
              <a:buClr>
                <a:srgbClr val="000000"/>
              </a:buClr>
              <a:buSzPts val="2400"/>
              <a:buFont typeface="Arial"/>
              <a:buChar char="•"/>
            </a:pPr>
            <a:r>
              <a:rPr lang="en-US" b="1" i="1">
                <a:solidFill>
                  <a:srgbClr val="000000"/>
                </a:solidFill>
              </a:rPr>
              <a:t>Environmental Footprint: </a:t>
            </a:r>
            <a:r>
              <a:rPr lang="en-US">
                <a:solidFill>
                  <a:srgbClr val="000000"/>
                </a:solidFill>
              </a:rPr>
              <a:t>The Environmental Footprint evaluates the environmental impacts of a product or service, based on a Life Cycle Assessment (LCA), which is done according to international ISO standards (ISO 14040 and ISO 14044).</a:t>
            </a:r>
            <a:endParaRPr i="1">
              <a:solidFill>
                <a:srgbClr val="000000"/>
              </a:solidFill>
            </a:endParaRPr>
          </a:p>
          <a:p>
            <a:pPr marL="419100" lvl="0" indent="-342900" algn="just" rtl="0">
              <a:lnSpc>
                <a:spcPct val="115000"/>
              </a:lnSpc>
              <a:spcBef>
                <a:spcPts val="1000"/>
              </a:spcBef>
              <a:spcAft>
                <a:spcPts val="0"/>
              </a:spcAft>
              <a:buClr>
                <a:srgbClr val="000000"/>
              </a:buClr>
              <a:buSzPts val="2400"/>
              <a:buFont typeface="Arial"/>
              <a:buChar char="•"/>
            </a:pPr>
            <a:r>
              <a:rPr lang="en-US" b="1" i="1">
                <a:solidFill>
                  <a:srgbClr val="000000"/>
                </a:solidFill>
              </a:rPr>
              <a:t>Non-Financial Information: </a:t>
            </a:r>
            <a:r>
              <a:rPr lang="en-US">
                <a:solidFill>
                  <a:srgbClr val="000000"/>
                </a:solidFill>
              </a:rPr>
              <a:t>Sustainability Report: Micro-SME management report providing information on environmental, personnel, human rights, due diligence and sustainability issues.</a:t>
            </a:r>
            <a:endParaRPr>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d080a7830e_0_677"/>
          <p:cNvSpPr txBox="1">
            <a:spLocks noGrp="1"/>
          </p:cNvSpPr>
          <p:nvPr>
            <p:ph type="body" idx="1"/>
          </p:nvPr>
        </p:nvSpPr>
        <p:spPr>
          <a:xfrm>
            <a:off x="4825900" y="636150"/>
            <a:ext cx="6341700" cy="58317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1000"/>
              </a:spcBef>
              <a:spcAft>
                <a:spcPts val="0"/>
              </a:spcAft>
              <a:buClr>
                <a:srgbClr val="000000"/>
              </a:buClr>
              <a:buSzPts val="2400"/>
              <a:buFont typeface="Arial"/>
              <a:buChar char="•"/>
            </a:pPr>
            <a:r>
              <a:rPr lang="en-US" b="1" i="1">
                <a:solidFill>
                  <a:srgbClr val="000000"/>
                </a:solidFill>
                <a:highlight>
                  <a:schemeClr val="lt1"/>
                </a:highlight>
              </a:rPr>
              <a:t>European Ecolabel (EEE):  </a:t>
            </a:r>
            <a:r>
              <a:rPr lang="en-US">
                <a:solidFill>
                  <a:srgbClr val="000000"/>
                </a:solidFill>
                <a:highlight>
                  <a:schemeClr val="lt1"/>
                </a:highlight>
              </a:rPr>
              <a:t>Certification scheme managed by the EU Ecolabel Committee. It is awarded when products meet ecological and performance criteria.</a:t>
            </a:r>
            <a:endParaRPr>
              <a:solidFill>
                <a:srgbClr val="000000"/>
              </a:solidFill>
              <a:highlight>
                <a:schemeClr val="lt1"/>
              </a:highlight>
            </a:endParaRPr>
          </a:p>
          <a:p>
            <a:pPr marL="419100" lvl="0" indent="-342900" algn="just" rtl="0">
              <a:lnSpc>
                <a:spcPct val="115000"/>
              </a:lnSpc>
              <a:spcBef>
                <a:spcPts val="1000"/>
              </a:spcBef>
              <a:spcAft>
                <a:spcPts val="0"/>
              </a:spcAft>
              <a:buClr>
                <a:srgbClr val="000000"/>
              </a:buClr>
              <a:buSzPts val="2400"/>
              <a:buFont typeface="Arial"/>
              <a:buChar char="•"/>
            </a:pPr>
            <a:r>
              <a:rPr lang="en-US" b="1" i="1">
                <a:solidFill>
                  <a:srgbClr val="000000"/>
                </a:solidFill>
                <a:highlight>
                  <a:schemeClr val="lt1"/>
                </a:highlight>
              </a:rPr>
              <a:t>Circular Economy:  </a:t>
            </a:r>
            <a:r>
              <a:rPr lang="en-US">
                <a:solidFill>
                  <a:srgbClr val="000000"/>
                </a:solidFill>
                <a:highlight>
                  <a:schemeClr val="lt1"/>
                </a:highlight>
              </a:rPr>
              <a:t>A model of production and consumption that involves reducing the waste of resources. It extends the life cycle of products.</a:t>
            </a:r>
            <a:endParaRPr>
              <a:solidFill>
                <a:srgbClr val="000000"/>
              </a:solidFill>
              <a:highlight>
                <a:schemeClr val="lt1"/>
              </a:highlight>
            </a:endParaRPr>
          </a:p>
          <a:p>
            <a:pPr marL="419100" lvl="0" indent="-342900" algn="just" rtl="0">
              <a:lnSpc>
                <a:spcPct val="115000"/>
              </a:lnSpc>
              <a:spcBef>
                <a:spcPts val="1000"/>
              </a:spcBef>
              <a:spcAft>
                <a:spcPts val="0"/>
              </a:spcAft>
              <a:buClr>
                <a:srgbClr val="000000"/>
              </a:buClr>
              <a:buSzPts val="2400"/>
              <a:buFont typeface="Arial"/>
              <a:buChar char="•"/>
            </a:pPr>
            <a:r>
              <a:rPr lang="en-US" b="1" i="1">
                <a:solidFill>
                  <a:srgbClr val="000000"/>
                </a:solidFill>
                <a:highlight>
                  <a:schemeClr val="lt1"/>
                </a:highlight>
              </a:rPr>
              <a:t>Climate Neutrality:  </a:t>
            </a:r>
            <a:r>
              <a:rPr lang="en-US">
                <a:solidFill>
                  <a:srgbClr val="000000"/>
                </a:solidFill>
                <a:highlight>
                  <a:schemeClr val="lt1"/>
                </a:highlight>
              </a:rPr>
              <a:t>Consists of offsetting greenhouse emissions with processes that fix atmospheric carbon</a:t>
            </a:r>
            <a:r>
              <a:rPr lang="en-US" b="1" i="1">
                <a:solidFill>
                  <a:srgbClr val="000000"/>
                </a:solidFill>
                <a:highlight>
                  <a:schemeClr val="lt1"/>
                </a:highlight>
              </a:rPr>
              <a:t>.</a:t>
            </a:r>
            <a:endParaRPr>
              <a:solidFill>
                <a:srgbClr val="000000"/>
              </a:solidFill>
              <a:highlight>
                <a:schemeClr val="lt1"/>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5"/>
          <p:cNvPicPr preferRelativeResize="0">
            <a:picLocks noGrp="1"/>
          </p:cNvPicPr>
          <p:nvPr>
            <p:ph type="pic" idx="2"/>
          </p:nvPr>
        </p:nvPicPr>
        <p:blipFill rotWithShape="1">
          <a:blip r:embed="rId3">
            <a:alphaModFix amt="84000"/>
          </a:blip>
          <a:srcRect l="-220" t="13271" r="220" b="20626"/>
          <a:stretch/>
        </p:blipFill>
        <p:spPr>
          <a:xfrm>
            <a:off x="238772" y="2626822"/>
            <a:ext cx="7708195" cy="3396829"/>
          </a:xfrm>
          <a:prstGeom prst="rect">
            <a:avLst/>
          </a:prstGeom>
          <a:solidFill>
            <a:srgbClr val="BFBFBF"/>
          </a:solidFill>
          <a:ln>
            <a:noFill/>
          </a:ln>
        </p:spPr>
      </p:pic>
      <p:sp>
        <p:nvSpPr>
          <p:cNvPr id="240" name="Google Shape;240;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1" name="Google Shape;241;p5"/>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2" name="Google Shape;242;p5"/>
          <p:cNvSpPr txBox="1"/>
          <p:nvPr/>
        </p:nvSpPr>
        <p:spPr>
          <a:xfrm>
            <a:off x="6163904" y="4770223"/>
            <a:ext cx="45218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INTRODUCTION TO THE MODULE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27"/>
          <p:cNvPicPr preferRelativeResize="0">
            <a:picLocks noGrp="1"/>
          </p:cNvPicPr>
          <p:nvPr>
            <p:ph type="pic" idx="2"/>
          </p:nvPr>
        </p:nvPicPr>
        <p:blipFill rotWithShape="1">
          <a:blip r:embed="rId3">
            <a:alphaModFix amt="60000"/>
          </a:blip>
          <a:srcRect t="7740" b="7739"/>
          <a:stretch/>
        </p:blipFill>
        <p:spPr>
          <a:xfrm>
            <a:off x="25" y="-6232"/>
            <a:ext cx="12192000" cy="6870470"/>
          </a:xfrm>
          <a:prstGeom prst="rect">
            <a:avLst/>
          </a:prstGeom>
          <a:solidFill>
            <a:srgbClr val="BFBFBF"/>
          </a:solidFill>
          <a:ln>
            <a:noFill/>
          </a:ln>
        </p:spPr>
      </p:pic>
      <p:pic>
        <p:nvPicPr>
          <p:cNvPr id="723" name="Google Shape;723;p27" title="Fotos gratis : blanco, textura, piso, linda, patrón, papel ..."/>
          <p:cNvPicPr preferRelativeResize="0"/>
          <p:nvPr/>
        </p:nvPicPr>
        <p:blipFill rotWithShape="1">
          <a:blip r:embed="rId4">
            <a:alphaModFix/>
          </a:blip>
          <a:srcRect/>
          <a:stretch/>
        </p:blipFill>
        <p:spPr>
          <a:xfrm>
            <a:off x="1082575" y="1208525"/>
            <a:ext cx="10260550" cy="3488099"/>
          </a:xfrm>
          <a:prstGeom prst="rect">
            <a:avLst/>
          </a:prstGeom>
          <a:noFill/>
          <a:ln w="9525" cap="flat" cmpd="sng">
            <a:solidFill>
              <a:srgbClr val="010101"/>
            </a:solidFill>
            <a:prstDash val="solid"/>
            <a:miter lim="8000"/>
            <a:headEnd type="none" w="sm" len="sm"/>
            <a:tailEnd type="none" w="sm" len="sm"/>
          </a:ln>
          <a:effectLst>
            <a:outerShdw blurRad="200025" dist="114300" dir="2700000" algn="bl" rotWithShape="0">
              <a:srgbClr val="000000">
                <a:alpha val="48627"/>
              </a:srgbClr>
            </a:outerShdw>
          </a:effectLst>
        </p:spPr>
      </p:pic>
      <p:sp>
        <p:nvSpPr>
          <p:cNvPr id="724" name="Google Shape;724;p27"/>
          <p:cNvSpPr txBox="1"/>
          <p:nvPr/>
        </p:nvSpPr>
        <p:spPr>
          <a:xfrm>
            <a:off x="1313088" y="1586875"/>
            <a:ext cx="9799500" cy="2806500"/>
          </a:xfrm>
          <a:prstGeom prst="rect">
            <a:avLst/>
          </a:prstGeom>
          <a:noFill/>
          <a:ln>
            <a:noFill/>
          </a:ln>
        </p:spPr>
        <p:txBody>
          <a:bodyPr spcFirstLastPara="1" wrap="square" lIns="91425" tIns="91425" rIns="91425" bIns="91425" anchor="t" anchorCtr="0">
            <a:spAutoFit/>
          </a:bodyPr>
          <a:lstStyle/>
          <a:p>
            <a:pPr marL="228600" marR="0" lvl="0" indent="-228600" algn="l" rtl="0">
              <a:lnSpc>
                <a:spcPct val="90000"/>
              </a:lnSpc>
              <a:spcBef>
                <a:spcPts val="1000"/>
              </a:spcBef>
              <a:spcAft>
                <a:spcPts val="0"/>
              </a:spcAft>
              <a:buClr>
                <a:srgbClr val="000000"/>
              </a:buClr>
              <a:buSzPts val="2700"/>
              <a:buFont typeface="Arial"/>
              <a:buNone/>
            </a:pPr>
            <a:r>
              <a:rPr lang="en-US" sz="2700" b="0" i="0" u="none" strike="noStrike" cap="none">
                <a:solidFill>
                  <a:srgbClr val="000000"/>
                </a:solidFill>
                <a:latin typeface="Calibri"/>
                <a:ea typeface="Calibri"/>
                <a:cs typeface="Calibri"/>
                <a:sym typeface="Calibri"/>
              </a:rPr>
              <a:t>   "Where there is a tree to plant, you plant it; where there is wrong to be righted, you mend it; where there is an effort that everyone else shirks, you do it. </a:t>
            </a:r>
            <a:endParaRPr sz="27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700"/>
              <a:buFont typeface="Arial"/>
              <a:buNone/>
            </a:pPr>
            <a:r>
              <a:rPr lang="en-US" sz="2700" b="0" i="0" u="none" strike="noStrike" cap="none">
                <a:solidFill>
                  <a:srgbClr val="000000"/>
                </a:solidFill>
                <a:latin typeface="Calibri"/>
                <a:ea typeface="Calibri"/>
                <a:cs typeface="Calibri"/>
                <a:sym typeface="Calibri"/>
              </a:rPr>
              <a:t>   Be the one who moves the stone out of the way".</a:t>
            </a:r>
            <a:endParaRPr sz="2700" b="0" i="0" u="none" strike="noStrike" cap="none">
              <a:solidFill>
                <a:srgbClr val="000000"/>
              </a:solidFill>
              <a:latin typeface="Calibri"/>
              <a:ea typeface="Calibri"/>
              <a:cs typeface="Calibri"/>
              <a:sym typeface="Calibri"/>
            </a:endParaRPr>
          </a:p>
          <a:p>
            <a:pPr marL="228600" marR="0" lvl="0" indent="-228600" algn="r" rtl="0">
              <a:lnSpc>
                <a:spcPct val="90000"/>
              </a:lnSpc>
              <a:spcBef>
                <a:spcPts val="0"/>
              </a:spcBef>
              <a:spcAft>
                <a:spcPts val="0"/>
              </a:spcAft>
              <a:buClr>
                <a:srgbClr val="000000"/>
              </a:buClr>
              <a:buSzPts val="2400"/>
              <a:buFont typeface="Arial"/>
              <a:buNone/>
            </a:pPr>
            <a:endParaRPr sz="2400" b="1" i="0" u="none" strike="noStrike" cap="none">
              <a:solidFill>
                <a:srgbClr val="000000"/>
              </a:solidFill>
              <a:latin typeface="Calibri"/>
              <a:ea typeface="Calibri"/>
              <a:cs typeface="Calibri"/>
              <a:sym typeface="Calibri"/>
            </a:endParaRPr>
          </a:p>
          <a:p>
            <a:pPr marL="0" marR="0" lvl="0" indent="0" algn="r" rtl="0">
              <a:lnSpc>
                <a:spcPct val="90000"/>
              </a:lnSpc>
              <a:spcBef>
                <a:spcPts val="0"/>
              </a:spcBef>
              <a:spcAft>
                <a:spcPts val="0"/>
              </a:spcAft>
              <a:buClr>
                <a:schemeClr val="lt1"/>
              </a:buClr>
              <a:buSzPts val="2400"/>
              <a:buFont typeface="Arial"/>
              <a:buNone/>
            </a:pPr>
            <a:r>
              <a:rPr lang="en-US" sz="2400" b="0" i="0" u="none" strike="noStrike" cap="none">
                <a:solidFill>
                  <a:srgbClr val="000000"/>
                </a:solidFill>
                <a:latin typeface="Calibri"/>
                <a:ea typeface="Calibri"/>
                <a:cs typeface="Calibri"/>
                <a:sym typeface="Calibri"/>
              </a:rPr>
              <a:t>Gabriela Mistral</a:t>
            </a:r>
            <a:endParaRPr sz="2400" b="0" i="0" u="none" strike="noStrike" cap="none">
              <a:solidFill>
                <a:srgbClr val="000000"/>
              </a:solidFill>
              <a:latin typeface="Calibri"/>
              <a:ea typeface="Calibri"/>
              <a:cs typeface="Calibri"/>
              <a:sym typeface="Calibri"/>
            </a:endParaRPr>
          </a:p>
          <a:p>
            <a:pPr marL="228600" marR="0" lvl="0" indent="-228600" algn="r" rtl="0">
              <a:lnSpc>
                <a:spcPct val="90000"/>
              </a:lnSpc>
              <a:spcBef>
                <a:spcPts val="0"/>
              </a:spcBef>
              <a:spcAft>
                <a:spcPts val="0"/>
              </a:spcAft>
              <a:buClr>
                <a:schemeClr val="lt1"/>
              </a:buClr>
              <a:buSzPts val="2400"/>
              <a:buFont typeface="Arial"/>
              <a:buNone/>
            </a:pPr>
            <a:r>
              <a:rPr lang="en-US" sz="2400" b="0" i="0" u="none" strike="noStrike" cap="none">
                <a:solidFill>
                  <a:srgbClr val="000000"/>
                </a:solidFill>
                <a:latin typeface="Calibri"/>
                <a:ea typeface="Calibri"/>
                <a:cs typeface="Calibri"/>
                <a:sym typeface="Calibri"/>
              </a:rPr>
              <a:t> Nobel Prize in Literature</a:t>
            </a:r>
            <a:endParaRPr sz="2700" b="0" i="0" u="none" strike="noStrike" cap="non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28"/>
          <p:cNvPicPr preferRelativeResize="0">
            <a:picLocks noGrp="1"/>
          </p:cNvPicPr>
          <p:nvPr>
            <p:ph type="pic" idx="2"/>
          </p:nvPr>
        </p:nvPicPr>
        <p:blipFill rotWithShape="1">
          <a:blip r:embed="rId3">
            <a:alphaModFix amt="90000"/>
          </a:blip>
          <a:srcRect l="12956" t="11648" b="30815"/>
          <a:stretch/>
        </p:blipFill>
        <p:spPr>
          <a:xfrm>
            <a:off x="238772" y="2626822"/>
            <a:ext cx="7708195" cy="3396829"/>
          </a:xfrm>
          <a:prstGeom prst="rect">
            <a:avLst/>
          </a:prstGeom>
          <a:solidFill>
            <a:srgbClr val="BFBFBF"/>
          </a:solidFill>
          <a:ln>
            <a:noFill/>
          </a:ln>
        </p:spPr>
      </p:pic>
      <p:sp>
        <p:nvSpPr>
          <p:cNvPr id="731" name="Google Shape;731;p2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732" name="Google Shape;732;p2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33" name="Google Shape;733;p28"/>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29"/>
          <p:cNvSpPr txBox="1">
            <a:spLocks noGrp="1"/>
          </p:cNvSpPr>
          <p:nvPr>
            <p:ph type="body" idx="2"/>
          </p:nvPr>
        </p:nvSpPr>
        <p:spPr>
          <a:xfrm>
            <a:off x="380300" y="2204875"/>
            <a:ext cx="11440500" cy="4280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i="1" u="sng">
                <a:solidFill>
                  <a:srgbClr val="000000"/>
                </a:solidFill>
              </a:rPr>
              <a:t>Publications:</a:t>
            </a:r>
            <a:endParaRPr i="1" u="sng">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AQUA, ACPUA (2019). Proposal for indicators to incorporate the SDGs into institutional quality assessment processes.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Ayuso, A. (2017). Participation and accountability in the localisation of the 2030 Agenda.  CIDOB Monographs Collection 2017.</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(2007). Roadmap for the European Sustainable Development Strategy. A sustainable future within reach (pdf).</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(2017). White Paper on the Future of Europe. </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(2017). European Pillar of Social Rights.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(2019). Reflection paper for a sustainable Europe by 2030.</a:t>
            </a:r>
            <a:endParaRPr>
              <a:solidFill>
                <a:srgbClr val="000000"/>
              </a:solidFill>
            </a:endParaRPr>
          </a:p>
          <a:p>
            <a:pPr marL="457200" lvl="0" indent="0" algn="just" rtl="0">
              <a:lnSpc>
                <a:spcPct val="100000"/>
              </a:lnSpc>
              <a:spcBef>
                <a:spcPts val="0"/>
              </a:spcBef>
              <a:spcAft>
                <a:spcPts val="0"/>
              </a:spcAft>
              <a:buSzPts val="2400"/>
              <a:buNone/>
            </a:pPr>
            <a:endParaRPr>
              <a:solidFill>
                <a:srgbClr val="000000"/>
              </a:solidFill>
            </a:endParaRPr>
          </a:p>
        </p:txBody>
      </p:sp>
      <p:sp>
        <p:nvSpPr>
          <p:cNvPr id="739" name="Google Shape;739;p29"/>
          <p:cNvSpPr txBox="1">
            <a:spLocks noGrp="1"/>
          </p:cNvSpPr>
          <p:nvPr>
            <p:ph type="body" idx="1"/>
          </p:nvPr>
        </p:nvSpPr>
        <p:spPr>
          <a:xfrm>
            <a:off x="860906" y="5601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a:t>REFERENCES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d29169d371_0_5"/>
          <p:cNvSpPr txBox="1">
            <a:spLocks noGrp="1"/>
          </p:cNvSpPr>
          <p:nvPr>
            <p:ph type="body" idx="1"/>
          </p:nvPr>
        </p:nvSpPr>
        <p:spPr>
          <a:xfrm>
            <a:off x="942956" y="66496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Font typeface="Arial"/>
              <a:buNone/>
            </a:pPr>
            <a:r>
              <a:rPr lang="en-US"/>
              <a:t>REFERENCES</a:t>
            </a:r>
            <a:endParaRPr/>
          </a:p>
        </p:txBody>
      </p:sp>
      <p:sp>
        <p:nvSpPr>
          <p:cNvPr id="745" name="Google Shape;745;g2d29169d371_0_5"/>
          <p:cNvSpPr txBox="1">
            <a:spLocks noGrp="1"/>
          </p:cNvSpPr>
          <p:nvPr>
            <p:ph type="body" idx="2"/>
          </p:nvPr>
        </p:nvSpPr>
        <p:spPr>
          <a:xfrm>
            <a:off x="380300" y="2204875"/>
            <a:ext cx="11440500" cy="3203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0"/>
              </a:spcBef>
              <a:spcAft>
                <a:spcPts val="0"/>
              </a:spcAft>
              <a:buClr>
                <a:srgbClr val="000000"/>
              </a:buClr>
              <a:buSzPts val="2400"/>
              <a:buChar char="-"/>
            </a:pPr>
            <a:r>
              <a:rPr lang="en-US">
                <a:solidFill>
                  <a:srgbClr val="000000"/>
                </a:solidFill>
              </a:rPr>
              <a:t>GRI, UN Global Compact, WBCSD (2016). SDG Compass. The roadmap for business action on the SDGs.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Gudynas, (2010). Sustainable development: a basic guide to concepts and trends towards another economy.</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United Nations (1948). Universal Declaration of Human Rights. </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United Nations (1987). Report of the World Commission on Environment and Development. "Our Common Future" (Brundtland Report).</a:t>
            </a:r>
            <a:endParaRPr>
              <a:solidFill>
                <a:srgbClr val="000000"/>
              </a:solidFill>
            </a:endParaRPr>
          </a:p>
          <a:p>
            <a:pPr marL="457200" lvl="0" indent="0" algn="just" rtl="0">
              <a:lnSpc>
                <a:spcPct val="100000"/>
              </a:lnSpc>
              <a:spcBef>
                <a:spcPts val="0"/>
              </a:spcBef>
              <a:spcAft>
                <a:spcPts val="0"/>
              </a:spcAft>
              <a:buSzPts val="2400"/>
              <a:buNone/>
            </a:pPr>
            <a:r>
              <a:rPr lang="en-US">
                <a:solidFill>
                  <a:srgbClr val="000000"/>
                </a:solidFill>
              </a:rPr>
              <a:t> </a:t>
            </a:r>
            <a:endParaRPr>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2d29169d371_0_10"/>
          <p:cNvSpPr txBox="1">
            <a:spLocks noGrp="1"/>
          </p:cNvSpPr>
          <p:nvPr>
            <p:ph type="body" idx="2"/>
          </p:nvPr>
        </p:nvSpPr>
        <p:spPr>
          <a:xfrm>
            <a:off x="514025" y="2408275"/>
            <a:ext cx="7177800" cy="35667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i="1" u="sng">
                <a:solidFill>
                  <a:srgbClr val="000000"/>
                </a:solidFill>
              </a:rPr>
              <a:t>Webs:</a:t>
            </a:r>
            <a:endParaRPr i="1" u="sng">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3"/>
              </a:rPr>
              <a:t>www.consilium.europa.eu</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4"/>
              </a:rPr>
              <a:t>www.eesc.europa.eu</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5"/>
              </a:rPr>
              <a:t>www.pactomundial.org</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6"/>
              </a:rPr>
              <a:t>www.sustainabledevelopment.un.org</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7"/>
              </a:rPr>
              <a:t>www.wtwco.com</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8"/>
              </a:rPr>
              <a:t>www.redeuroparc</a:t>
            </a:r>
            <a:r>
              <a:rPr lang="en-US" i="1">
                <a:solidFill>
                  <a:schemeClr val="hlink"/>
                </a:solidFill>
                <a:uFill>
                  <a:noFill/>
                </a:uFill>
                <a:hlinkClick r:id="rId8"/>
              </a:rPr>
              <a:t>.org</a:t>
            </a:r>
            <a:endParaRPr i="1">
              <a:solidFill>
                <a:srgbClr val="000000"/>
              </a:solidFill>
            </a:endParaRPr>
          </a:p>
          <a:p>
            <a:pPr marL="45720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p:txBody>
      </p:sp>
      <p:sp>
        <p:nvSpPr>
          <p:cNvPr id="751" name="Google Shape;751;g2d29169d371_0_10"/>
          <p:cNvSpPr txBox="1">
            <a:spLocks noGrp="1"/>
          </p:cNvSpPr>
          <p:nvPr>
            <p:ph type="body" idx="1"/>
          </p:nvPr>
        </p:nvSpPr>
        <p:spPr>
          <a:xfrm>
            <a:off x="895331" y="7125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a:t>REFERENCES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30"/>
          <p:cNvPicPr preferRelativeResize="0">
            <a:picLocks noGrp="1"/>
          </p:cNvPicPr>
          <p:nvPr>
            <p:ph type="pic" idx="2"/>
          </p:nvPr>
        </p:nvPicPr>
        <p:blipFill rotWithShape="1">
          <a:blip r:embed="rId3">
            <a:alphaModFix amt="50000"/>
          </a:blip>
          <a:srcRect t="30282" b="30282"/>
          <a:stretch/>
        </p:blipFill>
        <p:spPr>
          <a:xfrm>
            <a:off x="490375" y="345350"/>
            <a:ext cx="10909275" cy="6148550"/>
          </a:xfrm>
          <a:prstGeom prst="rect">
            <a:avLst/>
          </a:prstGeom>
          <a:solidFill>
            <a:srgbClr val="BFBFBF"/>
          </a:solidFill>
          <a:ln>
            <a:noFill/>
          </a:ln>
        </p:spPr>
      </p:pic>
      <p:sp>
        <p:nvSpPr>
          <p:cNvPr id="757" name="Google Shape;757;p30"/>
          <p:cNvSpPr txBox="1"/>
          <p:nvPr/>
        </p:nvSpPr>
        <p:spPr>
          <a:xfrm>
            <a:off x="1450638" y="2568300"/>
            <a:ext cx="9009900" cy="11961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2200"/>
              <a:buFont typeface="Arial"/>
              <a:buNone/>
            </a:pPr>
            <a:endParaRPr sz="2200" b="1" i="0" u="none" strike="noStrike" cap="none">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22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8" name="Google Shape;758;p30" title="Fotos gratis : blanco, textura, piso, linda, patrón, papel ..."/>
          <p:cNvPicPr preferRelativeResize="0"/>
          <p:nvPr/>
        </p:nvPicPr>
        <p:blipFill rotWithShape="1">
          <a:blip r:embed="rId4">
            <a:alphaModFix/>
          </a:blip>
          <a:srcRect/>
          <a:stretch/>
        </p:blipFill>
        <p:spPr>
          <a:xfrm>
            <a:off x="1169487" y="1852037"/>
            <a:ext cx="9572224" cy="2746876"/>
          </a:xfrm>
          <a:prstGeom prst="rect">
            <a:avLst/>
          </a:prstGeom>
          <a:noFill/>
          <a:ln w="9525" cap="flat" cmpd="sng">
            <a:solidFill>
              <a:srgbClr val="010101"/>
            </a:solidFill>
            <a:prstDash val="solid"/>
            <a:miter lim="8000"/>
            <a:headEnd type="none" w="sm" len="sm"/>
            <a:tailEnd type="none" w="sm" len="sm"/>
          </a:ln>
          <a:effectLst>
            <a:outerShdw blurRad="57150" dist="123825" dir="3000000" algn="bl" rotWithShape="0">
              <a:srgbClr val="000000">
                <a:alpha val="28627"/>
              </a:srgbClr>
            </a:outerShdw>
          </a:effectLst>
        </p:spPr>
      </p:pic>
      <p:sp>
        <p:nvSpPr>
          <p:cNvPr id="759" name="Google Shape;759;p30"/>
          <p:cNvSpPr txBox="1"/>
          <p:nvPr/>
        </p:nvSpPr>
        <p:spPr>
          <a:xfrm>
            <a:off x="1615950" y="2600775"/>
            <a:ext cx="8844600" cy="163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"Think globally, act locally".</a:t>
            </a:r>
            <a:endParaRPr sz="3500" b="0" i="0" u="none" strike="noStrike" cap="none">
              <a:solidFill>
                <a:srgbClr val="000000"/>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700"/>
              <a:buFont typeface="Arial"/>
              <a:buNone/>
            </a:pPr>
            <a:endParaRPr sz="2700" b="0" i="0" u="none" strike="noStrike" cap="none">
              <a:solidFill>
                <a:srgbClr val="000000"/>
              </a:solidFill>
              <a:latin typeface="Calibri"/>
              <a:ea typeface="Calibri"/>
              <a:cs typeface="Calibri"/>
              <a:sym typeface="Calibri"/>
            </a:endParaRPr>
          </a:p>
          <a:p>
            <a:pPr marL="0" marR="0" lvl="0" indent="0" algn="r" rtl="0">
              <a:lnSpc>
                <a:spcPct val="120000"/>
              </a:lnSpc>
              <a:spcBef>
                <a:spcPts val="0"/>
              </a:spcBef>
              <a:spcAft>
                <a:spcPts val="0"/>
              </a:spcAft>
              <a:buClr>
                <a:srgbClr val="000000"/>
              </a:buClr>
              <a:buSzPts val="2700"/>
              <a:buFont typeface="Arial"/>
              <a:buNone/>
            </a:pPr>
            <a:r>
              <a:rPr lang="en-US" sz="2700" b="0" i="0" u="none" strike="noStrike" cap="none">
                <a:solidFill>
                  <a:srgbClr val="000000"/>
                </a:solidFill>
                <a:latin typeface="Calibri"/>
                <a:ea typeface="Calibri"/>
                <a:cs typeface="Calibri"/>
                <a:sym typeface="Calibri"/>
              </a:rPr>
              <a:t>Jacques Ellul.  Philosopher</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g2d29c645a3d_1_633"/>
          <p:cNvPicPr preferRelativeResize="0">
            <a:picLocks noGrp="1"/>
          </p:cNvPicPr>
          <p:nvPr>
            <p:ph type="pic" idx="2"/>
          </p:nvPr>
        </p:nvPicPr>
        <p:blipFill rotWithShape="1">
          <a:blip r:embed="rId3">
            <a:alphaModFix/>
          </a:blip>
          <a:srcRect l="12960" t="11645" b="30816"/>
          <a:stretch/>
        </p:blipFill>
        <p:spPr>
          <a:xfrm>
            <a:off x="238772" y="2626822"/>
            <a:ext cx="7708193" cy="3396829"/>
          </a:xfrm>
          <a:prstGeom prst="rect">
            <a:avLst/>
          </a:prstGeom>
          <a:solidFill>
            <a:srgbClr val="BFBFBF"/>
          </a:solidFill>
          <a:ln>
            <a:noFill/>
          </a:ln>
        </p:spPr>
      </p:pic>
      <p:sp>
        <p:nvSpPr>
          <p:cNvPr id="766" name="Google Shape;766;g2d29c645a3d_1_633"/>
          <p:cNvSpPr txBox="1">
            <a:spLocks noGrp="1"/>
          </p:cNvSpPr>
          <p:nvPr>
            <p:ph type="body" idx="1"/>
          </p:nvPr>
        </p:nvSpPr>
        <p:spPr>
          <a:xfrm>
            <a:off x="7630825" y="990928"/>
            <a:ext cx="2067000" cy="148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07</a:t>
            </a:r>
            <a:endParaRPr/>
          </a:p>
        </p:txBody>
      </p:sp>
      <p:sp>
        <p:nvSpPr>
          <p:cNvPr id="767" name="Google Shape;767;g2d29c645a3d_1_633"/>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68" name="Google Shape;768;g2d29c645a3d_1_633"/>
          <p:cNvSpPr txBox="1"/>
          <p:nvPr/>
        </p:nvSpPr>
        <p:spPr>
          <a:xfrm>
            <a:off x="5840550" y="4556525"/>
            <a:ext cx="4861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Exhibit: ISO Standards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d29c645a3d_1_641"/>
          <p:cNvSpPr txBox="1">
            <a:spLocks noGrp="1"/>
          </p:cNvSpPr>
          <p:nvPr>
            <p:ph type="body" idx="1"/>
          </p:nvPr>
        </p:nvSpPr>
        <p:spPr>
          <a:xfrm>
            <a:off x="867175" y="500000"/>
            <a:ext cx="6819600" cy="105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sz="3800"/>
              <a:t>Annex: Outline of ISO standards </a:t>
            </a:r>
            <a:endParaRPr sz="3800"/>
          </a:p>
        </p:txBody>
      </p:sp>
      <p:graphicFrame>
        <p:nvGraphicFramePr>
          <p:cNvPr id="774" name="Google Shape;774;g2d29c645a3d_1_641"/>
          <p:cNvGraphicFramePr/>
          <p:nvPr/>
        </p:nvGraphicFramePr>
        <p:xfrm>
          <a:off x="11824" y="2022575"/>
          <a:ext cx="3000000" cy="3000000"/>
        </p:xfrm>
        <a:graphic>
          <a:graphicData uri="http://schemas.openxmlformats.org/drawingml/2006/table">
            <a:tbl>
              <a:tblPr>
                <a:noFill/>
                <a:tableStyleId>{D6D366EE-9279-491B-A76A-B640B1E64D7B}</a:tableStyleId>
              </a:tblPr>
              <a:tblGrid>
                <a:gridCol w="3883950">
                  <a:extLst>
                    <a:ext uri="{9D8B030D-6E8A-4147-A177-3AD203B41FA5}">
                      <a16:colId xmlns:a16="http://schemas.microsoft.com/office/drawing/2014/main" val="20000"/>
                    </a:ext>
                  </a:extLst>
                </a:gridCol>
                <a:gridCol w="941250">
                  <a:extLst>
                    <a:ext uri="{9D8B030D-6E8A-4147-A177-3AD203B41FA5}">
                      <a16:colId xmlns:a16="http://schemas.microsoft.com/office/drawing/2014/main" val="20001"/>
                    </a:ext>
                  </a:extLst>
                </a:gridCol>
                <a:gridCol w="6894025">
                  <a:extLst>
                    <a:ext uri="{9D8B030D-6E8A-4147-A177-3AD203B41FA5}">
                      <a16:colId xmlns:a16="http://schemas.microsoft.com/office/drawing/2014/main" val="20002"/>
                    </a:ext>
                  </a:extLst>
                </a:gridCol>
              </a:tblGrid>
              <a:tr h="230350">
                <a:tc rowSpan="3">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Emissions and carbon footprint</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rowSpan="3">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14064-1</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14064-2</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14064-3</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14065</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14066</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14067</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rowSpan="3">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Quantification and reporting of greenhouse gas emissions and removals</a:t>
                      </a:r>
                      <a:endParaRPr sz="15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389000">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454125">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0034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Energy Savings</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50001</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50002</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50003</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50004</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50006</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50015</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Energy management systems and energy audits</a:t>
                      </a:r>
                      <a:endParaRPr sz="15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extLst>
                  <a:ext uri="{0D108BD9-81ED-4DB2-BD59-A6C34878D82A}">
                    <a16:rowId xmlns:a16="http://schemas.microsoft.com/office/drawing/2014/main" val="10003"/>
                  </a:ext>
                </a:extLst>
              </a:tr>
              <a:tr h="1767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Water Savings</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14046</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Water footprint of products, processes and organisations.</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extLst>
                  <a:ext uri="{0D108BD9-81ED-4DB2-BD59-A6C34878D82A}">
                    <a16:rowId xmlns:a16="http://schemas.microsoft.com/office/drawing/2014/main" val="10004"/>
                  </a:ext>
                </a:extLst>
              </a:tr>
              <a:tr h="268375">
                <a:tc rowSpan="6">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Environmental Labels</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Environmental management system in the company</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383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14025</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TYPE III environmental labels and declarations</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Environmental Labels: General Principles</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14054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Environmental self-declarations. Type II environmental labelling.</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8"/>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Tipe I environmental label</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9"/>
                  </a:ext>
                </a:extLst>
              </a:tr>
              <a:tr h="3187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14040</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Product life cycle analysis</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10"/>
                  </a:ext>
                </a:extLst>
              </a:tr>
              <a:tr h="2546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Wood Sector</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9001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Traceability of Wood Products</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extLst>
                  <a:ext uri="{0D108BD9-81ED-4DB2-BD59-A6C34878D82A}">
                    <a16:rowId xmlns:a16="http://schemas.microsoft.com/office/drawing/2014/main" val="10011"/>
                  </a:ext>
                </a:extLst>
              </a:tr>
              <a:tr h="2408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Corporate Social Responsibility</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26000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a:latin typeface="Calibri"/>
                          <a:ea typeface="Calibri"/>
                          <a:cs typeface="Calibri"/>
                          <a:sym typeface="Calibri"/>
                        </a:rPr>
                        <a:t>It is a guide. Not certifiable. Human Rights.</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extLst>
                  <a:ext uri="{0D108BD9-81ED-4DB2-BD59-A6C34878D82A}">
                    <a16:rowId xmlns:a16="http://schemas.microsoft.com/office/drawing/2014/main" val="10012"/>
                  </a:ext>
                </a:extLst>
              </a:tr>
            </a:tbl>
          </a:graphicData>
        </a:graphic>
      </p:graphicFrame>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31"/>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781" name="Google Shape;781;p31"/>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782" name="Google Shape;782;p31"/>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783" name="Google Shape;783;p31"/>
          <p:cNvGrpSpPr/>
          <p:nvPr/>
        </p:nvGrpSpPr>
        <p:grpSpPr>
          <a:xfrm>
            <a:off x="8380634" y="2920943"/>
            <a:ext cx="3193903" cy="538831"/>
            <a:chOff x="5349868" y="8302092"/>
            <a:chExt cx="1664680" cy="280842"/>
          </a:xfrm>
        </p:grpSpPr>
        <p:grpSp>
          <p:nvGrpSpPr>
            <p:cNvPr id="784" name="Google Shape;784;p31"/>
            <p:cNvGrpSpPr/>
            <p:nvPr/>
          </p:nvGrpSpPr>
          <p:grpSpPr>
            <a:xfrm>
              <a:off x="6388006" y="8302092"/>
              <a:ext cx="280634" cy="280634"/>
              <a:chOff x="1950027" y="2499889"/>
              <a:chExt cx="850463" cy="850463"/>
            </a:xfrm>
          </p:grpSpPr>
          <p:sp>
            <p:nvSpPr>
              <p:cNvPr id="785" name="Google Shape;785;p3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86" name="Google Shape;786;p31"/>
              <p:cNvGrpSpPr/>
              <p:nvPr/>
            </p:nvGrpSpPr>
            <p:grpSpPr>
              <a:xfrm>
                <a:off x="2107521" y="2657382"/>
                <a:ext cx="535476" cy="535477"/>
                <a:chOff x="2107521" y="2657382"/>
                <a:chExt cx="535476" cy="535477"/>
              </a:xfrm>
            </p:grpSpPr>
            <p:sp>
              <p:nvSpPr>
                <p:cNvPr id="787" name="Google Shape;787;p3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8" name="Google Shape;788;p3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9" name="Google Shape;789;p3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90" name="Google Shape;790;p31"/>
            <p:cNvGrpSpPr/>
            <p:nvPr/>
          </p:nvGrpSpPr>
          <p:grpSpPr>
            <a:xfrm>
              <a:off x="5695775" y="8302092"/>
              <a:ext cx="280634" cy="280634"/>
              <a:chOff x="-147782" y="2499889"/>
              <a:chExt cx="850463" cy="850463"/>
            </a:xfrm>
          </p:grpSpPr>
          <p:sp>
            <p:nvSpPr>
              <p:cNvPr id="791" name="Google Shape;791;p31"/>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2" name="Google Shape;792;p31"/>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93" name="Google Shape;793;p31"/>
            <p:cNvGrpSpPr/>
            <p:nvPr/>
          </p:nvGrpSpPr>
          <p:grpSpPr>
            <a:xfrm>
              <a:off x="6733914" y="8302092"/>
              <a:ext cx="280634" cy="280634"/>
              <a:chOff x="2998302" y="2499889"/>
              <a:chExt cx="850463" cy="850463"/>
            </a:xfrm>
          </p:grpSpPr>
          <p:sp>
            <p:nvSpPr>
              <p:cNvPr id="794" name="Google Shape;794;p3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5" name="Google Shape;795;p3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96" name="Google Shape;796;p31"/>
            <p:cNvGrpSpPr/>
            <p:nvPr/>
          </p:nvGrpSpPr>
          <p:grpSpPr>
            <a:xfrm>
              <a:off x="5349868" y="8302092"/>
              <a:ext cx="280634" cy="280842"/>
              <a:chOff x="-1196056" y="2499889"/>
              <a:chExt cx="850463" cy="851092"/>
            </a:xfrm>
          </p:grpSpPr>
          <p:sp>
            <p:nvSpPr>
              <p:cNvPr id="797" name="Google Shape;797;p3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8" name="Google Shape;798;p31"/>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99" name="Google Shape;799;p31"/>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00" name="Google Shape;800;p31"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OVERVIEW OF THE TOPIC</a:t>
            </a:r>
            <a:endParaRPr/>
          </a:p>
        </p:txBody>
      </p:sp>
      <p:sp>
        <p:nvSpPr>
          <p:cNvPr id="248" name="Google Shape;248;p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49" name="Google Shape;249;p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OBJECTIVES</a:t>
            </a:r>
            <a:endParaRPr/>
          </a:p>
          <a:p>
            <a:pPr marL="0" lvl="0" indent="0" algn="l" rtl="0">
              <a:lnSpc>
                <a:spcPct val="100000"/>
              </a:lnSpc>
              <a:spcBef>
                <a:spcPts val="0"/>
              </a:spcBef>
              <a:spcAft>
                <a:spcPts val="0"/>
              </a:spcAft>
              <a:buClr>
                <a:srgbClr val="73B64B"/>
              </a:buClr>
              <a:buSzPts val="2400"/>
              <a:buNone/>
            </a:pPr>
            <a:endParaRPr/>
          </a:p>
        </p:txBody>
      </p:sp>
      <p:sp>
        <p:nvSpPr>
          <p:cNvPr id="250" name="Google Shape;250;p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LEARNING OUTCOMES</a:t>
            </a:r>
            <a:endParaRPr/>
          </a:p>
          <a:p>
            <a:pPr marL="0" lvl="0" indent="0" algn="l" rtl="0">
              <a:lnSpc>
                <a:spcPct val="100000"/>
              </a:lnSpc>
              <a:spcBef>
                <a:spcPts val="0"/>
              </a:spcBef>
              <a:spcAft>
                <a:spcPts val="0"/>
              </a:spcAft>
              <a:buClr>
                <a:srgbClr val="73B64B"/>
              </a:buClr>
              <a:buSzPts val="2400"/>
              <a:buNone/>
            </a:pPr>
            <a:endParaRPr/>
          </a:p>
        </p:txBody>
      </p:sp>
      <p:sp>
        <p:nvSpPr>
          <p:cNvPr id="251" name="Google Shape;251;p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52" name="Google Shape;252;p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53" name="Google Shape;253;p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54" name="Google Shape;254;p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55" name="Google Shape;255;p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7"/>
          <p:cNvSpPr txBox="1">
            <a:spLocks noGrp="1"/>
          </p:cNvSpPr>
          <p:nvPr>
            <p:ph type="body" idx="1"/>
          </p:nvPr>
        </p:nvSpPr>
        <p:spPr>
          <a:xfrm>
            <a:off x="659742" y="327525"/>
            <a:ext cx="2778600"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en-US"/>
              <a:t>OVERVIEW</a:t>
            </a:r>
            <a:endParaRPr/>
          </a:p>
        </p:txBody>
      </p:sp>
      <p:sp>
        <p:nvSpPr>
          <p:cNvPr id="261" name="Google Shape;261;p7"/>
          <p:cNvSpPr txBox="1">
            <a:spLocks noGrp="1"/>
          </p:cNvSpPr>
          <p:nvPr>
            <p:ph type="body" idx="2"/>
          </p:nvPr>
        </p:nvSpPr>
        <p:spPr>
          <a:xfrm>
            <a:off x="563050" y="1035875"/>
            <a:ext cx="10766100" cy="5196974"/>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en-US">
                <a:solidFill>
                  <a:srgbClr val="000000"/>
                </a:solidFill>
              </a:rPr>
              <a:t>A sustainable future is possible only when it is pursued with a sense of urgency. Corporate sustainability of micro-SMEs requires management, strategies and operations that ensure the transition to a sustainable future.</a:t>
            </a:r>
            <a:endParaRPr>
              <a:solidFill>
                <a:srgbClr val="000000"/>
              </a:solidFill>
            </a:endParaRPr>
          </a:p>
          <a:p>
            <a:pPr marL="419100" lvl="0" indent="-342900" algn="just" rtl="0">
              <a:lnSpc>
                <a:spcPct val="100000"/>
              </a:lnSpc>
              <a:spcBef>
                <a:spcPts val="0"/>
              </a:spcBef>
              <a:spcAft>
                <a:spcPts val="0"/>
              </a:spcAft>
              <a:buSzPts val="2400"/>
              <a:buFont typeface="Arial"/>
              <a:buChar char="•"/>
            </a:pPr>
            <a:r>
              <a:rPr lang="en-US">
                <a:solidFill>
                  <a:srgbClr val="000000"/>
                </a:solidFill>
              </a:rPr>
              <a:t>This "Assessment and Planning" module provides answers to the new challenges and requirements that self-employed, entrepreneurs and micro-SMEs will face in order to grow in a sustainable way.</a:t>
            </a:r>
            <a:endParaRPr>
              <a:solidFill>
                <a:srgbClr val="000000"/>
              </a:solidFill>
            </a:endParaRPr>
          </a:p>
        </p:txBody>
      </p:sp>
      <p:sp>
        <p:nvSpPr>
          <p:cNvPr id="262" name="Google Shape;262;p7"/>
          <p:cNvSpPr txBox="1">
            <a:spLocks noGrp="1"/>
          </p:cNvSpPr>
          <p:nvPr>
            <p:ph type="body" idx="2"/>
          </p:nvPr>
        </p:nvSpPr>
        <p:spPr>
          <a:xfrm>
            <a:off x="563050" y="3362325"/>
            <a:ext cx="10706400" cy="2870524"/>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en-US">
                <a:solidFill>
                  <a:srgbClr val="000000"/>
                </a:solidFill>
              </a:rPr>
              <a:t>The growing awareness and demand for greater commitment by companies to environmental conservation requires micro-SMEs in different sectors to start deepening their knowledge of the main concepts, applications, methodologies, tools and requirements that sustainability encompasses.</a:t>
            </a:r>
            <a:endParaRPr>
              <a:solidFill>
                <a:srgbClr val="000000"/>
              </a:solidFill>
            </a:endParaRPr>
          </a:p>
          <a:p>
            <a:pPr marL="419100" lvl="0" indent="-342900" algn="just" rtl="0">
              <a:lnSpc>
                <a:spcPct val="100000"/>
              </a:lnSpc>
              <a:spcBef>
                <a:spcPts val="800"/>
              </a:spcBef>
              <a:spcAft>
                <a:spcPts val="0"/>
              </a:spcAft>
              <a:buClr>
                <a:srgbClr val="000000"/>
              </a:buClr>
              <a:buSzPts val="2400"/>
              <a:buFont typeface="Arial"/>
              <a:buChar char="•"/>
            </a:pPr>
            <a:r>
              <a:rPr lang="en-US">
                <a:solidFill>
                  <a:srgbClr val="000000"/>
                </a:solidFill>
              </a:rPr>
              <a:t>They will have the opportunity to acquire knowledge about corporate sustainability, carbon footprint, circular economy, ESG, reporting, sustainable development goals and steps to follow to develop a Sustainability Plan.</a:t>
            </a:r>
            <a:endParaRPr>
              <a:solidFill>
                <a:srgbClr val="000000"/>
              </a:solidFill>
            </a:endParaRPr>
          </a:p>
        </p:txBody>
      </p:sp>
      <p:sp>
        <p:nvSpPr>
          <p:cNvPr id="263" name="Google Shape;263;p7"/>
          <p:cNvSpPr txBox="1"/>
          <p:nvPr/>
        </p:nvSpPr>
        <p:spPr>
          <a:xfrm>
            <a:off x="507400" y="5172675"/>
            <a:ext cx="108216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8"/>
          <p:cNvPicPr preferRelativeResize="0">
            <a:picLocks noGrp="1"/>
          </p:cNvPicPr>
          <p:nvPr>
            <p:ph type="pic" idx="2"/>
          </p:nvPr>
        </p:nvPicPr>
        <p:blipFill rotWithShape="1">
          <a:blip r:embed="rId3">
            <a:alphaModFix amt="90000"/>
          </a:blip>
          <a:srcRect l="19103" t="1891" r="458" b="1113"/>
          <a:stretch/>
        </p:blipFill>
        <p:spPr>
          <a:xfrm>
            <a:off x="636400" y="2057400"/>
            <a:ext cx="5129675" cy="3913200"/>
          </a:xfrm>
          <a:prstGeom prst="rect">
            <a:avLst/>
          </a:prstGeom>
          <a:solidFill>
            <a:srgbClr val="D8D8D8"/>
          </a:solidFill>
          <a:ln>
            <a:noFill/>
          </a:ln>
        </p:spPr>
      </p:pic>
      <p:sp>
        <p:nvSpPr>
          <p:cNvPr id="270" name="Google Shape;270;p8"/>
          <p:cNvSpPr txBox="1">
            <a:spLocks noGrp="1"/>
          </p:cNvSpPr>
          <p:nvPr>
            <p:ph type="body" idx="1"/>
          </p:nvPr>
        </p:nvSpPr>
        <p:spPr>
          <a:xfrm>
            <a:off x="4251960" y="277800"/>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02. OBJECTIVES</a:t>
            </a:r>
            <a:endParaRPr/>
          </a:p>
        </p:txBody>
      </p:sp>
      <p:sp>
        <p:nvSpPr>
          <p:cNvPr id="271" name="Google Shape;271;p8"/>
          <p:cNvSpPr txBox="1">
            <a:spLocks noGrp="1"/>
          </p:cNvSpPr>
          <p:nvPr>
            <p:ph type="body" idx="3"/>
          </p:nvPr>
        </p:nvSpPr>
        <p:spPr>
          <a:xfrm>
            <a:off x="1066800" y="914400"/>
            <a:ext cx="10744200" cy="8382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800"/>
              </a:spcBef>
              <a:spcAft>
                <a:spcPts val="0"/>
              </a:spcAft>
              <a:buClr>
                <a:schemeClr val="dk1"/>
              </a:buClr>
              <a:buSzPts val="1400"/>
              <a:buNone/>
            </a:pPr>
            <a:endParaRPr/>
          </a:p>
          <a:p>
            <a:pPr marL="228600" lvl="0" indent="-228600" algn="l" rtl="0">
              <a:lnSpc>
                <a:spcPct val="103333"/>
              </a:lnSpc>
              <a:spcBef>
                <a:spcPts val="0"/>
              </a:spcBef>
              <a:spcAft>
                <a:spcPts val="0"/>
              </a:spcAft>
              <a:buClr>
                <a:srgbClr val="595959"/>
              </a:buClr>
              <a:buSzPts val="2400"/>
              <a:buNone/>
            </a:pPr>
            <a:endParaRPr sz="2200">
              <a:solidFill>
                <a:srgbClr val="000000"/>
              </a:solidFill>
            </a:endParaRPr>
          </a:p>
        </p:txBody>
      </p:sp>
      <p:sp>
        <p:nvSpPr>
          <p:cNvPr id="272" name="Google Shape;272;p8"/>
          <p:cNvSpPr txBox="1">
            <a:spLocks noGrp="1"/>
          </p:cNvSpPr>
          <p:nvPr>
            <p:ph type="body" idx="3"/>
          </p:nvPr>
        </p:nvSpPr>
        <p:spPr>
          <a:xfrm>
            <a:off x="6727568" y="2316480"/>
            <a:ext cx="4828032" cy="278892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400"/>
              <a:buNone/>
            </a:pPr>
            <a:r>
              <a:rPr lang="en-US" b="1" i="1">
                <a:solidFill>
                  <a:srgbClr val="000000"/>
                </a:solidFill>
              </a:rPr>
              <a:t>Overall Objective</a:t>
            </a:r>
            <a:endParaRPr/>
          </a:p>
          <a:p>
            <a:pPr marL="0" lvl="0" indent="0" algn="just" rtl="0">
              <a:lnSpc>
                <a:spcPct val="100000"/>
              </a:lnSpc>
              <a:spcBef>
                <a:spcPts val="0"/>
              </a:spcBef>
              <a:spcAft>
                <a:spcPts val="0"/>
              </a:spcAft>
              <a:buClr>
                <a:srgbClr val="000000"/>
              </a:buClr>
              <a:buSzPts val="1400"/>
              <a:buNone/>
            </a:pPr>
            <a:endParaRPr b="1" i="1">
              <a:solidFill>
                <a:srgbClr val="000000"/>
              </a:solidFill>
            </a:endParaRPr>
          </a:p>
          <a:p>
            <a:pPr marL="0" lvl="0" indent="0" algn="just" rtl="0">
              <a:lnSpc>
                <a:spcPct val="100000"/>
              </a:lnSpc>
              <a:spcBef>
                <a:spcPts val="0"/>
              </a:spcBef>
              <a:spcAft>
                <a:spcPts val="0"/>
              </a:spcAft>
              <a:buClr>
                <a:srgbClr val="000000"/>
              </a:buClr>
              <a:buSzPts val="1400"/>
              <a:buNone/>
            </a:pPr>
            <a:r>
              <a:rPr lang="en-US" u="sng">
                <a:solidFill>
                  <a:srgbClr val="000000"/>
                </a:solidFill>
              </a:rPr>
              <a:t>To implement sustainable practices by micro-SMEs in their operations.</a:t>
            </a:r>
            <a:endParaRPr/>
          </a:p>
          <a:p>
            <a:pPr marL="228600" lvl="0" indent="-228600" algn="l" rtl="0">
              <a:lnSpc>
                <a:spcPct val="103333"/>
              </a:lnSpc>
              <a:spcBef>
                <a:spcPts val="0"/>
              </a:spcBef>
              <a:spcAft>
                <a:spcPts val="0"/>
              </a:spcAft>
              <a:buClr>
                <a:srgbClr val="595959"/>
              </a:buClr>
              <a:buSzPts val="2400"/>
              <a:buNone/>
            </a:pPr>
            <a:endParaRPr sz="21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body" idx="2"/>
          </p:nvPr>
        </p:nvSpPr>
        <p:spPr>
          <a:xfrm>
            <a:off x="880472" y="879567"/>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800"/>
              </a:spcBef>
              <a:spcAft>
                <a:spcPts val="0"/>
              </a:spcAft>
              <a:buSzPts val="2400"/>
              <a:buNone/>
            </a:pPr>
            <a:r>
              <a:rPr lang="en-US" b="1" i="1">
                <a:solidFill>
                  <a:srgbClr val="000000"/>
                </a:solidFill>
              </a:rPr>
              <a:t>Specific Objectives</a:t>
            </a:r>
            <a:endParaRPr/>
          </a:p>
          <a:p>
            <a:pPr marL="0" lvl="0" indent="0" algn="just" rtl="0">
              <a:lnSpc>
                <a:spcPct val="120000"/>
              </a:lnSpc>
              <a:spcBef>
                <a:spcPts val="800"/>
              </a:spcBef>
              <a:spcAft>
                <a:spcPts val="0"/>
              </a:spcAft>
              <a:buSzPts val="2400"/>
              <a:buNone/>
            </a:pPr>
            <a:endParaRPr b="1" i="1">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en-US">
                <a:solidFill>
                  <a:srgbClr val="000000"/>
                </a:solidFill>
              </a:rPr>
              <a:t>Provide a comprehensive Methodology for sustainability plans, aligned with ESG (Environmental, Social and Governance) criteria.</a:t>
            </a:r>
            <a:endParaRPr/>
          </a:p>
          <a:p>
            <a:pPr marL="438150" lvl="0" indent="-209550" algn="just" rtl="0">
              <a:lnSpc>
                <a:spcPct val="115000"/>
              </a:lnSpc>
              <a:spcBef>
                <a:spcPts val="0"/>
              </a:spcBef>
              <a:spcAft>
                <a:spcPts val="0"/>
              </a:spcAft>
              <a:buClr>
                <a:srgbClr val="000000"/>
              </a:buClr>
              <a:buSzPts val="2100"/>
              <a:buFont typeface="Arial"/>
              <a:buNone/>
            </a:pPr>
            <a:endParaRPr>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en-US">
                <a:solidFill>
                  <a:srgbClr val="000000"/>
                </a:solidFill>
              </a:rPr>
              <a:t>Raise awareness of the need for and benefits of strategic sustainability planning.</a:t>
            </a:r>
            <a:endParaRPr/>
          </a:p>
          <a:p>
            <a:pPr marL="438150" lvl="0" indent="-209550" algn="just" rtl="0">
              <a:lnSpc>
                <a:spcPct val="115000"/>
              </a:lnSpc>
              <a:spcBef>
                <a:spcPts val="0"/>
              </a:spcBef>
              <a:spcAft>
                <a:spcPts val="0"/>
              </a:spcAft>
              <a:buClr>
                <a:srgbClr val="000000"/>
              </a:buClr>
              <a:buSzPts val="2100"/>
              <a:buFont typeface="Arial"/>
              <a:buNone/>
            </a:pPr>
            <a:endParaRPr>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en-US">
                <a:solidFill>
                  <a:srgbClr val="000000"/>
                </a:solidFill>
              </a:rPr>
              <a:t>Disseminate good practices on sustainable business management.</a:t>
            </a:r>
            <a:endParaRPr/>
          </a:p>
          <a:p>
            <a:pPr marL="438150" lvl="0" indent="-209550" algn="just" rtl="0">
              <a:lnSpc>
                <a:spcPct val="115000"/>
              </a:lnSpc>
              <a:spcBef>
                <a:spcPts val="0"/>
              </a:spcBef>
              <a:spcAft>
                <a:spcPts val="0"/>
              </a:spcAft>
              <a:buClr>
                <a:srgbClr val="000000"/>
              </a:buClr>
              <a:buSzPts val="2100"/>
              <a:buFont typeface="Arial"/>
              <a:buNone/>
            </a:pPr>
            <a:endParaRPr>
              <a:solidFill>
                <a:srgbClr val="000000"/>
              </a:solidFill>
            </a:endParaRPr>
          </a:p>
          <a:p>
            <a:pPr marL="438150" lvl="0" indent="-342900" algn="just" rtl="0">
              <a:lnSpc>
                <a:spcPct val="115000"/>
              </a:lnSpc>
              <a:spcBef>
                <a:spcPts val="0"/>
              </a:spcBef>
              <a:spcAft>
                <a:spcPts val="0"/>
              </a:spcAft>
              <a:buClr>
                <a:srgbClr val="000000"/>
              </a:buClr>
              <a:buSzPts val="2100"/>
              <a:buFont typeface="Arial"/>
              <a:buChar char="•"/>
            </a:pPr>
            <a:r>
              <a:rPr lang="en-US">
                <a:solidFill>
                  <a:srgbClr val="000000"/>
                </a:solidFill>
              </a:rPr>
              <a:t>To provide support for public initiatives and policies on sustainability in the European and Spanish context.</a:t>
            </a:r>
            <a:endParaRPr/>
          </a:p>
          <a:p>
            <a:pPr marL="0" lvl="0" indent="0" algn="l" rtl="0">
              <a:lnSpc>
                <a:spcPct val="115000"/>
              </a:lnSpc>
              <a:spcBef>
                <a:spcPts val="0"/>
              </a:spcBef>
              <a:spcAft>
                <a:spcPts val="0"/>
              </a:spcAft>
              <a:buSzPts val="2400"/>
              <a:buNone/>
            </a:pPr>
            <a:endParaRPr sz="2100">
              <a:solidFill>
                <a:srgbClr val="000000"/>
              </a:solidFill>
            </a:endParaRPr>
          </a:p>
          <a:p>
            <a:pPr marL="0" lvl="0" indent="0" algn="l" rtl="0">
              <a:lnSpc>
                <a:spcPct val="115000"/>
              </a:lnSpc>
              <a:spcBef>
                <a:spcPts val="0"/>
              </a:spcBef>
              <a:spcAft>
                <a:spcPts val="0"/>
              </a:spcAft>
              <a:buSzPts val="2400"/>
              <a:buNone/>
            </a:pPr>
            <a:endParaRPr sz="2100">
              <a:solidFill>
                <a:srgbClr val="000000"/>
              </a:solidFill>
            </a:endParaRPr>
          </a:p>
          <a:p>
            <a:pPr marL="0" lvl="0" indent="0" algn="just" rtl="0">
              <a:lnSpc>
                <a:spcPct val="100000"/>
              </a:lnSpc>
              <a:spcBef>
                <a:spcPts val="800"/>
              </a:spcBef>
              <a:spcAft>
                <a:spcPts val="0"/>
              </a:spcAft>
              <a:buClr>
                <a:srgbClr val="000000"/>
              </a:buClr>
              <a:buSzPts val="1400"/>
              <a:buNone/>
            </a:pPr>
            <a:r>
              <a:rPr lang="en-US" sz="2200">
                <a:solidFill>
                  <a:srgbClr val="000000"/>
                </a:solidFill>
              </a:rPr>
              <a:t>.</a:t>
            </a:r>
            <a:endParaRPr/>
          </a:p>
          <a:p>
            <a:pPr marL="228600" lvl="0" indent="-228600" algn="just" rtl="0">
              <a:lnSpc>
                <a:spcPct val="150000"/>
              </a:lnSpc>
              <a:spcBef>
                <a:spcPts val="800"/>
              </a:spcBef>
              <a:spcAft>
                <a:spcPts val="0"/>
              </a:spcAft>
              <a:buClr>
                <a:schemeClr val="dk1"/>
              </a:buClr>
              <a:buSzPts val="1400"/>
              <a:buNone/>
            </a:pPr>
            <a:endParaRPr sz="2100"/>
          </a:p>
          <a:p>
            <a:pPr marL="457200" marR="0" lvl="0" indent="-228600" algn="l"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3333</Words>
  <Application>Microsoft Office PowerPoint</Application>
  <PresentationFormat>Widescreen</PresentationFormat>
  <Paragraphs>432</Paragraphs>
  <Slides>58</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Roboto</vt:lpstr>
      <vt:lpstr>Arial</vt:lpstr>
      <vt:lpstr>Montserrat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GV Vadivan</cp:lastModifiedBy>
  <cp:revision>2</cp:revision>
  <dcterms:created xsi:type="dcterms:W3CDTF">2020-10-14T13:32:04Z</dcterms:created>
  <dcterms:modified xsi:type="dcterms:W3CDTF">2024-10-11T10:35:35Z</dcterms:modified>
</cp:coreProperties>
</file>