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92000" cy="6858000"/>
  <p:notesSz cx="6858000" cy="9144000"/>
  <p:embeddedFontLst>
    <p:embeddedFont>
      <p:font typeface="Montserrat" panose="00000500000000000000" pitchFamily="2" charset="0"/>
      <p:regular r:id="rId22"/>
      <p:bold r:id="rId23"/>
      <p:italic r:id="rId24"/>
      <p:boldItalic r:id="rId25"/>
    </p:embeddedFont>
    <p:embeddedFont>
      <p:font typeface="Montserrat Light" panose="00000400000000000000" pitchFamily="2"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3" roundtripDataSignature="AMtx7mix4ZZUhcIoUMivkkOPhqWFhyCU+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A25E373-6373-4589-A394-55D82F1062B8}">
  <a:tblStyle styleId="{6A25E373-6373-4589-A394-55D82F1062B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62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5"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7" name="Google Shape;14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2" name="Google Shape;21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9" name="Google Shape;21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0" name="Google Shape;23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f18748686a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5" name="Google Shape;235;g2f18748686a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0" name="Google Shape;24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 name="Google Shape;24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f084fc7a15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g2f084fc7a15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1" name="Google Shape;251;g2f084fc7a15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7" name="Google Shape;25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2" name="Google Shape;262;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8" name="Google Shape;26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6" name="Google Shape;15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4" name="Google Shape;16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1" name="Google Shape;17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8" name="Google Shape;17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f084fc7a15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g2f084fc7a15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g2f084fc7a15_0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1" name="Google Shape;19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f084fc7a15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g2f084fc7a15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8" name="Google Shape;198;g2f084fc7a15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5" name="Google Shape;20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01">
  <p:cSld name="Cover Slide  01">
    <p:spTree>
      <p:nvGrpSpPr>
        <p:cNvPr id="1" name="Shape 12"/>
        <p:cNvGrpSpPr/>
        <p:nvPr/>
      </p:nvGrpSpPr>
      <p:grpSpPr>
        <a:xfrm>
          <a:off x="0" y="0"/>
          <a:ext cx="0" cy="0"/>
          <a:chOff x="0" y="0"/>
          <a:chExt cx="0" cy="0"/>
        </a:xfrm>
      </p:grpSpPr>
      <p:sp>
        <p:nvSpPr>
          <p:cNvPr id="13" name="Google Shape;13;p16"/>
          <p:cNvSpPr/>
          <p:nvPr/>
        </p:nvSpPr>
        <p:spPr>
          <a:xfrm>
            <a:off x="-1218514" y="-6377384"/>
            <a:ext cx="16024759" cy="5895581"/>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 name="Google Shape;14;p16"/>
          <p:cNvSpPr/>
          <p:nvPr/>
        </p:nvSpPr>
        <p:spPr>
          <a:xfrm>
            <a:off x="0" y="3703066"/>
            <a:ext cx="4883406" cy="2856914"/>
          </a:xfrm>
          <a:prstGeom prst="rect">
            <a:avLst/>
          </a:prstGeom>
          <a:solidFill>
            <a:srgbClr val="1E75B0"/>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15" name="Google Shape;15;p16"/>
          <p:cNvSpPr>
            <a:spLocks noGrp="1"/>
          </p:cNvSpPr>
          <p:nvPr>
            <p:ph type="pic" idx="2"/>
          </p:nvPr>
        </p:nvSpPr>
        <p:spPr>
          <a:xfrm>
            <a:off x="0" y="2428827"/>
            <a:ext cx="12192000" cy="3192032"/>
          </a:xfrm>
          <a:prstGeom prst="rect">
            <a:avLst/>
          </a:prstGeom>
          <a:solidFill>
            <a:srgbClr val="D8D8D8"/>
          </a:solidFill>
          <a:ln>
            <a:noFill/>
          </a:ln>
        </p:spPr>
      </p:sp>
      <p:grpSp>
        <p:nvGrpSpPr>
          <p:cNvPr id="16" name="Google Shape;16;p16"/>
          <p:cNvGrpSpPr/>
          <p:nvPr/>
        </p:nvGrpSpPr>
        <p:grpSpPr>
          <a:xfrm>
            <a:off x="-695010" y="4529052"/>
            <a:ext cx="2530502" cy="2045219"/>
            <a:chOff x="5816064" y="9435173"/>
            <a:chExt cx="798029" cy="644988"/>
          </a:xfrm>
        </p:grpSpPr>
        <p:sp>
          <p:nvSpPr>
            <p:cNvPr id="17" name="Google Shape;17;p16"/>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 name="Google Shape;18;p16"/>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 name="Google Shape;19;p16"/>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 name="Google Shape;20;p16"/>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 name="Google Shape;21;p16"/>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 name="Google Shape;22;p16"/>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 name="Google Shape;23;p16"/>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 name="Google Shape;24;p16"/>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 name="Google Shape;25;p16"/>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16"/>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p16"/>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 name="Google Shape;28;p16"/>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 name="Google Shape;29;p16"/>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 name="Google Shape;30;p16"/>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 name="Google Shape;31;p16"/>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2" name="Google Shape;32;p16"/>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33" name="Google Shape;33;p16"/>
          <p:cNvPicPr preferRelativeResize="0"/>
          <p:nvPr/>
        </p:nvPicPr>
        <p:blipFill rotWithShape="1">
          <a:blip r:embed="rId2">
            <a:alphaModFix/>
          </a:blip>
          <a:srcRect/>
          <a:stretch/>
        </p:blipFill>
        <p:spPr>
          <a:xfrm>
            <a:off x="10306973" y="6063449"/>
            <a:ext cx="1872914" cy="416220"/>
          </a:xfrm>
          <a:prstGeom prst="rect">
            <a:avLst/>
          </a:prstGeom>
          <a:noFill/>
          <a:ln>
            <a:noFill/>
          </a:ln>
        </p:spPr>
      </p:pic>
      <p:pic>
        <p:nvPicPr>
          <p:cNvPr id="34" name="Google Shape;34;p16"/>
          <p:cNvPicPr preferRelativeResize="0"/>
          <p:nvPr/>
        </p:nvPicPr>
        <p:blipFill rotWithShape="1">
          <a:blip r:embed="rId3">
            <a:alphaModFix/>
          </a:blip>
          <a:srcRect/>
          <a:stretch/>
        </p:blipFill>
        <p:spPr>
          <a:xfrm>
            <a:off x="7787178" y="178763"/>
            <a:ext cx="4032784" cy="2184424"/>
          </a:xfrm>
          <a:prstGeom prst="rect">
            <a:avLst/>
          </a:prstGeom>
          <a:noFill/>
          <a:ln>
            <a:noFill/>
          </a:ln>
        </p:spPr>
      </p:pic>
      <p:sp>
        <p:nvSpPr>
          <p:cNvPr id="2" name="Google Shape;164;p1">
            <a:extLst>
              <a:ext uri="{FF2B5EF4-FFF2-40B4-BE49-F238E27FC236}">
                <a16:creationId xmlns:a16="http://schemas.microsoft.com/office/drawing/2014/main" id="{0B0675CE-420B-3F84-43CF-C61796AE1EFB}"/>
              </a:ext>
            </a:extLst>
          </p:cNvPr>
          <p:cNvSpPr txBox="1"/>
          <p:nvPr userDrawn="1"/>
        </p:nvSpPr>
        <p:spPr>
          <a:xfrm>
            <a:off x="1781175" y="5881209"/>
            <a:ext cx="2141539" cy="645906"/>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GB" sz="1100" dirty="0">
                <a:solidFill>
                  <a:schemeClr val="bg1"/>
                </a:solidFill>
              </a:rPr>
              <a:t>Start on Sustainability Erasmus+ VET Project © 2024 is licensed under CC BY 4.0</a:t>
            </a:r>
            <a:endParaRPr sz="1100" dirty="0">
              <a:solidFill>
                <a:schemeClr val="bg1"/>
              </a:solidFill>
              <a:latin typeface="Calibri"/>
              <a:ea typeface="Calibri"/>
              <a:cs typeface="Calibri"/>
              <a:sym typeface="Calibri"/>
            </a:endParaRPr>
          </a:p>
        </p:txBody>
      </p:sp>
      <p:sp>
        <p:nvSpPr>
          <p:cNvPr id="3" name="Google Shape;164;p1">
            <a:extLst>
              <a:ext uri="{FF2B5EF4-FFF2-40B4-BE49-F238E27FC236}">
                <a16:creationId xmlns:a16="http://schemas.microsoft.com/office/drawing/2014/main" id="{80A36D58-93F3-6E36-72B1-C2AAD30D0CC9}"/>
              </a:ext>
            </a:extLst>
          </p:cNvPr>
          <p:cNvSpPr txBox="1"/>
          <p:nvPr userDrawn="1"/>
        </p:nvSpPr>
        <p:spPr>
          <a:xfrm>
            <a:off x="4921525" y="5873125"/>
            <a:ext cx="5457375" cy="830443"/>
          </a:xfrm>
          <a:prstGeom prst="rect">
            <a:avLst/>
          </a:prstGeom>
          <a:noFill/>
          <a:ln>
            <a:noFill/>
          </a:ln>
        </p:spPr>
        <p:txBody>
          <a:bodyPr spcFirstLastPara="1" wrap="square" lIns="91425" tIns="45700" rIns="91425" bIns="45700" anchor="t" anchorCtr="0">
            <a:spAutoFit/>
          </a:bodyPr>
          <a:lstStyle/>
          <a:p>
            <a:pPr marL="12700" marR="5080" lvl="0" indent="0" algn="just" rtl="0">
              <a:lnSpc>
                <a:spcPct val="109130"/>
              </a:lnSpc>
              <a:spcBef>
                <a:spcPts val="0"/>
              </a:spcBef>
              <a:spcAft>
                <a:spcPts val="0"/>
              </a:spcAft>
              <a:buClr>
                <a:schemeClr val="lt1"/>
              </a:buClr>
              <a:buSzPts val="4800"/>
              <a:buFont typeface="Calibri"/>
              <a:buNone/>
            </a:pPr>
            <a:r>
              <a:rPr lang="en-US" sz="1100" b="1" dirty="0">
                <a:solidFill>
                  <a:srgbClr val="26324B"/>
                </a:solidFill>
              </a:rPr>
              <a:t>Disclaimer: </a:t>
            </a:r>
            <a:r>
              <a:rPr lang="en-US" sz="1100" dirty="0">
                <a:solidFill>
                  <a:srgbClr val="26324B"/>
                </a:solidFil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100" b="1" dirty="0">
              <a:solidFill>
                <a:srgbClr val="010101"/>
              </a:solidFill>
              <a:latin typeface="Calibri"/>
              <a:ea typeface="Calibri"/>
              <a:cs typeface="Calibri"/>
              <a:sym typeface="Calibri"/>
            </a:endParaRPr>
          </a:p>
        </p:txBody>
      </p:sp>
      <p:pic>
        <p:nvPicPr>
          <p:cNvPr id="4" name="Picture 3" descr="A grey and black sign with a person in a circle&#10;&#10;Description automatically generated">
            <a:extLst>
              <a:ext uri="{FF2B5EF4-FFF2-40B4-BE49-F238E27FC236}">
                <a16:creationId xmlns:a16="http://schemas.microsoft.com/office/drawing/2014/main" id="{EC339AF8-ED19-8CE5-777C-2426BC446D88}"/>
              </a:ext>
            </a:extLst>
          </p:cNvPr>
          <p:cNvPicPr>
            <a:picLocks noChangeAspect="1"/>
          </p:cNvPicPr>
          <p:nvPr userDrawn="1"/>
        </p:nvPicPr>
        <p:blipFill>
          <a:blip r:embed="rId4"/>
          <a:stretch>
            <a:fillRect/>
          </a:stretch>
        </p:blipFill>
        <p:spPr>
          <a:xfrm>
            <a:off x="3932239" y="6123613"/>
            <a:ext cx="941661" cy="32946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14"/>
        <p:cNvGrpSpPr/>
        <p:nvPr/>
      </p:nvGrpSpPr>
      <p:grpSpPr>
        <a:xfrm>
          <a:off x="0" y="0"/>
          <a:ext cx="0" cy="0"/>
          <a:chOff x="0" y="0"/>
          <a:chExt cx="0" cy="0"/>
        </a:xfrm>
      </p:grpSpPr>
      <p:sp>
        <p:nvSpPr>
          <p:cNvPr id="115" name="Google Shape;115;p24"/>
          <p:cNvSpPr/>
          <p:nvPr/>
        </p:nvSpPr>
        <p:spPr>
          <a:xfrm rot="-5400000">
            <a:off x="4415285" y="-2002800"/>
            <a:ext cx="341994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6" name="Google Shape;116;p24"/>
          <p:cNvSpPr/>
          <p:nvPr/>
        </p:nvSpPr>
        <p:spPr>
          <a:xfrm>
            <a:off x="7600795" y="5425723"/>
            <a:ext cx="4381736" cy="697353"/>
          </a:xfrm>
          <a:prstGeom prst="rect">
            <a:avLst/>
          </a:prstGeom>
          <a:solidFill>
            <a:srgbClr val="73B6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7" name="Google Shape;117;p24"/>
          <p:cNvSpPr txBox="1">
            <a:spLocks noGrp="1"/>
          </p:cNvSpPr>
          <p:nvPr>
            <p:ph type="body" idx="1"/>
          </p:nvPr>
        </p:nvSpPr>
        <p:spPr>
          <a:xfrm>
            <a:off x="7799501" y="5533317"/>
            <a:ext cx="3890325" cy="46612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18" name="Google Shape;118;p24"/>
          <p:cNvGrpSpPr/>
          <p:nvPr/>
        </p:nvGrpSpPr>
        <p:grpSpPr>
          <a:xfrm>
            <a:off x="-1984680" y="2794849"/>
            <a:ext cx="3760285" cy="3039163"/>
            <a:chOff x="5816064" y="9435173"/>
            <a:chExt cx="798029" cy="644988"/>
          </a:xfrm>
        </p:grpSpPr>
        <p:sp>
          <p:nvSpPr>
            <p:cNvPr id="119" name="Google Shape;119;p24"/>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 name="Google Shape;120;p24"/>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 name="Google Shape;121;p24"/>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 name="Google Shape;122;p24"/>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 name="Google Shape;123;p24"/>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4" name="Google Shape;124;p24"/>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5" name="Google Shape;125;p24"/>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 name="Google Shape;126;p24"/>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 name="Google Shape;127;p24"/>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 name="Google Shape;128;p24"/>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 name="Google Shape;129;p24"/>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 name="Google Shape;130;p24"/>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 name="Google Shape;131;p24"/>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 name="Google Shape;132;p24"/>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 name="Google Shape;133;p24"/>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34" name="Google Shape;134;p24"/>
          <p:cNvPicPr preferRelativeResize="0"/>
          <p:nvPr/>
        </p:nvPicPr>
        <p:blipFill rotWithShape="1">
          <a:blip r:embed="rId2">
            <a:alphaModFix/>
          </a:blip>
          <a:srcRect/>
          <a:stretch/>
        </p:blipFill>
        <p:spPr>
          <a:xfrm>
            <a:off x="7787178" y="178763"/>
            <a:ext cx="4032784" cy="2184424"/>
          </a:xfrm>
          <a:prstGeom prst="rect">
            <a:avLst/>
          </a:prstGeom>
          <a:noFill/>
          <a:ln>
            <a:noFill/>
          </a:ln>
        </p:spPr>
      </p:pic>
      <p:sp>
        <p:nvSpPr>
          <p:cNvPr id="135" name="Google Shape;135;p24"/>
          <p:cNvSpPr/>
          <p:nvPr/>
        </p:nvSpPr>
        <p:spPr>
          <a:xfrm>
            <a:off x="-3311027" y="-397118"/>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136" name="Google Shape;136;p24"/>
          <p:cNvPicPr preferRelativeResize="0"/>
          <p:nvPr/>
        </p:nvPicPr>
        <p:blipFill rotWithShape="1">
          <a:blip r:embed="rId3">
            <a:alphaModFix/>
          </a:blip>
          <a:srcRect/>
          <a:stretch/>
        </p:blipFill>
        <p:spPr>
          <a:xfrm>
            <a:off x="600648" y="6175677"/>
            <a:ext cx="2349914" cy="492013"/>
          </a:xfrm>
          <a:prstGeom prst="rect">
            <a:avLst/>
          </a:prstGeom>
          <a:noFill/>
          <a:ln>
            <a:noFill/>
          </a:ln>
        </p:spPr>
      </p:pic>
      <p:sp>
        <p:nvSpPr>
          <p:cNvPr id="137" name="Google Shape;137;p24"/>
          <p:cNvSpPr txBox="1">
            <a:spLocks noGrp="1"/>
          </p:cNvSpPr>
          <p:nvPr>
            <p:ph type="body" idx="2"/>
          </p:nvPr>
        </p:nvSpPr>
        <p:spPr>
          <a:xfrm>
            <a:off x="1199523" y="3374199"/>
            <a:ext cx="5881764" cy="79650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 name="Google Shape;138;p24"/>
          <p:cNvSpPr txBox="1">
            <a:spLocks noGrp="1"/>
          </p:cNvSpPr>
          <p:nvPr>
            <p:ph type="body" idx="3"/>
          </p:nvPr>
        </p:nvSpPr>
        <p:spPr>
          <a:xfrm>
            <a:off x="1221181" y="2678292"/>
            <a:ext cx="5881764" cy="63424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hoto/Text Slide ">
  <p:cSld name="Photo/Text Slide ">
    <p:spTree>
      <p:nvGrpSpPr>
        <p:cNvPr id="1" name="Shape 139"/>
        <p:cNvGrpSpPr/>
        <p:nvPr/>
      </p:nvGrpSpPr>
      <p:grpSpPr>
        <a:xfrm>
          <a:off x="0" y="0"/>
          <a:ext cx="0" cy="0"/>
          <a:chOff x="0" y="0"/>
          <a:chExt cx="0" cy="0"/>
        </a:xfrm>
      </p:grpSpPr>
      <p:sp>
        <p:nvSpPr>
          <p:cNvPr id="140" name="Google Shape;140;p25"/>
          <p:cNvSpPr/>
          <p:nvPr/>
        </p:nvSpPr>
        <p:spPr>
          <a:xfrm>
            <a:off x="0" y="-1"/>
            <a:ext cx="6096000" cy="6844027"/>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1" name="Google Shape;141;p25"/>
          <p:cNvSpPr txBox="1">
            <a:spLocks noGrp="1"/>
          </p:cNvSpPr>
          <p:nvPr>
            <p:ph type="body" idx="1"/>
          </p:nvPr>
        </p:nvSpPr>
        <p:spPr>
          <a:xfrm>
            <a:off x="701135" y="2344759"/>
            <a:ext cx="4867011" cy="36665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 name="Google Shape;142;p25"/>
          <p:cNvSpPr txBox="1">
            <a:spLocks noGrp="1"/>
          </p:cNvSpPr>
          <p:nvPr>
            <p:ph type="body" idx="2"/>
          </p:nvPr>
        </p:nvSpPr>
        <p:spPr>
          <a:xfrm>
            <a:off x="701136" y="650590"/>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 name="Google Shape;143;p25"/>
          <p:cNvSpPr>
            <a:spLocks noGrp="1"/>
          </p:cNvSpPr>
          <p:nvPr>
            <p:ph type="pic" idx="3"/>
          </p:nvPr>
        </p:nvSpPr>
        <p:spPr>
          <a:xfrm>
            <a:off x="6083676" y="0"/>
            <a:ext cx="5361066" cy="6858000"/>
          </a:xfrm>
          <a:prstGeom prst="rect">
            <a:avLst/>
          </a:prstGeom>
          <a:solidFill>
            <a:srgbClr val="D8D8D8"/>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verview/Intro ">
  <p:cSld name="Overview/Intro ">
    <p:spTree>
      <p:nvGrpSpPr>
        <p:cNvPr id="1" name="Shape 35"/>
        <p:cNvGrpSpPr/>
        <p:nvPr/>
      </p:nvGrpSpPr>
      <p:grpSpPr>
        <a:xfrm>
          <a:off x="0" y="0"/>
          <a:ext cx="0" cy="0"/>
          <a:chOff x="0" y="0"/>
          <a:chExt cx="0" cy="0"/>
        </a:xfrm>
      </p:grpSpPr>
      <p:sp>
        <p:nvSpPr>
          <p:cNvPr id="36" name="Google Shape;36;p17"/>
          <p:cNvSpPr/>
          <p:nvPr/>
        </p:nvSpPr>
        <p:spPr>
          <a:xfrm>
            <a:off x="2167324" y="772371"/>
            <a:ext cx="9503744" cy="506316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7" name="Google Shape;37;p17"/>
          <p:cNvSpPr>
            <a:spLocks noGrp="1"/>
          </p:cNvSpPr>
          <p:nvPr>
            <p:ph type="pic" idx="2"/>
          </p:nvPr>
        </p:nvSpPr>
        <p:spPr>
          <a:xfrm>
            <a:off x="388401" y="385460"/>
            <a:ext cx="4107750" cy="6087079"/>
          </a:xfrm>
          <a:prstGeom prst="rect">
            <a:avLst/>
          </a:prstGeom>
          <a:solidFill>
            <a:srgbClr val="BFBFBF"/>
          </a:solidFill>
          <a:ln>
            <a:noFill/>
          </a:ln>
        </p:spPr>
      </p:sp>
      <p:sp>
        <p:nvSpPr>
          <p:cNvPr id="38" name="Google Shape;38;p17"/>
          <p:cNvSpPr txBox="1">
            <a:spLocks noGrp="1"/>
          </p:cNvSpPr>
          <p:nvPr>
            <p:ph type="body" idx="1"/>
          </p:nvPr>
        </p:nvSpPr>
        <p:spPr>
          <a:xfrm>
            <a:off x="4940626" y="3429001"/>
            <a:ext cx="6414559" cy="212390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Slide 01 ">
  <p:cSld name="Text Slide 01 ">
    <p:spTree>
      <p:nvGrpSpPr>
        <p:cNvPr id="1" name="Shape 39"/>
        <p:cNvGrpSpPr/>
        <p:nvPr/>
      </p:nvGrpSpPr>
      <p:grpSpPr>
        <a:xfrm>
          <a:off x="0" y="0"/>
          <a:ext cx="0" cy="0"/>
          <a:chOff x="0" y="0"/>
          <a:chExt cx="0" cy="0"/>
        </a:xfrm>
      </p:grpSpPr>
      <p:sp>
        <p:nvSpPr>
          <p:cNvPr id="40" name="Google Shape;40;p32"/>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32"/>
          <p:cNvSpPr/>
          <p:nvPr/>
        </p:nvSpPr>
        <p:spPr>
          <a:xfrm rot="-5400000">
            <a:off x="2858269" y="-2026298"/>
            <a:ext cx="6141020" cy="109105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42" name="Google Shape;42;p32"/>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32"/>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32"/>
          <p:cNvSpPr/>
          <p:nvPr/>
        </p:nvSpPr>
        <p:spPr>
          <a:xfrm rot="-5400000">
            <a:off x="9789093" y="4354638"/>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45" name="Google Shape;45;p32"/>
          <p:cNvCxnSpPr/>
          <p:nvPr/>
        </p:nvCxnSpPr>
        <p:spPr>
          <a:xfrm>
            <a:off x="11635259" y="6499510"/>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46"/>
        <p:cNvGrpSpPr/>
        <p:nvPr/>
      </p:nvGrpSpPr>
      <p:grpSpPr>
        <a:xfrm>
          <a:off x="0" y="0"/>
          <a:ext cx="0" cy="0"/>
          <a:chOff x="0" y="0"/>
          <a:chExt cx="0" cy="0"/>
        </a:xfrm>
      </p:grpSpPr>
      <p:sp>
        <p:nvSpPr>
          <p:cNvPr id="47" name="Google Shape;47;p18"/>
          <p:cNvSpPr/>
          <p:nvPr/>
        </p:nvSpPr>
        <p:spPr>
          <a:xfrm>
            <a:off x="6982690" y="527858"/>
            <a:ext cx="4721156" cy="580228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48" name="Google Shape;48;p18"/>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600"/>
              <a:buFont typeface="Arial"/>
              <a:buNone/>
              <a:defRPr sz="9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49" name="Google Shape;49;p18"/>
          <p:cNvGrpSpPr/>
          <p:nvPr/>
        </p:nvGrpSpPr>
        <p:grpSpPr>
          <a:xfrm>
            <a:off x="6966447" y="3406884"/>
            <a:ext cx="3616885" cy="2923263"/>
            <a:chOff x="5816064" y="9435173"/>
            <a:chExt cx="798029" cy="644988"/>
          </a:xfrm>
        </p:grpSpPr>
        <p:sp>
          <p:nvSpPr>
            <p:cNvPr id="50" name="Google Shape;50;p18"/>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 name="Google Shape;51;p18"/>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 name="Google Shape;52;p18"/>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 name="Google Shape;53;p18"/>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 name="Google Shape;54;p18"/>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 name="Google Shape;55;p18"/>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 name="Google Shape;56;p18"/>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7" name="Google Shape;57;p18"/>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 name="Google Shape;58;p18"/>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 name="Google Shape;59;p18"/>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 name="Google Shape;60;p18"/>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 name="Google Shape;61;p18"/>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18"/>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 name="Google Shape;63;p18"/>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 name="Google Shape;64;p18"/>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5" name="Google Shape;65;p18"/>
          <p:cNvSpPr>
            <a:spLocks noGrp="1"/>
          </p:cNvSpPr>
          <p:nvPr>
            <p:ph type="pic" idx="2"/>
          </p:nvPr>
        </p:nvSpPr>
        <p:spPr>
          <a:xfrm>
            <a:off x="238772" y="2626822"/>
            <a:ext cx="7708195" cy="3396829"/>
          </a:xfrm>
          <a:prstGeom prst="rect">
            <a:avLst/>
          </a:prstGeom>
          <a:solidFill>
            <a:srgbClr val="BFBFBF"/>
          </a:solidFill>
          <a:ln>
            <a:noFill/>
          </a:ln>
        </p:spPr>
      </p:sp>
      <p:sp>
        <p:nvSpPr>
          <p:cNvPr id="66" name="Google Shape;66;p18"/>
          <p:cNvSpPr/>
          <p:nvPr/>
        </p:nvSpPr>
        <p:spPr>
          <a:xfrm rot="-5400000">
            <a:off x="9873336" y="4185270"/>
            <a:ext cx="407429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 Slide 03 ">
  <p:cSld name="Text Slide 03 ">
    <p:spTree>
      <p:nvGrpSpPr>
        <p:cNvPr id="1" name="Shape 67"/>
        <p:cNvGrpSpPr/>
        <p:nvPr/>
      </p:nvGrpSpPr>
      <p:grpSpPr>
        <a:xfrm>
          <a:off x="0" y="0"/>
          <a:ext cx="0" cy="0"/>
          <a:chOff x="0" y="0"/>
          <a:chExt cx="0" cy="0"/>
        </a:xfrm>
      </p:grpSpPr>
      <p:sp>
        <p:nvSpPr>
          <p:cNvPr id="68" name="Google Shape;68;p19"/>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 name="Google Shape;69;p19"/>
          <p:cNvSpPr/>
          <p:nvPr/>
        </p:nvSpPr>
        <p:spPr>
          <a:xfrm rot="-5400000">
            <a:off x="4865194" y="-19370"/>
            <a:ext cx="6141020" cy="68967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70" name="Google Shape;70;p19"/>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p19"/>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 name="Google Shape;72;p19"/>
          <p:cNvSpPr/>
          <p:nvPr/>
        </p:nvSpPr>
        <p:spPr>
          <a:xfrm rot="-5400000">
            <a:off x="9716271" y="4364919"/>
            <a:ext cx="407429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grpSp>
        <p:nvGrpSpPr>
          <p:cNvPr id="73" name="Google Shape;73;p19"/>
          <p:cNvGrpSpPr/>
          <p:nvPr/>
        </p:nvGrpSpPr>
        <p:grpSpPr>
          <a:xfrm>
            <a:off x="-848733" y="3847224"/>
            <a:ext cx="3746119" cy="3027714"/>
            <a:chOff x="5816064" y="9435173"/>
            <a:chExt cx="798029" cy="644988"/>
          </a:xfrm>
        </p:grpSpPr>
        <p:sp>
          <p:nvSpPr>
            <p:cNvPr id="74" name="Google Shape;74;p19"/>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 name="Google Shape;75;p19"/>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6" name="Google Shape;76;p19"/>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 name="Google Shape;77;p19"/>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 name="Google Shape;78;p19"/>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9" name="Google Shape;79;p19"/>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 name="Google Shape;80;p19"/>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 name="Google Shape;81;p19"/>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2" name="Google Shape;82;p19"/>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 name="Google Shape;83;p19"/>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 name="Google Shape;84;p19"/>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 name="Google Shape;85;p19"/>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 name="Google Shape;86;p19"/>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 name="Google Shape;87;p19"/>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 name="Google Shape;88;p19"/>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89" name="Google Shape;89;p19"/>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hone Slide ">
  <p:cSld name="Phone Slide ">
    <p:spTree>
      <p:nvGrpSpPr>
        <p:cNvPr id="1" name="Shape 90"/>
        <p:cNvGrpSpPr/>
        <p:nvPr/>
      </p:nvGrpSpPr>
      <p:grpSpPr>
        <a:xfrm>
          <a:off x="0" y="0"/>
          <a:ext cx="0" cy="0"/>
          <a:chOff x="0" y="0"/>
          <a:chExt cx="0" cy="0"/>
        </a:xfrm>
      </p:grpSpPr>
      <p:sp>
        <p:nvSpPr>
          <p:cNvPr id="91" name="Google Shape;91;p20"/>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 name="Google Shape;92;p20"/>
          <p:cNvSpPr/>
          <p:nvPr/>
        </p:nvSpPr>
        <p:spPr>
          <a:xfrm rot="10800000" flipH="1">
            <a:off x="11332565" y="0"/>
            <a:ext cx="853286"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3" name="Google Shape;93;p20" descr="iPhone6_mockup_front_white.png"/>
          <p:cNvPicPr preferRelativeResize="0"/>
          <p:nvPr/>
        </p:nvPicPr>
        <p:blipFill rotWithShape="1">
          <a:blip r:embed="rId2">
            <a:alphaModFix/>
          </a:blip>
          <a:srcRect/>
          <a:stretch/>
        </p:blipFill>
        <p:spPr>
          <a:xfrm>
            <a:off x="6920581" y="354148"/>
            <a:ext cx="4094254" cy="6404164"/>
          </a:xfrm>
          <a:prstGeom prst="rect">
            <a:avLst/>
          </a:prstGeom>
          <a:noFill/>
          <a:ln>
            <a:noFill/>
          </a:ln>
        </p:spPr>
      </p:pic>
      <p:sp>
        <p:nvSpPr>
          <p:cNvPr id="94" name="Google Shape;94;p20"/>
          <p:cNvSpPr>
            <a:spLocks noGrp="1"/>
          </p:cNvSpPr>
          <p:nvPr>
            <p:ph type="pic" idx="2"/>
          </p:nvPr>
        </p:nvSpPr>
        <p:spPr>
          <a:xfrm>
            <a:off x="7735037" y="1373925"/>
            <a:ext cx="2444127" cy="4336988"/>
          </a:xfrm>
          <a:prstGeom prst="rect">
            <a:avLst/>
          </a:prstGeom>
          <a:solidFill>
            <a:srgbClr val="D8D8D8"/>
          </a:solidFill>
          <a:ln>
            <a:noFill/>
          </a:ln>
        </p:spPr>
      </p:sp>
      <p:sp>
        <p:nvSpPr>
          <p:cNvPr id="95" name="Google Shape;95;p20"/>
          <p:cNvSpPr txBox="1">
            <a:spLocks noGrp="1"/>
          </p:cNvSpPr>
          <p:nvPr>
            <p:ph type="body" idx="3"/>
          </p:nvPr>
        </p:nvSpPr>
        <p:spPr>
          <a:xfrm>
            <a:off x="607553" y="2016633"/>
            <a:ext cx="5881763"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 name="Google Shape;96;p20"/>
          <p:cNvSpPr/>
          <p:nvPr/>
        </p:nvSpPr>
        <p:spPr>
          <a:xfrm rot="-5400000">
            <a:off x="9716271" y="4364919"/>
            <a:ext cx="407429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Photo Slide 01 ">
  <p:cSld name="Quote/Photo Slide 01 ">
    <p:spTree>
      <p:nvGrpSpPr>
        <p:cNvPr id="1" name="Shape 97"/>
        <p:cNvGrpSpPr/>
        <p:nvPr/>
      </p:nvGrpSpPr>
      <p:grpSpPr>
        <a:xfrm>
          <a:off x="0" y="0"/>
          <a:ext cx="0" cy="0"/>
          <a:chOff x="0" y="0"/>
          <a:chExt cx="0" cy="0"/>
        </a:xfrm>
      </p:grpSpPr>
      <p:sp>
        <p:nvSpPr>
          <p:cNvPr id="98" name="Google Shape;98;p21"/>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9" name="Google Shape;99;p21"/>
          <p:cNvSpPr/>
          <p:nvPr/>
        </p:nvSpPr>
        <p:spPr>
          <a:xfrm rot="-5400000">
            <a:off x="2862666" y="-2030696"/>
            <a:ext cx="6141020" cy="1091939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00" name="Google Shape;100;p21"/>
          <p:cNvSpPr>
            <a:spLocks noGrp="1"/>
          </p:cNvSpPr>
          <p:nvPr>
            <p:ph type="pic" idx="2"/>
          </p:nvPr>
        </p:nvSpPr>
        <p:spPr>
          <a:xfrm>
            <a:off x="799128" y="746272"/>
            <a:ext cx="10203652" cy="5365455"/>
          </a:xfrm>
          <a:prstGeom prst="rect">
            <a:avLst/>
          </a:prstGeom>
          <a:solidFill>
            <a:srgbClr val="BFBFBF"/>
          </a:solidFill>
          <a:ln>
            <a:noFill/>
          </a:ln>
        </p:spPr>
      </p:sp>
      <p:sp>
        <p:nvSpPr>
          <p:cNvPr id="101" name="Google Shape;101;p21"/>
          <p:cNvSpPr/>
          <p:nvPr/>
        </p:nvSpPr>
        <p:spPr>
          <a:xfrm rot="-5400000">
            <a:off x="9789093" y="4354638"/>
            <a:ext cx="407429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102" name="Google Shape;102;p21"/>
          <p:cNvCxnSpPr/>
          <p:nvPr/>
        </p:nvCxnSpPr>
        <p:spPr>
          <a:xfrm>
            <a:off x="11635259" y="6499510"/>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Slide 02 ">
  <p:cSld name="Text Slide 02 ">
    <p:spTree>
      <p:nvGrpSpPr>
        <p:cNvPr id="1" name="Shape 103"/>
        <p:cNvGrpSpPr/>
        <p:nvPr/>
      </p:nvGrpSpPr>
      <p:grpSpPr>
        <a:xfrm>
          <a:off x="0" y="0"/>
          <a:ext cx="0" cy="0"/>
          <a:chOff x="0" y="0"/>
          <a:chExt cx="0" cy="0"/>
        </a:xfrm>
      </p:grpSpPr>
      <p:sp>
        <p:nvSpPr>
          <p:cNvPr id="104" name="Google Shape;104;p22"/>
          <p:cNvSpPr/>
          <p:nvPr/>
        </p:nvSpPr>
        <p:spPr>
          <a:xfrm rot="-5400000">
            <a:off x="5088466" y="-5088468"/>
            <a:ext cx="201506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p22"/>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22"/>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Laptop Slide ">
  <p:cSld name="Laptop Slide ">
    <p:spTree>
      <p:nvGrpSpPr>
        <p:cNvPr id="1" name="Shape 107"/>
        <p:cNvGrpSpPr/>
        <p:nvPr/>
      </p:nvGrpSpPr>
      <p:grpSpPr>
        <a:xfrm>
          <a:off x="0" y="0"/>
          <a:ext cx="0" cy="0"/>
          <a:chOff x="0" y="0"/>
          <a:chExt cx="0" cy="0"/>
        </a:xfrm>
      </p:grpSpPr>
      <p:sp>
        <p:nvSpPr>
          <p:cNvPr id="108" name="Google Shape;108;p23"/>
          <p:cNvSpPr txBox="1">
            <a:spLocks noGrp="1"/>
          </p:cNvSpPr>
          <p:nvPr>
            <p:ph type="body" idx="1"/>
          </p:nvPr>
        </p:nvSpPr>
        <p:spPr>
          <a:xfrm>
            <a:off x="6578872" y="593866"/>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 name="Google Shape;109;p23"/>
          <p:cNvSpPr/>
          <p:nvPr/>
        </p:nvSpPr>
        <p:spPr>
          <a:xfrm rot="10800000" flipH="1">
            <a:off x="0" y="0"/>
            <a:ext cx="601405"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0" name="Google Shape;110;p23"/>
          <p:cNvPicPr preferRelativeResize="0"/>
          <p:nvPr/>
        </p:nvPicPr>
        <p:blipFill rotWithShape="1">
          <a:blip r:embed="rId2">
            <a:alphaModFix/>
          </a:blip>
          <a:srcRect l="-18315" t="15976" r="29196" b="11083"/>
          <a:stretch/>
        </p:blipFill>
        <p:spPr>
          <a:xfrm flipH="1">
            <a:off x="608794" y="1890384"/>
            <a:ext cx="8439100" cy="5375657"/>
          </a:xfrm>
          <a:prstGeom prst="rect">
            <a:avLst/>
          </a:prstGeom>
          <a:noFill/>
          <a:ln>
            <a:noFill/>
          </a:ln>
        </p:spPr>
      </p:pic>
      <p:sp>
        <p:nvSpPr>
          <p:cNvPr id="111" name="Google Shape;111;p23"/>
          <p:cNvSpPr>
            <a:spLocks noGrp="1"/>
          </p:cNvSpPr>
          <p:nvPr>
            <p:ph type="pic" idx="2"/>
          </p:nvPr>
        </p:nvSpPr>
        <p:spPr>
          <a:xfrm>
            <a:off x="635271" y="2095585"/>
            <a:ext cx="5130800" cy="3913188"/>
          </a:xfrm>
          <a:prstGeom prst="rect">
            <a:avLst/>
          </a:prstGeom>
          <a:solidFill>
            <a:srgbClr val="D8D8D8"/>
          </a:solidFill>
          <a:ln>
            <a:noFill/>
          </a:ln>
        </p:spPr>
      </p:sp>
      <p:sp>
        <p:nvSpPr>
          <p:cNvPr id="112" name="Google Shape;112;p23"/>
          <p:cNvSpPr txBox="1">
            <a:spLocks noGrp="1"/>
          </p:cNvSpPr>
          <p:nvPr>
            <p:ph type="body" idx="3"/>
          </p:nvPr>
        </p:nvSpPr>
        <p:spPr>
          <a:xfrm>
            <a:off x="6578871" y="1890384"/>
            <a:ext cx="4990998"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 name="Google Shape;113;p23"/>
          <p:cNvSpPr/>
          <p:nvPr/>
        </p:nvSpPr>
        <p:spPr>
          <a:xfrm rot="-5400000">
            <a:off x="-1736448" y="4314119"/>
            <a:ext cx="407429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p:nvPr/>
        </p:nvSpPr>
        <p:spPr>
          <a:xfrm rot="-5400000">
            <a:off x="9855625" y="4403466"/>
            <a:ext cx="407429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11" name="Google Shape;11;p15"/>
          <p:cNvCxnSpPr/>
          <p:nvPr/>
        </p:nvCxnSpPr>
        <p:spPr>
          <a:xfrm>
            <a:off x="11701791" y="6548338"/>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1"/>
          <p:cNvPicPr preferRelativeResize="0">
            <a:picLocks noGrp="1"/>
          </p:cNvPicPr>
          <p:nvPr>
            <p:ph type="pic" idx="2"/>
          </p:nvPr>
        </p:nvPicPr>
        <p:blipFill rotWithShape="1">
          <a:blip r:embed="rId3">
            <a:alphaModFix/>
          </a:blip>
          <a:srcRect t="36553" b="44632"/>
          <a:stretch/>
        </p:blipFill>
        <p:spPr>
          <a:xfrm>
            <a:off x="0" y="2180235"/>
            <a:ext cx="12192000" cy="3440624"/>
          </a:xfrm>
          <a:prstGeom prst="rect">
            <a:avLst/>
          </a:prstGeom>
          <a:noFill/>
          <a:ln>
            <a:noFill/>
          </a:ln>
        </p:spPr>
      </p:pic>
      <p:sp>
        <p:nvSpPr>
          <p:cNvPr id="150" name="Google Shape;150;p1"/>
          <p:cNvSpPr txBox="1"/>
          <p:nvPr/>
        </p:nvSpPr>
        <p:spPr>
          <a:xfrm>
            <a:off x="226433" y="523776"/>
            <a:ext cx="6476785" cy="1702605"/>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US" sz="4800" b="1" i="0" u="none" strike="noStrike" cap="none">
                <a:solidFill>
                  <a:srgbClr val="000000"/>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a:p>
            <a:pPr marL="12700" marR="5080" lvl="0" indent="0" algn="l" rtl="0">
              <a:lnSpc>
                <a:spcPct val="109130"/>
              </a:lnSpc>
              <a:spcBef>
                <a:spcPts val="0"/>
              </a:spcBef>
              <a:spcAft>
                <a:spcPts val="0"/>
              </a:spcAft>
              <a:buClr>
                <a:schemeClr val="lt1"/>
              </a:buClr>
              <a:buSzPts val="4800"/>
              <a:buFont typeface="Calibri"/>
              <a:buNone/>
            </a:pPr>
            <a:r>
              <a:rPr lang="en-US" sz="4800" b="1" i="0" u="none" strike="noStrike" cap="none">
                <a:solidFill>
                  <a:srgbClr val="000000"/>
                </a:solidFill>
                <a:latin typeface="Calibri"/>
                <a:ea typeface="Calibri"/>
                <a:cs typeface="Calibri"/>
                <a:sym typeface="Calibri"/>
              </a:rPr>
              <a:t>Starter Kit</a:t>
            </a:r>
            <a:endParaRPr sz="1400" b="0" i="0" u="none" strike="noStrike" cap="none">
              <a:solidFill>
                <a:srgbClr val="000000"/>
              </a:solidFill>
              <a:latin typeface="Arial"/>
              <a:ea typeface="Arial"/>
              <a:cs typeface="Arial"/>
              <a:sym typeface="Arial"/>
            </a:endParaRPr>
          </a:p>
        </p:txBody>
      </p:sp>
      <p:sp>
        <p:nvSpPr>
          <p:cNvPr id="151" name="Google Shape;151;p1"/>
          <p:cNvSpPr txBox="1"/>
          <p:nvPr/>
        </p:nvSpPr>
        <p:spPr>
          <a:xfrm>
            <a:off x="226433" y="4365929"/>
            <a:ext cx="12192000" cy="897449"/>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US" sz="4800" b="1" i="0" u="none" strike="noStrike" cap="none">
                <a:solidFill>
                  <a:schemeClr val="lt1"/>
                </a:solidFill>
                <a:latin typeface="Calibri"/>
                <a:ea typeface="Calibri"/>
                <a:cs typeface="Calibri"/>
                <a:sym typeface="Calibri"/>
              </a:rPr>
              <a:t>SUMMARY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7"/>
          <p:cNvPicPr preferRelativeResize="0">
            <a:picLocks noGrp="1"/>
          </p:cNvPicPr>
          <p:nvPr>
            <p:ph type="pic" idx="2"/>
          </p:nvPr>
        </p:nvPicPr>
        <p:blipFill rotWithShape="1">
          <a:blip r:embed="rId3">
            <a:alphaModFix/>
          </a:blip>
          <a:srcRect l="31210" r="31210"/>
          <a:stretch/>
        </p:blipFill>
        <p:spPr>
          <a:xfrm>
            <a:off x="7734300" y="1373188"/>
            <a:ext cx="2444750" cy="4337050"/>
          </a:xfrm>
          <a:prstGeom prst="rect">
            <a:avLst/>
          </a:prstGeom>
          <a:solidFill>
            <a:srgbClr val="D8D8D8"/>
          </a:solidFill>
          <a:ln>
            <a:noFill/>
          </a:ln>
        </p:spPr>
      </p:pic>
      <p:sp>
        <p:nvSpPr>
          <p:cNvPr id="215" name="Google Shape;215;p7"/>
          <p:cNvSpPr txBox="1">
            <a:spLocks noGrp="1"/>
          </p:cNvSpPr>
          <p:nvPr>
            <p:ph type="body" idx="3"/>
          </p:nvPr>
        </p:nvSpPr>
        <p:spPr>
          <a:xfrm>
            <a:off x="169875" y="196325"/>
            <a:ext cx="7290900" cy="6420900"/>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115000"/>
              </a:lnSpc>
              <a:spcBef>
                <a:spcPts val="0"/>
              </a:spcBef>
              <a:spcAft>
                <a:spcPts val="0"/>
              </a:spcAft>
              <a:buClr>
                <a:srgbClr val="595959"/>
              </a:buClr>
              <a:buSzPts val="2400"/>
              <a:buFont typeface="Arial"/>
              <a:buNone/>
            </a:pPr>
            <a:endParaRPr>
              <a:solidFill>
                <a:srgbClr val="222222"/>
              </a:solidFill>
            </a:endParaRPr>
          </a:p>
          <a:p>
            <a:pPr marL="228600" lvl="0" indent="0" algn="just" rtl="0">
              <a:lnSpc>
                <a:spcPct val="150000"/>
              </a:lnSpc>
              <a:spcBef>
                <a:spcPts val="0"/>
              </a:spcBef>
              <a:spcAft>
                <a:spcPts val="0"/>
              </a:spcAft>
              <a:buClr>
                <a:srgbClr val="000000"/>
              </a:buClr>
              <a:buSzPts val="2400"/>
              <a:buFont typeface="Arial"/>
              <a:buNone/>
            </a:pPr>
            <a:r>
              <a:rPr lang="en-US">
                <a:solidFill>
                  <a:srgbClr val="222222"/>
                </a:solidFill>
              </a:rPr>
              <a:t>The SOS Starter Kit emphasises on institutions providing services for community development, which positively impacts the environment, how sustainable communities balance economic and natural assets, meeting diverse residents' needs.</a:t>
            </a:r>
            <a:endParaRPr>
              <a:solidFill>
                <a:srgbClr val="222222"/>
              </a:solidFill>
            </a:endParaRPr>
          </a:p>
          <a:p>
            <a:pPr marL="228600" lvl="0" indent="0" algn="just" rtl="0">
              <a:lnSpc>
                <a:spcPct val="150000"/>
              </a:lnSpc>
              <a:spcBef>
                <a:spcPts val="0"/>
              </a:spcBef>
              <a:spcAft>
                <a:spcPts val="0"/>
              </a:spcAft>
              <a:buClr>
                <a:srgbClr val="000000"/>
              </a:buClr>
              <a:buSzPts val="2400"/>
              <a:buFont typeface="Arial"/>
              <a:buNone/>
            </a:pPr>
            <a:r>
              <a:rPr lang="en-US">
                <a:solidFill>
                  <a:srgbClr val="222222"/>
                </a:solidFill>
              </a:rPr>
              <a:t>Emphasis is placed on providing more transportation options, promoting equitable housing, and addressing unique socio-economic needs in neighbourhoods and communities. Also what approaches ensure a balanced and sustainable environment.  </a:t>
            </a:r>
            <a:endParaRPr/>
          </a:p>
          <a:p>
            <a:pPr marL="457200" marR="0" lvl="0" indent="-228600" algn="just" rtl="0">
              <a:lnSpc>
                <a:spcPct val="150000"/>
              </a:lnSpc>
              <a:spcBef>
                <a:spcPts val="0"/>
              </a:spcBef>
              <a:spcAft>
                <a:spcPts val="0"/>
              </a:spcAft>
              <a:buClr>
                <a:srgbClr val="595959"/>
              </a:buClr>
              <a:buSzPts val="2400"/>
              <a:buFont typeface="Arial"/>
              <a:buNone/>
            </a:pPr>
            <a:endParaRPr>
              <a:solidFill>
                <a:srgbClr val="222222"/>
              </a:solidFill>
            </a:endParaRPr>
          </a:p>
        </p:txBody>
      </p:sp>
      <p:pic>
        <p:nvPicPr>
          <p:cNvPr id="216" name="Google Shape;216;p7"/>
          <p:cNvPicPr preferRelativeResize="0">
            <a:picLocks noGrp="1"/>
          </p:cNvPicPr>
          <p:nvPr>
            <p:ph type="pic" idx="2"/>
          </p:nvPr>
        </p:nvPicPr>
        <p:blipFill rotWithShape="1">
          <a:blip r:embed="rId3">
            <a:alphaModFix/>
          </a:blip>
          <a:srcRect l="31210" r="31210"/>
          <a:stretch/>
        </p:blipFill>
        <p:spPr>
          <a:xfrm>
            <a:off x="7735037" y="1373925"/>
            <a:ext cx="2444127" cy="4336988"/>
          </a:xfrm>
          <a:prstGeom prst="rect">
            <a:avLst/>
          </a:prstGeom>
          <a:solidFill>
            <a:srgbClr val="D8D8D8"/>
          </a:solid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8"/>
          <p:cNvPicPr preferRelativeResize="0">
            <a:picLocks noGrp="1"/>
          </p:cNvPicPr>
          <p:nvPr>
            <p:ph type="pic" idx="2"/>
          </p:nvPr>
        </p:nvPicPr>
        <p:blipFill rotWithShape="1">
          <a:blip r:embed="rId3">
            <a:alphaModFix/>
          </a:blip>
          <a:srcRect t="30282" b="30282"/>
          <a:stretch/>
        </p:blipFill>
        <p:spPr>
          <a:xfrm>
            <a:off x="799128" y="746272"/>
            <a:ext cx="10203652" cy="5365455"/>
          </a:xfrm>
          <a:prstGeom prst="rect">
            <a:avLst/>
          </a:prstGeom>
          <a:solidFill>
            <a:srgbClr val="BFBFBF"/>
          </a:solidFill>
          <a:ln>
            <a:noFill/>
          </a:ln>
        </p:spPr>
      </p:pic>
      <p:sp>
        <p:nvSpPr>
          <p:cNvPr id="222" name="Google Shape;222;p8"/>
          <p:cNvSpPr/>
          <p:nvPr/>
        </p:nvSpPr>
        <p:spPr>
          <a:xfrm>
            <a:off x="799128" y="2218267"/>
            <a:ext cx="10203652" cy="2733893"/>
          </a:xfrm>
          <a:prstGeom prst="rect">
            <a:avLst/>
          </a:prstGeom>
          <a:solidFill>
            <a:srgbClr val="73B64B">
              <a:alpha val="6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23" name="Google Shape;223;p8"/>
          <p:cNvGrpSpPr/>
          <p:nvPr/>
        </p:nvGrpSpPr>
        <p:grpSpPr>
          <a:xfrm>
            <a:off x="5352087" y="1358729"/>
            <a:ext cx="1487826" cy="1083162"/>
            <a:chOff x="3400450" y="986392"/>
            <a:chExt cx="1487826" cy="1083162"/>
          </a:xfrm>
        </p:grpSpPr>
        <p:sp>
          <p:nvSpPr>
            <p:cNvPr id="224" name="Google Shape;224;p8"/>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5" name="Google Shape;225;p8"/>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26" name="Google Shape;226;p8"/>
          <p:cNvSpPr txBox="1"/>
          <p:nvPr/>
        </p:nvSpPr>
        <p:spPr>
          <a:xfrm>
            <a:off x="4320265" y="4301609"/>
            <a:ext cx="3161377" cy="505777"/>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lt1"/>
              </a:buClr>
              <a:buSzPts val="2200"/>
              <a:buFont typeface="Arial"/>
              <a:buNone/>
            </a:pPr>
            <a:r>
              <a:rPr lang="en-US" sz="2200" b="1" i="0" u="none" strike="noStrike" cap="none">
                <a:solidFill>
                  <a:schemeClr val="lt1"/>
                </a:solidFill>
                <a:latin typeface="Calibri"/>
                <a:ea typeface="Calibri"/>
                <a:cs typeface="Calibri"/>
                <a:sym typeface="Calibri"/>
              </a:rPr>
              <a:t>David Attenborough</a:t>
            </a:r>
            <a:endParaRPr sz="1400" b="0" i="0" u="none" strike="noStrike" cap="none">
              <a:solidFill>
                <a:srgbClr val="000000"/>
              </a:solidFill>
              <a:latin typeface="Arial"/>
              <a:ea typeface="Arial"/>
              <a:cs typeface="Arial"/>
              <a:sym typeface="Arial"/>
            </a:endParaRPr>
          </a:p>
        </p:txBody>
      </p:sp>
      <p:sp>
        <p:nvSpPr>
          <p:cNvPr id="227" name="Google Shape;227;p8"/>
          <p:cNvSpPr txBox="1"/>
          <p:nvPr/>
        </p:nvSpPr>
        <p:spPr>
          <a:xfrm>
            <a:off x="799128" y="2665515"/>
            <a:ext cx="10203652" cy="14773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lt1"/>
                </a:solidFill>
                <a:latin typeface="Calibri"/>
                <a:ea typeface="Calibri"/>
                <a:cs typeface="Calibri"/>
                <a:sym typeface="Calibri"/>
              </a:rPr>
              <a:t>There is a path to sustainability.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lt1"/>
                </a:solidFill>
                <a:latin typeface="Calibri"/>
                <a:ea typeface="Calibri"/>
                <a:cs typeface="Calibri"/>
                <a:sym typeface="Calibri"/>
              </a:rPr>
              <a:t>It is a path that could lead to a better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lt1"/>
                </a:solidFill>
                <a:latin typeface="Calibri"/>
                <a:ea typeface="Calibri"/>
                <a:cs typeface="Calibri"/>
                <a:sym typeface="Calibri"/>
              </a:rPr>
              <a:t>future for all life on Earth</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9"/>
          <p:cNvSpPr txBox="1">
            <a:spLocks noGrp="1"/>
          </p:cNvSpPr>
          <p:nvPr>
            <p:ph type="body" idx="2"/>
          </p:nvPr>
        </p:nvSpPr>
        <p:spPr>
          <a:xfrm>
            <a:off x="268224" y="1214481"/>
            <a:ext cx="11631300" cy="46626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SzPts val="2400"/>
              <a:buNone/>
            </a:pPr>
            <a:r>
              <a:rPr lang="en-US" sz="3200" b="1" i="0" u="none" strike="noStrike">
                <a:solidFill>
                  <a:schemeClr val="lt1"/>
                </a:solidFill>
                <a:latin typeface="Calibri"/>
                <a:ea typeface="Calibri"/>
                <a:cs typeface="Calibri"/>
                <a:sym typeface="Calibri"/>
              </a:rPr>
              <a:t>THE SOS </a:t>
            </a:r>
            <a:r>
              <a:rPr lang="en-US" sz="3200" b="1">
                <a:solidFill>
                  <a:schemeClr val="lt1"/>
                </a:solidFill>
              </a:rPr>
              <a:t>STARTER K</a:t>
            </a:r>
            <a:r>
              <a:rPr lang="en-US" sz="3200" b="1" i="0" u="none" strike="noStrike">
                <a:solidFill>
                  <a:schemeClr val="lt1"/>
                </a:solidFill>
                <a:latin typeface="Calibri"/>
                <a:ea typeface="Calibri"/>
                <a:cs typeface="Calibri"/>
                <a:sym typeface="Calibri"/>
              </a:rPr>
              <a:t>IT</a:t>
            </a:r>
            <a:endParaRPr/>
          </a:p>
          <a:p>
            <a:pPr marL="457200" lvl="0" indent="-381000" algn="just" rtl="0">
              <a:lnSpc>
                <a:spcPct val="150000"/>
              </a:lnSpc>
              <a:spcBef>
                <a:spcPts val="0"/>
              </a:spcBef>
              <a:spcAft>
                <a:spcPts val="0"/>
              </a:spcAft>
              <a:buClr>
                <a:srgbClr val="222222"/>
              </a:buClr>
              <a:buSzPts val="2400"/>
              <a:buChar char="●"/>
            </a:pPr>
            <a:r>
              <a:rPr lang="en-US">
                <a:solidFill>
                  <a:srgbClr val="222222"/>
                </a:solidFill>
              </a:rPr>
              <a:t>F</a:t>
            </a:r>
            <a:r>
              <a:rPr lang="en-US" b="0" i="0" u="none" strike="noStrike">
                <a:solidFill>
                  <a:srgbClr val="222222"/>
                </a:solidFill>
                <a:latin typeface="Calibri"/>
                <a:ea typeface="Calibri"/>
                <a:cs typeface="Calibri"/>
                <a:sym typeface="Calibri"/>
              </a:rPr>
              <a:t>ocuses on </a:t>
            </a:r>
            <a:r>
              <a:rPr lang="en-US">
                <a:solidFill>
                  <a:srgbClr val="222222"/>
                </a:solidFill>
              </a:rPr>
              <a:t>how</a:t>
            </a:r>
            <a:r>
              <a:rPr lang="en-US" b="0" i="0" u="none" strike="noStrike">
                <a:solidFill>
                  <a:srgbClr val="222222"/>
                </a:solidFill>
                <a:latin typeface="Calibri"/>
                <a:ea typeface="Calibri"/>
                <a:cs typeface="Calibri"/>
                <a:sym typeface="Calibri"/>
              </a:rPr>
              <a:t> </a:t>
            </a:r>
            <a:r>
              <a:rPr lang="en-US">
                <a:solidFill>
                  <a:srgbClr val="222222"/>
                </a:solidFill>
              </a:rPr>
              <a:t>to continuously measure</a:t>
            </a:r>
            <a:r>
              <a:rPr lang="en-US" b="0" i="0" u="none" strike="noStrike">
                <a:solidFill>
                  <a:srgbClr val="222222"/>
                </a:solidFill>
                <a:latin typeface="Calibri"/>
                <a:ea typeface="Calibri"/>
                <a:cs typeface="Calibri"/>
                <a:sym typeface="Calibri"/>
              </a:rPr>
              <a:t> the long-term impacts of services and products.</a:t>
            </a:r>
            <a:endParaRPr>
              <a:solidFill>
                <a:srgbClr val="222222"/>
              </a:solidFill>
            </a:endParaRPr>
          </a:p>
          <a:p>
            <a:pPr marL="457200" lvl="0" indent="-381000" algn="just" rtl="0">
              <a:lnSpc>
                <a:spcPct val="150000"/>
              </a:lnSpc>
              <a:spcBef>
                <a:spcPts val="0"/>
              </a:spcBef>
              <a:spcAft>
                <a:spcPts val="0"/>
              </a:spcAft>
              <a:buClr>
                <a:srgbClr val="222222"/>
              </a:buClr>
              <a:buSzPts val="2400"/>
              <a:buFont typeface="Calibri"/>
              <a:buChar char="●"/>
            </a:pPr>
            <a:r>
              <a:rPr lang="en-US" b="0" i="0" u="none" strike="noStrike">
                <a:solidFill>
                  <a:srgbClr val="222222"/>
                </a:solidFill>
                <a:latin typeface="Calibri"/>
                <a:ea typeface="Calibri"/>
                <a:cs typeface="Calibri"/>
                <a:sym typeface="Calibri"/>
              </a:rPr>
              <a:t>It aims to find ways to borrow, reduce, reuse, or return resources to avoid overconsumption and waste.</a:t>
            </a:r>
            <a:endParaRPr>
              <a:solidFill>
                <a:srgbClr val="222222"/>
              </a:solidFill>
            </a:endParaRPr>
          </a:p>
          <a:p>
            <a:pPr marL="457200" lvl="0" indent="-381000" algn="just" rtl="0">
              <a:lnSpc>
                <a:spcPct val="150000"/>
              </a:lnSpc>
              <a:spcBef>
                <a:spcPts val="0"/>
              </a:spcBef>
              <a:spcAft>
                <a:spcPts val="0"/>
              </a:spcAft>
              <a:buClr>
                <a:srgbClr val="222222"/>
              </a:buClr>
              <a:buSzPts val="2400"/>
              <a:buChar char="●"/>
            </a:pPr>
            <a:r>
              <a:rPr lang="en-US">
                <a:solidFill>
                  <a:srgbClr val="222222"/>
                </a:solidFill>
              </a:rPr>
              <a:t>Gives an insight about how to </a:t>
            </a:r>
            <a:r>
              <a:rPr lang="en-US" b="0" i="0" u="none" strike="noStrike">
                <a:solidFill>
                  <a:srgbClr val="222222"/>
                </a:solidFill>
                <a:latin typeface="Calibri"/>
                <a:ea typeface="Calibri"/>
                <a:cs typeface="Calibri"/>
                <a:sym typeface="Calibri"/>
              </a:rPr>
              <a:t>assess compliance, suggestions for businesses </a:t>
            </a:r>
            <a:r>
              <a:rPr lang="en-US">
                <a:solidFill>
                  <a:srgbClr val="222222"/>
                </a:solidFill>
              </a:rPr>
              <a:t>to </a:t>
            </a:r>
            <a:r>
              <a:rPr lang="en-US" b="0" i="0" u="none" strike="noStrike">
                <a:solidFill>
                  <a:srgbClr val="222222"/>
                </a:solidFill>
                <a:latin typeface="Calibri"/>
                <a:ea typeface="Calibri"/>
                <a:cs typeface="Calibri"/>
                <a:sym typeface="Calibri"/>
              </a:rPr>
              <a:t>consider their energy sources and product or service creation. </a:t>
            </a:r>
            <a:endParaRPr b="0" i="0" u="none" strike="noStrike">
              <a:solidFill>
                <a:srgbClr val="222222"/>
              </a:solidFill>
              <a:latin typeface="Calibri"/>
              <a:ea typeface="Calibri"/>
              <a:cs typeface="Calibri"/>
              <a:sym typeface="Calibri"/>
            </a:endParaRPr>
          </a:p>
          <a:p>
            <a:pPr marL="457200" lvl="0" indent="-381000" algn="just" rtl="0">
              <a:lnSpc>
                <a:spcPct val="150000"/>
              </a:lnSpc>
              <a:spcBef>
                <a:spcPts val="0"/>
              </a:spcBef>
              <a:spcAft>
                <a:spcPts val="0"/>
              </a:spcAft>
              <a:buClr>
                <a:srgbClr val="222222"/>
              </a:buClr>
              <a:buSzPts val="2400"/>
              <a:buChar char="●"/>
            </a:pPr>
            <a:r>
              <a:rPr lang="en-US">
                <a:solidFill>
                  <a:srgbClr val="222222"/>
                </a:solidFill>
              </a:rPr>
              <a:t>Suggests how to a</a:t>
            </a:r>
            <a:r>
              <a:rPr lang="en-US" b="0" i="0" u="none" strike="noStrike">
                <a:solidFill>
                  <a:srgbClr val="222222"/>
                </a:solidFill>
                <a:latin typeface="Calibri"/>
                <a:ea typeface="Calibri"/>
                <a:cs typeface="Calibri"/>
                <a:sym typeface="Calibri"/>
              </a:rPr>
              <a:t>ssess</a:t>
            </a:r>
            <a:r>
              <a:rPr lang="en-US">
                <a:solidFill>
                  <a:srgbClr val="222222"/>
                </a:solidFill>
              </a:rPr>
              <a:t> </a:t>
            </a:r>
            <a:r>
              <a:rPr lang="en-US" b="0" i="0" u="none" strike="noStrike">
                <a:solidFill>
                  <a:srgbClr val="222222"/>
                </a:solidFill>
                <a:latin typeface="Calibri"/>
                <a:ea typeface="Calibri"/>
                <a:cs typeface="Calibri"/>
                <a:sym typeface="Calibri"/>
              </a:rPr>
              <a:t>areas </a:t>
            </a:r>
            <a:r>
              <a:rPr lang="en-US">
                <a:solidFill>
                  <a:srgbClr val="222222"/>
                </a:solidFill>
              </a:rPr>
              <a:t>of</a:t>
            </a:r>
            <a:r>
              <a:rPr lang="en-US" b="0" i="0" u="none" strike="noStrike">
                <a:solidFill>
                  <a:srgbClr val="222222"/>
                </a:solidFill>
                <a:latin typeface="Calibri"/>
                <a:ea typeface="Calibri"/>
                <a:cs typeface="Calibri"/>
                <a:sym typeface="Calibri"/>
              </a:rPr>
              <a:t> improvement </a:t>
            </a:r>
            <a:r>
              <a:rPr lang="en-US">
                <a:solidFill>
                  <a:srgbClr val="222222"/>
                </a:solidFill>
              </a:rPr>
              <a:t>and how </a:t>
            </a:r>
            <a:r>
              <a:rPr lang="en-US" b="0" i="0" u="none" strike="noStrike">
                <a:solidFill>
                  <a:srgbClr val="222222"/>
                </a:solidFill>
                <a:latin typeface="Calibri"/>
                <a:ea typeface="Calibri"/>
                <a:cs typeface="Calibri"/>
                <a:sym typeface="Calibri"/>
              </a:rPr>
              <a:t>businesses can consider solutions such as switching power usage or investing in sustainable energy.</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2f18748686a_1_0"/>
          <p:cNvSpPr txBox="1">
            <a:spLocks noGrp="1"/>
          </p:cNvSpPr>
          <p:nvPr>
            <p:ph type="body" idx="2"/>
          </p:nvPr>
        </p:nvSpPr>
        <p:spPr>
          <a:xfrm>
            <a:off x="353299" y="1160643"/>
            <a:ext cx="11631300" cy="46626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SzPts val="2400"/>
              <a:buNone/>
            </a:pPr>
            <a:r>
              <a:rPr lang="en-US" sz="3200" b="1" i="0" u="none" strike="noStrike">
                <a:solidFill>
                  <a:schemeClr val="lt1"/>
                </a:solidFill>
                <a:latin typeface="Calibri"/>
                <a:ea typeface="Calibri"/>
                <a:cs typeface="Calibri"/>
                <a:sym typeface="Calibri"/>
              </a:rPr>
              <a:t>THE SOS </a:t>
            </a:r>
            <a:r>
              <a:rPr lang="en-US" sz="3200" b="1">
                <a:solidFill>
                  <a:schemeClr val="lt1"/>
                </a:solidFill>
              </a:rPr>
              <a:t>STARTER K</a:t>
            </a:r>
            <a:r>
              <a:rPr lang="en-US" sz="3200" b="1" i="0" u="none" strike="noStrike">
                <a:solidFill>
                  <a:schemeClr val="lt1"/>
                </a:solidFill>
                <a:latin typeface="Calibri"/>
                <a:ea typeface="Calibri"/>
                <a:cs typeface="Calibri"/>
                <a:sym typeface="Calibri"/>
              </a:rPr>
              <a:t>IT</a:t>
            </a:r>
            <a:endParaRPr sz="3200" b="1" i="0" u="none" strike="noStrike">
              <a:solidFill>
                <a:srgbClr val="222222"/>
              </a:solidFill>
              <a:latin typeface="Calibri"/>
              <a:ea typeface="Calibri"/>
              <a:cs typeface="Calibri"/>
              <a:sym typeface="Calibri"/>
            </a:endParaRPr>
          </a:p>
          <a:p>
            <a:pPr marL="457200" lvl="0" indent="-381000" algn="just" rtl="0">
              <a:lnSpc>
                <a:spcPct val="150000"/>
              </a:lnSpc>
              <a:spcBef>
                <a:spcPts val="0"/>
              </a:spcBef>
              <a:spcAft>
                <a:spcPts val="0"/>
              </a:spcAft>
              <a:buClr>
                <a:srgbClr val="222222"/>
              </a:buClr>
              <a:buSzPts val="2400"/>
              <a:buChar char="●"/>
            </a:pPr>
            <a:r>
              <a:rPr lang="en-US">
                <a:solidFill>
                  <a:srgbClr val="222222"/>
                </a:solidFill>
              </a:rPr>
              <a:t>C</a:t>
            </a:r>
            <a:r>
              <a:rPr lang="en-US" b="0" i="0" u="none" strike="noStrike">
                <a:solidFill>
                  <a:srgbClr val="222222"/>
                </a:solidFill>
                <a:latin typeface="Calibri"/>
                <a:ea typeface="Calibri"/>
                <a:cs typeface="Calibri"/>
                <a:sym typeface="Calibri"/>
              </a:rPr>
              <a:t>overs topics </a:t>
            </a:r>
            <a:r>
              <a:rPr lang="en-US">
                <a:solidFill>
                  <a:srgbClr val="222222"/>
                </a:solidFill>
              </a:rPr>
              <a:t>on how </a:t>
            </a:r>
            <a:r>
              <a:rPr lang="en-US" b="0" i="0" u="none" strike="noStrike">
                <a:solidFill>
                  <a:srgbClr val="222222"/>
                </a:solidFill>
                <a:latin typeface="Calibri"/>
                <a:ea typeface="Calibri"/>
                <a:cs typeface="Calibri"/>
                <a:sym typeface="Calibri"/>
              </a:rPr>
              <a:t> </a:t>
            </a:r>
            <a:r>
              <a:rPr lang="en-US">
                <a:solidFill>
                  <a:srgbClr val="222222"/>
                </a:solidFill>
              </a:rPr>
              <a:t>r</a:t>
            </a:r>
            <a:r>
              <a:rPr lang="en-US" b="0" i="0" u="none" strike="noStrike">
                <a:solidFill>
                  <a:srgbClr val="222222"/>
                </a:solidFill>
                <a:latin typeface="Calibri"/>
                <a:ea typeface="Calibri"/>
                <a:cs typeface="Calibri"/>
                <a:sym typeface="Calibri"/>
              </a:rPr>
              <a:t>educing carbon footprint is essential for creating a sustainable future</a:t>
            </a:r>
            <a:r>
              <a:rPr lang="en-US">
                <a:solidFill>
                  <a:srgbClr val="222222"/>
                </a:solidFill>
              </a:rPr>
              <a:t>, to e</a:t>
            </a:r>
            <a:r>
              <a:rPr lang="en-US" b="0" i="0" u="none" strike="noStrike">
                <a:solidFill>
                  <a:srgbClr val="222222"/>
                </a:solidFill>
                <a:latin typeface="Calibri"/>
                <a:ea typeface="Calibri"/>
                <a:cs typeface="Calibri"/>
                <a:sym typeface="Calibri"/>
              </a:rPr>
              <a:t>ncourage employees, customers, and clients to seek opportunities to reduce emissions.</a:t>
            </a:r>
            <a:endParaRPr/>
          </a:p>
          <a:p>
            <a:pPr marL="457200" lvl="0" indent="-381000" algn="just" rtl="0">
              <a:lnSpc>
                <a:spcPct val="150000"/>
              </a:lnSpc>
              <a:spcBef>
                <a:spcPts val="0"/>
              </a:spcBef>
              <a:spcAft>
                <a:spcPts val="0"/>
              </a:spcAft>
              <a:buClr>
                <a:srgbClr val="222222"/>
              </a:buClr>
              <a:buSzPts val="2400"/>
              <a:buChar char="●"/>
            </a:pPr>
            <a:r>
              <a:rPr lang="en-US">
                <a:solidFill>
                  <a:srgbClr val="222222"/>
                </a:solidFill>
              </a:rPr>
              <a:t>Focuses on supply chain transparency, which involves disclosures about raw material sourcing, environment protection, product quality, safety standards, and labour practices.</a:t>
            </a:r>
            <a:endParaRPr>
              <a:solidFill>
                <a:srgbClr val="222222"/>
              </a:solidFill>
            </a:endParaRPr>
          </a:p>
          <a:p>
            <a:pPr marL="457200" lvl="0" indent="-381000" algn="just" rtl="0">
              <a:lnSpc>
                <a:spcPct val="150000"/>
              </a:lnSpc>
              <a:spcBef>
                <a:spcPts val="0"/>
              </a:spcBef>
              <a:spcAft>
                <a:spcPts val="0"/>
              </a:spcAft>
              <a:buClr>
                <a:srgbClr val="222222"/>
              </a:buClr>
              <a:buSzPts val="2400"/>
              <a:buChar char="●"/>
            </a:pPr>
            <a:r>
              <a:rPr lang="en-US">
                <a:solidFill>
                  <a:srgbClr val="222222"/>
                </a:solidFill>
              </a:rPr>
              <a:t>Highlights the benefits and challenges of supply chain transparency, such as increased customer trust and improved brand loyalty.</a:t>
            </a:r>
            <a:endParaRPr>
              <a:solidFill>
                <a:srgbClr val="22222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10"/>
          <p:cNvSpPr txBox="1">
            <a:spLocks noGrp="1"/>
          </p:cNvSpPr>
          <p:nvPr>
            <p:ph type="body" idx="2"/>
          </p:nvPr>
        </p:nvSpPr>
        <p:spPr>
          <a:xfrm>
            <a:off x="330518" y="1184012"/>
            <a:ext cx="11083200" cy="46626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SzPts val="2400"/>
              <a:buNone/>
            </a:pPr>
            <a:r>
              <a:rPr lang="en-US" sz="3200" b="1">
                <a:solidFill>
                  <a:schemeClr val="lt1"/>
                </a:solidFill>
              </a:rPr>
              <a:t>THE SOS STARTER KIT</a:t>
            </a:r>
            <a:endParaRPr sz="3200" b="1">
              <a:solidFill>
                <a:srgbClr val="222222"/>
              </a:solidFill>
            </a:endParaRPr>
          </a:p>
          <a:p>
            <a:pPr marL="457200" lvl="0" indent="-381000" algn="just" rtl="0">
              <a:lnSpc>
                <a:spcPct val="150000"/>
              </a:lnSpc>
              <a:spcBef>
                <a:spcPts val="0"/>
              </a:spcBef>
              <a:spcAft>
                <a:spcPts val="0"/>
              </a:spcAft>
              <a:buClr>
                <a:srgbClr val="222222"/>
              </a:buClr>
              <a:buSzPts val="2400"/>
              <a:buChar char="●"/>
            </a:pPr>
            <a:r>
              <a:rPr lang="en-US">
                <a:solidFill>
                  <a:srgbClr val="222222"/>
                </a:solidFill>
              </a:rPr>
              <a:t>E</a:t>
            </a:r>
            <a:r>
              <a:rPr lang="en-US" b="0" i="0" u="none" strike="noStrike">
                <a:solidFill>
                  <a:srgbClr val="222222"/>
                </a:solidFill>
                <a:latin typeface="Calibri"/>
                <a:ea typeface="Calibri"/>
                <a:cs typeface="Calibri"/>
                <a:sym typeface="Calibri"/>
              </a:rPr>
              <a:t>mphasises the importance of understanding every stage of the supply chain, staying true to corporate responsibility goals, sustainable manufacturing processes, human rights, and environmental-first practices.</a:t>
            </a:r>
            <a:endParaRPr>
              <a:solidFill>
                <a:srgbClr val="222222"/>
              </a:solidFill>
            </a:endParaRPr>
          </a:p>
          <a:p>
            <a:pPr marL="457200" lvl="0" indent="-381000" algn="just" rtl="0">
              <a:lnSpc>
                <a:spcPct val="150000"/>
              </a:lnSpc>
              <a:spcBef>
                <a:spcPts val="0"/>
              </a:spcBef>
              <a:spcAft>
                <a:spcPts val="0"/>
              </a:spcAft>
              <a:buClr>
                <a:srgbClr val="222222"/>
              </a:buClr>
              <a:buSzPts val="2400"/>
              <a:buChar char="●"/>
            </a:pPr>
            <a:r>
              <a:rPr lang="en-US">
                <a:solidFill>
                  <a:srgbClr val="222222"/>
                </a:solidFill>
              </a:rPr>
              <a:t>A</a:t>
            </a:r>
            <a:r>
              <a:rPr lang="en-US" b="0" i="0" u="none" strike="noStrike">
                <a:solidFill>
                  <a:srgbClr val="222222"/>
                </a:solidFill>
                <a:latin typeface="Calibri"/>
                <a:ea typeface="Calibri"/>
                <a:cs typeface="Calibri"/>
                <a:sym typeface="Calibri"/>
              </a:rPr>
              <a:t>ddresses </a:t>
            </a:r>
            <a:r>
              <a:rPr lang="en-US">
                <a:solidFill>
                  <a:srgbClr val="222222"/>
                </a:solidFill>
              </a:rPr>
              <a:t>how s</a:t>
            </a:r>
            <a:r>
              <a:rPr lang="en-US" b="0" i="0" u="none" strike="noStrike">
                <a:solidFill>
                  <a:srgbClr val="222222"/>
                </a:solidFill>
                <a:latin typeface="Calibri"/>
                <a:ea typeface="Calibri"/>
                <a:cs typeface="Calibri"/>
                <a:sym typeface="Calibri"/>
              </a:rPr>
              <a:t>ustainable procurement integrates specifications, requirements, and criteria compatible with environmental protection by an individual and society as a whole</a:t>
            </a:r>
            <a:r>
              <a:rPr lang="en-US">
                <a:solidFill>
                  <a:srgbClr val="222222"/>
                </a:solidFill>
              </a:rPr>
              <a:t>.</a:t>
            </a:r>
            <a:endParaRPr>
              <a:solidFill>
                <a:srgbClr val="222222"/>
              </a:solidFill>
            </a:endParaRPr>
          </a:p>
          <a:p>
            <a:pPr marL="457200" lvl="0" indent="-381000" algn="just" rtl="0">
              <a:lnSpc>
                <a:spcPct val="150000"/>
              </a:lnSpc>
              <a:spcBef>
                <a:spcPts val="600"/>
              </a:spcBef>
              <a:spcAft>
                <a:spcPts val="0"/>
              </a:spcAft>
              <a:buClr>
                <a:srgbClr val="222222"/>
              </a:buClr>
              <a:buSzPts val="2400"/>
              <a:buChar char="●"/>
            </a:pPr>
            <a:r>
              <a:rPr lang="en-US">
                <a:solidFill>
                  <a:srgbClr val="222222"/>
                </a:solidFill>
              </a:rPr>
              <a:t>Delves into benchmarking practices, comparing performance against industry standards and best practices.</a:t>
            </a:r>
            <a:endParaRPr>
              <a:solidFill>
                <a:srgbClr val="22222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28"/>
          <p:cNvSpPr txBox="1">
            <a:spLocks noGrp="1"/>
          </p:cNvSpPr>
          <p:nvPr>
            <p:ph type="body" idx="2"/>
          </p:nvPr>
        </p:nvSpPr>
        <p:spPr>
          <a:xfrm>
            <a:off x="125778" y="1078462"/>
            <a:ext cx="11545800" cy="4289065"/>
          </a:xfrm>
          <a:prstGeom prst="rect">
            <a:avLst/>
          </a:prstGeom>
          <a:noFill/>
          <a:ln>
            <a:noFill/>
          </a:ln>
        </p:spPr>
        <p:txBody>
          <a:bodyPr spcFirstLastPara="1" wrap="square" lIns="91425" tIns="45700" rIns="91425" bIns="45700" anchor="t" anchorCtr="0">
            <a:noAutofit/>
          </a:bodyPr>
          <a:lstStyle/>
          <a:p>
            <a:pPr marL="457200" lvl="0" indent="-228600" algn="just" rtl="0">
              <a:lnSpc>
                <a:spcPct val="150000"/>
              </a:lnSpc>
              <a:spcBef>
                <a:spcPts val="600"/>
              </a:spcBef>
              <a:spcAft>
                <a:spcPts val="0"/>
              </a:spcAft>
              <a:buSzPts val="2400"/>
              <a:buNone/>
            </a:pPr>
            <a:r>
              <a:rPr lang="en-US" sz="3200" b="1" i="0" u="none" strike="noStrike">
                <a:solidFill>
                  <a:schemeClr val="lt1"/>
                </a:solidFill>
                <a:latin typeface="Calibri"/>
                <a:ea typeface="Calibri"/>
                <a:cs typeface="Calibri"/>
                <a:sym typeface="Calibri"/>
              </a:rPr>
              <a:t>THE SOS </a:t>
            </a:r>
            <a:r>
              <a:rPr lang="en-US" sz="3200" b="1">
                <a:solidFill>
                  <a:schemeClr val="lt1"/>
                </a:solidFill>
              </a:rPr>
              <a:t>STARTER KIT</a:t>
            </a:r>
            <a:endParaRPr/>
          </a:p>
          <a:p>
            <a:pPr marL="457200" lvl="0" indent="-381000" algn="just" rtl="0">
              <a:lnSpc>
                <a:spcPct val="150000"/>
              </a:lnSpc>
              <a:spcBef>
                <a:spcPts val="0"/>
              </a:spcBef>
              <a:spcAft>
                <a:spcPts val="0"/>
              </a:spcAft>
              <a:buClr>
                <a:srgbClr val="222222"/>
              </a:buClr>
              <a:buSzPts val="2400"/>
              <a:buChar char="●"/>
            </a:pPr>
            <a:r>
              <a:rPr lang="en-US">
                <a:solidFill>
                  <a:srgbClr val="222222"/>
                </a:solidFill>
              </a:rPr>
              <a:t>E</a:t>
            </a:r>
            <a:r>
              <a:rPr lang="en-US" b="0" i="0" u="none" strike="noStrike">
                <a:solidFill>
                  <a:srgbClr val="222222"/>
                </a:solidFill>
                <a:latin typeface="Calibri"/>
                <a:ea typeface="Calibri"/>
                <a:cs typeface="Calibri"/>
                <a:sym typeface="Calibri"/>
              </a:rPr>
              <a:t>mphasises online business, paperless technologies, and resource efficiency. </a:t>
            </a:r>
            <a:r>
              <a:rPr lang="en-US">
                <a:solidFill>
                  <a:srgbClr val="222222"/>
                </a:solidFill>
              </a:rPr>
              <a:t>Also about how</a:t>
            </a:r>
            <a:r>
              <a:rPr lang="en-US" b="0" i="0" u="none" strike="noStrike">
                <a:solidFill>
                  <a:srgbClr val="222222"/>
                </a:solidFill>
                <a:latin typeface="Calibri"/>
                <a:ea typeface="Calibri"/>
                <a:cs typeface="Calibri"/>
                <a:sym typeface="Calibri"/>
              </a:rPr>
              <a:t> benchmarking processes come with challenges and risks that need to be managed. </a:t>
            </a:r>
            <a:r>
              <a:rPr lang="en-US">
                <a:solidFill>
                  <a:srgbClr val="222222"/>
                </a:solidFill>
              </a:rPr>
              <a:t>F</a:t>
            </a:r>
            <a:r>
              <a:rPr lang="en-US" b="0" i="0" u="none" strike="noStrike">
                <a:solidFill>
                  <a:srgbClr val="222222"/>
                </a:solidFill>
                <a:latin typeface="Calibri"/>
                <a:ea typeface="Calibri"/>
                <a:cs typeface="Calibri"/>
                <a:sym typeface="Calibri"/>
              </a:rPr>
              <a:t>ocuses on common pitfalls and best practices, and how to apply them to one's own processes.</a:t>
            </a:r>
            <a:endParaRPr>
              <a:solidFill>
                <a:srgbClr val="222222"/>
              </a:solidFill>
            </a:endParaRPr>
          </a:p>
          <a:p>
            <a:pPr marL="457200" lvl="0" indent="-381000" algn="just" rtl="0">
              <a:lnSpc>
                <a:spcPct val="150000"/>
              </a:lnSpc>
              <a:spcBef>
                <a:spcPts val="0"/>
              </a:spcBef>
              <a:spcAft>
                <a:spcPts val="0"/>
              </a:spcAft>
              <a:buClr>
                <a:srgbClr val="222222"/>
              </a:buClr>
              <a:buSzPts val="2400"/>
              <a:buChar char="●"/>
            </a:pPr>
            <a:r>
              <a:rPr lang="en-US">
                <a:solidFill>
                  <a:srgbClr val="222222"/>
                </a:solidFill>
              </a:rPr>
              <a:t>H</a:t>
            </a:r>
            <a:r>
              <a:rPr lang="en-US" b="0" i="0" u="none" strike="noStrike">
                <a:solidFill>
                  <a:srgbClr val="222222"/>
                </a:solidFill>
                <a:latin typeface="Calibri"/>
                <a:ea typeface="Calibri"/>
                <a:cs typeface="Calibri"/>
                <a:sym typeface="Calibri"/>
              </a:rPr>
              <a:t>ighlights the importance of reducing environmental impact and maximising resource use.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g2f084fc7a15_0_1"/>
          <p:cNvSpPr txBox="1">
            <a:spLocks noGrp="1"/>
          </p:cNvSpPr>
          <p:nvPr>
            <p:ph type="body" idx="3"/>
          </p:nvPr>
        </p:nvSpPr>
        <p:spPr>
          <a:xfrm>
            <a:off x="6565629" y="460872"/>
            <a:ext cx="4991100" cy="41028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600"/>
              </a:spcBef>
              <a:spcAft>
                <a:spcPts val="0"/>
              </a:spcAft>
              <a:buClr>
                <a:srgbClr val="000000"/>
              </a:buClr>
              <a:buSzPts val="2400"/>
              <a:buFont typeface="Arial"/>
              <a:buNone/>
            </a:pPr>
            <a:r>
              <a:rPr lang="en-US">
                <a:solidFill>
                  <a:srgbClr val="222222"/>
                </a:solidFill>
              </a:rPr>
              <a:t>The Starter kit also focuses on how businesses can change resources, reduce energy usage, invest in solar or sustainable energy, and offset corporate travel emissions through carbon-reducing projects. By doing so, how they contribute to a more sustainable future for their businesses.</a:t>
            </a:r>
            <a:endParaRPr/>
          </a:p>
        </p:txBody>
      </p:sp>
      <p:pic>
        <p:nvPicPr>
          <p:cNvPr id="254" name="Google Shape;254;g2f084fc7a15_0_1"/>
          <p:cNvPicPr preferRelativeResize="0">
            <a:picLocks noGrp="1"/>
          </p:cNvPicPr>
          <p:nvPr>
            <p:ph type="pic" idx="2"/>
          </p:nvPr>
        </p:nvPicPr>
        <p:blipFill rotWithShape="1">
          <a:blip r:embed="rId3">
            <a:alphaModFix/>
          </a:blip>
          <a:srcRect l="6295" r="6295"/>
          <a:stretch/>
        </p:blipFill>
        <p:spPr>
          <a:xfrm>
            <a:off x="635271" y="2095585"/>
            <a:ext cx="5130800" cy="3913188"/>
          </a:xfrm>
          <a:prstGeom prst="rect">
            <a:avLst/>
          </a:prstGeom>
          <a:solidFill>
            <a:srgbClr val="D8D8D8"/>
          </a:solid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0"/>
          <p:cNvSpPr txBox="1">
            <a:spLocks noGrp="1"/>
          </p:cNvSpPr>
          <p:nvPr>
            <p:ph type="body" idx="1"/>
          </p:nvPr>
        </p:nvSpPr>
        <p:spPr>
          <a:xfrm>
            <a:off x="4349918" y="576372"/>
            <a:ext cx="6835823" cy="5166427"/>
          </a:xfrm>
          <a:prstGeom prst="rect">
            <a:avLst/>
          </a:prstGeom>
          <a:noFill/>
          <a:ln>
            <a:noFill/>
          </a:ln>
        </p:spPr>
        <p:txBody>
          <a:bodyPr spcFirstLastPara="1" wrap="square" lIns="91425" tIns="45700" rIns="91425" bIns="45700" anchor="t" anchorCtr="0">
            <a:noAutofit/>
          </a:bodyPr>
          <a:lstStyle/>
          <a:p>
            <a:pPr marL="228600" lvl="0" indent="0" algn="just" rtl="0">
              <a:lnSpc>
                <a:spcPct val="150000"/>
              </a:lnSpc>
              <a:spcBef>
                <a:spcPts val="0"/>
              </a:spcBef>
              <a:spcAft>
                <a:spcPts val="0"/>
              </a:spcAft>
              <a:buSzPts val="2400"/>
              <a:buNone/>
            </a:pPr>
            <a:r>
              <a:rPr lang="en-US" sz="2400" b="0" i="0" u="none" strike="noStrike">
                <a:solidFill>
                  <a:srgbClr val="222222"/>
                </a:solidFill>
                <a:latin typeface="Calibri"/>
                <a:ea typeface="Calibri"/>
                <a:cs typeface="Calibri"/>
                <a:sym typeface="Calibri"/>
              </a:rPr>
              <a:t>The </a:t>
            </a:r>
            <a:r>
              <a:rPr lang="en-US">
                <a:solidFill>
                  <a:srgbClr val="222222"/>
                </a:solidFill>
              </a:rPr>
              <a:t>Starter Kit</a:t>
            </a:r>
            <a:r>
              <a:rPr lang="en-US" sz="2400" b="0" i="0" u="none" strike="noStrike">
                <a:solidFill>
                  <a:srgbClr val="222222"/>
                </a:solidFill>
                <a:latin typeface="Calibri"/>
                <a:ea typeface="Calibri"/>
                <a:cs typeface="Calibri"/>
                <a:sym typeface="Calibri"/>
              </a:rPr>
              <a:t> discusses electronic tools, systems, and devices that generate, store, or process data, offering potential for achieving energy goals. It explores green-tech software solutions for reducing carbon footprints, their advantages, and best practices for implementation. It also discusses smart waste management and how to tackle environmental challenges, mitigate climate change effects, and ensure the planet's well-being.</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1"/>
          <p:cNvSpPr txBox="1">
            <a:spLocks noGrp="1"/>
          </p:cNvSpPr>
          <p:nvPr>
            <p:ph type="body" idx="2"/>
          </p:nvPr>
        </p:nvSpPr>
        <p:spPr>
          <a:xfrm>
            <a:off x="676581" y="423540"/>
            <a:ext cx="10533888" cy="5007996"/>
          </a:xfrm>
          <a:prstGeom prst="rect">
            <a:avLst/>
          </a:prstGeom>
          <a:noFill/>
          <a:ln>
            <a:noFill/>
          </a:ln>
        </p:spPr>
        <p:txBody>
          <a:bodyPr spcFirstLastPara="1" wrap="square" lIns="91425" tIns="45700" rIns="91425" bIns="45700" anchor="t" anchorCtr="0">
            <a:noAutofit/>
          </a:bodyPr>
          <a:lstStyle/>
          <a:p>
            <a:pPr marL="457200" lvl="0" indent="-228600" algn="just" rtl="0">
              <a:lnSpc>
                <a:spcPct val="150000"/>
              </a:lnSpc>
              <a:spcBef>
                <a:spcPts val="0"/>
              </a:spcBef>
              <a:spcAft>
                <a:spcPts val="0"/>
              </a:spcAft>
              <a:buSzPts val="2400"/>
              <a:buNone/>
            </a:pPr>
            <a:r>
              <a:rPr lang="en-US" b="0" i="0" u="none" strike="noStrike">
                <a:solidFill>
                  <a:srgbClr val="222222"/>
                </a:solidFill>
                <a:latin typeface="Calibri"/>
                <a:ea typeface="Calibri"/>
                <a:cs typeface="Calibri"/>
                <a:sym typeface="Calibri"/>
              </a:rPr>
              <a:t>   T</a:t>
            </a:r>
            <a:r>
              <a:rPr lang="en-US" sz="2400" b="0" i="0" u="none" strike="noStrike">
                <a:solidFill>
                  <a:srgbClr val="222222"/>
                </a:solidFill>
                <a:latin typeface="Calibri"/>
                <a:ea typeface="Calibri"/>
                <a:cs typeface="Calibri"/>
                <a:sym typeface="Calibri"/>
              </a:rPr>
              <a:t>he </a:t>
            </a:r>
            <a:r>
              <a:rPr lang="en-US" sz="2400">
                <a:solidFill>
                  <a:srgbClr val="222222"/>
                </a:solidFill>
                <a:latin typeface="Calibri"/>
                <a:ea typeface="Calibri"/>
                <a:cs typeface="Calibri"/>
                <a:sym typeface="Calibri"/>
              </a:rPr>
              <a:t>SOS Starter Kit</a:t>
            </a:r>
            <a:r>
              <a:rPr lang="en-US" sz="2400" b="0" i="0" u="none" strike="noStrike">
                <a:solidFill>
                  <a:srgbClr val="222222"/>
                </a:solidFill>
                <a:latin typeface="Calibri"/>
                <a:ea typeface="Calibri"/>
                <a:cs typeface="Calibri"/>
                <a:sym typeface="Calibri"/>
              </a:rPr>
              <a:t> explores the challenges faced by sustainable businesses, including climate change, obstacles to green practices, and funding issues. It highlights the significant difficulties faced by small-medium enterprises (SMEs) compared to larger businesses, such as funding problems, non-adherence to sustainability guidelines, unclear business plans, and economic and social change. The key focus is on overcoming these issues.</a:t>
            </a:r>
            <a:endParaRPr/>
          </a:p>
          <a:p>
            <a:pPr marL="457200" lvl="0" indent="-228600" algn="just" rtl="0">
              <a:lnSpc>
                <a:spcPct val="150000"/>
              </a:lnSpc>
              <a:spcBef>
                <a:spcPts val="0"/>
              </a:spcBef>
              <a:spcAft>
                <a:spcPts val="0"/>
              </a:spcAft>
              <a:buSzPts val="2400"/>
              <a:buNone/>
            </a:pPr>
            <a:r>
              <a:rPr lang="en-US" sz="2400">
                <a:solidFill>
                  <a:srgbClr val="222222"/>
                </a:solidFill>
                <a:latin typeface="Calibri"/>
                <a:ea typeface="Calibri"/>
                <a:cs typeface="Calibri"/>
                <a:sym typeface="Calibri"/>
              </a:rPr>
              <a:t>   All the Units  in the SOS Starter Kit are substantiated by case studies, thereby adding more weightage. This Kit is a suggestion to how we can scale </a:t>
            </a:r>
            <a:r>
              <a:rPr lang="en-US" sz="2400">
                <a:solidFill>
                  <a:srgbClr val="000000"/>
                </a:solidFill>
                <a:latin typeface="Calibri"/>
                <a:ea typeface="Calibri"/>
                <a:cs typeface="Calibri"/>
                <a:sym typeface="Calibri"/>
              </a:rPr>
              <a:t>to drive greater innovation and progress in sustainability.</a:t>
            </a:r>
            <a:endParaRPr sz="2400" i="0" u="none" strike="noStrike">
              <a:solidFill>
                <a:srgbClr val="222222"/>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4"/>
          <p:cNvSpPr txBox="1">
            <a:spLocks noGrp="1"/>
          </p:cNvSpPr>
          <p:nvPr>
            <p:ph type="body" idx="1"/>
          </p:nvPr>
        </p:nvSpPr>
        <p:spPr>
          <a:xfrm>
            <a:off x="7799501" y="5533317"/>
            <a:ext cx="3890325" cy="466127"/>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lt1"/>
              </a:buClr>
              <a:buSzPts val="2400"/>
              <a:buNone/>
            </a:pPr>
            <a:r>
              <a:rPr lang="en-US"/>
              <a:t>www.</a:t>
            </a:r>
            <a:r>
              <a:rPr lang="en-US" b="1"/>
              <a:t>website</a:t>
            </a:r>
            <a:r>
              <a:rPr lang="en-US"/>
              <a:t>.eu</a:t>
            </a:r>
            <a:endParaRPr/>
          </a:p>
          <a:p>
            <a:pPr marL="0" lvl="0" indent="0" algn="ctr" rtl="0">
              <a:lnSpc>
                <a:spcPct val="100000"/>
              </a:lnSpc>
              <a:spcBef>
                <a:spcPts val="0"/>
              </a:spcBef>
              <a:spcAft>
                <a:spcPts val="0"/>
              </a:spcAft>
              <a:buClr>
                <a:schemeClr val="lt1"/>
              </a:buClr>
              <a:buSzPts val="2400"/>
              <a:buNone/>
            </a:pPr>
            <a:endParaRPr/>
          </a:p>
        </p:txBody>
      </p:sp>
      <p:sp>
        <p:nvSpPr>
          <p:cNvPr id="271" name="Google Shape;271;p14"/>
          <p:cNvSpPr txBox="1">
            <a:spLocks noGrp="1"/>
          </p:cNvSpPr>
          <p:nvPr>
            <p:ph type="body" idx="2"/>
          </p:nvPr>
        </p:nvSpPr>
        <p:spPr>
          <a:xfrm>
            <a:off x="1283799" y="3277107"/>
            <a:ext cx="5881764" cy="79650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None/>
            </a:pPr>
            <a:r>
              <a:rPr lang="en-US"/>
              <a:t>Any questions?</a:t>
            </a:r>
            <a:endParaRPr/>
          </a:p>
        </p:txBody>
      </p:sp>
      <p:sp>
        <p:nvSpPr>
          <p:cNvPr id="272" name="Google Shape;272;p14"/>
          <p:cNvSpPr txBox="1">
            <a:spLocks noGrp="1"/>
          </p:cNvSpPr>
          <p:nvPr>
            <p:ph type="body" idx="3"/>
          </p:nvPr>
        </p:nvSpPr>
        <p:spPr>
          <a:xfrm>
            <a:off x="1221181" y="2678292"/>
            <a:ext cx="5881764" cy="63424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US"/>
              <a:t>Thank You</a:t>
            </a:r>
            <a:endParaRPr/>
          </a:p>
        </p:txBody>
      </p:sp>
      <p:grpSp>
        <p:nvGrpSpPr>
          <p:cNvPr id="273" name="Google Shape;273;p14"/>
          <p:cNvGrpSpPr/>
          <p:nvPr/>
        </p:nvGrpSpPr>
        <p:grpSpPr>
          <a:xfrm>
            <a:off x="8380634" y="2920943"/>
            <a:ext cx="3193903" cy="538831"/>
            <a:chOff x="5349868" y="8302092"/>
            <a:chExt cx="1664680" cy="280842"/>
          </a:xfrm>
        </p:grpSpPr>
        <p:grpSp>
          <p:nvGrpSpPr>
            <p:cNvPr id="274" name="Google Shape;274;p14"/>
            <p:cNvGrpSpPr/>
            <p:nvPr/>
          </p:nvGrpSpPr>
          <p:grpSpPr>
            <a:xfrm>
              <a:off x="6388006" y="8302092"/>
              <a:ext cx="280634" cy="280634"/>
              <a:chOff x="1950027" y="2499889"/>
              <a:chExt cx="850463" cy="850463"/>
            </a:xfrm>
          </p:grpSpPr>
          <p:sp>
            <p:nvSpPr>
              <p:cNvPr id="275" name="Google Shape;275;p14"/>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276" name="Google Shape;276;p14"/>
              <p:cNvGrpSpPr/>
              <p:nvPr/>
            </p:nvGrpSpPr>
            <p:grpSpPr>
              <a:xfrm>
                <a:off x="2107521" y="2657382"/>
                <a:ext cx="535476" cy="535477"/>
                <a:chOff x="2107521" y="2657382"/>
                <a:chExt cx="535476" cy="535477"/>
              </a:xfrm>
            </p:grpSpPr>
            <p:sp>
              <p:nvSpPr>
                <p:cNvPr id="277" name="Google Shape;277;p14"/>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8" name="Google Shape;278;p14"/>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9" name="Google Shape;279;p14"/>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280" name="Google Shape;280;p14"/>
            <p:cNvGrpSpPr/>
            <p:nvPr/>
          </p:nvGrpSpPr>
          <p:grpSpPr>
            <a:xfrm>
              <a:off x="5695775" y="8302092"/>
              <a:ext cx="280634" cy="280634"/>
              <a:chOff x="-147782" y="2499889"/>
              <a:chExt cx="850463" cy="850463"/>
            </a:xfrm>
          </p:grpSpPr>
          <p:sp>
            <p:nvSpPr>
              <p:cNvPr id="281" name="Google Shape;281;p14"/>
              <p:cNvSpPr/>
              <p:nvPr/>
            </p:nvSpPr>
            <p:spPr>
              <a:xfrm>
                <a:off x="-147782"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2" name="Google Shape;282;p14"/>
              <p:cNvSpPr/>
              <p:nvPr/>
            </p:nvSpPr>
            <p:spPr>
              <a:xfrm>
                <a:off x="18530" y="2722899"/>
                <a:ext cx="549966" cy="447280"/>
              </a:xfrm>
              <a:custGeom>
                <a:avLst/>
                <a:gdLst/>
                <a:ahLst/>
                <a:cxnLst/>
                <a:rect l="l" t="t" r="r" b="b"/>
                <a:pathLst>
                  <a:path w="549966" h="447280" extrusionOk="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83" name="Google Shape;283;p14"/>
            <p:cNvGrpSpPr/>
            <p:nvPr/>
          </p:nvGrpSpPr>
          <p:grpSpPr>
            <a:xfrm>
              <a:off x="6733914" y="8302092"/>
              <a:ext cx="280634" cy="280634"/>
              <a:chOff x="2998302" y="2499889"/>
              <a:chExt cx="850463" cy="850463"/>
            </a:xfrm>
          </p:grpSpPr>
          <p:sp>
            <p:nvSpPr>
              <p:cNvPr id="284" name="Google Shape;284;p14"/>
              <p:cNvSpPr/>
              <p:nvPr/>
            </p:nvSpPr>
            <p:spPr>
              <a:xfrm>
                <a:off x="2998302" y="2499889"/>
                <a:ext cx="850463" cy="850463"/>
              </a:xfrm>
              <a:custGeom>
                <a:avLst/>
                <a:gdLst/>
                <a:ahLst/>
                <a:cxnLst/>
                <a:rect l="l" t="t" r="r" b="b"/>
                <a:pathLst>
                  <a:path w="850463" h="850463" extrusionOk="0">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5" name="Google Shape;285;p14"/>
              <p:cNvSpPr/>
              <p:nvPr/>
            </p:nvSpPr>
            <p:spPr>
              <a:xfrm>
                <a:off x="3139416" y="2726679"/>
                <a:ext cx="568235" cy="398142"/>
              </a:xfrm>
              <a:custGeom>
                <a:avLst/>
                <a:gdLst/>
                <a:ahLst/>
                <a:cxnLst/>
                <a:rect l="l" t="t" r="r" b="b"/>
                <a:pathLst>
                  <a:path w="568235" h="398142" extrusionOk="0">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86" name="Google Shape;286;p14"/>
            <p:cNvGrpSpPr/>
            <p:nvPr/>
          </p:nvGrpSpPr>
          <p:grpSpPr>
            <a:xfrm>
              <a:off x="5349868" y="8302092"/>
              <a:ext cx="280634" cy="280842"/>
              <a:chOff x="-1196056" y="2499889"/>
              <a:chExt cx="850463" cy="851092"/>
            </a:xfrm>
          </p:grpSpPr>
          <p:sp>
            <p:nvSpPr>
              <p:cNvPr id="287" name="Google Shape;287;p14"/>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8" name="Google Shape;288;p14"/>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89" name="Google Shape;289;p14"/>
            <p:cNvSpPr/>
            <p:nvPr/>
          </p:nvSpPr>
          <p:spPr>
            <a:xfrm>
              <a:off x="6041891" y="8302092"/>
              <a:ext cx="280634" cy="280634"/>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90" name="Google Shape;290;p14" descr="World with solid fill"/>
            <p:cNvPicPr preferRelativeResize="0"/>
            <p:nvPr/>
          </p:nvPicPr>
          <p:blipFill rotWithShape="1">
            <a:blip r:embed="rId3">
              <a:alphaModFix/>
            </a:blip>
            <a:srcRect/>
            <a:stretch/>
          </p:blipFill>
          <p:spPr>
            <a:xfrm>
              <a:off x="6059170" y="8319371"/>
              <a:ext cx="246077" cy="246077"/>
            </a:xfrm>
            <a:prstGeom prst="rect">
              <a:avLst/>
            </a:prstGeom>
            <a:noFill/>
            <a:ln>
              <a:noFill/>
            </a:ln>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2"/>
          <p:cNvPicPr preferRelativeResize="0">
            <a:picLocks noGrp="1"/>
          </p:cNvPicPr>
          <p:nvPr>
            <p:ph type="pic" idx="2"/>
          </p:nvPr>
        </p:nvPicPr>
        <p:blipFill rotWithShape="1">
          <a:blip r:embed="rId3">
            <a:alphaModFix/>
          </a:blip>
          <a:srcRect l="27508" r="27508"/>
          <a:stretch/>
        </p:blipFill>
        <p:spPr>
          <a:xfrm>
            <a:off x="388401" y="385460"/>
            <a:ext cx="4107750" cy="6087079"/>
          </a:xfrm>
          <a:prstGeom prst="rect">
            <a:avLst/>
          </a:prstGeom>
          <a:solidFill>
            <a:srgbClr val="BFBFBF"/>
          </a:solidFill>
          <a:ln>
            <a:noFill/>
          </a:ln>
        </p:spPr>
      </p:pic>
      <p:sp>
        <p:nvSpPr>
          <p:cNvPr id="159" name="Google Shape;159;p2"/>
          <p:cNvSpPr/>
          <p:nvPr/>
        </p:nvSpPr>
        <p:spPr>
          <a:xfrm>
            <a:off x="3926747" y="1252799"/>
            <a:ext cx="5192509" cy="698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160" name="Google Shape;160;p2"/>
          <p:cNvSpPr txBox="1"/>
          <p:nvPr/>
        </p:nvSpPr>
        <p:spPr>
          <a:xfrm>
            <a:off x="4110770" y="1305097"/>
            <a:ext cx="5008487"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ABOUT OUR PROJECT</a:t>
            </a:r>
            <a:endParaRPr sz="1400" b="0" i="0" u="none" strike="noStrike" cap="none">
              <a:solidFill>
                <a:srgbClr val="000000"/>
              </a:solidFill>
              <a:latin typeface="Arial"/>
              <a:ea typeface="Arial"/>
              <a:cs typeface="Arial"/>
              <a:sym typeface="Arial"/>
            </a:endParaRPr>
          </a:p>
        </p:txBody>
      </p:sp>
      <p:sp>
        <p:nvSpPr>
          <p:cNvPr id="161" name="Google Shape;161;p2"/>
          <p:cNvSpPr txBox="1">
            <a:spLocks noGrp="1"/>
          </p:cNvSpPr>
          <p:nvPr>
            <p:ph type="body" idx="1"/>
          </p:nvPr>
        </p:nvSpPr>
        <p:spPr>
          <a:xfrm>
            <a:off x="5002263" y="2441787"/>
            <a:ext cx="6116841" cy="3355510"/>
          </a:xfrm>
          <a:prstGeom prst="rect">
            <a:avLst/>
          </a:prstGeom>
          <a:noFill/>
          <a:ln>
            <a:noFill/>
          </a:ln>
        </p:spPr>
        <p:txBody>
          <a:bodyPr spcFirstLastPara="1" wrap="square" lIns="91425" tIns="45700" rIns="91425" bIns="45700" anchor="t" anchorCtr="0">
            <a:noAutofit/>
          </a:bodyPr>
          <a:lstStyle/>
          <a:p>
            <a:pPr marL="15875" lvl="0" indent="-15875" algn="just" rtl="0">
              <a:lnSpc>
                <a:spcPct val="150000"/>
              </a:lnSpc>
              <a:spcBef>
                <a:spcPts val="0"/>
              </a:spcBef>
              <a:spcAft>
                <a:spcPts val="0"/>
              </a:spcAft>
              <a:buClr>
                <a:schemeClr val="lt1"/>
              </a:buClr>
              <a:buSzPts val="2400"/>
              <a:buNone/>
            </a:pPr>
            <a:r>
              <a:rPr lang="en-US" sz="2400"/>
              <a:t>By implementing Start on Sustainability, we aim </a:t>
            </a:r>
            <a:r>
              <a:rPr lang="en-US" sz="2400" b="1"/>
              <a:t>to equip micro-enterprises </a:t>
            </a:r>
            <a:r>
              <a:rPr lang="en-US" sz="2400"/>
              <a:t>with the necessary </a:t>
            </a:r>
            <a:r>
              <a:rPr lang="en-US" sz="2400" b="1"/>
              <a:t>tools and resources </a:t>
            </a:r>
            <a:r>
              <a:rPr lang="en-US" sz="2400"/>
              <a:t>to take meaningful action towards sustainability, thereby contributing to a more sustainable and resilient EU economy.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6"/>
          <p:cNvSpPr txBox="1">
            <a:spLocks noGrp="1"/>
          </p:cNvSpPr>
          <p:nvPr>
            <p:ph type="body" idx="1"/>
          </p:nvPr>
        </p:nvSpPr>
        <p:spPr>
          <a:xfrm>
            <a:off x="1218922" y="348055"/>
            <a:ext cx="10007112" cy="807005"/>
          </a:xfrm>
          <a:prstGeom prst="rect">
            <a:avLst/>
          </a:prstGeom>
          <a:noFill/>
          <a:ln>
            <a:noFill/>
          </a:ln>
        </p:spPr>
        <p:txBody>
          <a:bodyPr spcFirstLastPara="1" wrap="square" lIns="91425" tIns="45700" rIns="91425" bIns="45700" anchor="t" anchorCtr="0">
            <a:noAutofit/>
          </a:bodyPr>
          <a:lstStyle/>
          <a:p>
            <a:pPr marL="457200" lvl="0" indent="-228600" algn="ctr" rtl="0">
              <a:lnSpc>
                <a:spcPct val="90000"/>
              </a:lnSpc>
              <a:spcBef>
                <a:spcPts val="1000"/>
              </a:spcBef>
              <a:spcAft>
                <a:spcPts val="0"/>
              </a:spcAft>
              <a:buSzPts val="3600"/>
              <a:buNone/>
            </a:pPr>
            <a:r>
              <a:rPr lang="en-US">
                <a:solidFill>
                  <a:srgbClr val="595959"/>
                </a:solidFill>
              </a:rPr>
              <a:t>SOS Starter Kit Table of Contents </a:t>
            </a:r>
            <a:endParaRPr/>
          </a:p>
        </p:txBody>
      </p:sp>
      <p:graphicFrame>
        <p:nvGraphicFramePr>
          <p:cNvPr id="167" name="Google Shape;167;p26"/>
          <p:cNvGraphicFramePr/>
          <p:nvPr/>
        </p:nvGraphicFramePr>
        <p:xfrm>
          <a:off x="621792" y="1456944"/>
          <a:ext cx="3000000" cy="3000000"/>
        </p:xfrm>
        <a:graphic>
          <a:graphicData uri="http://schemas.openxmlformats.org/drawingml/2006/table">
            <a:tbl>
              <a:tblPr>
                <a:noFill/>
                <a:tableStyleId>{6A25E373-6373-4589-A394-55D82F1062B8}</a:tableStyleId>
              </a:tblPr>
              <a:tblGrid>
                <a:gridCol w="5302125">
                  <a:extLst>
                    <a:ext uri="{9D8B030D-6E8A-4147-A177-3AD203B41FA5}">
                      <a16:colId xmlns:a16="http://schemas.microsoft.com/office/drawing/2014/main" val="20000"/>
                    </a:ext>
                  </a:extLst>
                </a:gridCol>
                <a:gridCol w="5302125">
                  <a:extLst>
                    <a:ext uri="{9D8B030D-6E8A-4147-A177-3AD203B41FA5}">
                      <a16:colId xmlns:a16="http://schemas.microsoft.com/office/drawing/2014/main" val="20001"/>
                    </a:ext>
                  </a:extLst>
                </a:gridCol>
              </a:tblGrid>
              <a:tr h="538150">
                <a:tc>
                  <a:txBody>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UNIT  NAME</a:t>
                      </a:r>
                      <a:endParaRPr sz="3600" b="1" i="0" u="none" strike="noStrike" cap="none">
                        <a:solidFill>
                          <a:srgbClr val="73B64B"/>
                        </a:solidFill>
                        <a:latin typeface="Calibri"/>
                        <a:ea typeface="Calibri"/>
                        <a:cs typeface="Calibri"/>
                        <a:sym typeface="Calibri"/>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UNIT NAME</a:t>
                      </a:r>
                      <a:endParaRPr sz="3600" b="1" i="0" u="none" strike="noStrike" cap="none">
                        <a:solidFill>
                          <a:srgbClr val="73B64B"/>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0"/>
                  </a:ext>
                </a:extLst>
              </a:tr>
              <a:tr h="53815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Introduction to the SOS Starter Kit</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7- Supply Chain Transparency</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1"/>
                  </a:ext>
                </a:extLst>
              </a:tr>
              <a:tr h="59400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1- Sustainable Business Operations</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8- Benchmark Practices</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2"/>
                  </a:ext>
                </a:extLst>
              </a:tr>
              <a:tr h="53815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2- Sustainable Thinking</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9- Digital Tools</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3"/>
                  </a:ext>
                </a:extLst>
              </a:tr>
              <a:tr h="577425">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3- Engaging Staff</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10- Pitfalls in Sustainable Businesses</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4"/>
                  </a:ext>
                </a:extLst>
              </a:tr>
              <a:tr h="53815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4- Serving Green Consumers</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Summary to the SOS Starter Kit</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5"/>
                  </a:ext>
                </a:extLst>
              </a:tr>
              <a:tr h="53815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5- Community Partnerships</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Key Terms and Definitions</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6"/>
                  </a:ext>
                </a:extLst>
              </a:tr>
              <a:tr h="53815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6- Assessment and Planning</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References</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7"/>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3"/>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174" name="Google Shape;174;p3"/>
          <p:cNvSpPr/>
          <p:nvPr/>
        </p:nvSpPr>
        <p:spPr>
          <a:xfrm>
            <a:off x="5988116" y="475965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175" name="Google Shape;175;p3"/>
          <p:cNvSpPr txBox="1"/>
          <p:nvPr/>
        </p:nvSpPr>
        <p:spPr>
          <a:xfrm>
            <a:off x="6163904" y="4770223"/>
            <a:ext cx="45219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SUMMARY TO THE SOS STARTER KIT</a:t>
            </a:r>
            <a:endParaRPr sz="3600" b="1" i="0" u="none" strike="noStrike" cap="none">
              <a:solidFill>
                <a:srgbClr val="73B64B"/>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4"/>
          <p:cNvSpPr txBox="1">
            <a:spLocks noGrp="1"/>
          </p:cNvSpPr>
          <p:nvPr>
            <p:ph type="body" idx="1"/>
          </p:nvPr>
        </p:nvSpPr>
        <p:spPr>
          <a:xfrm>
            <a:off x="4479532" y="313186"/>
            <a:ext cx="6904233" cy="5902679"/>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600"/>
              </a:spcBef>
              <a:spcAft>
                <a:spcPts val="0"/>
              </a:spcAft>
              <a:buSzPts val="2400"/>
              <a:buNone/>
            </a:pPr>
            <a:r>
              <a:rPr lang="en-US" b="0" i="0" u="none" strike="noStrike">
                <a:solidFill>
                  <a:srgbClr val="222222"/>
                </a:solidFill>
                <a:latin typeface="Calibri"/>
                <a:ea typeface="Calibri"/>
                <a:cs typeface="Calibri"/>
                <a:sym typeface="Calibri"/>
              </a:rPr>
              <a:t>The SOS </a:t>
            </a:r>
            <a:r>
              <a:rPr lang="en-US">
                <a:solidFill>
                  <a:srgbClr val="222222"/>
                </a:solidFill>
              </a:rPr>
              <a:t>Starter Kit</a:t>
            </a:r>
            <a:r>
              <a:rPr lang="en-US" b="0" i="0" u="none" strike="noStrike">
                <a:solidFill>
                  <a:srgbClr val="222222"/>
                </a:solidFill>
                <a:latin typeface="Calibri"/>
                <a:ea typeface="Calibri"/>
                <a:cs typeface="Calibri"/>
                <a:sym typeface="Calibri"/>
              </a:rPr>
              <a:t> provides a comprehensive understanding of sustainability, focusing on its application in micro businesses. It emphasises the interconnectedness of the environment, society, and economy, with a particular emphasis on how micro businesses perceive environmental factors, stakeholder relations, and the business's bottom line. The </a:t>
            </a:r>
            <a:r>
              <a:rPr lang="en-US">
                <a:solidFill>
                  <a:srgbClr val="222222"/>
                </a:solidFill>
              </a:rPr>
              <a:t>Starter Kit </a:t>
            </a:r>
            <a:r>
              <a:rPr lang="en-US" b="0" i="0" u="none" strike="noStrike">
                <a:solidFill>
                  <a:srgbClr val="222222"/>
                </a:solidFill>
                <a:latin typeface="Calibri"/>
                <a:ea typeface="Calibri"/>
                <a:cs typeface="Calibri"/>
                <a:sym typeface="Calibri"/>
              </a:rPr>
              <a:t>outlines the procedures, practices, and systems used by firms to create and deliver profitable outputs while considering the preservation or improvement of the natural and social environment.</a:t>
            </a:r>
            <a:endParaRPr/>
          </a:p>
          <a:p>
            <a:pPr marL="0" lvl="0" indent="0" algn="just" rtl="0">
              <a:lnSpc>
                <a:spcPct val="150000"/>
              </a:lnSpc>
              <a:spcBef>
                <a:spcPts val="600"/>
              </a:spcBef>
              <a:spcAft>
                <a:spcPts val="0"/>
              </a:spcAft>
              <a:buSzPts val="2400"/>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2f084fc7a15_0_15"/>
          <p:cNvSpPr txBox="1">
            <a:spLocks noGrp="1"/>
          </p:cNvSpPr>
          <p:nvPr>
            <p:ph type="body" idx="3"/>
          </p:nvPr>
        </p:nvSpPr>
        <p:spPr>
          <a:xfrm>
            <a:off x="607550" y="481275"/>
            <a:ext cx="6391500" cy="5638200"/>
          </a:xfrm>
          <a:prstGeom prst="rect">
            <a:avLst/>
          </a:prstGeom>
          <a:noFill/>
          <a:ln>
            <a:noFill/>
          </a:ln>
        </p:spPr>
        <p:txBody>
          <a:bodyPr spcFirstLastPara="1" wrap="square" lIns="91425" tIns="45700" rIns="91425" bIns="45700" anchor="t" anchorCtr="0">
            <a:noAutofit/>
          </a:bodyPr>
          <a:lstStyle/>
          <a:p>
            <a:pPr marL="457200" lvl="0" indent="-381000" algn="just" rtl="0">
              <a:lnSpc>
                <a:spcPct val="150000"/>
              </a:lnSpc>
              <a:spcBef>
                <a:spcPts val="600"/>
              </a:spcBef>
              <a:spcAft>
                <a:spcPts val="0"/>
              </a:spcAft>
              <a:buClr>
                <a:srgbClr val="222222"/>
              </a:buClr>
              <a:buSzPts val="2400"/>
              <a:buChar char="●"/>
            </a:pPr>
            <a:r>
              <a:rPr lang="en-US">
                <a:solidFill>
                  <a:srgbClr val="222222"/>
                </a:solidFill>
              </a:rPr>
              <a:t>The focus on operations management in the Starter Kit aims to maximise efficiency, increase productivity, and reduce costs while ensuring high-quality products or services to meet consumer needs.</a:t>
            </a:r>
            <a:endParaRPr>
              <a:solidFill>
                <a:srgbClr val="222222"/>
              </a:solidFill>
            </a:endParaRPr>
          </a:p>
          <a:p>
            <a:pPr marL="457200" lvl="0" indent="-381000" algn="just" rtl="0">
              <a:lnSpc>
                <a:spcPct val="150000"/>
              </a:lnSpc>
              <a:spcBef>
                <a:spcPts val="0"/>
              </a:spcBef>
              <a:spcAft>
                <a:spcPts val="0"/>
              </a:spcAft>
              <a:buClr>
                <a:srgbClr val="222222"/>
              </a:buClr>
              <a:buSzPts val="2400"/>
              <a:buChar char="●"/>
            </a:pPr>
            <a:r>
              <a:rPr lang="en-US">
                <a:solidFill>
                  <a:srgbClr val="222222"/>
                </a:solidFill>
              </a:rPr>
              <a:t>Principles of sustainability, such as waste reduction, efficiency enhancement, renewable resource use, and social value enhancement, are touched upon to create innovative solutions that fit the business context and needs.</a:t>
            </a:r>
            <a:r>
              <a:rPr lang="en-US" sz="1800">
                <a:solidFill>
                  <a:srgbClr val="222222"/>
                </a:solidFill>
              </a:rPr>
              <a:t>  </a:t>
            </a:r>
            <a:endParaRPr/>
          </a:p>
        </p:txBody>
      </p:sp>
      <p:pic>
        <p:nvPicPr>
          <p:cNvPr id="187" name="Google Shape;187;g2f084fc7a15_0_15"/>
          <p:cNvPicPr preferRelativeResize="0">
            <a:picLocks noGrp="1"/>
          </p:cNvPicPr>
          <p:nvPr>
            <p:ph type="pic" idx="2"/>
          </p:nvPr>
        </p:nvPicPr>
        <p:blipFill rotWithShape="1">
          <a:blip r:embed="rId3">
            <a:alphaModFix/>
          </a:blip>
          <a:srcRect l="12420" r="12421"/>
          <a:stretch/>
        </p:blipFill>
        <p:spPr>
          <a:xfrm>
            <a:off x="7735037" y="1373925"/>
            <a:ext cx="2444127" cy="4336988"/>
          </a:xfrm>
          <a:prstGeom prst="rect">
            <a:avLst/>
          </a:prstGeom>
          <a:solidFill>
            <a:srgbClr val="D8D8D8"/>
          </a:solid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5"/>
          <p:cNvSpPr txBox="1">
            <a:spLocks noGrp="1"/>
          </p:cNvSpPr>
          <p:nvPr>
            <p:ph type="body" idx="3"/>
          </p:nvPr>
        </p:nvSpPr>
        <p:spPr>
          <a:xfrm>
            <a:off x="296466" y="115014"/>
            <a:ext cx="6933600" cy="44916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600"/>
              </a:spcBef>
              <a:spcAft>
                <a:spcPts val="0"/>
              </a:spcAft>
              <a:buSzPts val="2400"/>
              <a:buNone/>
            </a:pPr>
            <a:r>
              <a:rPr lang="en-US" b="0" i="0" u="none" strike="noStrike">
                <a:solidFill>
                  <a:srgbClr val="222222"/>
                </a:solidFill>
                <a:latin typeface="Calibri"/>
                <a:ea typeface="Calibri"/>
                <a:cs typeface="Calibri"/>
                <a:sym typeface="Calibri"/>
              </a:rPr>
              <a:t>The </a:t>
            </a:r>
            <a:r>
              <a:rPr lang="en-US">
                <a:solidFill>
                  <a:srgbClr val="222222"/>
                </a:solidFill>
              </a:rPr>
              <a:t>SOS Starter Kit</a:t>
            </a:r>
            <a:r>
              <a:rPr lang="en-US" b="0" i="0" u="none" strike="noStrike">
                <a:solidFill>
                  <a:srgbClr val="222222"/>
                </a:solidFill>
                <a:latin typeface="Calibri"/>
                <a:ea typeface="Calibri"/>
                <a:cs typeface="Calibri"/>
                <a:sym typeface="Calibri"/>
              </a:rPr>
              <a:t> uses a 360-degree approach, focusing on the four R's: Reduce, Reuse, Recycle, and Recover. It addresses the environmental impact of a product or service throughout its life cycle, including greenhouse gas emissions, waste proposals, and recycling.</a:t>
            </a:r>
            <a:endParaRPr>
              <a:solidFill>
                <a:srgbClr val="222222"/>
              </a:solidFill>
            </a:endParaRPr>
          </a:p>
          <a:p>
            <a:pPr marL="0" lvl="0" indent="0" algn="just" rtl="0">
              <a:lnSpc>
                <a:spcPct val="150000"/>
              </a:lnSpc>
              <a:spcBef>
                <a:spcPts val="600"/>
              </a:spcBef>
              <a:spcAft>
                <a:spcPts val="0"/>
              </a:spcAft>
              <a:buSzPts val="2400"/>
              <a:buNone/>
            </a:pPr>
            <a:r>
              <a:rPr lang="en-US" b="0" i="0" u="none" strike="noStrike">
                <a:solidFill>
                  <a:srgbClr val="222222"/>
                </a:solidFill>
                <a:latin typeface="Calibri"/>
                <a:ea typeface="Calibri"/>
                <a:cs typeface="Calibri"/>
                <a:sym typeface="Calibri"/>
              </a:rPr>
              <a:t>The approach that helps navigate complexities in an interconnected world, recognising interdependencies and understanding the ripple effects of actions are also included. How Net zero aims to achieve a balance between carbon emitted into the atmosphere and removed from it is covered too.</a:t>
            </a:r>
            <a:endParaRPr/>
          </a:p>
        </p:txBody>
      </p:sp>
      <p:pic>
        <p:nvPicPr>
          <p:cNvPr id="194" name="Google Shape;194;p5"/>
          <p:cNvPicPr preferRelativeResize="0">
            <a:picLocks noGrp="1"/>
          </p:cNvPicPr>
          <p:nvPr>
            <p:ph type="pic" idx="2"/>
          </p:nvPr>
        </p:nvPicPr>
        <p:blipFill rotWithShape="1">
          <a:blip r:embed="rId3">
            <a:alphaModFix/>
          </a:blip>
          <a:srcRect l="31209" r="31209"/>
          <a:stretch/>
        </p:blipFill>
        <p:spPr>
          <a:xfrm>
            <a:off x="7735037" y="1373925"/>
            <a:ext cx="2444127" cy="4336988"/>
          </a:xfrm>
          <a:prstGeom prst="rect">
            <a:avLst/>
          </a:prstGeom>
          <a:solidFill>
            <a:srgbClr val="D8D8D8"/>
          </a:solid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g2f084fc7a15_0_8"/>
          <p:cNvSpPr txBox="1">
            <a:spLocks noGrp="1"/>
          </p:cNvSpPr>
          <p:nvPr>
            <p:ph type="body" idx="3"/>
          </p:nvPr>
        </p:nvSpPr>
        <p:spPr>
          <a:xfrm>
            <a:off x="220575" y="91575"/>
            <a:ext cx="7198800" cy="41028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600"/>
              </a:spcBef>
              <a:spcAft>
                <a:spcPts val="0"/>
              </a:spcAft>
              <a:buSzPts val="2400"/>
              <a:buNone/>
            </a:pPr>
            <a:r>
              <a:rPr lang="en-US">
                <a:solidFill>
                  <a:srgbClr val="222222"/>
                </a:solidFill>
              </a:rPr>
              <a:t>The Starter Kit aims to design with the environment in mind, considering all phases of the product life cycle, enabling more informed decisions and effective problem-solving. This approach enables navigation of complexities and addressing challenges effectively.  </a:t>
            </a:r>
            <a:endParaRPr>
              <a:solidFill>
                <a:srgbClr val="222222"/>
              </a:solidFill>
            </a:endParaRPr>
          </a:p>
          <a:p>
            <a:pPr marL="0" lvl="0" indent="0" algn="just" rtl="0">
              <a:lnSpc>
                <a:spcPct val="150000"/>
              </a:lnSpc>
              <a:spcBef>
                <a:spcPts val="600"/>
              </a:spcBef>
              <a:spcAft>
                <a:spcPts val="0"/>
              </a:spcAft>
              <a:buClr>
                <a:srgbClr val="000000"/>
              </a:buClr>
              <a:buSzPts val="2400"/>
              <a:buFont typeface="Arial"/>
              <a:buNone/>
            </a:pPr>
            <a:r>
              <a:rPr lang="en-US">
                <a:solidFill>
                  <a:srgbClr val="222222"/>
                </a:solidFill>
              </a:rPr>
              <a:t>The Kit focuses on engaging employees through education on sustainability initiatives, training them on EU regulations, and encouraging idea generation.</a:t>
            </a:r>
            <a:endParaRPr>
              <a:solidFill>
                <a:srgbClr val="222222"/>
              </a:solidFill>
            </a:endParaRPr>
          </a:p>
          <a:p>
            <a:pPr marL="0" lvl="0" indent="0" algn="just" rtl="0">
              <a:lnSpc>
                <a:spcPct val="150000"/>
              </a:lnSpc>
              <a:spcBef>
                <a:spcPts val="600"/>
              </a:spcBef>
              <a:spcAft>
                <a:spcPts val="0"/>
              </a:spcAft>
              <a:buClr>
                <a:srgbClr val="000000"/>
              </a:buClr>
              <a:buSzPts val="2400"/>
              <a:buFont typeface="Arial"/>
              <a:buNone/>
            </a:pPr>
            <a:r>
              <a:rPr lang="en-US">
                <a:solidFill>
                  <a:srgbClr val="222222"/>
                </a:solidFill>
              </a:rPr>
              <a:t>It emphasises the importance of a clear vision aligned with the organisation's core values, mission, and purpose, reflecting customer, employee, partner, and community needs.</a:t>
            </a:r>
            <a:endParaRPr/>
          </a:p>
        </p:txBody>
      </p:sp>
      <p:pic>
        <p:nvPicPr>
          <p:cNvPr id="201" name="Google Shape;201;g2f084fc7a15_0_8"/>
          <p:cNvPicPr preferRelativeResize="0">
            <a:picLocks noGrp="1"/>
          </p:cNvPicPr>
          <p:nvPr>
            <p:ph type="pic" idx="2"/>
          </p:nvPr>
        </p:nvPicPr>
        <p:blipFill rotWithShape="1">
          <a:blip r:embed="rId3">
            <a:alphaModFix/>
          </a:blip>
          <a:srcRect l="31173" r="31173"/>
          <a:stretch/>
        </p:blipFill>
        <p:spPr>
          <a:xfrm>
            <a:off x="7735037" y="1373925"/>
            <a:ext cx="2444127" cy="4336988"/>
          </a:xfrm>
          <a:prstGeom prst="rect">
            <a:avLst/>
          </a:prstGeom>
          <a:solidFill>
            <a:srgbClr val="D8D8D8"/>
          </a:solid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6"/>
          <p:cNvSpPr txBox="1">
            <a:spLocks noGrp="1"/>
          </p:cNvSpPr>
          <p:nvPr>
            <p:ph type="body" idx="3"/>
          </p:nvPr>
        </p:nvSpPr>
        <p:spPr>
          <a:xfrm>
            <a:off x="169903" y="0"/>
            <a:ext cx="7302900" cy="4637314"/>
          </a:xfrm>
          <a:prstGeom prst="rect">
            <a:avLst/>
          </a:prstGeom>
          <a:noFill/>
          <a:ln>
            <a:noFill/>
          </a:ln>
        </p:spPr>
        <p:txBody>
          <a:bodyPr spcFirstLastPara="1" wrap="square" lIns="91425" tIns="45700" rIns="91425" bIns="45700" anchor="t" anchorCtr="0">
            <a:noAutofit/>
          </a:bodyPr>
          <a:lstStyle/>
          <a:p>
            <a:pPr marL="228600" lvl="0" indent="0" algn="just" rtl="0">
              <a:lnSpc>
                <a:spcPct val="150000"/>
              </a:lnSpc>
              <a:spcBef>
                <a:spcPts val="600"/>
              </a:spcBef>
              <a:spcAft>
                <a:spcPts val="0"/>
              </a:spcAft>
              <a:buSzPts val="2400"/>
              <a:buNone/>
            </a:pPr>
            <a:r>
              <a:rPr lang="en-US" b="0" i="0" u="none" strike="noStrike">
                <a:solidFill>
                  <a:srgbClr val="222222"/>
                </a:solidFill>
                <a:latin typeface="Calibri"/>
                <a:ea typeface="Calibri"/>
                <a:cs typeface="Calibri"/>
                <a:sym typeface="Calibri"/>
              </a:rPr>
              <a:t>The </a:t>
            </a:r>
            <a:r>
              <a:rPr lang="en-US">
                <a:solidFill>
                  <a:srgbClr val="222222"/>
                </a:solidFill>
              </a:rPr>
              <a:t>Starter Kit</a:t>
            </a:r>
            <a:r>
              <a:rPr lang="en-US" b="0" i="0" u="none" strike="noStrike">
                <a:solidFill>
                  <a:srgbClr val="222222"/>
                </a:solidFill>
                <a:latin typeface="Calibri"/>
                <a:ea typeface="Calibri"/>
                <a:cs typeface="Calibri"/>
                <a:sym typeface="Calibri"/>
              </a:rPr>
              <a:t> also address how to generate new employment opportunities, promote equal job opportunities </a:t>
            </a:r>
            <a:r>
              <a:rPr lang="en-US">
                <a:solidFill>
                  <a:srgbClr val="222222"/>
                </a:solidFill>
              </a:rPr>
              <a:t>irrespective of the </a:t>
            </a:r>
            <a:r>
              <a:rPr lang="en-US" b="0" i="0" u="none" strike="noStrike">
                <a:solidFill>
                  <a:srgbClr val="222222"/>
                </a:solidFill>
                <a:latin typeface="Calibri"/>
                <a:ea typeface="Calibri"/>
                <a:cs typeface="Calibri"/>
                <a:sym typeface="Calibri"/>
              </a:rPr>
              <a:t>gender, and implement social protection policies to reduce poverty and vulnerability by promoting efficient labour markets, reducing risk exposure, and enhancing income protection.  </a:t>
            </a:r>
            <a:endParaRPr>
              <a:solidFill>
                <a:srgbClr val="222222"/>
              </a:solidFill>
            </a:endParaRPr>
          </a:p>
          <a:p>
            <a:pPr marL="228600" lvl="0" indent="0" algn="just" rtl="0">
              <a:lnSpc>
                <a:spcPct val="150000"/>
              </a:lnSpc>
              <a:spcBef>
                <a:spcPts val="0"/>
              </a:spcBef>
              <a:spcAft>
                <a:spcPts val="0"/>
              </a:spcAft>
              <a:buClr>
                <a:srgbClr val="595959"/>
              </a:buClr>
              <a:buSzPts val="2400"/>
              <a:buFont typeface="Arial"/>
              <a:buNone/>
            </a:pPr>
            <a:r>
              <a:rPr lang="en-US">
                <a:solidFill>
                  <a:srgbClr val="222222"/>
                </a:solidFill>
              </a:rPr>
              <a:t>The Kit focuses on creating a value proposition that highlights unique selling points, environmental and social benefits, and credibility. It emphasises clear language, how to avoid greenwashing, and supports claims with evidence and testimonials. </a:t>
            </a:r>
            <a:endParaRPr>
              <a:solidFill>
                <a:srgbClr val="222222"/>
              </a:solidFill>
            </a:endParaRPr>
          </a:p>
          <a:p>
            <a:pPr marL="457200" lvl="0" indent="-228600" algn="just" rtl="0">
              <a:lnSpc>
                <a:spcPct val="103333"/>
              </a:lnSpc>
              <a:spcBef>
                <a:spcPts val="0"/>
              </a:spcBef>
              <a:spcAft>
                <a:spcPts val="0"/>
              </a:spcAft>
              <a:buSzPts val="2400"/>
              <a:buNone/>
            </a:pPr>
            <a:endParaRPr sz="1800" i="0" u="none" strike="noStrike">
              <a:solidFill>
                <a:srgbClr val="222222"/>
              </a:solidFill>
              <a:latin typeface="Calibri"/>
              <a:ea typeface="Calibri"/>
              <a:cs typeface="Calibri"/>
              <a:sym typeface="Calibri"/>
            </a:endParaRPr>
          </a:p>
          <a:p>
            <a:pPr marL="457200" marR="0" lvl="0" indent="-228600" algn="just" rtl="0">
              <a:lnSpc>
                <a:spcPct val="103333"/>
              </a:lnSpc>
              <a:spcBef>
                <a:spcPts val="0"/>
              </a:spcBef>
              <a:spcAft>
                <a:spcPts val="0"/>
              </a:spcAft>
              <a:buClr>
                <a:srgbClr val="595959"/>
              </a:buClr>
              <a:buSzPts val="2400"/>
              <a:buFont typeface="Arial"/>
              <a:buNone/>
            </a:pPr>
            <a:br>
              <a:rPr lang="en-US"/>
            </a:br>
            <a:endParaRPr/>
          </a:p>
        </p:txBody>
      </p:sp>
      <p:sp>
        <p:nvSpPr>
          <p:cNvPr id="208" name="Google Shape;208;p6"/>
          <p:cNvSpPr txBox="1"/>
          <p:nvPr/>
        </p:nvSpPr>
        <p:spPr>
          <a:xfrm>
            <a:off x="7890221" y="5710913"/>
            <a:ext cx="2061853" cy="6186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FF0000"/>
              </a:buClr>
              <a:buSzPts val="1800"/>
              <a:buFont typeface="Arial"/>
              <a:buNone/>
            </a:pPr>
            <a:endParaRPr sz="1400" b="0" i="0" u="none" strike="noStrike" cap="none">
              <a:solidFill>
                <a:srgbClr val="000000"/>
              </a:solidFill>
              <a:latin typeface="Arial"/>
              <a:ea typeface="Arial"/>
              <a:cs typeface="Arial"/>
              <a:sym typeface="Arial"/>
            </a:endParaRPr>
          </a:p>
        </p:txBody>
      </p:sp>
      <p:pic>
        <p:nvPicPr>
          <p:cNvPr id="209" name="Google Shape;209;p6"/>
          <p:cNvPicPr preferRelativeResize="0">
            <a:picLocks noGrp="1"/>
          </p:cNvPicPr>
          <p:nvPr>
            <p:ph type="pic" idx="2"/>
          </p:nvPr>
        </p:nvPicPr>
        <p:blipFill rotWithShape="1">
          <a:blip r:embed="rId3">
            <a:alphaModFix/>
          </a:blip>
          <a:srcRect l="31210" r="31210"/>
          <a:stretch/>
        </p:blipFill>
        <p:spPr>
          <a:xfrm>
            <a:off x="7735037" y="1373925"/>
            <a:ext cx="2444127" cy="4336988"/>
          </a:xfrm>
          <a:prstGeom prst="rect">
            <a:avLst/>
          </a:prstGeom>
          <a:solidFill>
            <a:srgbClr val="D8D8D8"/>
          </a:solidFill>
          <a:ln>
            <a:noFill/>
          </a:ln>
        </p:spPr>
      </p:pic>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1193</Words>
  <Application>Microsoft Office PowerPoint</Application>
  <PresentationFormat>Widescreen</PresentationFormat>
  <Paragraphs>74</Paragraphs>
  <Slides>19</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Montserrat Light</vt:lpstr>
      <vt:lpstr>Montserrat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GV Vadivan</cp:lastModifiedBy>
  <cp:revision>1</cp:revision>
  <dcterms:modified xsi:type="dcterms:W3CDTF">2024-10-11T10:29:25Z</dcterms:modified>
</cp:coreProperties>
</file>