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8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Lst>
  <p:sldSz cx="12192000" cy="6858000"/>
  <p:notesSz cx="6858000" cy="9144000"/>
  <p:embeddedFontLst>
    <p:embeddedFont>
      <p:font typeface="Montserrat" panose="00000500000000000000" pitchFamily="2" charset="0"/>
      <p:regular r:id="rId82"/>
      <p:bold r:id="rId83"/>
      <p:italic r:id="rId84"/>
      <p:boldItalic r:id="rId85"/>
    </p:embeddedFont>
    <p:embeddedFont>
      <p:font typeface="Montserrat Light" panose="00000400000000000000" pitchFamily="2" charset="0"/>
      <p:regular r:id="rId86"/>
      <p:bold r:id="rId87"/>
      <p:italic r:id="rId88"/>
      <p:boldItalic r:id="rId8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3" roundtripDataSignature="AMtx7mj2Gm889LrH4hG2c4cR9Dfs9JNiK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1917863-6571-49AB-A12F-83F1F9359838}">
  <a:tblStyle styleId="{51917863-6571-49AB-A12F-83F1F9359838}"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7" d="100"/>
          <a:sy n="67" d="100"/>
        </p:scale>
        <p:origin x="120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3.fntdata"/><Relationship Id="rId89" Type="http://schemas.openxmlformats.org/officeDocument/2006/relationships/font" Target="fonts/font8.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font" Target="fonts/font4.fntdata"/><Relationship Id="rId93" Type="http://customschemas.google.com/relationships/presentationmetadata" Target="meta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2.fntdata"/><Relationship Id="rId88" Type="http://schemas.openxmlformats.org/officeDocument/2006/relationships/font" Target="fonts/font7.fntdata"/><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font" Target="fonts/font5.fntdata"/><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6.fntdata"/><Relationship Id="rId61" Type="http://schemas.openxmlformats.org/officeDocument/2006/relationships/slide" Target="slides/slide60.xml"/><Relationship Id="rId82" Type="http://schemas.openxmlformats.org/officeDocument/2006/relationships/font" Target="fonts/font1.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0" name="Google Shape;21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8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1" name="Google Shape;291;p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7" name="Google Shape;29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4" name="Google Shape;304;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2" name="Google Shape;31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1" name="Google Shape;331;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9" name="Google Shape;33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6" name="Google Shape;346;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3" name="Google Shape;35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0" name="Google Shape;36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7" name="Google Shape;36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9" name="Google Shape;21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p9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374" name="Google Shape;374;p9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20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0" name="Google Shape;380;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7" name="Google Shape;38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6" name="Google Shape;39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1" name="Google Shape;40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8" name="Google Shape;40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9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5" name="Google Shape;415;p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9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0" name="Google Shape;420;p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9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6" name="Google Shape;426;p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9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2" name="Google Shape;432;p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7" name="Google Shape;22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9" name="Google Shape;439;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6" name="Google Shape;446;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3" name="Google Shape;453;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9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0" name="Google Shape;460;p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7" name="Google Shape;467;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2f189ff66b8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4" name="Google Shape;474;g2f189ff66b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1" name="Google Shape;481;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9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8" name="Google Shape;488;p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9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5" name="Google Shape;495;p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9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2" name="Google Shape;502;p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4" name="Google Shape;234;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8" name="Google Shape;508;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9" name="Google Shape;509;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6" name="Google Shape;516;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10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3" name="Google Shape;523;p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10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9" name="Google Shape;529;p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5" name="Google Shape;535;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1" name="Google Shape;541;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9" name="Google Shape;549;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6" name="Google Shape;556;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7" name="Google Shape;557;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5" name="Google Shape;565;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9" name="Google Shape;579;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3" name="Google Shape;243;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10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5" name="Google Shape;585;p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10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0" name="Google Shape;590;p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5" name="Google Shape;595;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10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1" name="Google Shape;601;p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10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6" name="Google Shape;606;p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1" name="Google Shape;611;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p10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7" name="Google Shape;617;p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p10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2" name="Google Shape;622;p1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7" name="Google Shape;627;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7" name="Google Shape;637;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8" name="Google Shape;638;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0" name="Google Shape;26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6" name="Google Shape;646;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2" name="Google Shape;652;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8" name="Google Shape;658;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4" name="Google Shape;664;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p8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0" name="Google Shape;670;p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p9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6" name="Google Shape;676;p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2" name="Google Shape;682;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3" name="Google Shape;683;p5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1" name="Google Shape;691;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p10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7" name="Google Shape;697;p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3" name="Google Shape;703;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3" name="Google Shape;27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9" name="Google Shape;709;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p10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5" name="Google Shape;715;p1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1" name="Google Shape;721;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7" name="Google Shape;727;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3" name="Google Shape;733;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p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4" name="Google Shape;744;p1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5" name="Google Shape;745;p1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p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3" name="Google Shape;753;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9" name="Google Shape;759;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5" name="Google Shape;765;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1" name="Google Shape;771;p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2" name="Google Shape;772;p6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8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9" name="Google Shape;279;p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5" name="Google Shape;28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over Slide  01">
  <p:cSld name="Cover Slide  01">
    <p:spTree>
      <p:nvGrpSpPr>
        <p:cNvPr id="1" name="Shape 12"/>
        <p:cNvGrpSpPr/>
        <p:nvPr/>
      </p:nvGrpSpPr>
      <p:grpSpPr>
        <a:xfrm>
          <a:off x="0" y="0"/>
          <a:ext cx="0" cy="0"/>
          <a:chOff x="0" y="0"/>
          <a:chExt cx="0" cy="0"/>
        </a:xfrm>
      </p:grpSpPr>
      <p:sp>
        <p:nvSpPr>
          <p:cNvPr id="13" name="Google Shape;13;p70"/>
          <p:cNvSpPr/>
          <p:nvPr/>
        </p:nvSpPr>
        <p:spPr>
          <a:xfrm>
            <a:off x="-1218514" y="-6377384"/>
            <a:ext cx="16024759" cy="5895581"/>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 name="Google Shape;14;p70"/>
          <p:cNvSpPr/>
          <p:nvPr/>
        </p:nvSpPr>
        <p:spPr>
          <a:xfrm>
            <a:off x="0" y="3703066"/>
            <a:ext cx="4883406" cy="2856914"/>
          </a:xfrm>
          <a:prstGeom prst="rect">
            <a:avLst/>
          </a:prstGeom>
          <a:solidFill>
            <a:srgbClr val="1E75B0"/>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15" name="Google Shape;15;p70"/>
          <p:cNvSpPr>
            <a:spLocks noGrp="1"/>
          </p:cNvSpPr>
          <p:nvPr>
            <p:ph type="pic" idx="2"/>
          </p:nvPr>
        </p:nvSpPr>
        <p:spPr>
          <a:xfrm>
            <a:off x="0" y="2428827"/>
            <a:ext cx="12192000" cy="3192032"/>
          </a:xfrm>
          <a:prstGeom prst="rect">
            <a:avLst/>
          </a:prstGeom>
          <a:solidFill>
            <a:srgbClr val="D8D8D8"/>
          </a:solidFill>
          <a:ln>
            <a:noFill/>
          </a:ln>
        </p:spPr>
      </p:sp>
      <p:grpSp>
        <p:nvGrpSpPr>
          <p:cNvPr id="16" name="Google Shape;16;p70"/>
          <p:cNvGrpSpPr/>
          <p:nvPr/>
        </p:nvGrpSpPr>
        <p:grpSpPr>
          <a:xfrm>
            <a:off x="-695010" y="4529052"/>
            <a:ext cx="2530502" cy="2045219"/>
            <a:chOff x="5816064" y="9435173"/>
            <a:chExt cx="798029" cy="644988"/>
          </a:xfrm>
        </p:grpSpPr>
        <p:sp>
          <p:nvSpPr>
            <p:cNvPr id="17" name="Google Shape;17;p70"/>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 name="Google Shape;18;p70"/>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 name="Google Shape;19;p70"/>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 name="Google Shape;20;p70"/>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 name="Google Shape;21;p70"/>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 name="Google Shape;22;p70"/>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 name="Google Shape;23;p70"/>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 name="Google Shape;24;p70"/>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 name="Google Shape;25;p70"/>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 name="Google Shape;26;p70"/>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 name="Google Shape;27;p70"/>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 name="Google Shape;28;p70"/>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 name="Google Shape;29;p70"/>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 name="Google Shape;30;p70"/>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 name="Google Shape;31;p70"/>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2" name="Google Shape;32;p70"/>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3" name="Google Shape;33;p70"/>
          <p:cNvSpPr/>
          <p:nvPr/>
        </p:nvSpPr>
        <p:spPr>
          <a:xfrm>
            <a:off x="9572522" y="5987656"/>
            <a:ext cx="2349914" cy="49201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4" name="Google Shape;34;p70"/>
          <p:cNvPicPr preferRelativeResize="0"/>
          <p:nvPr/>
        </p:nvPicPr>
        <p:blipFill rotWithShape="1">
          <a:blip r:embed="rId2">
            <a:alphaModFix/>
          </a:blip>
          <a:srcRect/>
          <a:stretch/>
        </p:blipFill>
        <p:spPr>
          <a:xfrm>
            <a:off x="7787178" y="178763"/>
            <a:ext cx="4032784" cy="2184424"/>
          </a:xfrm>
          <a:prstGeom prst="rect">
            <a:avLst/>
          </a:prstGeom>
          <a:noFill/>
          <a:ln>
            <a:noFill/>
          </a:ln>
        </p:spPr>
      </p:pic>
      <p:pic>
        <p:nvPicPr>
          <p:cNvPr id="35" name="Google Shape;35;p70"/>
          <p:cNvPicPr preferRelativeResize="0"/>
          <p:nvPr/>
        </p:nvPicPr>
        <p:blipFill rotWithShape="1">
          <a:blip r:embed="rId3">
            <a:alphaModFix/>
          </a:blip>
          <a:srcRect/>
          <a:stretch/>
        </p:blipFill>
        <p:spPr>
          <a:xfrm>
            <a:off x="10377996" y="6081204"/>
            <a:ext cx="1696839" cy="39106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Photo Slide 01 ">
  <p:cSld name="Quote/Photo Slide 01 ">
    <p:spTree>
      <p:nvGrpSpPr>
        <p:cNvPr id="1" name="Shape 145"/>
        <p:cNvGrpSpPr/>
        <p:nvPr/>
      </p:nvGrpSpPr>
      <p:grpSpPr>
        <a:xfrm>
          <a:off x="0" y="0"/>
          <a:ext cx="0" cy="0"/>
          <a:chOff x="0" y="0"/>
          <a:chExt cx="0" cy="0"/>
        </a:xfrm>
      </p:grpSpPr>
      <p:sp>
        <p:nvSpPr>
          <p:cNvPr id="146" name="Google Shape;146;p80"/>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7" name="Google Shape;147;p80"/>
          <p:cNvSpPr/>
          <p:nvPr/>
        </p:nvSpPr>
        <p:spPr>
          <a:xfrm rot="-5400000">
            <a:off x="2862666" y="-2030696"/>
            <a:ext cx="6141020" cy="1091939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148" name="Google Shape;148;p80"/>
          <p:cNvSpPr>
            <a:spLocks noGrp="1"/>
          </p:cNvSpPr>
          <p:nvPr>
            <p:ph type="pic" idx="2"/>
          </p:nvPr>
        </p:nvSpPr>
        <p:spPr>
          <a:xfrm>
            <a:off x="799128" y="746272"/>
            <a:ext cx="10203652" cy="5365455"/>
          </a:xfrm>
          <a:prstGeom prst="rect">
            <a:avLst/>
          </a:prstGeom>
          <a:solidFill>
            <a:srgbClr val="BFBFBF"/>
          </a:solidFill>
          <a:ln>
            <a:noFill/>
          </a:ln>
        </p:spPr>
      </p:sp>
      <p:sp>
        <p:nvSpPr>
          <p:cNvPr id="149" name="Google Shape;149;p80"/>
          <p:cNvSpPr/>
          <p:nvPr/>
        </p:nvSpPr>
        <p:spPr>
          <a:xfrm rot="-5400000">
            <a:off x="9789093" y="4354638"/>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cxnSp>
        <p:nvCxnSpPr>
          <p:cNvPr id="150" name="Google Shape;150;p80"/>
          <p:cNvCxnSpPr/>
          <p:nvPr/>
        </p:nvCxnSpPr>
        <p:spPr>
          <a:xfrm>
            <a:off x="11635259" y="6499510"/>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Photo Slide 03">
  <p:cSld name="Quote/Photo Slide 03">
    <p:spTree>
      <p:nvGrpSpPr>
        <p:cNvPr id="1" name="Shape 151"/>
        <p:cNvGrpSpPr/>
        <p:nvPr/>
      </p:nvGrpSpPr>
      <p:grpSpPr>
        <a:xfrm>
          <a:off x="0" y="0"/>
          <a:ext cx="0" cy="0"/>
          <a:chOff x="0" y="0"/>
          <a:chExt cx="0" cy="0"/>
        </a:xfrm>
      </p:grpSpPr>
      <p:sp>
        <p:nvSpPr>
          <p:cNvPr id="152" name="Google Shape;152;p81"/>
          <p:cNvSpPr>
            <a:spLocks noGrp="1"/>
          </p:cNvSpPr>
          <p:nvPr>
            <p:ph type="pic" idx="2"/>
          </p:nvPr>
        </p:nvSpPr>
        <p:spPr>
          <a:xfrm>
            <a:off x="0" y="-12469"/>
            <a:ext cx="12192000" cy="6870469"/>
          </a:xfrm>
          <a:prstGeom prst="rect">
            <a:avLst/>
          </a:prstGeom>
          <a:solidFill>
            <a:srgbClr val="BFBFBF"/>
          </a:solidFill>
          <a:ln>
            <a:noFill/>
          </a:ln>
        </p:spPr>
      </p:sp>
      <p:sp>
        <p:nvSpPr>
          <p:cNvPr id="153" name="Google Shape;153;p81"/>
          <p:cNvSpPr txBox="1">
            <a:spLocks noGrp="1"/>
          </p:cNvSpPr>
          <p:nvPr>
            <p:ph type="body" idx="1"/>
          </p:nvPr>
        </p:nvSpPr>
        <p:spPr>
          <a:xfrm>
            <a:off x="4063536" y="4333157"/>
            <a:ext cx="4064926" cy="577734"/>
          </a:xfrm>
          <a:prstGeom prst="rect">
            <a:avLst/>
          </a:prstGeom>
          <a:solidFill>
            <a:srgbClr val="73B64B"/>
          </a:solid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4" name="Google Shape;154;p81"/>
          <p:cNvSpPr txBox="1">
            <a:spLocks noGrp="1"/>
          </p:cNvSpPr>
          <p:nvPr>
            <p:ph type="body" idx="3"/>
          </p:nvPr>
        </p:nvSpPr>
        <p:spPr>
          <a:xfrm>
            <a:off x="2031074" y="2070919"/>
            <a:ext cx="8129850" cy="1985691"/>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595959"/>
              </a:buClr>
              <a:buSzPts val="3000"/>
              <a:buFont typeface="Arial"/>
              <a:buNone/>
              <a:defRPr sz="30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ext Slide 02 ">
  <p:cSld name="Text Slide 02 ">
    <p:spTree>
      <p:nvGrpSpPr>
        <p:cNvPr id="1" name="Shape 155"/>
        <p:cNvGrpSpPr/>
        <p:nvPr/>
      </p:nvGrpSpPr>
      <p:grpSpPr>
        <a:xfrm>
          <a:off x="0" y="0"/>
          <a:ext cx="0" cy="0"/>
          <a:chOff x="0" y="0"/>
          <a:chExt cx="0" cy="0"/>
        </a:xfrm>
      </p:grpSpPr>
      <p:sp>
        <p:nvSpPr>
          <p:cNvPr id="156" name="Google Shape;156;p82"/>
          <p:cNvSpPr/>
          <p:nvPr/>
        </p:nvSpPr>
        <p:spPr>
          <a:xfrm rot="-5400000">
            <a:off x="5088466" y="-5088468"/>
            <a:ext cx="2015069"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7" name="Google Shape;157;p82"/>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8" name="Google Shape;158;p82"/>
          <p:cNvSpPr txBox="1">
            <a:spLocks noGrp="1"/>
          </p:cNvSpPr>
          <p:nvPr>
            <p:ph type="body" idx="2"/>
          </p:nvPr>
        </p:nvSpPr>
        <p:spPr>
          <a:xfrm>
            <a:off x="904856" y="2457445"/>
            <a:ext cx="10479218" cy="378192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Final Slide">
  <p:cSld name="Final Slide">
    <p:spTree>
      <p:nvGrpSpPr>
        <p:cNvPr id="1" name="Shape 159"/>
        <p:cNvGrpSpPr/>
        <p:nvPr/>
      </p:nvGrpSpPr>
      <p:grpSpPr>
        <a:xfrm>
          <a:off x="0" y="0"/>
          <a:ext cx="0" cy="0"/>
          <a:chOff x="0" y="0"/>
          <a:chExt cx="0" cy="0"/>
        </a:xfrm>
      </p:grpSpPr>
      <p:sp>
        <p:nvSpPr>
          <p:cNvPr id="160" name="Google Shape;160;p83"/>
          <p:cNvSpPr/>
          <p:nvPr/>
        </p:nvSpPr>
        <p:spPr>
          <a:xfrm rot="-5400000">
            <a:off x="4415285" y="-2002800"/>
            <a:ext cx="3419949"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1" name="Google Shape;161;p83"/>
          <p:cNvSpPr/>
          <p:nvPr/>
        </p:nvSpPr>
        <p:spPr>
          <a:xfrm>
            <a:off x="7600795" y="5425723"/>
            <a:ext cx="4381736" cy="697353"/>
          </a:xfrm>
          <a:prstGeom prst="rect">
            <a:avLst/>
          </a:prstGeom>
          <a:solidFill>
            <a:srgbClr val="73B6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2" name="Google Shape;162;p83"/>
          <p:cNvSpPr txBox="1">
            <a:spLocks noGrp="1"/>
          </p:cNvSpPr>
          <p:nvPr>
            <p:ph type="body" idx="1"/>
          </p:nvPr>
        </p:nvSpPr>
        <p:spPr>
          <a:xfrm>
            <a:off x="7799501" y="5533317"/>
            <a:ext cx="3890325" cy="46612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63" name="Google Shape;163;p83"/>
          <p:cNvGrpSpPr/>
          <p:nvPr/>
        </p:nvGrpSpPr>
        <p:grpSpPr>
          <a:xfrm>
            <a:off x="-1984680" y="2794849"/>
            <a:ext cx="3760285" cy="3039163"/>
            <a:chOff x="5816064" y="9435173"/>
            <a:chExt cx="798029" cy="644988"/>
          </a:xfrm>
        </p:grpSpPr>
        <p:sp>
          <p:nvSpPr>
            <p:cNvPr id="164" name="Google Shape;164;p83"/>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5" name="Google Shape;165;p83"/>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6" name="Google Shape;166;p83"/>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7" name="Google Shape;167;p83"/>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8" name="Google Shape;168;p83"/>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9" name="Google Shape;169;p83"/>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0" name="Google Shape;170;p83"/>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1" name="Google Shape;171;p83"/>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2" name="Google Shape;172;p83"/>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3" name="Google Shape;173;p83"/>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4" name="Google Shape;174;p83"/>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5" name="Google Shape;175;p83"/>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6" name="Google Shape;176;p83"/>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7" name="Google Shape;177;p83"/>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8" name="Google Shape;178;p83"/>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179" name="Google Shape;179;p83"/>
          <p:cNvPicPr preferRelativeResize="0"/>
          <p:nvPr/>
        </p:nvPicPr>
        <p:blipFill rotWithShape="1">
          <a:blip r:embed="rId2">
            <a:alphaModFix/>
          </a:blip>
          <a:srcRect/>
          <a:stretch/>
        </p:blipFill>
        <p:spPr>
          <a:xfrm>
            <a:off x="7787178" y="178763"/>
            <a:ext cx="4032784" cy="2184424"/>
          </a:xfrm>
          <a:prstGeom prst="rect">
            <a:avLst/>
          </a:prstGeom>
          <a:noFill/>
          <a:ln>
            <a:noFill/>
          </a:ln>
        </p:spPr>
      </p:pic>
      <p:sp>
        <p:nvSpPr>
          <p:cNvPr id="180" name="Google Shape;180;p83"/>
          <p:cNvSpPr/>
          <p:nvPr/>
        </p:nvSpPr>
        <p:spPr>
          <a:xfrm>
            <a:off x="-3311027" y="-397118"/>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181" name="Google Shape;181;p83"/>
          <p:cNvSpPr/>
          <p:nvPr/>
        </p:nvSpPr>
        <p:spPr>
          <a:xfrm>
            <a:off x="600648" y="6175677"/>
            <a:ext cx="2349914" cy="49201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 name="Google Shape;182;p83"/>
          <p:cNvSpPr txBox="1">
            <a:spLocks noGrp="1"/>
          </p:cNvSpPr>
          <p:nvPr>
            <p:ph type="body" idx="2"/>
          </p:nvPr>
        </p:nvSpPr>
        <p:spPr>
          <a:xfrm>
            <a:off x="1199523" y="3374199"/>
            <a:ext cx="5881764" cy="79650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3" name="Google Shape;183;p83"/>
          <p:cNvSpPr txBox="1">
            <a:spLocks noGrp="1"/>
          </p:cNvSpPr>
          <p:nvPr>
            <p:ph type="body" idx="3"/>
          </p:nvPr>
        </p:nvSpPr>
        <p:spPr>
          <a:xfrm>
            <a:off x="1221181" y="2678292"/>
            <a:ext cx="5881764" cy="63424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Font Typecae &amp; Size">
  <p:cSld name="Font Typecae &amp; Size">
    <p:spTree>
      <p:nvGrpSpPr>
        <p:cNvPr id="1" name="Shape 184"/>
        <p:cNvGrpSpPr/>
        <p:nvPr/>
      </p:nvGrpSpPr>
      <p:grpSpPr>
        <a:xfrm>
          <a:off x="0" y="0"/>
          <a:ext cx="0" cy="0"/>
          <a:chOff x="0" y="0"/>
          <a:chExt cx="0" cy="0"/>
        </a:xfrm>
      </p:grpSpPr>
      <p:sp>
        <p:nvSpPr>
          <p:cNvPr id="185" name="Google Shape;185;p84"/>
          <p:cNvSpPr/>
          <p:nvPr/>
        </p:nvSpPr>
        <p:spPr>
          <a:xfrm>
            <a:off x="0" y="0"/>
            <a:ext cx="12192000" cy="6858001"/>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6" name="Google Shape;186;p84"/>
          <p:cNvSpPr/>
          <p:nvPr/>
        </p:nvSpPr>
        <p:spPr>
          <a:xfrm>
            <a:off x="424669" y="528535"/>
            <a:ext cx="6498645"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chemeClr val="lt1"/>
                </a:solidFill>
                <a:latin typeface="Calibri"/>
                <a:ea typeface="Calibri"/>
                <a:cs typeface="Calibri"/>
                <a:sym typeface="Calibri"/>
              </a:rPr>
              <a:t>FONT TYPEFACE &amp; SIZE</a:t>
            </a:r>
            <a:endParaRPr sz="3600" b="0" i="0" u="none" strike="noStrike" cap="none">
              <a:solidFill>
                <a:schemeClr val="lt1"/>
              </a:solidFill>
              <a:latin typeface="Calibri"/>
              <a:ea typeface="Calibri"/>
              <a:cs typeface="Calibri"/>
              <a:sym typeface="Calibri"/>
            </a:endParaRPr>
          </a:p>
        </p:txBody>
      </p:sp>
      <p:sp>
        <p:nvSpPr>
          <p:cNvPr id="187" name="Google Shape;187;p84"/>
          <p:cNvSpPr/>
          <p:nvPr/>
        </p:nvSpPr>
        <p:spPr>
          <a:xfrm>
            <a:off x="7347983" y="564843"/>
            <a:ext cx="4589207" cy="47089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chemeClr val="lt1"/>
                </a:solidFill>
                <a:latin typeface="Calibri"/>
                <a:ea typeface="Calibri"/>
                <a:cs typeface="Calibri"/>
                <a:sym typeface="Calibri"/>
              </a:rPr>
              <a:t>PLEASE ENSURE TO KEEP FONTS AS PER THE LAYOUT</a:t>
            </a: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48 point  -  Divider Slides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1"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36 point  -  Title Heading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30 point  -  Sub-Titles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	       - Quotes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24 point  -  Main Text Body </a:t>
            </a: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p:txBody>
      </p:sp>
      <p:sp>
        <p:nvSpPr>
          <p:cNvPr id="188" name="Google Shape;188;p84"/>
          <p:cNvSpPr/>
          <p:nvPr/>
        </p:nvSpPr>
        <p:spPr>
          <a:xfrm>
            <a:off x="424669" y="2014904"/>
            <a:ext cx="5845501" cy="24929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400"/>
              <a:buFont typeface="Calibri"/>
              <a:buNone/>
            </a:pPr>
            <a:r>
              <a:rPr lang="en-US" sz="2400" b="0" i="0" u="none" strike="noStrike" cap="none">
                <a:solidFill>
                  <a:schemeClr val="lt1"/>
                </a:solidFill>
                <a:latin typeface="Calibri"/>
                <a:ea typeface="Calibri"/>
                <a:cs typeface="Calibri"/>
                <a:sym typeface="Calibri"/>
              </a:rPr>
              <a:t>Please ensure to keep the font sizes set as per the slide layouts. The font used throughout the </a:t>
            </a:r>
            <a:r>
              <a:rPr lang="en-US" sz="2400" b="1" i="0" u="none" strike="noStrike" cap="none">
                <a:solidFill>
                  <a:schemeClr val="lt1"/>
                </a:solidFill>
                <a:latin typeface="Calibri"/>
                <a:ea typeface="Calibri"/>
                <a:cs typeface="Calibri"/>
                <a:sym typeface="Calibri"/>
              </a:rPr>
              <a:t>Start on Sustainability </a:t>
            </a:r>
            <a:r>
              <a:rPr lang="en-US" sz="2400" b="0" i="0" u="none" strike="noStrike" cap="none">
                <a:solidFill>
                  <a:schemeClr val="lt1"/>
                </a:solidFill>
                <a:latin typeface="Calibri"/>
                <a:ea typeface="Calibri"/>
                <a:cs typeface="Calibri"/>
                <a:sym typeface="Calibri"/>
              </a:rPr>
              <a:t>PowerPoint is….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r>
              <a:rPr lang="en-US" sz="3600" b="1" i="1" u="none" strike="noStrike" cap="none">
                <a:solidFill>
                  <a:schemeClr val="lt1"/>
                </a:solidFill>
                <a:latin typeface="Calibri"/>
                <a:ea typeface="Calibri"/>
                <a:cs typeface="Calibri"/>
                <a:sym typeface="Calibri"/>
              </a:rPr>
              <a:t>Calibri</a:t>
            </a:r>
            <a:endParaRPr sz="3600" b="0" i="0" u="none" strike="noStrike" cap="none">
              <a:solidFill>
                <a:schemeClr val="lt1"/>
              </a:solidFill>
              <a:latin typeface="Calibri"/>
              <a:ea typeface="Calibri"/>
              <a:cs typeface="Calibri"/>
              <a:sym typeface="Calibri"/>
            </a:endParaRPr>
          </a:p>
        </p:txBody>
      </p:sp>
      <p:cxnSp>
        <p:nvCxnSpPr>
          <p:cNvPr id="189" name="Google Shape;189;p84"/>
          <p:cNvCxnSpPr/>
          <p:nvPr/>
        </p:nvCxnSpPr>
        <p:spPr>
          <a:xfrm>
            <a:off x="7098716" y="-1"/>
            <a:ext cx="0" cy="5540408"/>
          </a:xfrm>
          <a:prstGeom prst="straightConnector1">
            <a:avLst/>
          </a:prstGeom>
          <a:noFill/>
          <a:ln w="9525" cap="flat" cmpd="sng">
            <a:solidFill>
              <a:schemeClr val="lt1"/>
            </a:solidFill>
            <a:prstDash val="solid"/>
            <a:miter lim="800000"/>
            <a:headEnd type="none" w="sm" len="sm"/>
            <a:tailEnd type="none" w="sm" len="sm"/>
          </a:ln>
        </p:spPr>
      </p:cxnSp>
      <p:cxnSp>
        <p:nvCxnSpPr>
          <p:cNvPr id="190" name="Google Shape;190;p84"/>
          <p:cNvCxnSpPr/>
          <p:nvPr/>
        </p:nvCxnSpPr>
        <p:spPr>
          <a:xfrm rot="10800000">
            <a:off x="1" y="1620217"/>
            <a:ext cx="7098715" cy="0"/>
          </a:xfrm>
          <a:prstGeom prst="straightConnector1">
            <a:avLst/>
          </a:prstGeom>
          <a:noFill/>
          <a:ln w="9525" cap="flat" cmpd="sng">
            <a:solidFill>
              <a:schemeClr val="lt1"/>
            </a:solidFill>
            <a:prstDash val="solid"/>
            <a:miter lim="800000"/>
            <a:headEnd type="none" w="sm" len="sm"/>
            <a:tailEnd type="none" w="sm" len="sm"/>
          </a:ln>
        </p:spPr>
      </p:cxnSp>
      <p:sp>
        <p:nvSpPr>
          <p:cNvPr id="191" name="Google Shape;191;p84"/>
          <p:cNvSpPr/>
          <p:nvPr/>
        </p:nvSpPr>
        <p:spPr>
          <a:xfrm>
            <a:off x="0" y="5968370"/>
            <a:ext cx="1219200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 </a:t>
            </a:r>
            <a:r>
              <a:rPr lang="en-US" sz="2400" b="1" i="0" u="none" strike="noStrike" cap="none">
                <a:solidFill>
                  <a:schemeClr val="lt1"/>
                </a:solidFill>
                <a:latin typeface="Calibri"/>
                <a:ea typeface="Calibri"/>
                <a:cs typeface="Calibri"/>
                <a:sym typeface="Calibri"/>
              </a:rPr>
              <a:t>PLEASE DELETE THIS INSTRUCTION SLIDE BEFORE PRESENTING FINAL PRESENTATION </a:t>
            </a:r>
            <a:r>
              <a:rPr lang="en-US" sz="2400" b="0" i="0" u="none" strike="noStrike" cap="none">
                <a:solidFill>
                  <a:schemeClr val="lt1"/>
                </a:solidFill>
                <a:latin typeface="Calibri"/>
                <a:ea typeface="Calibri"/>
                <a:cs typeface="Calibri"/>
                <a:sym typeface="Calibri"/>
              </a:rPr>
              <a:t>*** </a:t>
            </a:r>
            <a:endParaRPr sz="2400" b="0" i="0" u="none" strike="noStrike" cap="none">
              <a:solidFill>
                <a:schemeClr val="lt1"/>
              </a:solidFill>
              <a:latin typeface="Calibri"/>
              <a:ea typeface="Calibri"/>
              <a:cs typeface="Calibri"/>
              <a:sym typeface="Calibri"/>
            </a:endParaRPr>
          </a:p>
        </p:txBody>
      </p:sp>
      <p:cxnSp>
        <p:nvCxnSpPr>
          <p:cNvPr id="192" name="Google Shape;192;p84"/>
          <p:cNvCxnSpPr/>
          <p:nvPr/>
        </p:nvCxnSpPr>
        <p:spPr>
          <a:xfrm rot="10800000">
            <a:off x="2" y="5540407"/>
            <a:ext cx="12191998"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Laptop Slide ">
  <p:cSld name="Laptop Slide ">
    <p:spTree>
      <p:nvGrpSpPr>
        <p:cNvPr id="1" name="Shape 193"/>
        <p:cNvGrpSpPr/>
        <p:nvPr/>
      </p:nvGrpSpPr>
      <p:grpSpPr>
        <a:xfrm>
          <a:off x="0" y="0"/>
          <a:ext cx="0" cy="0"/>
          <a:chOff x="0" y="0"/>
          <a:chExt cx="0" cy="0"/>
        </a:xfrm>
      </p:grpSpPr>
      <p:sp>
        <p:nvSpPr>
          <p:cNvPr id="194" name="Google Shape;194;p85"/>
          <p:cNvSpPr txBox="1">
            <a:spLocks noGrp="1"/>
          </p:cNvSpPr>
          <p:nvPr>
            <p:ph type="body" idx="1"/>
          </p:nvPr>
        </p:nvSpPr>
        <p:spPr>
          <a:xfrm>
            <a:off x="6578872" y="593866"/>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5" name="Google Shape;195;p85"/>
          <p:cNvSpPr/>
          <p:nvPr/>
        </p:nvSpPr>
        <p:spPr>
          <a:xfrm rot="10800000" flipH="1">
            <a:off x="0" y="0"/>
            <a:ext cx="601405"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96" name="Google Shape;196;p85"/>
          <p:cNvPicPr preferRelativeResize="0"/>
          <p:nvPr/>
        </p:nvPicPr>
        <p:blipFill rotWithShape="1">
          <a:blip r:embed="rId2">
            <a:alphaModFix/>
          </a:blip>
          <a:srcRect l="-18315" t="15976" r="29196" b="11083"/>
          <a:stretch/>
        </p:blipFill>
        <p:spPr>
          <a:xfrm flipH="1">
            <a:off x="608794" y="1890384"/>
            <a:ext cx="8439100" cy="5375657"/>
          </a:xfrm>
          <a:prstGeom prst="rect">
            <a:avLst/>
          </a:prstGeom>
          <a:noFill/>
          <a:ln>
            <a:noFill/>
          </a:ln>
        </p:spPr>
      </p:pic>
      <p:sp>
        <p:nvSpPr>
          <p:cNvPr id="197" name="Google Shape;197;p85"/>
          <p:cNvSpPr>
            <a:spLocks noGrp="1"/>
          </p:cNvSpPr>
          <p:nvPr>
            <p:ph type="pic" idx="2"/>
          </p:nvPr>
        </p:nvSpPr>
        <p:spPr>
          <a:xfrm>
            <a:off x="635271" y="2095585"/>
            <a:ext cx="5130800" cy="3913188"/>
          </a:xfrm>
          <a:prstGeom prst="rect">
            <a:avLst/>
          </a:prstGeom>
          <a:solidFill>
            <a:srgbClr val="D8D8D8"/>
          </a:solidFill>
          <a:ln>
            <a:noFill/>
          </a:ln>
        </p:spPr>
      </p:sp>
      <p:sp>
        <p:nvSpPr>
          <p:cNvPr id="198" name="Google Shape;198;p85"/>
          <p:cNvSpPr txBox="1">
            <a:spLocks noGrp="1"/>
          </p:cNvSpPr>
          <p:nvPr>
            <p:ph type="body" idx="3"/>
          </p:nvPr>
        </p:nvSpPr>
        <p:spPr>
          <a:xfrm>
            <a:off x="6578871" y="1890384"/>
            <a:ext cx="4990998" cy="41029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9" name="Google Shape;199;p85"/>
          <p:cNvSpPr/>
          <p:nvPr/>
        </p:nvSpPr>
        <p:spPr>
          <a:xfrm rot="-5400000">
            <a:off x="-1736448" y="4314119"/>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hone Slide ">
  <p:cSld name="Phone Slide ">
    <p:spTree>
      <p:nvGrpSpPr>
        <p:cNvPr id="1" name="Shape 200"/>
        <p:cNvGrpSpPr/>
        <p:nvPr/>
      </p:nvGrpSpPr>
      <p:grpSpPr>
        <a:xfrm>
          <a:off x="0" y="0"/>
          <a:ext cx="0" cy="0"/>
          <a:chOff x="0" y="0"/>
          <a:chExt cx="0" cy="0"/>
        </a:xfrm>
      </p:grpSpPr>
      <p:sp>
        <p:nvSpPr>
          <p:cNvPr id="201" name="Google Shape;201;p86"/>
          <p:cNvSpPr txBox="1">
            <a:spLocks noGrp="1"/>
          </p:cNvSpPr>
          <p:nvPr>
            <p:ph type="body" idx="1"/>
          </p:nvPr>
        </p:nvSpPr>
        <p:spPr>
          <a:xfrm>
            <a:off x="607555" y="587575"/>
            <a:ext cx="5881764"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2" name="Google Shape;202;p86"/>
          <p:cNvSpPr/>
          <p:nvPr/>
        </p:nvSpPr>
        <p:spPr>
          <a:xfrm rot="10800000" flipH="1">
            <a:off x="11332565" y="0"/>
            <a:ext cx="853286"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03" name="Google Shape;203;p86" descr="iPhone6_mockup_front_white.png"/>
          <p:cNvPicPr preferRelativeResize="0"/>
          <p:nvPr/>
        </p:nvPicPr>
        <p:blipFill rotWithShape="1">
          <a:blip r:embed="rId2">
            <a:alphaModFix/>
          </a:blip>
          <a:srcRect/>
          <a:stretch/>
        </p:blipFill>
        <p:spPr>
          <a:xfrm>
            <a:off x="6920581" y="354148"/>
            <a:ext cx="4094254" cy="6404164"/>
          </a:xfrm>
          <a:prstGeom prst="rect">
            <a:avLst/>
          </a:prstGeom>
          <a:noFill/>
          <a:ln>
            <a:noFill/>
          </a:ln>
        </p:spPr>
      </p:pic>
      <p:sp>
        <p:nvSpPr>
          <p:cNvPr id="204" name="Google Shape;204;p86"/>
          <p:cNvSpPr>
            <a:spLocks noGrp="1"/>
          </p:cNvSpPr>
          <p:nvPr>
            <p:ph type="pic" idx="2"/>
          </p:nvPr>
        </p:nvSpPr>
        <p:spPr>
          <a:xfrm>
            <a:off x="7735037" y="1373925"/>
            <a:ext cx="2444127" cy="4336988"/>
          </a:xfrm>
          <a:prstGeom prst="rect">
            <a:avLst/>
          </a:prstGeom>
          <a:solidFill>
            <a:srgbClr val="D8D8D8"/>
          </a:solidFill>
          <a:ln>
            <a:noFill/>
          </a:ln>
        </p:spPr>
      </p:sp>
      <p:sp>
        <p:nvSpPr>
          <p:cNvPr id="205" name="Google Shape;205;p86"/>
          <p:cNvSpPr txBox="1">
            <a:spLocks noGrp="1"/>
          </p:cNvSpPr>
          <p:nvPr>
            <p:ph type="body" idx="3"/>
          </p:nvPr>
        </p:nvSpPr>
        <p:spPr>
          <a:xfrm>
            <a:off x="607553" y="2016633"/>
            <a:ext cx="5881763" cy="41029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6" name="Google Shape;206;p86"/>
          <p:cNvSpPr/>
          <p:nvPr/>
        </p:nvSpPr>
        <p:spPr>
          <a:xfrm rot="-5400000">
            <a:off x="9716271" y="4364919"/>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verview/Intro ">
  <p:cSld name="Overview/Intro ">
    <p:spTree>
      <p:nvGrpSpPr>
        <p:cNvPr id="1" name="Shape 36"/>
        <p:cNvGrpSpPr/>
        <p:nvPr/>
      </p:nvGrpSpPr>
      <p:grpSpPr>
        <a:xfrm>
          <a:off x="0" y="0"/>
          <a:ext cx="0" cy="0"/>
          <a:chOff x="0" y="0"/>
          <a:chExt cx="0" cy="0"/>
        </a:xfrm>
      </p:grpSpPr>
      <p:sp>
        <p:nvSpPr>
          <p:cNvPr id="37" name="Google Shape;37;p71"/>
          <p:cNvSpPr/>
          <p:nvPr/>
        </p:nvSpPr>
        <p:spPr>
          <a:xfrm>
            <a:off x="2167324" y="772371"/>
            <a:ext cx="9503744" cy="5063164"/>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8" name="Google Shape;38;p71"/>
          <p:cNvSpPr>
            <a:spLocks noGrp="1"/>
          </p:cNvSpPr>
          <p:nvPr>
            <p:ph type="pic" idx="2"/>
          </p:nvPr>
        </p:nvSpPr>
        <p:spPr>
          <a:xfrm>
            <a:off x="388401" y="385460"/>
            <a:ext cx="4107750" cy="6087079"/>
          </a:xfrm>
          <a:prstGeom prst="rect">
            <a:avLst/>
          </a:prstGeom>
          <a:solidFill>
            <a:srgbClr val="BFBFBF"/>
          </a:solidFill>
          <a:ln>
            <a:noFill/>
          </a:ln>
        </p:spPr>
      </p:sp>
      <p:sp>
        <p:nvSpPr>
          <p:cNvPr id="39" name="Google Shape;39;p71"/>
          <p:cNvSpPr txBox="1">
            <a:spLocks noGrp="1"/>
          </p:cNvSpPr>
          <p:nvPr>
            <p:ph type="body" idx="1"/>
          </p:nvPr>
        </p:nvSpPr>
        <p:spPr>
          <a:xfrm>
            <a:off x="4940626" y="3429001"/>
            <a:ext cx="6414559" cy="212390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xt Slide 01 ">
  <p:cSld name="Text Slide 01 ">
    <p:spTree>
      <p:nvGrpSpPr>
        <p:cNvPr id="1" name="Shape 40"/>
        <p:cNvGrpSpPr/>
        <p:nvPr/>
      </p:nvGrpSpPr>
      <p:grpSpPr>
        <a:xfrm>
          <a:off x="0" y="0"/>
          <a:ext cx="0" cy="0"/>
          <a:chOff x="0" y="0"/>
          <a:chExt cx="0" cy="0"/>
        </a:xfrm>
      </p:grpSpPr>
      <p:sp>
        <p:nvSpPr>
          <p:cNvPr id="41" name="Google Shape;41;p75"/>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 name="Google Shape;42;p75"/>
          <p:cNvSpPr/>
          <p:nvPr/>
        </p:nvSpPr>
        <p:spPr>
          <a:xfrm rot="-5400000">
            <a:off x="2858269" y="-2026298"/>
            <a:ext cx="6141020" cy="1091059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43" name="Google Shape;43;p75"/>
          <p:cNvSpPr txBox="1">
            <a:spLocks noGrp="1"/>
          </p:cNvSpPr>
          <p:nvPr>
            <p:ph type="body" idx="1"/>
          </p:nvPr>
        </p:nvSpPr>
        <p:spPr>
          <a:xfrm>
            <a:off x="904856" y="826894"/>
            <a:ext cx="10052954"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Google Shape;44;p75"/>
          <p:cNvSpPr txBox="1">
            <a:spLocks noGrp="1"/>
          </p:cNvSpPr>
          <p:nvPr>
            <p:ph type="body" idx="2"/>
          </p:nvPr>
        </p:nvSpPr>
        <p:spPr>
          <a:xfrm>
            <a:off x="904856" y="1989039"/>
            <a:ext cx="10052954" cy="425033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 name="Google Shape;45;p75"/>
          <p:cNvSpPr/>
          <p:nvPr/>
        </p:nvSpPr>
        <p:spPr>
          <a:xfrm rot="-5400000">
            <a:off x="9789093" y="4354638"/>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cxnSp>
        <p:nvCxnSpPr>
          <p:cNvPr id="46" name="Google Shape;46;p75"/>
          <p:cNvCxnSpPr/>
          <p:nvPr/>
        </p:nvCxnSpPr>
        <p:spPr>
          <a:xfrm>
            <a:off x="11635259" y="6499510"/>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Divider ">
  <p:cSld name="Divider ">
    <p:spTree>
      <p:nvGrpSpPr>
        <p:cNvPr id="1" name="Shape 47"/>
        <p:cNvGrpSpPr/>
        <p:nvPr/>
      </p:nvGrpSpPr>
      <p:grpSpPr>
        <a:xfrm>
          <a:off x="0" y="0"/>
          <a:ext cx="0" cy="0"/>
          <a:chOff x="0" y="0"/>
          <a:chExt cx="0" cy="0"/>
        </a:xfrm>
      </p:grpSpPr>
      <p:sp>
        <p:nvSpPr>
          <p:cNvPr id="48" name="Google Shape;48;p73"/>
          <p:cNvSpPr/>
          <p:nvPr/>
        </p:nvSpPr>
        <p:spPr>
          <a:xfrm>
            <a:off x="6982690" y="527858"/>
            <a:ext cx="4721156" cy="5802284"/>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49" name="Google Shape;49;p73"/>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9600"/>
              <a:buFont typeface="Arial"/>
              <a:buNone/>
              <a:defRPr sz="9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50" name="Google Shape;50;p73"/>
          <p:cNvGrpSpPr/>
          <p:nvPr/>
        </p:nvGrpSpPr>
        <p:grpSpPr>
          <a:xfrm>
            <a:off x="6966447" y="3406884"/>
            <a:ext cx="3616885" cy="2923263"/>
            <a:chOff x="5816064" y="9435173"/>
            <a:chExt cx="798029" cy="644988"/>
          </a:xfrm>
        </p:grpSpPr>
        <p:sp>
          <p:nvSpPr>
            <p:cNvPr id="51" name="Google Shape;51;p73"/>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 name="Google Shape;52;p73"/>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 name="Google Shape;53;p73"/>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 name="Google Shape;54;p73"/>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5" name="Google Shape;55;p73"/>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6" name="Google Shape;56;p73"/>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7" name="Google Shape;57;p73"/>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8" name="Google Shape;58;p73"/>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9" name="Google Shape;59;p73"/>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 name="Google Shape;60;p73"/>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1" name="Google Shape;61;p73"/>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 name="Google Shape;62;p73"/>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3" name="Google Shape;63;p73"/>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 name="Google Shape;64;p73"/>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5" name="Google Shape;65;p73"/>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66" name="Google Shape;66;p73"/>
          <p:cNvSpPr>
            <a:spLocks noGrp="1"/>
          </p:cNvSpPr>
          <p:nvPr>
            <p:ph type="pic" idx="2"/>
          </p:nvPr>
        </p:nvSpPr>
        <p:spPr>
          <a:xfrm>
            <a:off x="238772" y="2626822"/>
            <a:ext cx="7708195" cy="3396829"/>
          </a:xfrm>
          <a:prstGeom prst="rect">
            <a:avLst/>
          </a:prstGeom>
          <a:solidFill>
            <a:srgbClr val="BFBFBF"/>
          </a:solidFill>
          <a:ln>
            <a:noFill/>
          </a:ln>
        </p:spPr>
      </p:sp>
      <p:sp>
        <p:nvSpPr>
          <p:cNvPr id="67" name="Google Shape;67;p73"/>
          <p:cNvSpPr/>
          <p:nvPr/>
        </p:nvSpPr>
        <p:spPr>
          <a:xfrm rot="-5400000">
            <a:off x="9873336" y="4185270"/>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595959"/>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Slide ">
  <p:cSld name="Content Slide ">
    <p:spTree>
      <p:nvGrpSpPr>
        <p:cNvPr id="1" name="Shape 68"/>
        <p:cNvGrpSpPr/>
        <p:nvPr/>
      </p:nvGrpSpPr>
      <p:grpSpPr>
        <a:xfrm>
          <a:off x="0" y="0"/>
          <a:ext cx="0" cy="0"/>
          <a:chOff x="0" y="0"/>
          <a:chExt cx="0" cy="0"/>
        </a:xfrm>
      </p:grpSpPr>
      <p:sp>
        <p:nvSpPr>
          <p:cNvPr id="69" name="Google Shape;69;p72"/>
          <p:cNvSpPr/>
          <p:nvPr/>
        </p:nvSpPr>
        <p:spPr>
          <a:xfrm rot="10800000" flipH="1">
            <a:off x="0" y="-2"/>
            <a:ext cx="3807230"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0" name="Google Shape;70;p72"/>
          <p:cNvSpPr txBox="1">
            <a:spLocks noGrp="1"/>
          </p:cNvSpPr>
          <p:nvPr>
            <p:ph type="body" idx="1"/>
          </p:nvPr>
        </p:nvSpPr>
        <p:spPr>
          <a:xfrm>
            <a:off x="4500000" y="80464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 name="Google Shape;71;p72"/>
          <p:cNvSpPr txBox="1">
            <a:spLocks noGrp="1"/>
          </p:cNvSpPr>
          <p:nvPr>
            <p:ph type="body" idx="2"/>
          </p:nvPr>
        </p:nvSpPr>
        <p:spPr>
          <a:xfrm>
            <a:off x="5335297" y="804645"/>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 name="Google Shape;72;p72"/>
          <p:cNvSpPr txBox="1">
            <a:spLocks noGrp="1"/>
          </p:cNvSpPr>
          <p:nvPr>
            <p:ph type="body" idx="3"/>
          </p:nvPr>
        </p:nvSpPr>
        <p:spPr>
          <a:xfrm>
            <a:off x="4521703" y="155921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 name="Google Shape;73;p72"/>
          <p:cNvSpPr txBox="1">
            <a:spLocks noGrp="1"/>
          </p:cNvSpPr>
          <p:nvPr>
            <p:ph type="body" idx="4"/>
          </p:nvPr>
        </p:nvSpPr>
        <p:spPr>
          <a:xfrm>
            <a:off x="5357000" y="1559213"/>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 name="Google Shape;74;p72"/>
          <p:cNvSpPr txBox="1">
            <a:spLocks noGrp="1"/>
          </p:cNvSpPr>
          <p:nvPr>
            <p:ph type="body" idx="5"/>
          </p:nvPr>
        </p:nvSpPr>
        <p:spPr>
          <a:xfrm>
            <a:off x="4528282" y="2361906"/>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 name="Google Shape;75;p72"/>
          <p:cNvSpPr txBox="1">
            <a:spLocks noGrp="1"/>
          </p:cNvSpPr>
          <p:nvPr>
            <p:ph type="body" idx="6"/>
          </p:nvPr>
        </p:nvSpPr>
        <p:spPr>
          <a:xfrm>
            <a:off x="5363579" y="2361906"/>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 name="Google Shape;76;p72"/>
          <p:cNvSpPr txBox="1">
            <a:spLocks noGrp="1"/>
          </p:cNvSpPr>
          <p:nvPr>
            <p:ph type="body" idx="7"/>
          </p:nvPr>
        </p:nvSpPr>
        <p:spPr>
          <a:xfrm>
            <a:off x="4549985" y="3132516"/>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 name="Google Shape;77;p72"/>
          <p:cNvSpPr txBox="1">
            <a:spLocks noGrp="1"/>
          </p:cNvSpPr>
          <p:nvPr>
            <p:ph type="body" idx="8"/>
          </p:nvPr>
        </p:nvSpPr>
        <p:spPr>
          <a:xfrm>
            <a:off x="5385282" y="3132516"/>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 name="Google Shape;78;p72"/>
          <p:cNvSpPr txBox="1">
            <a:spLocks noGrp="1"/>
          </p:cNvSpPr>
          <p:nvPr>
            <p:ph type="body" idx="9"/>
          </p:nvPr>
        </p:nvSpPr>
        <p:spPr>
          <a:xfrm>
            <a:off x="4528282" y="388708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 name="Google Shape;79;p72"/>
          <p:cNvSpPr txBox="1">
            <a:spLocks noGrp="1"/>
          </p:cNvSpPr>
          <p:nvPr>
            <p:ph type="body" idx="13"/>
          </p:nvPr>
        </p:nvSpPr>
        <p:spPr>
          <a:xfrm>
            <a:off x="5363579" y="3887083"/>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Google Shape;81;p72"/>
          <p:cNvSpPr txBox="1">
            <a:spLocks noGrp="1"/>
          </p:cNvSpPr>
          <p:nvPr>
            <p:ph type="body" idx="14"/>
          </p:nvPr>
        </p:nvSpPr>
        <p:spPr>
          <a:xfrm>
            <a:off x="511849" y="804645"/>
            <a:ext cx="2528330" cy="139590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82" name="Google Shape;82;p72"/>
          <p:cNvGrpSpPr/>
          <p:nvPr/>
        </p:nvGrpSpPr>
        <p:grpSpPr>
          <a:xfrm>
            <a:off x="-692770" y="4423334"/>
            <a:ext cx="3029570" cy="2448579"/>
            <a:chOff x="5816064" y="9435173"/>
            <a:chExt cx="798029" cy="644988"/>
          </a:xfrm>
        </p:grpSpPr>
        <p:sp>
          <p:nvSpPr>
            <p:cNvPr id="83" name="Google Shape;83;p72"/>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4" name="Google Shape;84;p72"/>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5" name="Google Shape;85;p72"/>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6" name="Google Shape;86;p72"/>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7" name="Google Shape;87;p72"/>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8" name="Google Shape;88;p72"/>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9" name="Google Shape;89;p72"/>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0" name="Google Shape;90;p72"/>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 name="Google Shape;91;p72"/>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 name="Google Shape;92;p72"/>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3" name="Google Shape;93;p72"/>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4" name="Google Shape;94;p72"/>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 name="Google Shape;95;p72"/>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6" name="Google Shape;96;p72"/>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7" name="Google Shape;97;p72"/>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98" name="Google Shape;98;p72"/>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99" name="Google Shape;99;p72"/>
          <p:cNvSpPr/>
          <p:nvPr/>
        </p:nvSpPr>
        <p:spPr>
          <a:xfrm>
            <a:off x="4500000" y="5764766"/>
            <a:ext cx="2349914" cy="49201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 name="Google Shape;58;p83">
            <a:extLst>
              <a:ext uri="{FF2B5EF4-FFF2-40B4-BE49-F238E27FC236}">
                <a16:creationId xmlns:a16="http://schemas.microsoft.com/office/drawing/2014/main" id="{FF6C1B22-2CB0-EA25-5973-A8CE624E60AB}"/>
              </a:ext>
            </a:extLst>
          </p:cNvPr>
          <p:cNvSpPr/>
          <p:nvPr userDrawn="1"/>
        </p:nvSpPr>
        <p:spPr>
          <a:xfrm>
            <a:off x="7091109" y="5755213"/>
            <a:ext cx="4346620" cy="70788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5E5E5E"/>
              </a:buClr>
              <a:buSzPts val="1000"/>
              <a:buFont typeface="Calibri"/>
              <a:buNone/>
            </a:pPr>
            <a:r>
              <a:rPr lang="en-GB" sz="1000" b="0" i="0" u="none" strike="noStrike" cap="none">
                <a:solidFill>
                  <a:srgbClr val="5E5E5E"/>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1400" b="0" i="0" u="none" strike="noStrike" cap="none">
              <a:solidFill>
                <a:srgbClr val="000000"/>
              </a:solidFill>
              <a:latin typeface="Arial"/>
              <a:ea typeface="Arial"/>
              <a:cs typeface="Arial"/>
              <a:sym typeface="Arial"/>
            </a:endParaRPr>
          </a:p>
        </p:txBody>
      </p:sp>
      <p:pic>
        <p:nvPicPr>
          <p:cNvPr id="3" name="Google Shape;77;p83">
            <a:extLst>
              <a:ext uri="{FF2B5EF4-FFF2-40B4-BE49-F238E27FC236}">
                <a16:creationId xmlns:a16="http://schemas.microsoft.com/office/drawing/2014/main" id="{B7F98B5A-DC0F-3F10-C62B-4EF5060E9AD7}"/>
              </a:ext>
            </a:extLst>
          </p:cNvPr>
          <p:cNvPicPr preferRelativeResize="0"/>
          <p:nvPr userDrawn="1"/>
        </p:nvPicPr>
        <p:blipFill rotWithShape="1">
          <a:blip r:embed="rId2">
            <a:alphaModFix/>
          </a:blip>
          <a:srcRect/>
          <a:stretch/>
        </p:blipFill>
        <p:spPr>
          <a:xfrm>
            <a:off x="4652400" y="5917166"/>
            <a:ext cx="2349914" cy="49201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ullet Point x3 slide with photo ">
  <p:cSld name="Bullet Point x3 slide with photo ">
    <p:spTree>
      <p:nvGrpSpPr>
        <p:cNvPr id="1" name="Shape 100"/>
        <p:cNvGrpSpPr/>
        <p:nvPr/>
      </p:nvGrpSpPr>
      <p:grpSpPr>
        <a:xfrm>
          <a:off x="0" y="0"/>
          <a:ext cx="0" cy="0"/>
          <a:chOff x="0" y="0"/>
          <a:chExt cx="0" cy="0"/>
        </a:xfrm>
      </p:grpSpPr>
      <p:sp>
        <p:nvSpPr>
          <p:cNvPr id="101" name="Google Shape;101;p74"/>
          <p:cNvSpPr/>
          <p:nvPr/>
        </p:nvSpPr>
        <p:spPr>
          <a:xfrm>
            <a:off x="0" y="16329"/>
            <a:ext cx="4780547" cy="6858000"/>
          </a:xfrm>
          <a:prstGeom prst="rect">
            <a:avLst/>
          </a:prstGeom>
          <a:solidFill>
            <a:srgbClr val="1E75B0"/>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 name="Google Shape;102;p74"/>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 name="Google Shape;103;p74"/>
          <p:cNvSpPr txBox="1">
            <a:spLocks noGrp="1"/>
          </p:cNvSpPr>
          <p:nvPr>
            <p:ph type="body" idx="2"/>
          </p:nvPr>
        </p:nvSpPr>
        <p:spPr>
          <a:xfrm>
            <a:off x="4912294" y="134561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p74"/>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 name="Google Shape;105;p74"/>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 name="Google Shape;106;p74"/>
          <p:cNvSpPr txBox="1">
            <a:spLocks noGrp="1"/>
          </p:cNvSpPr>
          <p:nvPr>
            <p:ph type="body" idx="5"/>
          </p:nvPr>
        </p:nvSpPr>
        <p:spPr>
          <a:xfrm>
            <a:off x="4912293" y="3268749"/>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 name="Google Shape;107;p74"/>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 name="Google Shape;108;p74"/>
          <p:cNvSpPr txBox="1">
            <a:spLocks noGrp="1"/>
          </p:cNvSpPr>
          <p:nvPr>
            <p:ph type="body" idx="7"/>
          </p:nvPr>
        </p:nvSpPr>
        <p:spPr>
          <a:xfrm>
            <a:off x="4927791" y="513254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 name="Google Shape;109;p74"/>
          <p:cNvSpPr>
            <a:spLocks noGrp="1"/>
          </p:cNvSpPr>
          <p:nvPr>
            <p:ph type="pic" idx="8"/>
          </p:nvPr>
        </p:nvSpPr>
        <p:spPr>
          <a:xfrm>
            <a:off x="-48344" y="0"/>
            <a:ext cx="3570477" cy="6858000"/>
          </a:xfrm>
          <a:prstGeom prst="rect">
            <a:avLst/>
          </a:prstGeom>
          <a:solidFill>
            <a:srgbClr val="D8D8D8"/>
          </a:solidFill>
          <a:ln>
            <a:noFill/>
          </a:ln>
        </p:spPr>
      </p:sp>
      <p:sp>
        <p:nvSpPr>
          <p:cNvPr id="110" name="Google Shape;110;p74"/>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 name="Google Shape;111;p74"/>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ext Slide 03 ">
  <p:cSld name="Text Slide 03 ">
    <p:spTree>
      <p:nvGrpSpPr>
        <p:cNvPr id="1" name="Shape 112"/>
        <p:cNvGrpSpPr/>
        <p:nvPr/>
      </p:nvGrpSpPr>
      <p:grpSpPr>
        <a:xfrm>
          <a:off x="0" y="0"/>
          <a:ext cx="0" cy="0"/>
          <a:chOff x="0" y="0"/>
          <a:chExt cx="0" cy="0"/>
        </a:xfrm>
      </p:grpSpPr>
      <p:sp>
        <p:nvSpPr>
          <p:cNvPr id="113" name="Google Shape;113;p76"/>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4" name="Google Shape;114;p76"/>
          <p:cNvSpPr/>
          <p:nvPr/>
        </p:nvSpPr>
        <p:spPr>
          <a:xfrm rot="-5400000">
            <a:off x="4865194" y="-19370"/>
            <a:ext cx="6141020" cy="689673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115" name="Google Shape;115;p76"/>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 name="Google Shape;116;p76"/>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 name="Google Shape;117;p76"/>
          <p:cNvSpPr/>
          <p:nvPr/>
        </p:nvSpPr>
        <p:spPr>
          <a:xfrm rot="-5400000">
            <a:off x="9716271" y="4364919"/>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grpSp>
        <p:nvGrpSpPr>
          <p:cNvPr id="118" name="Google Shape;118;p76"/>
          <p:cNvGrpSpPr/>
          <p:nvPr/>
        </p:nvGrpSpPr>
        <p:grpSpPr>
          <a:xfrm>
            <a:off x="-848733" y="3847224"/>
            <a:ext cx="3746119" cy="3027714"/>
            <a:chOff x="5816064" y="9435173"/>
            <a:chExt cx="798029" cy="644988"/>
          </a:xfrm>
        </p:grpSpPr>
        <p:sp>
          <p:nvSpPr>
            <p:cNvPr id="119" name="Google Shape;119;p76"/>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0" name="Google Shape;120;p76"/>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1" name="Google Shape;121;p76"/>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2" name="Google Shape;122;p76"/>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3" name="Google Shape;123;p76"/>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4" name="Google Shape;124;p76"/>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5" name="Google Shape;125;p76"/>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6" name="Google Shape;126;p76"/>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7" name="Google Shape;127;p76"/>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8" name="Google Shape;128;p76"/>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9" name="Google Shape;129;p76"/>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0" name="Google Shape;130;p76"/>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1" name="Google Shape;131;p76"/>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2" name="Google Shape;132;p76"/>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3" name="Google Shape;133;p76"/>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34" name="Google Shape;134;p76"/>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hoto/Text Slide ">
  <p:cSld name="Photo/Text Slide ">
    <p:spTree>
      <p:nvGrpSpPr>
        <p:cNvPr id="1" name="Shape 135"/>
        <p:cNvGrpSpPr/>
        <p:nvPr/>
      </p:nvGrpSpPr>
      <p:grpSpPr>
        <a:xfrm>
          <a:off x="0" y="0"/>
          <a:ext cx="0" cy="0"/>
          <a:chOff x="0" y="0"/>
          <a:chExt cx="0" cy="0"/>
        </a:xfrm>
      </p:grpSpPr>
      <p:sp>
        <p:nvSpPr>
          <p:cNvPr id="136" name="Google Shape;136;p78"/>
          <p:cNvSpPr/>
          <p:nvPr/>
        </p:nvSpPr>
        <p:spPr>
          <a:xfrm>
            <a:off x="0" y="-1"/>
            <a:ext cx="6096000" cy="6844027"/>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7" name="Google Shape;137;p78"/>
          <p:cNvSpPr txBox="1">
            <a:spLocks noGrp="1"/>
          </p:cNvSpPr>
          <p:nvPr>
            <p:ph type="body" idx="1"/>
          </p:nvPr>
        </p:nvSpPr>
        <p:spPr>
          <a:xfrm>
            <a:off x="701135" y="2344759"/>
            <a:ext cx="4867011" cy="366657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8" name="Google Shape;138;p78"/>
          <p:cNvSpPr txBox="1">
            <a:spLocks noGrp="1"/>
          </p:cNvSpPr>
          <p:nvPr>
            <p:ph type="body" idx="2"/>
          </p:nvPr>
        </p:nvSpPr>
        <p:spPr>
          <a:xfrm>
            <a:off x="701136" y="650590"/>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9" name="Google Shape;139;p78"/>
          <p:cNvSpPr>
            <a:spLocks noGrp="1"/>
          </p:cNvSpPr>
          <p:nvPr>
            <p:ph type="pic" idx="3"/>
          </p:nvPr>
        </p:nvSpPr>
        <p:spPr>
          <a:xfrm>
            <a:off x="6083676" y="0"/>
            <a:ext cx="5361066" cy="6858000"/>
          </a:xfrm>
          <a:prstGeom prst="rect">
            <a:avLst/>
          </a:prstGeom>
          <a:solidFill>
            <a:srgbClr val="D8D8D8"/>
          </a:solid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Photo/Text Slide reversed">
  <p:cSld name="1_Photo/Text Slide reversed">
    <p:spTree>
      <p:nvGrpSpPr>
        <p:cNvPr id="1" name="Shape 140"/>
        <p:cNvGrpSpPr/>
        <p:nvPr/>
      </p:nvGrpSpPr>
      <p:grpSpPr>
        <a:xfrm>
          <a:off x="0" y="0"/>
          <a:ext cx="0" cy="0"/>
          <a:chOff x="0" y="0"/>
          <a:chExt cx="0" cy="0"/>
        </a:xfrm>
      </p:grpSpPr>
      <p:sp>
        <p:nvSpPr>
          <p:cNvPr id="141" name="Google Shape;141;p79"/>
          <p:cNvSpPr/>
          <p:nvPr/>
        </p:nvSpPr>
        <p:spPr>
          <a:xfrm>
            <a:off x="5361066" y="-13974"/>
            <a:ext cx="6096000" cy="6858000"/>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2" name="Google Shape;142;p79"/>
          <p:cNvSpPr txBox="1">
            <a:spLocks noGrp="1"/>
          </p:cNvSpPr>
          <p:nvPr>
            <p:ph type="body" idx="1"/>
          </p:nvPr>
        </p:nvSpPr>
        <p:spPr>
          <a:xfrm>
            <a:off x="6096000" y="2662811"/>
            <a:ext cx="4867011" cy="366657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3" name="Google Shape;143;p79"/>
          <p:cNvSpPr txBox="1">
            <a:spLocks noGrp="1"/>
          </p:cNvSpPr>
          <p:nvPr>
            <p:ph type="body" idx="2"/>
          </p:nvPr>
        </p:nvSpPr>
        <p:spPr>
          <a:xfrm>
            <a:off x="6096000" y="421990"/>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4" name="Google Shape;144;p79"/>
          <p:cNvSpPr>
            <a:spLocks noGrp="1"/>
          </p:cNvSpPr>
          <p:nvPr>
            <p:ph type="pic" idx="3"/>
          </p:nvPr>
        </p:nvSpPr>
        <p:spPr>
          <a:xfrm>
            <a:off x="0" y="13974"/>
            <a:ext cx="5361066" cy="6858000"/>
          </a:xfrm>
          <a:prstGeom prst="rect">
            <a:avLst/>
          </a:prstGeom>
          <a:solidFill>
            <a:srgbClr val="D8D8D8"/>
          </a:solidFill>
          <a:ln>
            <a:no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9"/>
          <p:cNvSpPr/>
          <p:nvPr/>
        </p:nvSpPr>
        <p:spPr>
          <a:xfrm rot="-5400000">
            <a:off x="9855625" y="4403466"/>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595959"/>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cxnSp>
        <p:nvCxnSpPr>
          <p:cNvPr id="11" name="Google Shape;11;p69"/>
          <p:cNvCxnSpPr/>
          <p:nvPr/>
        </p:nvCxnSpPr>
        <p:spPr>
          <a:xfrm>
            <a:off x="11701791" y="6548338"/>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hyperlink" Target="https://www.thwink.org/sustain/glossary/ThreePillarsOfSustainability.htm"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www.seai.ie/reduceyouruse/business/" TargetMode="External"/><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11.jp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s://www.green.earth/blog/10-simple-ways-for-businesses-to-save-water"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s://sustainable-earth.org/how-small-businesses-can-create-more-sustainable-supply-chains-and-improve-profitability/"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https://thunderbird.asu.edu/thought-leadership/insights/impact-organizational-culture-sustainability-0"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hyperlink" Target="https://www.constellation.com/solutions/for-your-small-business/goals/developing-a-small-businesss-sustainability-plan.html" TargetMode="External"/><Relationship Id="rId2" Type="http://schemas.openxmlformats.org/officeDocument/2006/relationships/notesSlide" Target="../notesSlides/notesSlide46.xml"/><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hyperlink" Target="https://www.ikea.com/global/en/newsroom/sustainability/ikea-launches-new-program-to-accelerate-suppliers-transition-to-100-per-cent-renewable-electricity-210610/" TargetMode="External"/><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4.xml"/><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Google Shape;212;p1"/>
          <p:cNvPicPr preferRelativeResize="0">
            <a:picLocks noGrp="1"/>
          </p:cNvPicPr>
          <p:nvPr>
            <p:ph type="pic" idx="2"/>
          </p:nvPr>
        </p:nvPicPr>
        <p:blipFill rotWithShape="1">
          <a:blip r:embed="rId3">
            <a:alphaModFix/>
          </a:blip>
          <a:srcRect t="36553" b="44632"/>
          <a:stretch/>
        </p:blipFill>
        <p:spPr>
          <a:xfrm>
            <a:off x="0" y="2180235"/>
            <a:ext cx="12192000" cy="3440624"/>
          </a:xfrm>
          <a:prstGeom prst="rect">
            <a:avLst/>
          </a:prstGeom>
          <a:noFill/>
          <a:ln>
            <a:noFill/>
          </a:ln>
        </p:spPr>
      </p:pic>
      <p:sp>
        <p:nvSpPr>
          <p:cNvPr id="213" name="Google Shape;213;p1"/>
          <p:cNvSpPr txBox="1"/>
          <p:nvPr/>
        </p:nvSpPr>
        <p:spPr>
          <a:xfrm>
            <a:off x="226433" y="523776"/>
            <a:ext cx="6476785" cy="1702605"/>
          </a:xfrm>
          <a:prstGeom prst="rect">
            <a:avLst/>
          </a:prstGeom>
          <a:noFill/>
          <a:ln>
            <a:noFill/>
          </a:ln>
        </p:spPr>
        <p:txBody>
          <a:bodyPr spcFirstLastPara="1" wrap="square" lIns="91425" tIns="45700" rIns="91425" bIns="45700" anchor="t" anchorCtr="0">
            <a:spAutoFit/>
          </a:bodyPr>
          <a:lstStyle/>
          <a:p>
            <a:pPr marL="12700" marR="5080" lvl="0" indent="0" algn="l" rtl="0">
              <a:lnSpc>
                <a:spcPct val="109130"/>
              </a:lnSpc>
              <a:spcBef>
                <a:spcPts val="0"/>
              </a:spcBef>
              <a:spcAft>
                <a:spcPts val="0"/>
              </a:spcAft>
              <a:buClr>
                <a:schemeClr val="lt1"/>
              </a:buClr>
              <a:buSzPts val="4800"/>
              <a:buFont typeface="Calibri"/>
              <a:buNone/>
            </a:pPr>
            <a:r>
              <a:rPr lang="en-US" sz="4800" b="1" i="0" u="none" strike="noStrike" cap="none">
                <a:solidFill>
                  <a:srgbClr val="000000"/>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a:p>
            <a:pPr marL="12700" marR="5080" lvl="0" indent="0" algn="l" rtl="0">
              <a:lnSpc>
                <a:spcPct val="109130"/>
              </a:lnSpc>
              <a:spcBef>
                <a:spcPts val="0"/>
              </a:spcBef>
              <a:spcAft>
                <a:spcPts val="0"/>
              </a:spcAft>
              <a:buClr>
                <a:schemeClr val="lt1"/>
              </a:buClr>
              <a:buSzPts val="4800"/>
              <a:buFont typeface="Calibri"/>
              <a:buNone/>
            </a:pPr>
            <a:r>
              <a:rPr lang="en-US" sz="4800" b="1" i="0" u="none" strike="noStrike" cap="none">
                <a:solidFill>
                  <a:srgbClr val="000000"/>
                </a:solidFill>
                <a:latin typeface="Calibri"/>
                <a:ea typeface="Calibri"/>
                <a:cs typeface="Calibri"/>
                <a:sym typeface="Calibri"/>
              </a:rPr>
              <a:t>Starter Kit</a:t>
            </a:r>
            <a:endParaRPr sz="1400" b="0" i="0" u="none" strike="noStrike" cap="none">
              <a:solidFill>
                <a:srgbClr val="000000"/>
              </a:solidFill>
              <a:latin typeface="Arial"/>
              <a:ea typeface="Arial"/>
              <a:cs typeface="Arial"/>
              <a:sym typeface="Arial"/>
            </a:endParaRPr>
          </a:p>
        </p:txBody>
      </p:sp>
      <p:sp>
        <p:nvSpPr>
          <p:cNvPr id="214" name="Google Shape;214;p1"/>
          <p:cNvSpPr txBox="1"/>
          <p:nvPr/>
        </p:nvSpPr>
        <p:spPr>
          <a:xfrm>
            <a:off x="226433" y="4404029"/>
            <a:ext cx="12192000" cy="897449"/>
          </a:xfrm>
          <a:prstGeom prst="rect">
            <a:avLst/>
          </a:prstGeom>
          <a:noFill/>
          <a:ln>
            <a:noFill/>
          </a:ln>
        </p:spPr>
        <p:txBody>
          <a:bodyPr spcFirstLastPara="1" wrap="square" lIns="91425" tIns="45700" rIns="91425" bIns="45700" anchor="t" anchorCtr="0">
            <a:spAutoFit/>
          </a:bodyPr>
          <a:lstStyle/>
          <a:p>
            <a:pPr marL="12700" marR="5080" lvl="0" indent="0" algn="l" rtl="0">
              <a:lnSpc>
                <a:spcPct val="109130"/>
              </a:lnSpc>
              <a:spcBef>
                <a:spcPts val="0"/>
              </a:spcBef>
              <a:spcAft>
                <a:spcPts val="0"/>
              </a:spcAft>
              <a:buClr>
                <a:schemeClr val="lt1"/>
              </a:buClr>
              <a:buSzPts val="4800"/>
              <a:buFont typeface="Calibri"/>
              <a:buNone/>
            </a:pPr>
            <a:r>
              <a:rPr lang="en-US" sz="4800" b="1" i="0" u="none" strike="noStrike" cap="none">
                <a:solidFill>
                  <a:schemeClr val="lt1"/>
                </a:solidFill>
                <a:latin typeface="Calibri"/>
                <a:ea typeface="Calibri"/>
                <a:cs typeface="Calibri"/>
                <a:sym typeface="Calibri"/>
              </a:rPr>
              <a:t>1. SUSTAINABLE BUSINESS OPERATIONS</a:t>
            </a:r>
            <a:endParaRPr sz="1400" b="0" i="0" u="none" strike="noStrike" cap="none">
              <a:solidFill>
                <a:srgbClr val="000000"/>
              </a:solidFill>
              <a:latin typeface="Arial"/>
              <a:ea typeface="Arial"/>
              <a:cs typeface="Arial"/>
              <a:sym typeface="Arial"/>
            </a:endParaRPr>
          </a:p>
        </p:txBody>
      </p:sp>
      <p:sp>
        <p:nvSpPr>
          <p:cNvPr id="2" name="Google Shape;164;p1">
            <a:extLst>
              <a:ext uri="{FF2B5EF4-FFF2-40B4-BE49-F238E27FC236}">
                <a16:creationId xmlns:a16="http://schemas.microsoft.com/office/drawing/2014/main" id="{31502BB5-D4BB-823F-4545-927A4160DC8B}"/>
              </a:ext>
            </a:extLst>
          </p:cNvPr>
          <p:cNvSpPr txBox="1"/>
          <p:nvPr/>
        </p:nvSpPr>
        <p:spPr>
          <a:xfrm>
            <a:off x="1781175" y="5881209"/>
            <a:ext cx="2141539" cy="645906"/>
          </a:xfrm>
          <a:prstGeom prst="rect">
            <a:avLst/>
          </a:prstGeom>
          <a:noFill/>
          <a:ln>
            <a:noFill/>
          </a:ln>
        </p:spPr>
        <p:txBody>
          <a:bodyPr spcFirstLastPara="1" wrap="square" lIns="91425" tIns="45700" rIns="91425" bIns="45700" anchor="t" anchorCtr="0">
            <a:spAutoFit/>
          </a:bodyPr>
          <a:lstStyle/>
          <a:p>
            <a:pPr marL="12700" marR="5080" lvl="0" indent="0" algn="l" rtl="0">
              <a:lnSpc>
                <a:spcPct val="109130"/>
              </a:lnSpc>
              <a:spcBef>
                <a:spcPts val="0"/>
              </a:spcBef>
              <a:spcAft>
                <a:spcPts val="0"/>
              </a:spcAft>
              <a:buClr>
                <a:schemeClr val="lt1"/>
              </a:buClr>
              <a:buSzPts val="4800"/>
              <a:buFont typeface="Calibri"/>
              <a:buNone/>
            </a:pPr>
            <a:r>
              <a:rPr lang="en-GB" sz="1100" dirty="0">
                <a:solidFill>
                  <a:schemeClr val="bg1"/>
                </a:solidFill>
              </a:rPr>
              <a:t>Start on Sustainability Erasmus+ VET Project © 2024 is licensed under CC BY 4.0</a:t>
            </a:r>
            <a:endParaRPr sz="1100" dirty="0">
              <a:solidFill>
                <a:schemeClr val="bg1"/>
              </a:solidFill>
              <a:latin typeface="Calibri"/>
              <a:ea typeface="Calibri"/>
              <a:cs typeface="Calibri"/>
              <a:sym typeface="Calibri"/>
            </a:endParaRPr>
          </a:p>
        </p:txBody>
      </p:sp>
      <p:sp>
        <p:nvSpPr>
          <p:cNvPr id="3" name="Google Shape;164;p1">
            <a:extLst>
              <a:ext uri="{FF2B5EF4-FFF2-40B4-BE49-F238E27FC236}">
                <a16:creationId xmlns:a16="http://schemas.microsoft.com/office/drawing/2014/main" id="{7AF3BCFF-FECA-696D-5BBA-5738EE7ABC35}"/>
              </a:ext>
            </a:extLst>
          </p:cNvPr>
          <p:cNvSpPr txBox="1"/>
          <p:nvPr/>
        </p:nvSpPr>
        <p:spPr>
          <a:xfrm>
            <a:off x="4921525" y="5873125"/>
            <a:ext cx="5457375" cy="830443"/>
          </a:xfrm>
          <a:prstGeom prst="rect">
            <a:avLst/>
          </a:prstGeom>
          <a:noFill/>
          <a:ln>
            <a:noFill/>
          </a:ln>
        </p:spPr>
        <p:txBody>
          <a:bodyPr spcFirstLastPara="1" wrap="square" lIns="91425" tIns="45700" rIns="91425" bIns="45700" anchor="t" anchorCtr="0">
            <a:spAutoFit/>
          </a:bodyPr>
          <a:lstStyle/>
          <a:p>
            <a:pPr marL="12700" marR="5080" lvl="0" indent="0" algn="just" rtl="0">
              <a:lnSpc>
                <a:spcPct val="109130"/>
              </a:lnSpc>
              <a:spcBef>
                <a:spcPts val="0"/>
              </a:spcBef>
              <a:spcAft>
                <a:spcPts val="0"/>
              </a:spcAft>
              <a:buClr>
                <a:schemeClr val="lt1"/>
              </a:buClr>
              <a:buSzPts val="4800"/>
              <a:buFont typeface="Calibri"/>
              <a:buNone/>
            </a:pPr>
            <a:r>
              <a:rPr lang="en-US" sz="1100" b="1" dirty="0">
                <a:solidFill>
                  <a:srgbClr val="26324B"/>
                </a:solidFill>
              </a:rPr>
              <a:t>Disclaimer: </a:t>
            </a:r>
            <a:r>
              <a:rPr lang="en-US" sz="1100" dirty="0">
                <a:solidFill>
                  <a:srgbClr val="26324B"/>
                </a:solidFill>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1100" b="1" dirty="0">
              <a:solidFill>
                <a:srgbClr val="010101"/>
              </a:solidFill>
              <a:latin typeface="Calibri"/>
              <a:ea typeface="Calibri"/>
              <a:cs typeface="Calibri"/>
              <a:sym typeface="Calibri"/>
            </a:endParaRPr>
          </a:p>
        </p:txBody>
      </p:sp>
      <p:pic>
        <p:nvPicPr>
          <p:cNvPr id="4" name="Picture 3" descr="A grey and black sign with a person in a circle&#10;&#10;Description automatically generated">
            <a:extLst>
              <a:ext uri="{FF2B5EF4-FFF2-40B4-BE49-F238E27FC236}">
                <a16:creationId xmlns:a16="http://schemas.microsoft.com/office/drawing/2014/main" id="{89D5F670-06D3-6D99-2D23-C428248B7C4F}"/>
              </a:ext>
            </a:extLst>
          </p:cNvPr>
          <p:cNvPicPr>
            <a:picLocks noChangeAspect="1"/>
          </p:cNvPicPr>
          <p:nvPr/>
        </p:nvPicPr>
        <p:blipFill>
          <a:blip r:embed="rId4"/>
          <a:stretch>
            <a:fillRect/>
          </a:stretch>
        </p:blipFill>
        <p:spPr>
          <a:xfrm>
            <a:off x="3932239" y="6123613"/>
            <a:ext cx="941661" cy="32946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89"/>
          <p:cNvSpPr txBox="1">
            <a:spLocks noGrp="1"/>
          </p:cNvSpPr>
          <p:nvPr>
            <p:ph type="body" idx="1"/>
          </p:nvPr>
        </p:nvSpPr>
        <p:spPr>
          <a:xfrm>
            <a:off x="4725699" y="617972"/>
            <a:ext cx="6341700" cy="5574300"/>
          </a:xfrm>
          <a:prstGeom prst="rect">
            <a:avLst/>
          </a:prstGeom>
          <a:noFill/>
          <a:ln>
            <a:noFill/>
          </a:ln>
        </p:spPr>
        <p:txBody>
          <a:bodyPr spcFirstLastPara="1" wrap="square" lIns="91425" tIns="45700" rIns="91425" bIns="45700" anchor="t" anchorCtr="0">
            <a:noAutofit/>
          </a:bodyPr>
          <a:lstStyle/>
          <a:p>
            <a:pPr marL="0" lvl="0" indent="0" algn="just" rtl="0">
              <a:lnSpc>
                <a:spcPct val="124000"/>
              </a:lnSpc>
              <a:spcBef>
                <a:spcPts val="0"/>
              </a:spcBef>
              <a:spcAft>
                <a:spcPts val="0"/>
              </a:spcAft>
              <a:buSzPts val="2400"/>
              <a:buNone/>
            </a:pPr>
            <a:r>
              <a:rPr lang="en-US"/>
              <a:t>Understand and navigate the regulatory landscape, utilise available incentives, and effectively communicate and report sustainability efforts to stakeholders to enhance engagement and transparency.</a:t>
            </a:r>
            <a:endParaRPr/>
          </a:p>
          <a:p>
            <a:pPr marL="0" lvl="0" indent="0" algn="just" rtl="0">
              <a:lnSpc>
                <a:spcPct val="124000"/>
              </a:lnSpc>
              <a:spcBef>
                <a:spcPts val="0"/>
              </a:spcBef>
              <a:spcAft>
                <a:spcPts val="0"/>
              </a:spcAft>
              <a:buClr>
                <a:srgbClr val="595959"/>
              </a:buClr>
              <a:buSzPts val="2000"/>
              <a:buFont typeface="Arial"/>
              <a:buNone/>
            </a:pPr>
            <a:endParaRPr/>
          </a:p>
          <a:p>
            <a:pPr marL="0" lvl="0" indent="0" algn="just" rtl="0">
              <a:lnSpc>
                <a:spcPct val="124000"/>
              </a:lnSpc>
              <a:spcBef>
                <a:spcPts val="0"/>
              </a:spcBef>
              <a:spcAft>
                <a:spcPts val="0"/>
              </a:spcAft>
              <a:buSzPts val="2400"/>
              <a:buNone/>
            </a:pPr>
            <a:r>
              <a:rPr lang="en-US"/>
              <a:t>Learn to use tools and metrics for measuring sustainability performance, evaluate business operations, and understand how integrating sustainability can enhance long-term business competitiveness and market position.</a:t>
            </a:r>
            <a:endParaRPr/>
          </a:p>
        </p:txBody>
      </p:sp>
      <p:sp>
        <p:nvSpPr>
          <p:cNvPr id="294" name="Google Shape;294;p89"/>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n-US"/>
              <a:t>OBJECTIVES</a:t>
            </a:r>
            <a:endParaRPr/>
          </a:p>
          <a:p>
            <a:pPr marL="457200" marR="0" lvl="0" indent="-228600" algn="l" rtl="0">
              <a:lnSpc>
                <a:spcPct val="90000"/>
              </a:lnSpc>
              <a:spcBef>
                <a:spcPts val="1000"/>
              </a:spcBef>
              <a:spcAft>
                <a:spcPts val="0"/>
              </a:spcAft>
              <a:buClr>
                <a:schemeClr val="lt1"/>
              </a:buClr>
              <a:buSzPts val="3600"/>
              <a:buFont typeface="Arial"/>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17"/>
          <p:cNvSpPr txBox="1">
            <a:spLocks noGrp="1"/>
          </p:cNvSpPr>
          <p:nvPr>
            <p:ph type="body" idx="1"/>
          </p:nvPr>
        </p:nvSpPr>
        <p:spPr>
          <a:xfrm>
            <a:off x="673208" y="790318"/>
            <a:ext cx="10052954"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n-US"/>
              <a:t>LEARNING OUTCOMES</a:t>
            </a:r>
            <a:endParaRPr/>
          </a:p>
          <a:p>
            <a:pPr marL="457200" marR="0" lvl="0" indent="-228600" algn="l" rtl="0">
              <a:lnSpc>
                <a:spcPct val="90000"/>
              </a:lnSpc>
              <a:spcBef>
                <a:spcPts val="1000"/>
              </a:spcBef>
              <a:spcAft>
                <a:spcPts val="0"/>
              </a:spcAft>
              <a:buClr>
                <a:srgbClr val="73B64B"/>
              </a:buClr>
              <a:buSzPts val="3600"/>
              <a:buFont typeface="Arial"/>
              <a:buNone/>
            </a:pPr>
            <a:endParaRPr/>
          </a:p>
        </p:txBody>
      </p:sp>
      <p:sp>
        <p:nvSpPr>
          <p:cNvPr id="300" name="Google Shape;300;p17"/>
          <p:cNvSpPr txBox="1">
            <a:spLocks noGrp="1"/>
          </p:cNvSpPr>
          <p:nvPr>
            <p:ph type="body" idx="2"/>
          </p:nvPr>
        </p:nvSpPr>
        <p:spPr>
          <a:xfrm>
            <a:off x="904856" y="1499617"/>
            <a:ext cx="10052954" cy="4739758"/>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Clr>
                <a:srgbClr val="595959"/>
              </a:buClr>
              <a:buSzPts val="2400"/>
              <a:buNone/>
            </a:pPr>
            <a:r>
              <a:rPr lang="en-US" b="0" i="0">
                <a:highlight>
                  <a:srgbClr val="FFFFFF"/>
                </a:highlight>
              </a:rPr>
              <a:t>In this module, you will learn the basics of sustainability in business. This includes information such as how to define and balance environmental, social, and economic aspects. You will also acquire skills to implement practices such as waste reduction, energy efficiency, and sustainable sourcing, and develop a sustainability plan tailored to your business.</a:t>
            </a:r>
            <a:endParaRPr/>
          </a:p>
          <a:p>
            <a:pPr marL="0" lvl="0" indent="0" algn="just" rtl="0">
              <a:lnSpc>
                <a:spcPct val="103333"/>
              </a:lnSpc>
              <a:spcBef>
                <a:spcPts val="0"/>
              </a:spcBef>
              <a:spcAft>
                <a:spcPts val="0"/>
              </a:spcAft>
              <a:buClr>
                <a:srgbClr val="595959"/>
              </a:buClr>
              <a:buSzPts val="2400"/>
              <a:buNone/>
            </a:pPr>
            <a:endParaRPr>
              <a:highlight>
                <a:srgbClr val="FFFFFF"/>
              </a:highlight>
            </a:endParaRPr>
          </a:p>
          <a:p>
            <a:pPr marL="0" lvl="0" indent="0" algn="just" rtl="0">
              <a:lnSpc>
                <a:spcPct val="103333"/>
              </a:lnSpc>
              <a:spcBef>
                <a:spcPts val="0"/>
              </a:spcBef>
              <a:spcAft>
                <a:spcPts val="0"/>
              </a:spcAft>
              <a:buClr>
                <a:srgbClr val="595959"/>
              </a:buClr>
              <a:buSzPts val="2400"/>
              <a:buNone/>
            </a:pPr>
            <a:r>
              <a:rPr lang="en-US" b="0" i="0">
                <a:highlight>
                  <a:srgbClr val="FFFFFF"/>
                </a:highlight>
              </a:rPr>
              <a:t>You will also build knowledge on understanding how to navigate regulatory requirements, and use incentives to support sustainable operations. You will also learn how to communicate your sustainability efforts to stakeholders, using metrics to measure and evaluate your business's sustainability performance, helping enhance its long-term competitiveness and market position.</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306" name="Google Shape;306;p26"/>
          <p:cNvPicPr preferRelativeResize="0">
            <a:picLocks noGrp="1"/>
          </p:cNvPicPr>
          <p:nvPr>
            <p:ph type="pic" idx="2"/>
          </p:nvPr>
        </p:nvPicPr>
        <p:blipFill rotWithShape="1">
          <a:blip r:embed="rId3">
            <a:alphaModFix/>
          </a:blip>
          <a:srcRect l="-220" t="13271" r="220" b="20626"/>
          <a:stretch/>
        </p:blipFill>
        <p:spPr>
          <a:xfrm>
            <a:off x="238772" y="2626822"/>
            <a:ext cx="7708195" cy="3396829"/>
          </a:xfrm>
          <a:prstGeom prst="rect">
            <a:avLst/>
          </a:prstGeom>
          <a:solidFill>
            <a:srgbClr val="BFBFBF"/>
          </a:solidFill>
          <a:ln>
            <a:noFill/>
          </a:ln>
        </p:spPr>
      </p:pic>
      <p:sp>
        <p:nvSpPr>
          <p:cNvPr id="307" name="Google Shape;307;p26"/>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02</a:t>
            </a:r>
            <a:endParaRPr/>
          </a:p>
        </p:txBody>
      </p:sp>
      <p:sp>
        <p:nvSpPr>
          <p:cNvPr id="308" name="Google Shape;308;p26"/>
          <p:cNvSpPr/>
          <p:nvPr/>
        </p:nvSpPr>
        <p:spPr>
          <a:xfrm>
            <a:off x="5722297" y="4461934"/>
            <a:ext cx="4933927"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309" name="Google Shape;309;p26"/>
          <p:cNvSpPr txBox="1"/>
          <p:nvPr/>
        </p:nvSpPr>
        <p:spPr>
          <a:xfrm>
            <a:off x="6025679" y="4642627"/>
            <a:ext cx="4630545"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SUSTAINABLE BUSINESS OPERATIONS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11"/>
          <p:cNvSpPr txBox="1">
            <a:spLocks noGrp="1"/>
          </p:cNvSpPr>
          <p:nvPr>
            <p:ph type="body" idx="1"/>
          </p:nvPr>
        </p:nvSpPr>
        <p:spPr>
          <a:xfrm>
            <a:off x="4950811" y="1366892"/>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sz="2400" b="1"/>
              <a:t>Topic 1: Understanding Business Sustainability</a:t>
            </a:r>
            <a:endParaRPr/>
          </a:p>
        </p:txBody>
      </p:sp>
      <p:sp>
        <p:nvSpPr>
          <p:cNvPr id="315" name="Google Shape;315;p11"/>
          <p:cNvSpPr txBox="1">
            <a:spLocks noGrp="1"/>
          </p:cNvSpPr>
          <p:nvPr>
            <p:ph type="body" idx="3"/>
          </p:nvPr>
        </p:nvSpPr>
        <p:spPr>
          <a:xfrm>
            <a:off x="3918849" y="1134385"/>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01</a:t>
            </a:r>
            <a:endParaRPr/>
          </a:p>
        </p:txBody>
      </p:sp>
      <p:sp>
        <p:nvSpPr>
          <p:cNvPr id="316" name="Google Shape;316;p11"/>
          <p:cNvSpPr txBox="1">
            <a:spLocks noGrp="1"/>
          </p:cNvSpPr>
          <p:nvPr>
            <p:ph type="body" idx="4"/>
          </p:nvPr>
        </p:nvSpPr>
        <p:spPr>
          <a:xfrm>
            <a:off x="4950810" y="2130420"/>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sz="2400" b="1"/>
              <a:t>Topic 2: Practical Application of Sustainable Practices</a:t>
            </a:r>
            <a:endParaRPr/>
          </a:p>
        </p:txBody>
      </p:sp>
      <p:sp>
        <p:nvSpPr>
          <p:cNvPr id="317" name="Google Shape;317;p11"/>
          <p:cNvSpPr txBox="1">
            <a:spLocks noGrp="1"/>
          </p:cNvSpPr>
          <p:nvPr>
            <p:ph type="body" idx="6"/>
          </p:nvPr>
        </p:nvSpPr>
        <p:spPr>
          <a:xfrm>
            <a:off x="4966308" y="3069182"/>
            <a:ext cx="6981852" cy="41106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sz="2400" b="1"/>
              <a:t>Topic 3: Regulatory Insight and Stakeholder Engagement</a:t>
            </a:r>
            <a:endParaRPr/>
          </a:p>
        </p:txBody>
      </p:sp>
      <p:sp>
        <p:nvSpPr>
          <p:cNvPr id="318" name="Google Shape;318;p11"/>
          <p:cNvSpPr txBox="1">
            <a:spLocks noGrp="1"/>
          </p:cNvSpPr>
          <p:nvPr>
            <p:ph type="body" idx="9"/>
          </p:nvPr>
        </p:nvSpPr>
        <p:spPr>
          <a:xfrm>
            <a:off x="3957367" y="1919101"/>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02</a:t>
            </a:r>
            <a:endParaRPr/>
          </a:p>
        </p:txBody>
      </p:sp>
      <p:sp>
        <p:nvSpPr>
          <p:cNvPr id="319" name="Google Shape;319;p11"/>
          <p:cNvSpPr txBox="1">
            <a:spLocks noGrp="1"/>
          </p:cNvSpPr>
          <p:nvPr>
            <p:ph type="body" idx="13"/>
          </p:nvPr>
        </p:nvSpPr>
        <p:spPr>
          <a:xfrm>
            <a:off x="3957367" y="2846321"/>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03</a:t>
            </a:r>
            <a:endParaRPr/>
          </a:p>
        </p:txBody>
      </p:sp>
      <p:sp>
        <p:nvSpPr>
          <p:cNvPr id="320" name="Google Shape;320;p11"/>
          <p:cNvSpPr/>
          <p:nvPr/>
        </p:nvSpPr>
        <p:spPr>
          <a:xfrm>
            <a:off x="3918849" y="1974197"/>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21" name="Google Shape;321;p11"/>
          <p:cNvSpPr/>
          <p:nvPr/>
        </p:nvSpPr>
        <p:spPr>
          <a:xfrm>
            <a:off x="3918849" y="2955699"/>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22" name="Google Shape;322;p11"/>
          <p:cNvSpPr>
            <a:spLocks noGrp="1"/>
          </p:cNvSpPr>
          <p:nvPr>
            <p:ph type="pic" idx="8"/>
          </p:nvPr>
        </p:nvSpPr>
        <p:spPr>
          <a:xfrm>
            <a:off x="-48344" y="0"/>
            <a:ext cx="3570477" cy="6858000"/>
          </a:xfrm>
          <a:prstGeom prst="rect">
            <a:avLst/>
          </a:prstGeom>
          <a:solidFill>
            <a:srgbClr val="D8D8D8"/>
          </a:solidFill>
          <a:ln>
            <a:noFill/>
          </a:ln>
        </p:spPr>
        <p:txBody>
          <a:bodyPr/>
          <a:lstStyle/>
          <a:p>
            <a:endParaRPr lang="en-GB"/>
          </a:p>
        </p:txBody>
      </p:sp>
      <p:sp>
        <p:nvSpPr>
          <p:cNvPr id="323" name="Google Shape;323;p11"/>
          <p:cNvSpPr/>
          <p:nvPr/>
        </p:nvSpPr>
        <p:spPr>
          <a:xfrm>
            <a:off x="3918849" y="3898300"/>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24" name="Google Shape;324;p11"/>
          <p:cNvSpPr txBox="1"/>
          <p:nvPr/>
        </p:nvSpPr>
        <p:spPr>
          <a:xfrm>
            <a:off x="4950811" y="3986466"/>
            <a:ext cx="6562677" cy="33941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3B64B"/>
              </a:buClr>
              <a:buSzPts val="2400"/>
              <a:buFont typeface="Arial"/>
              <a:buNone/>
            </a:pPr>
            <a:r>
              <a:rPr lang="en-US" sz="2400" b="1" i="0" u="none" strike="noStrike" cap="none">
                <a:solidFill>
                  <a:srgbClr val="73B64B"/>
                </a:solidFill>
                <a:latin typeface="Calibri"/>
                <a:ea typeface="Calibri"/>
                <a:cs typeface="Calibri"/>
                <a:sym typeface="Calibri"/>
              </a:rPr>
              <a:t>Topic 4: Performance Measurement and Business Competitiveness</a:t>
            </a:r>
            <a:endParaRPr sz="1400" b="0" i="0" u="none" strike="noStrike" cap="none">
              <a:solidFill>
                <a:srgbClr val="000000"/>
              </a:solidFill>
              <a:latin typeface="Arial"/>
              <a:ea typeface="Arial"/>
              <a:cs typeface="Arial"/>
              <a:sym typeface="Arial"/>
            </a:endParaRPr>
          </a:p>
        </p:txBody>
      </p:sp>
      <p:sp>
        <p:nvSpPr>
          <p:cNvPr id="325" name="Google Shape;325;p11"/>
          <p:cNvSpPr txBox="1"/>
          <p:nvPr/>
        </p:nvSpPr>
        <p:spPr>
          <a:xfrm>
            <a:off x="3918849" y="3753959"/>
            <a:ext cx="1232765" cy="955625"/>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lt1"/>
              </a:buClr>
              <a:buSzPts val="4400"/>
              <a:buFont typeface="Arial"/>
              <a:buNone/>
            </a:pPr>
            <a:r>
              <a:rPr lang="en-US" sz="4400" b="1" i="0" u="none" strike="noStrike" cap="none">
                <a:solidFill>
                  <a:schemeClr val="lt1"/>
                </a:solidFill>
                <a:latin typeface="Calibri"/>
                <a:ea typeface="Calibri"/>
                <a:cs typeface="Calibri"/>
                <a:sym typeface="Calibri"/>
              </a:rPr>
              <a:t>04</a:t>
            </a:r>
            <a:endParaRPr sz="1400" b="0" i="0" u="none" strike="noStrike" cap="none">
              <a:solidFill>
                <a:srgbClr val="000000"/>
              </a:solidFill>
              <a:latin typeface="Arial"/>
              <a:ea typeface="Arial"/>
              <a:cs typeface="Arial"/>
              <a:sym typeface="Arial"/>
            </a:endParaRPr>
          </a:p>
        </p:txBody>
      </p:sp>
      <p:sp>
        <p:nvSpPr>
          <p:cNvPr id="326" name="Google Shape;326;p11"/>
          <p:cNvSpPr/>
          <p:nvPr/>
        </p:nvSpPr>
        <p:spPr>
          <a:xfrm>
            <a:off x="3918849" y="4782369"/>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327" name="Google Shape;327;p11"/>
          <p:cNvPicPr preferRelativeResize="0"/>
          <p:nvPr/>
        </p:nvPicPr>
        <p:blipFill rotWithShape="1">
          <a:blip r:embed="rId3">
            <a:alphaModFix/>
          </a:blip>
          <a:srcRect l="15293" r="15293"/>
          <a:stretch/>
        </p:blipFill>
        <p:spPr>
          <a:xfrm>
            <a:off x="-86862" y="0"/>
            <a:ext cx="3570477" cy="6858000"/>
          </a:xfrm>
          <a:prstGeom prst="rect">
            <a:avLst/>
          </a:prstGeom>
          <a:solidFill>
            <a:srgbClr val="D8D8D8"/>
          </a:solid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333" name="Google Shape;333;p32"/>
          <p:cNvPicPr preferRelativeResize="0">
            <a:picLocks noGrp="1"/>
          </p:cNvPicPr>
          <p:nvPr>
            <p:ph type="pic" idx="2"/>
          </p:nvPr>
        </p:nvPicPr>
        <p:blipFill rotWithShape="1">
          <a:blip r:embed="rId3">
            <a:alphaModFix/>
          </a:blip>
          <a:srcRect l="-220" t="13271" r="220" b="20626"/>
          <a:stretch/>
        </p:blipFill>
        <p:spPr>
          <a:xfrm>
            <a:off x="0" y="2626822"/>
            <a:ext cx="7708195" cy="3396829"/>
          </a:xfrm>
          <a:prstGeom prst="rect">
            <a:avLst/>
          </a:prstGeom>
          <a:solidFill>
            <a:srgbClr val="BFBFBF"/>
          </a:solidFill>
          <a:ln>
            <a:noFill/>
          </a:ln>
        </p:spPr>
      </p:pic>
      <p:sp>
        <p:nvSpPr>
          <p:cNvPr id="334" name="Google Shape;334;p32"/>
          <p:cNvSpPr txBox="1">
            <a:spLocks noGrp="1"/>
          </p:cNvSpPr>
          <p:nvPr>
            <p:ph type="body" idx="1"/>
          </p:nvPr>
        </p:nvSpPr>
        <p:spPr>
          <a:xfrm>
            <a:off x="7708195" y="686123"/>
            <a:ext cx="2549025" cy="1435285"/>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9600"/>
              <a:buNone/>
            </a:pPr>
            <a:r>
              <a:rPr lang="en-US"/>
              <a:t>02.1</a:t>
            </a:r>
            <a:endParaRPr/>
          </a:p>
        </p:txBody>
      </p:sp>
      <p:sp>
        <p:nvSpPr>
          <p:cNvPr id="335" name="Google Shape;335;p32"/>
          <p:cNvSpPr/>
          <p:nvPr/>
        </p:nvSpPr>
        <p:spPr>
          <a:xfrm>
            <a:off x="5722297" y="4461934"/>
            <a:ext cx="4933927"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336" name="Google Shape;336;p32"/>
          <p:cNvSpPr txBox="1"/>
          <p:nvPr/>
        </p:nvSpPr>
        <p:spPr>
          <a:xfrm>
            <a:off x="6025679" y="4642627"/>
            <a:ext cx="4630545" cy="12926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1" i="0" u="none" strike="noStrike" cap="none">
                <a:solidFill>
                  <a:srgbClr val="73B64B"/>
                </a:solidFill>
                <a:latin typeface="Calibri"/>
                <a:ea typeface="Calibri"/>
                <a:cs typeface="Calibri"/>
                <a:sym typeface="Calibri"/>
              </a:rPr>
              <a:t>Topic 1: Understanding Business Sustainability</a:t>
            </a:r>
            <a:endParaRPr sz="3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13"/>
          <p:cNvSpPr txBox="1">
            <a:spLocks noGrp="1"/>
          </p:cNvSpPr>
          <p:nvPr>
            <p:ph type="body" idx="1"/>
          </p:nvPr>
        </p:nvSpPr>
        <p:spPr>
          <a:xfrm>
            <a:off x="231648" y="137768"/>
            <a:ext cx="5705856" cy="58021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200"/>
              <a:buNone/>
            </a:pPr>
            <a:endParaRPr/>
          </a:p>
          <a:p>
            <a:pPr marL="0" lvl="0" indent="0" algn="l" rtl="0">
              <a:lnSpc>
                <a:spcPct val="90000"/>
              </a:lnSpc>
              <a:spcBef>
                <a:spcPts val="0"/>
              </a:spcBef>
              <a:spcAft>
                <a:spcPts val="0"/>
              </a:spcAft>
              <a:buClr>
                <a:schemeClr val="lt1"/>
              </a:buClr>
              <a:buSzPts val="2200"/>
              <a:buNone/>
            </a:pPr>
            <a:endParaRPr/>
          </a:p>
          <a:p>
            <a:pPr marL="0" lvl="0" indent="0" algn="l" rtl="0">
              <a:lnSpc>
                <a:spcPct val="90000"/>
              </a:lnSpc>
              <a:spcBef>
                <a:spcPts val="0"/>
              </a:spcBef>
              <a:spcAft>
                <a:spcPts val="0"/>
              </a:spcAft>
              <a:buClr>
                <a:schemeClr val="lt1"/>
              </a:buClr>
              <a:buSzPts val="2200"/>
              <a:buNone/>
            </a:pPr>
            <a:endParaRPr/>
          </a:p>
          <a:p>
            <a:pPr marL="0" lvl="0" indent="0" algn="l" rtl="0">
              <a:lnSpc>
                <a:spcPct val="90000"/>
              </a:lnSpc>
              <a:spcBef>
                <a:spcPts val="0"/>
              </a:spcBef>
              <a:spcAft>
                <a:spcPts val="0"/>
              </a:spcAft>
              <a:buClr>
                <a:schemeClr val="lt1"/>
              </a:buClr>
              <a:buSzPts val="2200"/>
              <a:buNone/>
            </a:pPr>
            <a:endParaRPr/>
          </a:p>
          <a:p>
            <a:pPr marL="0" lvl="0" indent="0" algn="l" rtl="0">
              <a:lnSpc>
                <a:spcPct val="90000"/>
              </a:lnSpc>
              <a:spcBef>
                <a:spcPts val="0"/>
              </a:spcBef>
              <a:spcAft>
                <a:spcPts val="0"/>
              </a:spcAft>
              <a:buClr>
                <a:schemeClr val="lt1"/>
              </a:buClr>
              <a:buSzPts val="2200"/>
              <a:buNone/>
            </a:pPr>
            <a:endParaRPr/>
          </a:p>
          <a:p>
            <a:pPr marL="0" lvl="0" indent="0" algn="l" rtl="0">
              <a:lnSpc>
                <a:spcPct val="90000"/>
              </a:lnSpc>
              <a:spcBef>
                <a:spcPts val="0"/>
              </a:spcBef>
              <a:spcAft>
                <a:spcPts val="0"/>
              </a:spcAft>
              <a:buClr>
                <a:schemeClr val="lt1"/>
              </a:buClr>
              <a:buSzPts val="2200"/>
              <a:buNone/>
            </a:pPr>
            <a:endParaRPr/>
          </a:p>
          <a:p>
            <a:pPr marL="0" lvl="0" indent="0" algn="just" rtl="0">
              <a:lnSpc>
                <a:spcPct val="100000"/>
              </a:lnSpc>
              <a:spcBef>
                <a:spcPts val="0"/>
              </a:spcBef>
              <a:spcAft>
                <a:spcPts val="0"/>
              </a:spcAft>
              <a:buClr>
                <a:schemeClr val="lt1"/>
              </a:buClr>
              <a:buSzPts val="2200"/>
              <a:buNone/>
            </a:pPr>
            <a:r>
              <a:rPr lang="en-US"/>
              <a:t>Sustainability in business refers to the capacity of companies to operate in a manner that ensures long-term ecological balance, social equity, and economic viability. This concept emphasises the importance of not just profitability, but also the need for practices that protect the environment and contribute positively to society</a:t>
            </a:r>
            <a:endParaRPr/>
          </a:p>
        </p:txBody>
      </p:sp>
      <p:sp>
        <p:nvSpPr>
          <p:cNvPr id="342" name="Google Shape;342;p13"/>
          <p:cNvSpPr txBox="1">
            <a:spLocks noGrp="1"/>
          </p:cNvSpPr>
          <p:nvPr>
            <p:ph type="body" idx="2"/>
          </p:nvPr>
        </p:nvSpPr>
        <p:spPr>
          <a:xfrm>
            <a:off x="140171" y="173736"/>
            <a:ext cx="6095905"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en-US"/>
              <a:t>Defining Sustainability in Business</a:t>
            </a:r>
            <a:endParaRPr/>
          </a:p>
        </p:txBody>
      </p:sp>
      <p:pic>
        <p:nvPicPr>
          <p:cNvPr id="343" name="Google Shape;343;p13" descr="A tree growing in a building&#10;&#10;Description automatically generated"/>
          <p:cNvPicPr preferRelativeResize="0">
            <a:picLocks noGrp="1"/>
          </p:cNvPicPr>
          <p:nvPr>
            <p:ph type="pic" idx="3"/>
          </p:nvPr>
        </p:nvPicPr>
        <p:blipFill rotWithShape="1">
          <a:blip r:embed="rId3">
            <a:alphaModFix/>
          </a:blip>
          <a:srcRect l="23943" r="23943"/>
          <a:stretch/>
        </p:blipFill>
        <p:spPr>
          <a:xfrm>
            <a:off x="6083676" y="0"/>
            <a:ext cx="5361066" cy="6858000"/>
          </a:xfrm>
          <a:prstGeom prst="rect">
            <a:avLst/>
          </a:prstGeom>
          <a:solidFill>
            <a:srgbClr val="D8D8D8"/>
          </a:solid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23"/>
          <p:cNvSpPr txBox="1">
            <a:spLocks noGrp="1"/>
          </p:cNvSpPr>
          <p:nvPr>
            <p:ph type="body" idx="1"/>
          </p:nvPr>
        </p:nvSpPr>
        <p:spPr>
          <a:xfrm>
            <a:off x="169506" y="1392211"/>
            <a:ext cx="5706000" cy="4639133"/>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1000"/>
              </a:spcBef>
              <a:spcAft>
                <a:spcPts val="0"/>
              </a:spcAft>
              <a:buSzPts val="2400"/>
              <a:buNone/>
            </a:pPr>
            <a:r>
              <a:rPr lang="en-US"/>
              <a:t>The importance of sustainability in the modern business is increasingly critical. Companies are expected not only to provide economic value but also to operate responsibly in a way that minimises environmental damage and maximises benefits to society. This shift is driven by changing consumer preferences, stricter regulatory environments, and the urgent need to address global challenges like climate change, resource depletion, and social inequality</a:t>
            </a:r>
            <a:r>
              <a:rPr lang="en-US" sz="2200"/>
              <a:t>.</a:t>
            </a:r>
            <a:endParaRPr/>
          </a:p>
        </p:txBody>
      </p:sp>
      <p:pic>
        <p:nvPicPr>
          <p:cNvPr id="349" name="Google Shape;349;p23"/>
          <p:cNvPicPr preferRelativeResize="0">
            <a:picLocks noGrp="1"/>
          </p:cNvPicPr>
          <p:nvPr>
            <p:ph type="pic" idx="3"/>
          </p:nvPr>
        </p:nvPicPr>
        <p:blipFill rotWithShape="1">
          <a:blip r:embed="rId3">
            <a:alphaModFix/>
          </a:blip>
          <a:srcRect l="23943" r="23943"/>
          <a:stretch/>
        </p:blipFill>
        <p:spPr>
          <a:xfrm>
            <a:off x="6083676" y="0"/>
            <a:ext cx="5361066" cy="6858000"/>
          </a:xfrm>
          <a:prstGeom prst="rect">
            <a:avLst/>
          </a:prstGeom>
          <a:solidFill>
            <a:srgbClr val="D8D8D8"/>
          </a:solidFill>
          <a:ln>
            <a:noFill/>
          </a:ln>
        </p:spPr>
      </p:pic>
      <p:sp>
        <p:nvSpPr>
          <p:cNvPr id="350" name="Google Shape;350;p23"/>
          <p:cNvSpPr txBox="1">
            <a:spLocks noGrp="1"/>
          </p:cNvSpPr>
          <p:nvPr>
            <p:ph type="body" idx="2"/>
          </p:nvPr>
        </p:nvSpPr>
        <p:spPr>
          <a:xfrm>
            <a:off x="140171" y="173736"/>
            <a:ext cx="6095905"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en-US"/>
              <a:t>Defining Sustainability in Business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14"/>
          <p:cNvSpPr txBox="1">
            <a:spLocks noGrp="1"/>
          </p:cNvSpPr>
          <p:nvPr>
            <p:ph type="body" idx="1"/>
          </p:nvPr>
        </p:nvSpPr>
        <p:spPr>
          <a:xfrm>
            <a:off x="5400040" y="991491"/>
            <a:ext cx="5913000" cy="36666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en-US"/>
              <a:t>Business sustainability involves managing the triple bottom line, which encompasses a company's approach to balancing its economic, social, and environmental priorities. These three dimensions are commonly known as profit, people, and planet. In practical terms, this includes:</a:t>
            </a:r>
            <a:endParaRPr/>
          </a:p>
          <a:p>
            <a:pPr marL="457200" lvl="0" indent="-381000" algn="just" rtl="0">
              <a:lnSpc>
                <a:spcPct val="90000"/>
              </a:lnSpc>
              <a:spcBef>
                <a:spcPts val="1000"/>
              </a:spcBef>
              <a:spcAft>
                <a:spcPts val="0"/>
              </a:spcAft>
              <a:buSzPts val="2400"/>
              <a:buChar char="●"/>
            </a:pPr>
            <a:r>
              <a:rPr lang="en-US" b="1"/>
              <a:t>Profit: </a:t>
            </a:r>
            <a:r>
              <a:rPr lang="en-US"/>
              <a:t>Sustaining long-term economic stability and growth of the business.</a:t>
            </a:r>
            <a:endParaRPr/>
          </a:p>
          <a:p>
            <a:pPr marL="457200" lvl="0" indent="-381000" algn="just" rtl="0">
              <a:lnSpc>
                <a:spcPct val="90000"/>
              </a:lnSpc>
              <a:spcBef>
                <a:spcPts val="0"/>
              </a:spcBef>
              <a:spcAft>
                <a:spcPts val="0"/>
              </a:spcAft>
              <a:buSzPts val="2400"/>
              <a:buChar char="●"/>
            </a:pPr>
            <a:r>
              <a:rPr lang="en-US" b="1"/>
              <a:t>People: </a:t>
            </a:r>
            <a:r>
              <a:rPr lang="en-US"/>
              <a:t>Being accountable for the impact of business practices on employees, customers, communities, and all other stakeholders.</a:t>
            </a:r>
            <a:endParaRPr/>
          </a:p>
          <a:p>
            <a:pPr marL="457200" lvl="0" indent="-381000" algn="just" rtl="0">
              <a:lnSpc>
                <a:spcPct val="90000"/>
              </a:lnSpc>
              <a:spcBef>
                <a:spcPts val="0"/>
              </a:spcBef>
              <a:spcAft>
                <a:spcPts val="0"/>
              </a:spcAft>
              <a:buSzPts val="2400"/>
              <a:buChar char="●"/>
            </a:pPr>
            <a:r>
              <a:rPr lang="en-US" b="1"/>
              <a:t>Planet: </a:t>
            </a:r>
            <a:r>
              <a:rPr lang="en-US"/>
              <a:t>Reducing environmental footprints and preserving natural resources across all business activities.</a:t>
            </a:r>
            <a:endParaRPr/>
          </a:p>
        </p:txBody>
      </p:sp>
      <p:sp>
        <p:nvSpPr>
          <p:cNvPr id="356" name="Google Shape;356;p14"/>
          <p:cNvSpPr txBox="1">
            <a:spLocks noGrp="1"/>
          </p:cNvSpPr>
          <p:nvPr>
            <p:ph type="body" idx="2"/>
          </p:nvPr>
        </p:nvSpPr>
        <p:spPr>
          <a:xfrm>
            <a:off x="5400040" y="292681"/>
            <a:ext cx="3867081" cy="69881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en-US" sz="3000"/>
              <a:t>Profit, People, Planet</a:t>
            </a:r>
            <a:endParaRPr sz="3000"/>
          </a:p>
        </p:txBody>
      </p:sp>
      <p:pic>
        <p:nvPicPr>
          <p:cNvPr id="357" name="Google Shape;357;p14"/>
          <p:cNvPicPr preferRelativeResize="0">
            <a:picLocks noGrp="1"/>
          </p:cNvPicPr>
          <p:nvPr>
            <p:ph type="pic" idx="3"/>
          </p:nvPr>
        </p:nvPicPr>
        <p:blipFill rotWithShape="1">
          <a:blip r:embed="rId3">
            <a:alphaModFix/>
          </a:blip>
          <a:srcRect l="23943" r="23943"/>
          <a:stretch/>
        </p:blipFill>
        <p:spPr>
          <a:xfrm>
            <a:off x="0" y="13974"/>
            <a:ext cx="5361066" cy="6858000"/>
          </a:xfrm>
          <a:prstGeom prst="rect">
            <a:avLst/>
          </a:prstGeom>
          <a:solidFill>
            <a:srgbClr val="D8D8D8"/>
          </a:solid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15"/>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0" lvl="0" indent="0" algn="l" rtl="0">
              <a:lnSpc>
                <a:spcPct val="103333"/>
              </a:lnSpc>
              <a:spcBef>
                <a:spcPts val="0"/>
              </a:spcBef>
              <a:spcAft>
                <a:spcPts val="0"/>
              </a:spcAft>
              <a:buClr>
                <a:srgbClr val="0D0D0D"/>
              </a:buClr>
              <a:buSzPts val="2400"/>
              <a:buNone/>
            </a:pPr>
            <a:r>
              <a:rPr lang="en-US" b="0" i="0">
                <a:solidFill>
                  <a:srgbClr val="0D0D0D"/>
                </a:solidFill>
                <a:highlight>
                  <a:srgbClr val="FFFFFF"/>
                </a:highlight>
              </a:rPr>
              <a:t>To fully understand business sustainability, it's essential to look at its three foundational pillars:</a:t>
            </a:r>
            <a:endParaRPr/>
          </a:p>
          <a:p>
            <a:pPr marL="228600" lvl="0" indent="-228600" algn="l" rtl="0">
              <a:lnSpc>
                <a:spcPct val="103333"/>
              </a:lnSpc>
              <a:spcBef>
                <a:spcPts val="0"/>
              </a:spcBef>
              <a:spcAft>
                <a:spcPts val="0"/>
              </a:spcAft>
              <a:buClr>
                <a:srgbClr val="595959"/>
              </a:buClr>
              <a:buSzPts val="2400"/>
              <a:buNone/>
            </a:pPr>
            <a:endParaRPr>
              <a:solidFill>
                <a:srgbClr val="0D0D0D"/>
              </a:solidFill>
              <a:highlight>
                <a:srgbClr val="FFFFFF"/>
              </a:highlight>
            </a:endParaRPr>
          </a:p>
          <a:p>
            <a:pPr marL="457200" lvl="0" indent="-381000" algn="l" rtl="0">
              <a:lnSpc>
                <a:spcPct val="103333"/>
              </a:lnSpc>
              <a:spcBef>
                <a:spcPts val="0"/>
              </a:spcBef>
              <a:spcAft>
                <a:spcPts val="0"/>
              </a:spcAft>
              <a:buClr>
                <a:srgbClr val="0D0D0D"/>
              </a:buClr>
              <a:buSzPts val="2400"/>
              <a:buChar char="●"/>
            </a:pPr>
            <a:r>
              <a:rPr lang="en-US" b="0" i="0">
                <a:solidFill>
                  <a:srgbClr val="0D0D0D"/>
                </a:solidFill>
                <a:highlight>
                  <a:srgbClr val="FFFFFF"/>
                </a:highlight>
              </a:rPr>
              <a:t>Environmental Sustainability</a:t>
            </a:r>
            <a:endParaRPr/>
          </a:p>
          <a:p>
            <a:pPr marL="457200" lvl="0" indent="0" algn="l" rtl="0">
              <a:lnSpc>
                <a:spcPct val="103333"/>
              </a:lnSpc>
              <a:spcBef>
                <a:spcPts val="0"/>
              </a:spcBef>
              <a:spcAft>
                <a:spcPts val="0"/>
              </a:spcAft>
              <a:buSzPts val="2400"/>
              <a:buNone/>
            </a:pPr>
            <a:endParaRPr>
              <a:solidFill>
                <a:srgbClr val="0D0D0D"/>
              </a:solidFill>
              <a:highlight>
                <a:srgbClr val="FFFFFF"/>
              </a:highlight>
            </a:endParaRPr>
          </a:p>
          <a:p>
            <a:pPr marL="457200" lvl="0" indent="-381000" algn="l" rtl="0">
              <a:lnSpc>
                <a:spcPct val="103333"/>
              </a:lnSpc>
              <a:spcBef>
                <a:spcPts val="0"/>
              </a:spcBef>
              <a:spcAft>
                <a:spcPts val="0"/>
              </a:spcAft>
              <a:buClr>
                <a:srgbClr val="0D0D0D"/>
              </a:buClr>
              <a:buSzPts val="2400"/>
              <a:buChar char="●"/>
            </a:pPr>
            <a:r>
              <a:rPr lang="en-US">
                <a:solidFill>
                  <a:srgbClr val="0D0D0D"/>
                </a:solidFill>
                <a:highlight>
                  <a:srgbClr val="FFFFFF"/>
                </a:highlight>
              </a:rPr>
              <a:t>Social sustainability</a:t>
            </a:r>
            <a:endParaRPr/>
          </a:p>
          <a:p>
            <a:pPr marL="457200" lvl="0" indent="0" algn="l" rtl="0">
              <a:lnSpc>
                <a:spcPct val="103333"/>
              </a:lnSpc>
              <a:spcBef>
                <a:spcPts val="0"/>
              </a:spcBef>
              <a:spcAft>
                <a:spcPts val="0"/>
              </a:spcAft>
              <a:buSzPts val="2400"/>
              <a:buNone/>
            </a:pPr>
            <a:endParaRPr>
              <a:solidFill>
                <a:srgbClr val="0D0D0D"/>
              </a:solidFill>
              <a:highlight>
                <a:srgbClr val="FFFFFF"/>
              </a:highlight>
            </a:endParaRPr>
          </a:p>
          <a:p>
            <a:pPr marL="457200" lvl="0" indent="-381000" algn="l" rtl="0">
              <a:lnSpc>
                <a:spcPct val="103333"/>
              </a:lnSpc>
              <a:spcBef>
                <a:spcPts val="0"/>
              </a:spcBef>
              <a:spcAft>
                <a:spcPts val="0"/>
              </a:spcAft>
              <a:buSzPts val="2400"/>
              <a:buChar char="●"/>
            </a:pPr>
            <a:r>
              <a:rPr lang="en-US">
                <a:solidFill>
                  <a:srgbClr val="0D0D0D"/>
                </a:solidFill>
                <a:highlight>
                  <a:srgbClr val="FFFFFF"/>
                </a:highlight>
              </a:rPr>
              <a:t>Economic Sustainability</a:t>
            </a:r>
            <a:endParaRPr/>
          </a:p>
        </p:txBody>
      </p:sp>
      <p:sp>
        <p:nvSpPr>
          <p:cNvPr id="363" name="Google Shape;363;p15"/>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600"/>
              <a:buNone/>
            </a:pPr>
            <a:r>
              <a:rPr lang="en-US"/>
              <a:t>The Three Pillars of Sustainability</a:t>
            </a:r>
            <a:endParaRPr/>
          </a:p>
        </p:txBody>
      </p:sp>
      <p:sp>
        <p:nvSpPr>
          <p:cNvPr id="364" name="Google Shape;364;p15"/>
          <p:cNvSpPr txBox="1"/>
          <p:nvPr/>
        </p:nvSpPr>
        <p:spPr>
          <a:xfrm>
            <a:off x="10036377" y="6488668"/>
            <a:ext cx="281762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lt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Image source</a:t>
            </a: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16"/>
          <p:cNvSpPr txBox="1">
            <a:spLocks noGrp="1"/>
          </p:cNvSpPr>
          <p:nvPr>
            <p:ph type="body" idx="1"/>
          </p:nvPr>
        </p:nvSpPr>
        <p:spPr>
          <a:xfrm>
            <a:off x="762308" y="492570"/>
            <a:ext cx="10052954" cy="129763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sz="3000"/>
              <a:t>The Three Pillars of Sustainability</a:t>
            </a:r>
            <a:endParaRPr sz="3000"/>
          </a:p>
        </p:txBody>
      </p:sp>
      <p:sp>
        <p:nvSpPr>
          <p:cNvPr id="370" name="Google Shape;370;p16"/>
          <p:cNvSpPr txBox="1">
            <a:spLocks noGrp="1"/>
          </p:cNvSpPr>
          <p:nvPr>
            <p:ph type="body" idx="2"/>
          </p:nvPr>
        </p:nvSpPr>
        <p:spPr>
          <a:xfrm>
            <a:off x="609908" y="914400"/>
            <a:ext cx="10667400" cy="56106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595959"/>
              </a:buClr>
              <a:buSzPts val="2200"/>
              <a:buNone/>
            </a:pPr>
            <a:r>
              <a:rPr lang="en-US" b="1" i="0">
                <a:highlight>
                  <a:srgbClr val="FFFFFF"/>
                </a:highlight>
              </a:rPr>
              <a:t>1. Environmental Sustainability:</a:t>
            </a:r>
            <a:endParaRPr/>
          </a:p>
          <a:p>
            <a:pPr marL="0" lvl="0" indent="0" algn="just" rtl="0">
              <a:lnSpc>
                <a:spcPct val="100000"/>
              </a:lnSpc>
              <a:spcBef>
                <a:spcPts val="0"/>
              </a:spcBef>
              <a:spcAft>
                <a:spcPts val="0"/>
              </a:spcAft>
              <a:buClr>
                <a:srgbClr val="595959"/>
              </a:buClr>
              <a:buSzPts val="2200"/>
              <a:buNone/>
            </a:pPr>
            <a:r>
              <a:rPr lang="en-US" b="0" i="0">
                <a:highlight>
                  <a:srgbClr val="FFFFFF"/>
                </a:highlight>
              </a:rPr>
              <a:t>This involves your company’s approach to minimising its ecological footprint. By implementing practices that reduce waste and pollution, conserving resources, and promoting the use of renewable energy, businesses can mitigate their impact on the environment.</a:t>
            </a:r>
            <a:endParaRPr b="1" i="0">
              <a:highlight>
                <a:srgbClr val="FFFFFF"/>
              </a:highlight>
            </a:endParaRPr>
          </a:p>
          <a:p>
            <a:pPr marL="0" lvl="0" indent="0" algn="just" rtl="0">
              <a:lnSpc>
                <a:spcPct val="100000"/>
              </a:lnSpc>
              <a:spcBef>
                <a:spcPts val="0"/>
              </a:spcBef>
              <a:spcAft>
                <a:spcPts val="0"/>
              </a:spcAft>
              <a:buClr>
                <a:srgbClr val="595959"/>
              </a:buClr>
              <a:buSzPts val="2200"/>
              <a:buNone/>
            </a:pPr>
            <a:r>
              <a:rPr lang="en-US" b="1" i="0">
                <a:highlight>
                  <a:srgbClr val="FFFFFF"/>
                </a:highlight>
              </a:rPr>
              <a:t>2. Social Sustainability:</a:t>
            </a:r>
            <a:endParaRPr/>
          </a:p>
          <a:p>
            <a:pPr marL="0" lvl="0" indent="0" algn="just" rtl="0">
              <a:lnSpc>
                <a:spcPct val="100000"/>
              </a:lnSpc>
              <a:spcBef>
                <a:spcPts val="0"/>
              </a:spcBef>
              <a:spcAft>
                <a:spcPts val="0"/>
              </a:spcAft>
              <a:buClr>
                <a:srgbClr val="595959"/>
              </a:buClr>
              <a:buSzPts val="2200"/>
              <a:buNone/>
            </a:pPr>
            <a:r>
              <a:rPr lang="en-US" b="0" i="0">
                <a:highlight>
                  <a:srgbClr val="FFFFFF"/>
                </a:highlight>
              </a:rPr>
              <a:t>Social sustainability focuses on the impact of the company on its employees and the communities where it operates. This includes ensuring fair labour practices, community engagement, supporting social equity, and investing in employee well-being.</a:t>
            </a:r>
            <a:endParaRPr>
              <a:highlight>
                <a:srgbClr val="FFFFFF"/>
              </a:highlight>
            </a:endParaRPr>
          </a:p>
          <a:p>
            <a:pPr marL="0" lvl="0" indent="0" algn="just" rtl="0">
              <a:lnSpc>
                <a:spcPct val="100000"/>
              </a:lnSpc>
              <a:spcBef>
                <a:spcPts val="0"/>
              </a:spcBef>
              <a:spcAft>
                <a:spcPts val="0"/>
              </a:spcAft>
              <a:buClr>
                <a:srgbClr val="595959"/>
              </a:buClr>
              <a:buSzPts val="2200"/>
              <a:buNone/>
            </a:pPr>
            <a:r>
              <a:rPr lang="en-US" b="1" i="0">
                <a:highlight>
                  <a:srgbClr val="FFFFFF"/>
                </a:highlight>
              </a:rPr>
              <a:t>3. Economic Sustainability:</a:t>
            </a:r>
            <a:endParaRPr/>
          </a:p>
          <a:p>
            <a:pPr marL="0" lvl="0" indent="0" algn="just" rtl="0">
              <a:lnSpc>
                <a:spcPct val="100000"/>
              </a:lnSpc>
              <a:spcBef>
                <a:spcPts val="0"/>
              </a:spcBef>
              <a:spcAft>
                <a:spcPts val="0"/>
              </a:spcAft>
              <a:buClr>
                <a:srgbClr val="595959"/>
              </a:buClr>
              <a:buSzPts val="2200"/>
              <a:buNone/>
            </a:pPr>
            <a:r>
              <a:rPr lang="en-US" b="0" i="0">
                <a:highlight>
                  <a:srgbClr val="FFFFFF"/>
                </a:highlight>
              </a:rPr>
              <a:t>Economic sustainability ensures that a business operates on a financially sound basis while considering its long-term impact on the environment and society. This includes profitable operations that also contribute positively to the social and environmental goals.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p2"/>
          <p:cNvPicPr preferRelativeResize="0">
            <a:picLocks noGrp="1"/>
          </p:cNvPicPr>
          <p:nvPr>
            <p:ph type="pic" idx="2"/>
          </p:nvPr>
        </p:nvPicPr>
        <p:blipFill rotWithShape="1">
          <a:blip r:embed="rId3">
            <a:alphaModFix/>
          </a:blip>
          <a:srcRect l="27508" r="27508"/>
          <a:stretch/>
        </p:blipFill>
        <p:spPr>
          <a:xfrm>
            <a:off x="388401" y="385460"/>
            <a:ext cx="4107750" cy="6087079"/>
          </a:xfrm>
          <a:prstGeom prst="rect">
            <a:avLst/>
          </a:prstGeom>
          <a:solidFill>
            <a:srgbClr val="BFBFBF"/>
          </a:solidFill>
          <a:ln>
            <a:noFill/>
          </a:ln>
        </p:spPr>
      </p:pic>
      <p:sp>
        <p:nvSpPr>
          <p:cNvPr id="222" name="Google Shape;222;p2"/>
          <p:cNvSpPr/>
          <p:nvPr/>
        </p:nvSpPr>
        <p:spPr>
          <a:xfrm>
            <a:off x="3926747" y="1252799"/>
            <a:ext cx="5192509" cy="6986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223" name="Google Shape;223;p2"/>
          <p:cNvSpPr txBox="1"/>
          <p:nvPr/>
        </p:nvSpPr>
        <p:spPr>
          <a:xfrm>
            <a:off x="4110770" y="1305097"/>
            <a:ext cx="5008487"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ABOUT OUR PROJECT</a:t>
            </a:r>
            <a:endParaRPr sz="1400" b="0" i="0" u="none" strike="noStrike" cap="none">
              <a:solidFill>
                <a:srgbClr val="000000"/>
              </a:solidFill>
              <a:latin typeface="Arial"/>
              <a:ea typeface="Arial"/>
              <a:cs typeface="Arial"/>
              <a:sym typeface="Arial"/>
            </a:endParaRPr>
          </a:p>
        </p:txBody>
      </p:sp>
      <p:sp>
        <p:nvSpPr>
          <p:cNvPr id="224" name="Google Shape;224;p2"/>
          <p:cNvSpPr txBox="1">
            <a:spLocks noGrp="1"/>
          </p:cNvSpPr>
          <p:nvPr>
            <p:ph type="body" idx="1"/>
          </p:nvPr>
        </p:nvSpPr>
        <p:spPr>
          <a:xfrm>
            <a:off x="5002263" y="2441787"/>
            <a:ext cx="6116841" cy="3355510"/>
          </a:xfrm>
          <a:prstGeom prst="rect">
            <a:avLst/>
          </a:prstGeom>
          <a:noFill/>
          <a:ln>
            <a:noFill/>
          </a:ln>
        </p:spPr>
        <p:txBody>
          <a:bodyPr spcFirstLastPara="1" wrap="square" lIns="91425" tIns="45700" rIns="91425" bIns="45700" anchor="t" anchorCtr="0">
            <a:noAutofit/>
          </a:bodyPr>
          <a:lstStyle/>
          <a:p>
            <a:pPr marL="15875" lvl="0" indent="-15875" algn="just" rtl="0">
              <a:lnSpc>
                <a:spcPct val="150000"/>
              </a:lnSpc>
              <a:spcBef>
                <a:spcPts val="0"/>
              </a:spcBef>
              <a:spcAft>
                <a:spcPts val="0"/>
              </a:spcAft>
              <a:buClr>
                <a:schemeClr val="lt1"/>
              </a:buClr>
              <a:buSzPts val="2400"/>
              <a:buNone/>
            </a:pPr>
            <a:r>
              <a:rPr lang="en-US" sz="2400"/>
              <a:t>By implementing Start on Sustainability, we aim </a:t>
            </a:r>
            <a:r>
              <a:rPr lang="en-US" sz="2400" b="1"/>
              <a:t>to equip micro-enterprises </a:t>
            </a:r>
            <a:r>
              <a:rPr lang="en-US" sz="2400"/>
              <a:t>with the necessary </a:t>
            </a:r>
            <a:r>
              <a:rPr lang="en-US" sz="2400" b="1"/>
              <a:t>tools and resources </a:t>
            </a:r>
            <a:r>
              <a:rPr lang="en-US" sz="2400"/>
              <a:t>to take meaningful action towards sustainability, thereby contributing to a more sustainable and resilient EU economy.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90"/>
          <p:cNvSpPr txBox="1">
            <a:spLocks noGrp="1"/>
          </p:cNvSpPr>
          <p:nvPr>
            <p:ph type="body" idx="2"/>
          </p:nvPr>
        </p:nvSpPr>
        <p:spPr>
          <a:xfrm>
            <a:off x="890016" y="508001"/>
            <a:ext cx="10067794" cy="5731374"/>
          </a:xfrm>
          <a:prstGeom prst="rect">
            <a:avLst/>
          </a:prstGeom>
          <a:noFill/>
          <a:ln>
            <a:noFill/>
          </a:ln>
        </p:spPr>
        <p:txBody>
          <a:bodyPr spcFirstLastPara="1" wrap="square" lIns="91425" tIns="45700" rIns="91425" bIns="45700" anchor="t" anchorCtr="0">
            <a:noAutofit/>
          </a:bodyPr>
          <a:lstStyle/>
          <a:p>
            <a:pPr marL="457200" marR="0" lvl="0" indent="-228600" algn="ctr" rtl="0">
              <a:lnSpc>
                <a:spcPct val="103333"/>
              </a:lnSpc>
              <a:spcBef>
                <a:spcPts val="0"/>
              </a:spcBef>
              <a:spcAft>
                <a:spcPts val="0"/>
              </a:spcAft>
              <a:buClr>
                <a:srgbClr val="595959"/>
              </a:buClr>
              <a:buSzPts val="2400"/>
              <a:buFont typeface="Arial"/>
              <a:buNone/>
            </a:pPr>
            <a:r>
              <a:rPr lang="en-US" sz="3600" b="1"/>
              <a:t>Why Does Business Sustainability Matter?</a:t>
            </a:r>
            <a:endParaRPr sz="3600"/>
          </a:p>
          <a:p>
            <a:pPr marL="0" marR="0" lvl="0" indent="0" algn="l" rtl="0">
              <a:lnSpc>
                <a:spcPct val="103333"/>
              </a:lnSpc>
              <a:spcBef>
                <a:spcPts val="0"/>
              </a:spcBef>
              <a:spcAft>
                <a:spcPts val="0"/>
              </a:spcAft>
              <a:buClr>
                <a:srgbClr val="595959"/>
              </a:buClr>
              <a:buSzPts val="2400"/>
              <a:buFont typeface="Arial"/>
              <a:buNone/>
            </a:pPr>
            <a:endParaRPr/>
          </a:p>
          <a:p>
            <a:pPr marL="0" lvl="0" indent="0" algn="just" rtl="0">
              <a:lnSpc>
                <a:spcPct val="90000"/>
              </a:lnSpc>
              <a:spcBef>
                <a:spcPts val="0"/>
              </a:spcBef>
              <a:spcAft>
                <a:spcPts val="0"/>
              </a:spcAft>
              <a:buClr>
                <a:schemeClr val="lt1"/>
              </a:buClr>
              <a:buSzPts val="2200"/>
              <a:buNone/>
            </a:pPr>
            <a:r>
              <a:rPr lang="en-US"/>
              <a:t>The importance of sustainability in business cannot be overstated. It helps to ensure businesses can thrive and adapt in a rapidly changing world with dwindling natural resources, shifting regulatory landscapes, and evolving consumer expectations.</a:t>
            </a:r>
            <a:endParaRPr/>
          </a:p>
          <a:p>
            <a:pPr marL="0" lvl="0" indent="0" algn="just" rtl="0">
              <a:lnSpc>
                <a:spcPct val="90000"/>
              </a:lnSpc>
              <a:spcBef>
                <a:spcPts val="0"/>
              </a:spcBef>
              <a:spcAft>
                <a:spcPts val="0"/>
              </a:spcAft>
              <a:buClr>
                <a:schemeClr val="lt1"/>
              </a:buClr>
              <a:buSzPts val="2200"/>
              <a:buNone/>
            </a:pPr>
            <a:endParaRPr/>
          </a:p>
          <a:p>
            <a:pPr marL="0" lvl="0" indent="0" algn="just" rtl="0">
              <a:lnSpc>
                <a:spcPct val="90000"/>
              </a:lnSpc>
              <a:spcBef>
                <a:spcPts val="1000"/>
              </a:spcBef>
              <a:spcAft>
                <a:spcPts val="0"/>
              </a:spcAft>
              <a:buClr>
                <a:schemeClr val="lt1"/>
              </a:buClr>
              <a:buSzPts val="2200"/>
              <a:buNone/>
            </a:pPr>
            <a:r>
              <a:rPr lang="en-US"/>
              <a:t>Sustainable businesses are better positioned to:</a:t>
            </a:r>
            <a:endParaRPr/>
          </a:p>
          <a:p>
            <a:pPr marL="0" lvl="0" indent="0" algn="just" rtl="0">
              <a:lnSpc>
                <a:spcPct val="90000"/>
              </a:lnSpc>
              <a:spcBef>
                <a:spcPts val="1000"/>
              </a:spcBef>
              <a:spcAft>
                <a:spcPts val="0"/>
              </a:spcAft>
              <a:buClr>
                <a:schemeClr val="lt1"/>
              </a:buClr>
              <a:buSzPts val="2200"/>
              <a:buNone/>
            </a:pPr>
            <a:r>
              <a:rPr lang="en-US"/>
              <a:t>- Attract and retain talent.</a:t>
            </a:r>
            <a:endParaRPr/>
          </a:p>
          <a:p>
            <a:pPr marL="0" lvl="0" indent="0" algn="just" rtl="0">
              <a:lnSpc>
                <a:spcPct val="90000"/>
              </a:lnSpc>
              <a:spcBef>
                <a:spcPts val="1000"/>
              </a:spcBef>
              <a:spcAft>
                <a:spcPts val="0"/>
              </a:spcAft>
              <a:buClr>
                <a:schemeClr val="lt1"/>
              </a:buClr>
              <a:buSzPts val="2200"/>
              <a:buNone/>
            </a:pPr>
            <a:r>
              <a:rPr lang="en-US"/>
              <a:t>- Drive innovation and open new markets.</a:t>
            </a:r>
            <a:endParaRPr/>
          </a:p>
          <a:p>
            <a:pPr marL="0" lvl="0" indent="0" algn="just" rtl="0">
              <a:lnSpc>
                <a:spcPct val="90000"/>
              </a:lnSpc>
              <a:spcBef>
                <a:spcPts val="1000"/>
              </a:spcBef>
              <a:spcAft>
                <a:spcPts val="0"/>
              </a:spcAft>
              <a:buClr>
                <a:schemeClr val="lt1"/>
              </a:buClr>
              <a:buSzPts val="2200"/>
              <a:buNone/>
            </a:pPr>
            <a:r>
              <a:rPr lang="en-US"/>
              <a:t>- Improve operational efficiencies and reduce costs.</a:t>
            </a:r>
            <a:endParaRPr/>
          </a:p>
          <a:p>
            <a:pPr marL="0" lvl="0" indent="0" algn="just" rtl="0">
              <a:lnSpc>
                <a:spcPct val="90000"/>
              </a:lnSpc>
              <a:spcBef>
                <a:spcPts val="1000"/>
              </a:spcBef>
              <a:spcAft>
                <a:spcPts val="0"/>
              </a:spcAft>
              <a:buClr>
                <a:schemeClr val="lt1"/>
              </a:buClr>
              <a:buSzPts val="2200"/>
              <a:buNone/>
            </a:pPr>
            <a:r>
              <a:rPr lang="en-US"/>
              <a:t>- Enhance brand reputation and customer loyalty.</a:t>
            </a:r>
            <a:endParaRPr/>
          </a:p>
          <a:p>
            <a:pPr marL="0" lvl="0" indent="0" algn="just" rtl="0">
              <a:lnSpc>
                <a:spcPct val="90000"/>
              </a:lnSpc>
              <a:spcBef>
                <a:spcPts val="1000"/>
              </a:spcBef>
              <a:spcAft>
                <a:spcPts val="0"/>
              </a:spcAft>
              <a:buClr>
                <a:schemeClr val="lt1"/>
              </a:buClr>
              <a:buSzPts val="2200"/>
              <a:buNone/>
            </a:pPr>
            <a:r>
              <a:rPr lang="en-US"/>
              <a:t>- Reduce risks associated with overuse of resources and regulatory non-compliance.</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82" name="Google Shape;382;p35"/>
          <p:cNvPicPr preferRelativeResize="0">
            <a:picLocks noGrp="1"/>
          </p:cNvPicPr>
          <p:nvPr>
            <p:ph type="pic" idx="2"/>
          </p:nvPr>
        </p:nvPicPr>
        <p:blipFill rotWithShape="1">
          <a:blip r:embed="rId3">
            <a:alphaModFix/>
          </a:blip>
          <a:srcRect l="-220" t="13271" r="220" b="20626"/>
          <a:stretch/>
        </p:blipFill>
        <p:spPr>
          <a:xfrm>
            <a:off x="0" y="2626822"/>
            <a:ext cx="7708195" cy="3396829"/>
          </a:xfrm>
          <a:prstGeom prst="rect">
            <a:avLst/>
          </a:prstGeom>
          <a:solidFill>
            <a:srgbClr val="BFBFBF"/>
          </a:solidFill>
          <a:ln>
            <a:noFill/>
          </a:ln>
        </p:spPr>
      </p:pic>
      <p:sp>
        <p:nvSpPr>
          <p:cNvPr id="383" name="Google Shape;383;p35"/>
          <p:cNvSpPr txBox="1">
            <a:spLocks noGrp="1"/>
          </p:cNvSpPr>
          <p:nvPr>
            <p:ph type="body" idx="1"/>
          </p:nvPr>
        </p:nvSpPr>
        <p:spPr>
          <a:xfrm>
            <a:off x="7708195" y="686123"/>
            <a:ext cx="2549025" cy="1435285"/>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9600"/>
              <a:buNone/>
            </a:pPr>
            <a:r>
              <a:rPr lang="en-US"/>
              <a:t>02.2</a:t>
            </a:r>
            <a:endParaRPr/>
          </a:p>
        </p:txBody>
      </p:sp>
      <p:sp>
        <p:nvSpPr>
          <p:cNvPr id="384" name="Google Shape;384;p35"/>
          <p:cNvSpPr/>
          <p:nvPr/>
        </p:nvSpPr>
        <p:spPr>
          <a:xfrm>
            <a:off x="5722297" y="4461934"/>
            <a:ext cx="4933927"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3200" b="1" i="0" u="none" strike="noStrike" cap="none">
                <a:solidFill>
                  <a:srgbClr val="73B64B"/>
                </a:solidFill>
                <a:latin typeface="Calibri"/>
                <a:ea typeface="Calibri"/>
                <a:cs typeface="Calibri"/>
                <a:sym typeface="Calibri"/>
              </a:rPr>
              <a:t>Topic 2: Practical Application of Sustainable Practices</a:t>
            </a:r>
            <a:endParaRPr sz="3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pic>
        <p:nvPicPr>
          <p:cNvPr id="389" name="Google Shape;389;p19"/>
          <p:cNvPicPr preferRelativeResize="0">
            <a:picLocks noGrp="1"/>
          </p:cNvPicPr>
          <p:nvPr>
            <p:ph type="pic" idx="2"/>
          </p:nvPr>
        </p:nvPicPr>
        <p:blipFill rotWithShape="1">
          <a:blip r:embed="rId3">
            <a:alphaModFix/>
          </a:blip>
          <a:srcRect l="2640" r="2640"/>
          <a:stretch/>
        </p:blipFill>
        <p:spPr>
          <a:xfrm>
            <a:off x="798513" y="746125"/>
            <a:ext cx="10204450" cy="5365750"/>
          </a:xfrm>
          <a:prstGeom prst="rect">
            <a:avLst/>
          </a:prstGeom>
          <a:solidFill>
            <a:srgbClr val="BFBFBF"/>
          </a:solidFill>
          <a:ln>
            <a:noFill/>
          </a:ln>
        </p:spPr>
      </p:pic>
      <p:grpSp>
        <p:nvGrpSpPr>
          <p:cNvPr id="390" name="Google Shape;390;p19"/>
          <p:cNvGrpSpPr/>
          <p:nvPr/>
        </p:nvGrpSpPr>
        <p:grpSpPr>
          <a:xfrm>
            <a:off x="5156825" y="1968478"/>
            <a:ext cx="1487826" cy="1083162"/>
            <a:chOff x="3400450" y="986392"/>
            <a:chExt cx="1487826" cy="1083162"/>
          </a:xfrm>
        </p:grpSpPr>
        <p:sp>
          <p:nvSpPr>
            <p:cNvPr id="391" name="Google Shape;391;p19"/>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2" name="Google Shape;392;p19"/>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93" name="Google Shape;393;p19"/>
          <p:cNvSpPr txBox="1"/>
          <p:nvPr/>
        </p:nvSpPr>
        <p:spPr>
          <a:xfrm>
            <a:off x="1770743" y="3104429"/>
            <a:ext cx="8098971" cy="147732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rgbClr val="FFFF00"/>
                </a:solidFill>
                <a:latin typeface="Calibri"/>
                <a:ea typeface="Calibri"/>
                <a:cs typeface="Calibri"/>
                <a:sym typeface="Calibri"/>
              </a:rPr>
              <a:t>“We don't inherit the earth from our ancestors, we borrow it from our children”                                                                                Native American Proverb</a:t>
            </a:r>
            <a:endParaRPr sz="3000" b="0" i="0" u="none" strike="noStrike" cap="none">
              <a:solidFill>
                <a:srgbClr val="FFFF00"/>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20"/>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Clr>
                <a:srgbClr val="595959"/>
              </a:buClr>
              <a:buSzPts val="2400"/>
              <a:buNone/>
            </a:pPr>
            <a:r>
              <a:rPr lang="en-US"/>
              <a:t>This topic focuses on applying sustainable practices within business operations to enhance environmental benefits and improve business performance.</a:t>
            </a:r>
            <a:endParaRPr/>
          </a:p>
          <a:p>
            <a:pPr marL="0" lvl="0" indent="0" algn="just" rtl="0">
              <a:lnSpc>
                <a:spcPct val="103333"/>
              </a:lnSpc>
              <a:spcBef>
                <a:spcPts val="0"/>
              </a:spcBef>
              <a:spcAft>
                <a:spcPts val="0"/>
              </a:spcAft>
              <a:buClr>
                <a:srgbClr val="595959"/>
              </a:buClr>
              <a:buSzPts val="2400"/>
              <a:buNone/>
            </a:pPr>
            <a:endParaRPr/>
          </a:p>
          <a:p>
            <a:pPr marL="0" lvl="0" indent="0" algn="just" rtl="0">
              <a:lnSpc>
                <a:spcPct val="103333"/>
              </a:lnSpc>
              <a:spcBef>
                <a:spcPts val="0"/>
              </a:spcBef>
              <a:spcAft>
                <a:spcPts val="0"/>
              </a:spcAft>
              <a:buClr>
                <a:srgbClr val="595959"/>
              </a:buClr>
              <a:buSzPts val="2400"/>
              <a:buNone/>
            </a:pPr>
            <a:r>
              <a:rPr lang="en-US"/>
              <a:t>Learners will explore actionable strategies that integrate sustainability into everyday business functions.</a:t>
            </a:r>
            <a:endParaRPr/>
          </a:p>
          <a:p>
            <a:pPr marL="0" lvl="0" indent="0" algn="just" rtl="0">
              <a:lnSpc>
                <a:spcPct val="103333"/>
              </a:lnSpc>
              <a:spcBef>
                <a:spcPts val="0"/>
              </a:spcBef>
              <a:spcAft>
                <a:spcPts val="0"/>
              </a:spcAft>
              <a:buClr>
                <a:srgbClr val="595959"/>
              </a:buClr>
              <a:buSzPts val="2400"/>
              <a:buNone/>
            </a:pPr>
            <a:endParaRPr/>
          </a:p>
          <a:p>
            <a:pPr marL="0" lvl="0" indent="0" algn="just" rtl="0">
              <a:lnSpc>
                <a:spcPct val="103333"/>
              </a:lnSpc>
              <a:spcBef>
                <a:spcPts val="0"/>
              </a:spcBef>
              <a:spcAft>
                <a:spcPts val="0"/>
              </a:spcAft>
              <a:buClr>
                <a:srgbClr val="595959"/>
              </a:buClr>
              <a:buSzPts val="2400"/>
              <a:buNone/>
            </a:pPr>
            <a:r>
              <a:rPr lang="en-US"/>
              <a:t>You will understand how to implement sustainable practices in business settings, and make informed decisions and ethical choices that benefits operational efficiency and reputation.</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21"/>
          <p:cNvSpPr txBox="1">
            <a:spLocks noGrp="1"/>
          </p:cNvSpPr>
          <p:nvPr>
            <p:ph type="body" idx="1"/>
          </p:nvPr>
        </p:nvSpPr>
        <p:spPr>
          <a:xfrm>
            <a:off x="195072" y="1104900"/>
            <a:ext cx="5896695" cy="5419725"/>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en-US"/>
              <a:t>Energy management is a fundamental aspect of sustainable business practices. Energy audits can help businesses identify key areas where energy consumption can be optimised.</a:t>
            </a:r>
            <a:endParaRPr/>
          </a:p>
          <a:p>
            <a:pPr marL="0" lvl="0" indent="0" algn="just" rtl="0">
              <a:lnSpc>
                <a:spcPct val="90000"/>
              </a:lnSpc>
              <a:spcBef>
                <a:spcPts val="1000"/>
              </a:spcBef>
              <a:spcAft>
                <a:spcPts val="0"/>
              </a:spcAft>
              <a:buClr>
                <a:schemeClr val="lt1"/>
              </a:buClr>
              <a:buSzPts val="2200"/>
              <a:buNone/>
            </a:pPr>
            <a:r>
              <a:rPr lang="en-US"/>
              <a:t>Transitioning to energy-efficient appliances and systems, such as LED lighting and high-efficiency HVAC systems, can significantly reduce energy use. Investing in renewable  energy sources such as solar or wind energy not only cuts down on greenhouse gas emissions but also stabilises energy costs over time. This can help to safeguard against fluctuating energy prices.</a:t>
            </a:r>
            <a:endParaRPr/>
          </a:p>
          <a:p>
            <a:pPr marL="0" lvl="0" indent="0" algn="just" rtl="0">
              <a:lnSpc>
                <a:spcPct val="90000"/>
              </a:lnSpc>
              <a:spcBef>
                <a:spcPts val="1000"/>
              </a:spcBef>
              <a:spcAft>
                <a:spcPts val="0"/>
              </a:spcAft>
              <a:buClr>
                <a:schemeClr val="lt1"/>
              </a:buClr>
              <a:buSzPts val="2200"/>
              <a:buNone/>
            </a:pPr>
            <a:r>
              <a:rPr lang="en-US" u="sng">
                <a:solidFill>
                  <a:schemeClr val="hlink"/>
                </a:solidFill>
                <a:hlinkClick r:id="rId3"/>
              </a:rPr>
              <a:t>Find out more ways you can make your business more energy efficient by clicking on this link</a:t>
            </a:r>
            <a:endParaRPr/>
          </a:p>
        </p:txBody>
      </p:sp>
      <p:sp>
        <p:nvSpPr>
          <p:cNvPr id="404" name="Google Shape;404;p21"/>
          <p:cNvSpPr txBox="1">
            <a:spLocks noGrp="1"/>
          </p:cNvSpPr>
          <p:nvPr>
            <p:ph type="body" idx="2"/>
          </p:nvPr>
        </p:nvSpPr>
        <p:spPr>
          <a:xfrm>
            <a:off x="4330" y="112248"/>
            <a:ext cx="6095905" cy="99265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200"/>
              <a:buNone/>
            </a:pPr>
            <a:r>
              <a:rPr lang="en-US"/>
              <a:t>Energy Efficiency and Renewable Energy Solutions</a:t>
            </a:r>
            <a:endParaRPr/>
          </a:p>
        </p:txBody>
      </p:sp>
      <p:pic>
        <p:nvPicPr>
          <p:cNvPr id="405" name="Google Shape;405;p21"/>
          <p:cNvPicPr preferRelativeResize="0">
            <a:picLocks noGrp="1"/>
          </p:cNvPicPr>
          <p:nvPr>
            <p:ph type="pic" idx="3"/>
          </p:nvPr>
        </p:nvPicPr>
        <p:blipFill rotWithShape="1">
          <a:blip r:embed="rId4">
            <a:alphaModFix/>
          </a:blip>
          <a:srcRect l="23943" r="23943"/>
          <a:stretch/>
        </p:blipFill>
        <p:spPr>
          <a:xfrm>
            <a:off x="6083676" y="0"/>
            <a:ext cx="5361066" cy="6858000"/>
          </a:xfrm>
          <a:prstGeom prst="rect">
            <a:avLst/>
          </a:prstGeom>
          <a:solidFill>
            <a:srgbClr val="D8D8D8"/>
          </a:solid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22"/>
          <p:cNvSpPr txBox="1">
            <a:spLocks noGrp="1"/>
          </p:cNvSpPr>
          <p:nvPr>
            <p:ph type="body" idx="1"/>
          </p:nvPr>
        </p:nvSpPr>
        <p:spPr>
          <a:xfrm>
            <a:off x="5445760" y="1012637"/>
            <a:ext cx="5914967" cy="5111071"/>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endParaRPr b="1"/>
          </a:p>
          <a:p>
            <a:pPr marL="0" lvl="0" indent="0" algn="just" rtl="0">
              <a:lnSpc>
                <a:spcPct val="90000"/>
              </a:lnSpc>
              <a:spcBef>
                <a:spcPts val="1000"/>
              </a:spcBef>
              <a:spcAft>
                <a:spcPts val="0"/>
              </a:spcAft>
              <a:buClr>
                <a:schemeClr val="lt1"/>
              </a:buClr>
              <a:buSzPts val="2200"/>
              <a:buNone/>
            </a:pPr>
            <a:r>
              <a:rPr lang="en-US"/>
              <a:t>The first step in waste management is reducing the amount of waste generated. Businesses can achieve this by re-evaluating their production processes, product designs, and everyday operational practices to identify areas where waste can be minimised. </a:t>
            </a:r>
            <a:endParaRPr/>
          </a:p>
          <a:p>
            <a:pPr marL="0" lvl="0" indent="0" algn="just" rtl="0">
              <a:lnSpc>
                <a:spcPct val="90000"/>
              </a:lnSpc>
              <a:spcBef>
                <a:spcPts val="1000"/>
              </a:spcBef>
              <a:spcAft>
                <a:spcPts val="0"/>
              </a:spcAft>
              <a:buClr>
                <a:schemeClr val="lt1"/>
              </a:buClr>
              <a:buSzPts val="2200"/>
              <a:buNone/>
            </a:pPr>
            <a:endParaRPr/>
          </a:p>
          <a:p>
            <a:pPr marL="0" lvl="0" indent="0" algn="just" rtl="0">
              <a:lnSpc>
                <a:spcPct val="90000"/>
              </a:lnSpc>
              <a:spcBef>
                <a:spcPts val="1000"/>
              </a:spcBef>
              <a:spcAft>
                <a:spcPts val="0"/>
              </a:spcAft>
              <a:buClr>
                <a:schemeClr val="lt1"/>
              </a:buClr>
              <a:buSzPts val="2200"/>
              <a:buNone/>
            </a:pPr>
            <a:r>
              <a:rPr lang="en-US"/>
              <a:t>Process optimisation involves refining production workflows to increase efficiency, reduce costs, and minimise waste. This typically includes upgrading equipment and streamlining operations to use resources more effectively.</a:t>
            </a:r>
            <a:endParaRPr/>
          </a:p>
        </p:txBody>
      </p:sp>
      <p:sp>
        <p:nvSpPr>
          <p:cNvPr id="411" name="Google Shape;411;p22"/>
          <p:cNvSpPr txBox="1">
            <a:spLocks noGrp="1"/>
          </p:cNvSpPr>
          <p:nvPr>
            <p:ph type="body" idx="2"/>
          </p:nvPr>
        </p:nvSpPr>
        <p:spPr>
          <a:xfrm>
            <a:off x="5360988" y="154098"/>
            <a:ext cx="6345381" cy="99265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200"/>
              <a:buNone/>
            </a:pPr>
            <a:r>
              <a:rPr lang="en-US"/>
              <a:t>Waste Management and Reduction</a:t>
            </a:r>
            <a:endParaRPr/>
          </a:p>
        </p:txBody>
      </p:sp>
      <p:pic>
        <p:nvPicPr>
          <p:cNvPr id="412" name="Google Shape;412;p22"/>
          <p:cNvPicPr preferRelativeResize="0">
            <a:picLocks noGrp="1"/>
          </p:cNvPicPr>
          <p:nvPr>
            <p:ph type="pic" idx="3"/>
          </p:nvPr>
        </p:nvPicPr>
        <p:blipFill rotWithShape="1">
          <a:blip r:embed="rId3">
            <a:alphaModFix/>
          </a:blip>
          <a:srcRect l="23943" r="23943"/>
          <a:stretch/>
        </p:blipFill>
        <p:spPr>
          <a:xfrm>
            <a:off x="0" y="13974"/>
            <a:ext cx="5361066" cy="6858000"/>
          </a:xfrm>
          <a:prstGeom prst="rect">
            <a:avLst/>
          </a:prstGeom>
          <a:solidFill>
            <a:srgbClr val="D8D8D8"/>
          </a:solid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91"/>
          <p:cNvSpPr txBox="1">
            <a:spLocks noGrp="1"/>
          </p:cNvSpPr>
          <p:nvPr>
            <p:ph type="body" idx="2"/>
          </p:nvPr>
        </p:nvSpPr>
        <p:spPr>
          <a:xfrm>
            <a:off x="904856" y="622301"/>
            <a:ext cx="10029844" cy="5617074"/>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SzPts val="2200"/>
              <a:buNone/>
            </a:pPr>
            <a:r>
              <a:rPr lang="en-US"/>
              <a:t>Additionally, material substitutions replace single-use or non-recyclable items with alternatives like biodegradable packaging. Company-wide policies further support waste reduction by promoting digital documentation and reducing single-use items in offices and cafeterias.</a:t>
            </a:r>
            <a:endParaRPr sz="2400" b="1"/>
          </a:p>
          <a:p>
            <a:pPr marL="0" lvl="0" indent="0" algn="just" rtl="0">
              <a:lnSpc>
                <a:spcPct val="90000"/>
              </a:lnSpc>
              <a:spcBef>
                <a:spcPts val="0"/>
              </a:spcBef>
              <a:spcAft>
                <a:spcPts val="0"/>
              </a:spcAft>
              <a:buClr>
                <a:schemeClr val="lt1"/>
              </a:buClr>
              <a:buSzPts val="2200"/>
              <a:buNone/>
            </a:pPr>
            <a:endParaRPr sz="2400" b="1"/>
          </a:p>
          <a:p>
            <a:pPr marL="0" lvl="0" indent="0" algn="just" rtl="0">
              <a:lnSpc>
                <a:spcPct val="90000"/>
              </a:lnSpc>
              <a:spcBef>
                <a:spcPts val="0"/>
              </a:spcBef>
              <a:spcAft>
                <a:spcPts val="0"/>
              </a:spcAft>
              <a:buClr>
                <a:schemeClr val="lt1"/>
              </a:buClr>
              <a:buSzPts val="2200"/>
              <a:buNone/>
            </a:pPr>
            <a:r>
              <a:rPr lang="en-US" sz="2400" b="1"/>
              <a:t>Recycling and Reuse Programs</a:t>
            </a:r>
            <a:endParaRPr/>
          </a:p>
          <a:p>
            <a:pPr marL="0" lvl="0" indent="0" algn="just" rtl="0">
              <a:lnSpc>
                <a:spcPct val="90000"/>
              </a:lnSpc>
              <a:spcBef>
                <a:spcPts val="1000"/>
              </a:spcBef>
              <a:spcAft>
                <a:spcPts val="0"/>
              </a:spcAft>
              <a:buClr>
                <a:schemeClr val="lt1"/>
              </a:buClr>
              <a:buSzPts val="2200"/>
              <a:buNone/>
            </a:pPr>
            <a:r>
              <a:rPr lang="en-US" sz="2400"/>
              <a:t>After establishing waste reduction measures, attention turns to managing residual waste through effective recycling and reuse programs:</a:t>
            </a:r>
            <a:endParaRPr/>
          </a:p>
          <a:p>
            <a:pPr marL="0" lvl="0" indent="0" algn="just" rtl="0">
              <a:lnSpc>
                <a:spcPct val="90000"/>
              </a:lnSpc>
              <a:spcBef>
                <a:spcPts val="1000"/>
              </a:spcBef>
              <a:spcAft>
                <a:spcPts val="0"/>
              </a:spcAft>
              <a:buClr>
                <a:schemeClr val="lt1"/>
              </a:buClr>
              <a:buSzPts val="2200"/>
              <a:buNone/>
            </a:pPr>
            <a:r>
              <a:rPr lang="en-US" sz="2400" b="1"/>
              <a:t>Comprehensive Recycling: </a:t>
            </a:r>
            <a:r>
              <a:rPr lang="en-US" sz="2400"/>
              <a:t>Implement a structured recycling program that clearly outlines which materials can be recycled and how. Training employees on proper sorting and disposal is key to ensuring compliance.</a:t>
            </a:r>
            <a:endParaRPr/>
          </a:p>
          <a:p>
            <a:pPr marL="0" lvl="0" indent="0" algn="just" rtl="0">
              <a:lnSpc>
                <a:spcPct val="90000"/>
              </a:lnSpc>
              <a:spcBef>
                <a:spcPts val="1000"/>
              </a:spcBef>
              <a:spcAft>
                <a:spcPts val="0"/>
              </a:spcAft>
              <a:buClr>
                <a:schemeClr val="lt1"/>
              </a:buClr>
              <a:buSzPts val="2200"/>
              <a:buNone/>
            </a:pPr>
            <a:r>
              <a:rPr lang="en-US" sz="2400" b="1"/>
              <a:t>Creative Reuse: </a:t>
            </a:r>
            <a:r>
              <a:rPr lang="en-US" sz="2400"/>
              <a:t>Encourage repurposing materials within business operations, such as using scrap from one process as input for another.</a:t>
            </a:r>
            <a:endParaRPr/>
          </a:p>
          <a:p>
            <a:pPr marL="0" lvl="0" indent="0" algn="just" rtl="0">
              <a:lnSpc>
                <a:spcPct val="90000"/>
              </a:lnSpc>
              <a:spcBef>
                <a:spcPts val="1000"/>
              </a:spcBef>
              <a:spcAft>
                <a:spcPts val="0"/>
              </a:spcAft>
              <a:buClr>
                <a:schemeClr val="lt1"/>
              </a:buClr>
              <a:buSzPts val="2200"/>
              <a:buNone/>
            </a:pPr>
            <a:r>
              <a:rPr lang="en-US" sz="2400" b="1"/>
              <a:t>Partnerships for Waste Handling: </a:t>
            </a:r>
            <a:r>
              <a:rPr lang="en-US" sz="2400"/>
              <a:t>Collaborate with specialised waste management companies to ensure responsible processing of materials.</a:t>
            </a:r>
            <a:endParaRPr/>
          </a:p>
          <a:p>
            <a:pPr marL="457200" marR="0" lvl="0" indent="-228600" algn="just" rtl="0">
              <a:lnSpc>
                <a:spcPct val="103333"/>
              </a:lnSpc>
              <a:spcBef>
                <a:spcPts val="0"/>
              </a:spcBef>
              <a:spcAft>
                <a:spcPts val="0"/>
              </a:spcAft>
              <a:buClr>
                <a:srgbClr val="595959"/>
              </a:buClr>
              <a:buSzPts val="2400"/>
              <a:buFont typeface="Arial"/>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92"/>
          <p:cNvSpPr txBox="1">
            <a:spLocks noGrp="1"/>
          </p:cNvSpPr>
          <p:nvPr>
            <p:ph type="body" idx="1"/>
          </p:nvPr>
        </p:nvSpPr>
        <p:spPr>
          <a:xfrm>
            <a:off x="904856" y="826894"/>
            <a:ext cx="10052954" cy="803654"/>
          </a:xfrm>
          <a:prstGeom prst="rect">
            <a:avLst/>
          </a:prstGeom>
          <a:noFill/>
          <a:ln>
            <a:noFill/>
          </a:ln>
        </p:spPr>
        <p:txBody>
          <a:bodyPr spcFirstLastPara="1" wrap="square" lIns="91425" tIns="45700" rIns="91425" bIns="45700" anchor="t" anchorCtr="0">
            <a:noAutofit/>
          </a:bodyPr>
          <a:lstStyle/>
          <a:p>
            <a:pPr marL="457200" marR="0" lvl="0" indent="-228600" algn="ctr" rtl="0">
              <a:lnSpc>
                <a:spcPct val="90000"/>
              </a:lnSpc>
              <a:spcBef>
                <a:spcPts val="1000"/>
              </a:spcBef>
              <a:spcAft>
                <a:spcPts val="0"/>
              </a:spcAft>
              <a:buClr>
                <a:srgbClr val="73B64B"/>
              </a:buClr>
              <a:buSzPts val="3600"/>
              <a:buFont typeface="Arial"/>
              <a:buNone/>
            </a:pPr>
            <a:r>
              <a:rPr lang="en-US" sz="3600"/>
              <a:t>Water Conservation Techniques</a:t>
            </a:r>
            <a:endParaRPr/>
          </a:p>
          <a:p>
            <a:pPr marL="457200" marR="0" lvl="0" indent="-228600" algn="l" rtl="0">
              <a:lnSpc>
                <a:spcPct val="90000"/>
              </a:lnSpc>
              <a:spcBef>
                <a:spcPts val="1000"/>
              </a:spcBef>
              <a:spcAft>
                <a:spcPts val="0"/>
              </a:spcAft>
              <a:buClr>
                <a:srgbClr val="73B64B"/>
              </a:buClr>
              <a:buSzPts val="3600"/>
              <a:buFont typeface="Arial"/>
              <a:buNone/>
            </a:pPr>
            <a:endParaRPr/>
          </a:p>
        </p:txBody>
      </p:sp>
      <p:sp>
        <p:nvSpPr>
          <p:cNvPr id="423" name="Google Shape;423;p92"/>
          <p:cNvSpPr txBox="1">
            <a:spLocks noGrp="1"/>
          </p:cNvSpPr>
          <p:nvPr>
            <p:ph type="body" idx="2"/>
          </p:nvPr>
        </p:nvSpPr>
        <p:spPr>
          <a:xfrm>
            <a:off x="904856" y="1630549"/>
            <a:ext cx="10052954" cy="4608826"/>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en-US"/>
              <a:t>For micro enterprises and small businesses, implementing water conservation is both practical and vital, helping to manage resources efficiently and reduce operational costs. Developing a basic water management plan is crucial; this could start with conducting simple audits to understand water usage patterns and identifying leaky fixtures for immediate repair.</a:t>
            </a:r>
            <a:endParaRPr/>
          </a:p>
          <a:p>
            <a:pPr marL="0" lvl="0" indent="0" algn="just" rtl="0">
              <a:lnSpc>
                <a:spcPct val="90000"/>
              </a:lnSpc>
              <a:spcBef>
                <a:spcPts val="1000"/>
              </a:spcBef>
              <a:spcAft>
                <a:spcPts val="0"/>
              </a:spcAft>
              <a:buClr>
                <a:schemeClr val="lt1"/>
              </a:buClr>
              <a:buSzPts val="2200"/>
              <a:buNone/>
            </a:pPr>
            <a:r>
              <a:rPr lang="en-US"/>
              <a:t>Educating employees or family members involved in the business about the importance of water conservation can increase responsible usage habits. Micro enterprises can also contribute to community efforts in water conservation, thereby enhancing environmental sustainability locally and at the same time cultivating positive business reputation.</a:t>
            </a:r>
            <a:endParaRPr/>
          </a:p>
          <a:p>
            <a:pPr marL="0" lvl="0" indent="0" algn="just" rtl="0">
              <a:lnSpc>
                <a:spcPct val="90000"/>
              </a:lnSpc>
              <a:spcBef>
                <a:spcPts val="1000"/>
              </a:spcBef>
              <a:spcAft>
                <a:spcPts val="0"/>
              </a:spcAft>
              <a:buClr>
                <a:schemeClr val="lt1"/>
              </a:buClr>
              <a:buSzPts val="2200"/>
              <a:buNone/>
            </a:pPr>
            <a:r>
              <a:rPr lang="en-US" u="sng">
                <a:solidFill>
                  <a:schemeClr val="hlink"/>
                </a:solidFill>
                <a:hlinkClick r:id="rId3"/>
              </a:rPr>
              <a:t>Click here to find out more ways a business can reduce its water consumption</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93"/>
          <p:cNvSpPr txBox="1">
            <a:spLocks noGrp="1"/>
          </p:cNvSpPr>
          <p:nvPr>
            <p:ph type="body" idx="1"/>
          </p:nvPr>
        </p:nvSpPr>
        <p:spPr>
          <a:xfrm>
            <a:off x="904856" y="826894"/>
            <a:ext cx="10052954" cy="803654"/>
          </a:xfrm>
          <a:prstGeom prst="rect">
            <a:avLst/>
          </a:prstGeom>
          <a:noFill/>
          <a:ln>
            <a:noFill/>
          </a:ln>
        </p:spPr>
        <p:txBody>
          <a:bodyPr spcFirstLastPara="1" wrap="square" lIns="91425" tIns="45700" rIns="91425" bIns="45700" anchor="t" anchorCtr="0">
            <a:noAutofit/>
          </a:bodyPr>
          <a:lstStyle/>
          <a:p>
            <a:pPr marL="457200" marR="0" lvl="0" indent="-228600" algn="ctr" rtl="0">
              <a:lnSpc>
                <a:spcPct val="90000"/>
              </a:lnSpc>
              <a:spcBef>
                <a:spcPts val="1000"/>
              </a:spcBef>
              <a:spcAft>
                <a:spcPts val="0"/>
              </a:spcAft>
              <a:buClr>
                <a:srgbClr val="73B64B"/>
              </a:buClr>
              <a:buSzPts val="3600"/>
              <a:buFont typeface="Arial"/>
              <a:buNone/>
            </a:pPr>
            <a:r>
              <a:rPr lang="en-US" sz="3600"/>
              <a:t>Sustainable Sourcing and Supply Chains</a:t>
            </a:r>
            <a:endParaRPr/>
          </a:p>
          <a:p>
            <a:pPr marL="457200" marR="0" lvl="0" indent="-228600" algn="l" rtl="0">
              <a:lnSpc>
                <a:spcPct val="90000"/>
              </a:lnSpc>
              <a:spcBef>
                <a:spcPts val="1000"/>
              </a:spcBef>
              <a:spcAft>
                <a:spcPts val="0"/>
              </a:spcAft>
              <a:buClr>
                <a:srgbClr val="73B64B"/>
              </a:buClr>
              <a:buSzPts val="3600"/>
              <a:buFont typeface="Arial"/>
              <a:buNone/>
            </a:pPr>
            <a:endParaRPr/>
          </a:p>
        </p:txBody>
      </p:sp>
      <p:sp>
        <p:nvSpPr>
          <p:cNvPr id="429" name="Google Shape;429;p93"/>
          <p:cNvSpPr txBox="1">
            <a:spLocks noGrp="1"/>
          </p:cNvSpPr>
          <p:nvPr>
            <p:ph type="body" idx="2"/>
          </p:nvPr>
        </p:nvSpPr>
        <p:spPr>
          <a:xfrm>
            <a:off x="904856" y="1755649"/>
            <a:ext cx="10052954" cy="4483726"/>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en-US"/>
              <a:t>Sustainable sourcing is essential for maintaining ethical and environmentally friendly supply chains. Choosing suppliers who follow sustainable practices enhances a business's sustainability credentials and ensures compliance with global standards.</a:t>
            </a:r>
            <a:endParaRPr/>
          </a:p>
          <a:p>
            <a:pPr marL="0" lvl="0" indent="0" algn="just" rtl="0">
              <a:lnSpc>
                <a:spcPct val="90000"/>
              </a:lnSpc>
              <a:spcBef>
                <a:spcPts val="1000"/>
              </a:spcBef>
              <a:spcAft>
                <a:spcPts val="0"/>
              </a:spcAft>
              <a:buClr>
                <a:schemeClr val="lt1"/>
              </a:buClr>
              <a:buSzPts val="2200"/>
              <a:buNone/>
            </a:pPr>
            <a:r>
              <a:rPr lang="en-US"/>
              <a:t>Opting for sustainable materials in products reduces environmental harm and meets the growing consumer demand for eco-friendly products. Regular supply chain audits ensure ongoing compliance and improvement, strengthening a company’s sustainability profile.</a:t>
            </a:r>
            <a:endParaRPr/>
          </a:p>
          <a:p>
            <a:pPr marL="0" lvl="0" indent="0" algn="just" rtl="0">
              <a:lnSpc>
                <a:spcPct val="90000"/>
              </a:lnSpc>
              <a:spcBef>
                <a:spcPts val="1000"/>
              </a:spcBef>
              <a:spcAft>
                <a:spcPts val="0"/>
              </a:spcAft>
              <a:buClr>
                <a:schemeClr val="lt1"/>
              </a:buClr>
              <a:buSzPts val="2200"/>
              <a:buNone/>
            </a:pPr>
            <a:r>
              <a:rPr lang="en-US"/>
              <a:t>Fair Trade and Labor Practices involve ensuring that all workers in the supply chain are treated ethically and receive fair wages, promoting a just and equitable workplace environment.</a:t>
            </a:r>
            <a:br>
              <a:rPr lang="en-US" u="sng">
                <a:solidFill>
                  <a:schemeClr val="hlink"/>
                </a:solidFill>
                <a:hlinkClick r:id="rId3"/>
              </a:rPr>
            </a:br>
            <a:r>
              <a:rPr lang="en-US" u="sng">
                <a:solidFill>
                  <a:schemeClr val="hlink"/>
                </a:solidFill>
                <a:hlinkClick r:id="rId3"/>
              </a:rPr>
              <a:t>Click here to find out more</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94"/>
          <p:cNvSpPr txBox="1">
            <a:spLocks noGrp="1"/>
          </p:cNvSpPr>
          <p:nvPr>
            <p:ph type="body" idx="1"/>
          </p:nvPr>
        </p:nvSpPr>
        <p:spPr>
          <a:xfrm>
            <a:off x="904856" y="717166"/>
            <a:ext cx="10052954" cy="803654"/>
          </a:xfrm>
          <a:prstGeom prst="rect">
            <a:avLst/>
          </a:prstGeom>
          <a:noFill/>
          <a:ln>
            <a:noFill/>
          </a:ln>
        </p:spPr>
        <p:txBody>
          <a:bodyPr spcFirstLastPara="1" wrap="square" lIns="91425" tIns="45700" rIns="91425" bIns="45700" anchor="t" anchorCtr="0">
            <a:noAutofit/>
          </a:bodyPr>
          <a:lstStyle/>
          <a:p>
            <a:pPr marL="457200" marR="0" lvl="0" indent="-228600" algn="ctr" rtl="0">
              <a:lnSpc>
                <a:spcPct val="90000"/>
              </a:lnSpc>
              <a:spcBef>
                <a:spcPts val="1000"/>
              </a:spcBef>
              <a:spcAft>
                <a:spcPts val="0"/>
              </a:spcAft>
              <a:buClr>
                <a:srgbClr val="73B64B"/>
              </a:buClr>
              <a:buSzPts val="3600"/>
              <a:buFont typeface="Arial"/>
              <a:buNone/>
            </a:pPr>
            <a:r>
              <a:rPr lang="en-US" sz="3600"/>
              <a:t>Corporate Culture and Sustainability</a:t>
            </a:r>
            <a:endParaRPr/>
          </a:p>
          <a:p>
            <a:pPr marL="457200" marR="0" lvl="0" indent="-228600" algn="l" rtl="0">
              <a:lnSpc>
                <a:spcPct val="90000"/>
              </a:lnSpc>
              <a:spcBef>
                <a:spcPts val="1000"/>
              </a:spcBef>
              <a:spcAft>
                <a:spcPts val="0"/>
              </a:spcAft>
              <a:buClr>
                <a:srgbClr val="73B64B"/>
              </a:buClr>
              <a:buSzPts val="3600"/>
              <a:buFont typeface="Arial"/>
              <a:buNone/>
            </a:pPr>
            <a:endParaRPr/>
          </a:p>
        </p:txBody>
      </p:sp>
      <p:sp>
        <p:nvSpPr>
          <p:cNvPr id="435" name="Google Shape;435;p94"/>
          <p:cNvSpPr txBox="1">
            <a:spLocks noGrp="1"/>
          </p:cNvSpPr>
          <p:nvPr>
            <p:ph type="body" idx="2"/>
          </p:nvPr>
        </p:nvSpPr>
        <p:spPr>
          <a:xfrm>
            <a:off x="904856" y="1630549"/>
            <a:ext cx="10052954" cy="4608826"/>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en-US" sz="2400"/>
              <a:t>Corporate culture and sustainability are closely linked, particularly in micro and small businesses where integrating environmental and social values into the organisation can significantly impact operations and reputation.</a:t>
            </a:r>
            <a:endParaRPr/>
          </a:p>
          <a:p>
            <a:pPr marL="0" lvl="0" indent="0" algn="just" rtl="0">
              <a:lnSpc>
                <a:spcPct val="90000"/>
              </a:lnSpc>
              <a:spcBef>
                <a:spcPts val="1000"/>
              </a:spcBef>
              <a:spcAft>
                <a:spcPts val="0"/>
              </a:spcAft>
              <a:buClr>
                <a:schemeClr val="lt1"/>
              </a:buClr>
              <a:buSzPts val="2200"/>
              <a:buNone/>
            </a:pPr>
            <a:r>
              <a:rPr lang="en-US" sz="2400"/>
              <a:t>A focus on sustainability enhances employee engagement and drives innovation. Leadership is crucial in embedding these values throughout the business. This culture attracts employees who prioritise sustainability and thus fosters a collaborative environment conducive to innovative practices. </a:t>
            </a:r>
            <a:endParaRPr/>
          </a:p>
          <a:p>
            <a:pPr marL="0" lvl="0" indent="0" algn="just" rtl="0">
              <a:lnSpc>
                <a:spcPct val="90000"/>
              </a:lnSpc>
              <a:spcBef>
                <a:spcPts val="1000"/>
              </a:spcBef>
              <a:spcAft>
                <a:spcPts val="0"/>
              </a:spcAft>
              <a:buClr>
                <a:schemeClr val="lt1"/>
              </a:buClr>
              <a:buSzPts val="2200"/>
              <a:buNone/>
            </a:pPr>
            <a:r>
              <a:rPr lang="en-US" sz="2400"/>
              <a:t>Challenges like resistance to change and balancing sustainability with profitability are common, but the long-term benefits, such as improved customer loyalty, better brand reputation, and compliance with environmental standards, often outweigh these obstacles, making sustainability a strategic choice for small businesses.</a:t>
            </a:r>
            <a:endParaRPr/>
          </a:p>
          <a:p>
            <a:pPr marL="0" lvl="0" indent="0" algn="just" rtl="0">
              <a:lnSpc>
                <a:spcPct val="90000"/>
              </a:lnSpc>
              <a:spcBef>
                <a:spcPts val="1000"/>
              </a:spcBef>
              <a:spcAft>
                <a:spcPts val="0"/>
              </a:spcAft>
              <a:buClr>
                <a:schemeClr val="lt1"/>
              </a:buClr>
              <a:buSzPts val="2200"/>
              <a:buNone/>
            </a:pPr>
            <a:r>
              <a:rPr lang="en-US" sz="2400" u="sng">
                <a:solidFill>
                  <a:schemeClr val="hlink"/>
                </a:solidFill>
                <a:hlinkClick r:id="rId3"/>
              </a:rPr>
              <a:t>Click here for more information</a:t>
            </a:r>
            <a:endParaRPr sz="2400"/>
          </a:p>
          <a:p>
            <a:pPr marL="457200" marR="0" lvl="0" indent="-228600" algn="just" rtl="0">
              <a:lnSpc>
                <a:spcPct val="103333"/>
              </a:lnSpc>
              <a:spcBef>
                <a:spcPts val="0"/>
              </a:spcBef>
              <a:spcAft>
                <a:spcPts val="0"/>
              </a:spcAft>
              <a:buClr>
                <a:srgbClr val="595959"/>
              </a:buClr>
              <a:buSzPts val="2400"/>
              <a:buFont typeface="Arial"/>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25"/>
          <p:cNvSpPr txBox="1">
            <a:spLocks noGrp="1"/>
          </p:cNvSpPr>
          <p:nvPr>
            <p:ph type="body" idx="1"/>
          </p:nvPr>
        </p:nvSpPr>
        <p:spPr>
          <a:xfrm>
            <a:off x="1218922" y="348055"/>
            <a:ext cx="10007112" cy="807005"/>
          </a:xfrm>
          <a:prstGeom prst="rect">
            <a:avLst/>
          </a:prstGeom>
          <a:noFill/>
          <a:ln>
            <a:noFill/>
          </a:ln>
        </p:spPr>
        <p:txBody>
          <a:bodyPr spcFirstLastPara="1" wrap="square" lIns="91425" tIns="45700" rIns="91425" bIns="45700" anchor="t" anchorCtr="0">
            <a:noAutofit/>
          </a:bodyPr>
          <a:lstStyle/>
          <a:p>
            <a:pPr marL="457200" lvl="0" indent="-228600" algn="ctr" rtl="0">
              <a:lnSpc>
                <a:spcPct val="90000"/>
              </a:lnSpc>
              <a:spcBef>
                <a:spcPts val="1000"/>
              </a:spcBef>
              <a:spcAft>
                <a:spcPts val="0"/>
              </a:spcAft>
              <a:buSzPts val="3600"/>
              <a:buNone/>
            </a:pPr>
            <a:r>
              <a:rPr lang="en-US">
                <a:solidFill>
                  <a:srgbClr val="595959"/>
                </a:solidFill>
              </a:rPr>
              <a:t>SOS Starter Kit Table of Contents </a:t>
            </a:r>
            <a:endParaRPr/>
          </a:p>
        </p:txBody>
      </p:sp>
      <p:graphicFrame>
        <p:nvGraphicFramePr>
          <p:cNvPr id="230" name="Google Shape;230;p25"/>
          <p:cNvGraphicFramePr/>
          <p:nvPr/>
        </p:nvGraphicFramePr>
        <p:xfrm>
          <a:off x="621792" y="1456944"/>
          <a:ext cx="10604250" cy="4502265"/>
        </p:xfrm>
        <a:graphic>
          <a:graphicData uri="http://schemas.openxmlformats.org/drawingml/2006/table">
            <a:tbl>
              <a:tblPr>
                <a:noFill/>
                <a:tableStyleId>{51917863-6571-49AB-A12F-83F1F9359838}</a:tableStyleId>
              </a:tblPr>
              <a:tblGrid>
                <a:gridCol w="5302125">
                  <a:extLst>
                    <a:ext uri="{9D8B030D-6E8A-4147-A177-3AD203B41FA5}">
                      <a16:colId xmlns:a16="http://schemas.microsoft.com/office/drawing/2014/main" val="20000"/>
                    </a:ext>
                  </a:extLst>
                </a:gridCol>
                <a:gridCol w="5302125">
                  <a:extLst>
                    <a:ext uri="{9D8B030D-6E8A-4147-A177-3AD203B41FA5}">
                      <a16:colId xmlns:a16="http://schemas.microsoft.com/office/drawing/2014/main" val="20001"/>
                    </a:ext>
                  </a:extLst>
                </a:gridCol>
              </a:tblGrid>
              <a:tr h="538150">
                <a:tc>
                  <a:txBody>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UNIT  NAME</a:t>
                      </a:r>
                      <a:endParaRPr sz="3600" b="1" i="0" u="none" strike="noStrike" cap="none">
                        <a:solidFill>
                          <a:srgbClr val="73B64B"/>
                        </a:solidFill>
                        <a:latin typeface="Calibri"/>
                        <a:ea typeface="Calibri"/>
                        <a:cs typeface="Calibri"/>
                        <a:sym typeface="Calibri"/>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UNIT NAME</a:t>
                      </a:r>
                      <a:endParaRPr sz="3600" b="1" i="0" u="none" strike="noStrike" cap="none">
                        <a:solidFill>
                          <a:srgbClr val="73B64B"/>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0"/>
                  </a:ext>
                </a:extLst>
              </a:tr>
              <a:tr h="538150">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Introduction to the SOS Starter Kit</a:t>
                      </a:r>
                      <a:endParaRPr sz="2400" u="none" strike="noStrike" cap="none">
                        <a:solidFill>
                          <a:srgbClr val="01010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Unit 7- Supply Chain Transparency</a:t>
                      </a:r>
                      <a:endParaRPr sz="2400" u="none" strike="noStrike" cap="none">
                        <a:solidFill>
                          <a:srgbClr val="01010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1"/>
                  </a:ext>
                </a:extLst>
              </a:tr>
              <a:tr h="594000">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Unit 1- Sustainable Business Operations</a:t>
                      </a:r>
                      <a:endParaRPr sz="2400" u="none" strike="noStrike" cap="none">
                        <a:solidFill>
                          <a:srgbClr val="01010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Unit 8- Benchmark Practices</a:t>
                      </a:r>
                      <a:endParaRPr sz="2400" u="none" strike="noStrike" cap="none">
                        <a:solidFill>
                          <a:srgbClr val="01010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2"/>
                  </a:ext>
                </a:extLst>
              </a:tr>
              <a:tr h="538150">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Unit 2- Sustainable Thinking</a:t>
                      </a:r>
                      <a:endParaRPr sz="2400" u="none" strike="noStrike" cap="none">
                        <a:solidFill>
                          <a:srgbClr val="01010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Unit 9- Digital Tools</a:t>
                      </a:r>
                      <a:endParaRPr sz="2400" u="none" strike="noStrike" cap="none">
                        <a:solidFill>
                          <a:srgbClr val="01010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3"/>
                  </a:ext>
                </a:extLst>
              </a:tr>
              <a:tr h="577425">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Unit 3- Engaging Staff</a:t>
                      </a:r>
                      <a:endParaRPr sz="2400" u="none" strike="noStrike" cap="none">
                        <a:solidFill>
                          <a:srgbClr val="01010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Unit 10- Pitfalls in Sustainable Businesses</a:t>
                      </a:r>
                      <a:endParaRPr sz="2400" u="none" strike="noStrike" cap="none">
                        <a:solidFill>
                          <a:srgbClr val="01010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4"/>
                  </a:ext>
                </a:extLst>
              </a:tr>
              <a:tr h="538150">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Unit 4- Serving Green Consumers</a:t>
                      </a:r>
                      <a:endParaRPr sz="2400" u="none" strike="noStrike" cap="none">
                        <a:solidFill>
                          <a:srgbClr val="01010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Summary to the SOS Starter Kit</a:t>
                      </a:r>
                      <a:endParaRPr sz="2400" u="none" strike="noStrike" cap="none">
                        <a:solidFill>
                          <a:srgbClr val="01010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5"/>
                  </a:ext>
                </a:extLst>
              </a:tr>
              <a:tr h="538150">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Unit 5- Community Partnerships</a:t>
                      </a:r>
                      <a:endParaRPr sz="2400" u="none" strike="noStrike" cap="none">
                        <a:solidFill>
                          <a:srgbClr val="01010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Key Terms and Definitions</a:t>
                      </a:r>
                      <a:endParaRPr sz="2400" u="none" strike="noStrike" cap="none">
                        <a:solidFill>
                          <a:srgbClr val="01010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6"/>
                  </a:ext>
                </a:extLst>
              </a:tr>
              <a:tr h="538150">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Unit 6- Assessment and Planning</a:t>
                      </a:r>
                      <a:endParaRPr sz="2400" u="none" strike="noStrike" cap="none">
                        <a:solidFill>
                          <a:srgbClr val="01010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References</a:t>
                      </a:r>
                      <a:endParaRPr sz="2400" u="none" strike="noStrike" cap="none">
                        <a:solidFill>
                          <a:srgbClr val="01010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7"/>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441" name="Google Shape;441;p36"/>
          <p:cNvPicPr preferRelativeResize="0">
            <a:picLocks noGrp="1"/>
          </p:cNvPicPr>
          <p:nvPr>
            <p:ph type="pic" idx="2"/>
          </p:nvPr>
        </p:nvPicPr>
        <p:blipFill rotWithShape="1">
          <a:blip r:embed="rId3">
            <a:alphaModFix/>
          </a:blip>
          <a:srcRect l="-220" t="13271" r="220" b="20626"/>
          <a:stretch/>
        </p:blipFill>
        <p:spPr>
          <a:xfrm>
            <a:off x="0" y="2626822"/>
            <a:ext cx="7708195" cy="3396829"/>
          </a:xfrm>
          <a:prstGeom prst="rect">
            <a:avLst/>
          </a:prstGeom>
          <a:solidFill>
            <a:srgbClr val="BFBFBF"/>
          </a:solidFill>
          <a:ln>
            <a:noFill/>
          </a:ln>
        </p:spPr>
      </p:pic>
      <p:sp>
        <p:nvSpPr>
          <p:cNvPr id="442" name="Google Shape;442;p36"/>
          <p:cNvSpPr txBox="1">
            <a:spLocks noGrp="1"/>
          </p:cNvSpPr>
          <p:nvPr>
            <p:ph type="body" idx="1"/>
          </p:nvPr>
        </p:nvSpPr>
        <p:spPr>
          <a:xfrm>
            <a:off x="7708195" y="686123"/>
            <a:ext cx="2549025" cy="1435285"/>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9600"/>
              <a:buNone/>
            </a:pPr>
            <a:r>
              <a:rPr lang="en-US"/>
              <a:t>02.3</a:t>
            </a:r>
            <a:endParaRPr/>
          </a:p>
        </p:txBody>
      </p:sp>
      <p:sp>
        <p:nvSpPr>
          <p:cNvPr id="443" name="Google Shape;443;p36"/>
          <p:cNvSpPr/>
          <p:nvPr/>
        </p:nvSpPr>
        <p:spPr>
          <a:xfrm>
            <a:off x="5722297" y="4461934"/>
            <a:ext cx="4933927"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3200" b="1" i="0" u="none" strike="noStrike" cap="none">
                <a:solidFill>
                  <a:srgbClr val="73B64B"/>
                </a:solidFill>
                <a:latin typeface="Calibri"/>
                <a:ea typeface="Calibri"/>
                <a:cs typeface="Calibri"/>
                <a:sym typeface="Calibri"/>
              </a:rPr>
              <a:t>Topic 3: Regulatory Insight and Stakeholder Engagement</a:t>
            </a:r>
            <a:endParaRPr sz="3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28"/>
          <p:cNvSpPr txBox="1">
            <a:spLocks noGrp="1"/>
          </p:cNvSpPr>
          <p:nvPr>
            <p:ph type="body" idx="1"/>
          </p:nvPr>
        </p:nvSpPr>
        <p:spPr>
          <a:xfrm>
            <a:off x="148262" y="1336241"/>
            <a:ext cx="5943505" cy="3666574"/>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en-US"/>
              <a:t>For micro enterprises in the EU, understanding and complying with sustainability-related regulations is important. The EU has a comprehensive framework of environmental and social regulations that small businesses must navigate.</a:t>
            </a:r>
            <a:endParaRPr/>
          </a:p>
          <a:p>
            <a:pPr marL="0" lvl="0" indent="0" algn="just" rtl="0">
              <a:lnSpc>
                <a:spcPct val="90000"/>
              </a:lnSpc>
              <a:spcBef>
                <a:spcPts val="1000"/>
              </a:spcBef>
              <a:spcAft>
                <a:spcPts val="0"/>
              </a:spcAft>
              <a:buClr>
                <a:schemeClr val="lt1"/>
              </a:buClr>
              <a:buSzPts val="2200"/>
              <a:buNone/>
            </a:pPr>
            <a:endParaRPr/>
          </a:p>
          <a:p>
            <a:pPr marL="0" lvl="0" indent="0" algn="just" rtl="0">
              <a:lnSpc>
                <a:spcPct val="90000"/>
              </a:lnSpc>
              <a:spcBef>
                <a:spcPts val="1000"/>
              </a:spcBef>
              <a:spcAft>
                <a:spcPts val="0"/>
              </a:spcAft>
              <a:buClr>
                <a:schemeClr val="lt1"/>
              </a:buClr>
              <a:buSzPts val="2200"/>
              <a:buNone/>
            </a:pPr>
            <a:r>
              <a:rPr lang="en-US"/>
              <a:t>These can include directives on waste management, energy efficiency, and emissions, as well as regulations on labour rights and community engagement.</a:t>
            </a:r>
            <a:endParaRPr sz="2200"/>
          </a:p>
        </p:txBody>
      </p:sp>
      <p:sp>
        <p:nvSpPr>
          <p:cNvPr id="449" name="Google Shape;449;p28"/>
          <p:cNvSpPr txBox="1">
            <a:spLocks noGrp="1"/>
          </p:cNvSpPr>
          <p:nvPr>
            <p:ph type="body" idx="2"/>
          </p:nvPr>
        </p:nvSpPr>
        <p:spPr>
          <a:xfrm>
            <a:off x="140171" y="263376"/>
            <a:ext cx="6095905"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en-US" sz="3000"/>
              <a:t>Understanding the EU Regulatory Landscape</a:t>
            </a:r>
            <a:endParaRPr sz="3000"/>
          </a:p>
        </p:txBody>
      </p:sp>
      <p:pic>
        <p:nvPicPr>
          <p:cNvPr id="450" name="Google Shape;450;p28"/>
          <p:cNvPicPr preferRelativeResize="0">
            <a:picLocks noGrp="1"/>
          </p:cNvPicPr>
          <p:nvPr>
            <p:ph type="pic" idx="3"/>
          </p:nvPr>
        </p:nvPicPr>
        <p:blipFill rotWithShape="1">
          <a:blip r:embed="rId3">
            <a:alphaModFix/>
          </a:blip>
          <a:srcRect l="23943" r="23943"/>
          <a:stretch/>
        </p:blipFill>
        <p:spPr>
          <a:xfrm>
            <a:off x="6083676" y="0"/>
            <a:ext cx="5361066" cy="6858000"/>
          </a:xfrm>
          <a:prstGeom prst="rect">
            <a:avLst/>
          </a:prstGeom>
          <a:solidFill>
            <a:srgbClr val="D8D8D8"/>
          </a:solid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29"/>
          <p:cNvSpPr txBox="1">
            <a:spLocks noGrp="1"/>
          </p:cNvSpPr>
          <p:nvPr>
            <p:ph type="body" idx="1"/>
          </p:nvPr>
        </p:nvSpPr>
        <p:spPr>
          <a:xfrm>
            <a:off x="5445761" y="1142422"/>
            <a:ext cx="5887258" cy="3715906"/>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en-US"/>
              <a:t>Navigating regulatory requirements and engaging stakeholders are essential for implementing sustainable practices in EU micro enterprises. Here are three types regulations to know:</a:t>
            </a:r>
            <a:endParaRPr/>
          </a:p>
          <a:p>
            <a:pPr marL="0" lvl="0" indent="0" algn="just" rtl="0">
              <a:lnSpc>
                <a:spcPct val="90000"/>
              </a:lnSpc>
              <a:spcBef>
                <a:spcPts val="1000"/>
              </a:spcBef>
              <a:spcAft>
                <a:spcPts val="0"/>
              </a:spcAft>
              <a:buClr>
                <a:schemeClr val="lt1"/>
              </a:buClr>
              <a:buSzPts val="2200"/>
              <a:buNone/>
            </a:pPr>
            <a:r>
              <a:rPr lang="en-US" b="1"/>
              <a:t>Environmental Regulations: </a:t>
            </a:r>
            <a:r>
              <a:rPr lang="en-US"/>
              <a:t>EU directives such as the Waste Framework Directive and the Eco-design Directive mandate specific waste management practices and energy-efficient product design.</a:t>
            </a:r>
            <a:endParaRPr/>
          </a:p>
        </p:txBody>
      </p:sp>
      <p:sp>
        <p:nvSpPr>
          <p:cNvPr id="456" name="Google Shape;456;p29"/>
          <p:cNvSpPr txBox="1">
            <a:spLocks noGrp="1"/>
          </p:cNvSpPr>
          <p:nvPr>
            <p:ph type="body" idx="2"/>
          </p:nvPr>
        </p:nvSpPr>
        <p:spPr>
          <a:xfrm>
            <a:off x="5445761" y="322824"/>
            <a:ext cx="5971952" cy="69317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en-US" sz="3000"/>
              <a:t>Key EU Regulations to Consider</a:t>
            </a:r>
            <a:endParaRPr sz="3000"/>
          </a:p>
        </p:txBody>
      </p:sp>
      <p:pic>
        <p:nvPicPr>
          <p:cNvPr id="457" name="Google Shape;457;p29"/>
          <p:cNvPicPr preferRelativeResize="0">
            <a:picLocks noGrp="1"/>
          </p:cNvPicPr>
          <p:nvPr>
            <p:ph type="pic" idx="3"/>
          </p:nvPr>
        </p:nvPicPr>
        <p:blipFill rotWithShape="1">
          <a:blip r:embed="rId3">
            <a:alphaModFix/>
          </a:blip>
          <a:srcRect l="23943" r="23943"/>
          <a:stretch/>
        </p:blipFill>
        <p:spPr>
          <a:xfrm>
            <a:off x="0" y="13974"/>
            <a:ext cx="5361066" cy="6858000"/>
          </a:xfrm>
          <a:prstGeom prst="rect">
            <a:avLst/>
          </a:prstGeom>
          <a:solidFill>
            <a:srgbClr val="D8D8D8"/>
          </a:solid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95"/>
          <p:cNvSpPr txBox="1">
            <a:spLocks noGrp="1"/>
          </p:cNvSpPr>
          <p:nvPr>
            <p:ph type="body" idx="1"/>
          </p:nvPr>
        </p:nvSpPr>
        <p:spPr>
          <a:xfrm>
            <a:off x="5568252" y="1057862"/>
            <a:ext cx="5661318" cy="4557735"/>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1000"/>
              </a:spcBef>
              <a:spcAft>
                <a:spcPts val="0"/>
              </a:spcAft>
              <a:buClr>
                <a:schemeClr val="lt1"/>
              </a:buClr>
              <a:buSzPts val="2200"/>
              <a:buNone/>
            </a:pPr>
            <a:r>
              <a:rPr lang="en-US" b="1"/>
              <a:t>Social Regulations: </a:t>
            </a:r>
            <a:r>
              <a:rPr lang="en-US"/>
              <a:t>The EU’s General Data Protection Regulation (GDPR) and directives on labour rights ensure the protection of personal data and promote fair labour practices.</a:t>
            </a:r>
            <a:endParaRPr/>
          </a:p>
          <a:p>
            <a:pPr marL="0" lvl="0" indent="0" algn="just" rtl="0">
              <a:lnSpc>
                <a:spcPct val="90000"/>
              </a:lnSpc>
              <a:spcBef>
                <a:spcPts val="1000"/>
              </a:spcBef>
              <a:spcAft>
                <a:spcPts val="0"/>
              </a:spcAft>
              <a:buClr>
                <a:schemeClr val="lt1"/>
              </a:buClr>
              <a:buSzPts val="2200"/>
              <a:buNone/>
            </a:pPr>
            <a:endParaRPr b="1"/>
          </a:p>
          <a:p>
            <a:pPr marL="0" lvl="0" indent="0" algn="just" rtl="0">
              <a:lnSpc>
                <a:spcPct val="90000"/>
              </a:lnSpc>
              <a:spcBef>
                <a:spcPts val="1000"/>
              </a:spcBef>
              <a:spcAft>
                <a:spcPts val="0"/>
              </a:spcAft>
              <a:buClr>
                <a:schemeClr val="lt1"/>
              </a:buClr>
              <a:buSzPts val="2200"/>
              <a:buNone/>
            </a:pPr>
            <a:r>
              <a:rPr lang="en-US" b="1"/>
              <a:t>Economic Regulations: </a:t>
            </a:r>
            <a:r>
              <a:rPr lang="en-US"/>
              <a:t>Financial incentives such as reduced VAT rates for green products and subsidies for renewable energy initiatives can help small businesses manage costs while implementing sustainable practices.</a:t>
            </a:r>
            <a:endParaRPr/>
          </a:p>
        </p:txBody>
      </p:sp>
      <p:pic>
        <p:nvPicPr>
          <p:cNvPr id="463" name="Google Shape;463;p95"/>
          <p:cNvPicPr preferRelativeResize="0">
            <a:picLocks noGrp="1"/>
          </p:cNvPicPr>
          <p:nvPr>
            <p:ph type="pic" idx="3"/>
          </p:nvPr>
        </p:nvPicPr>
        <p:blipFill rotWithShape="1">
          <a:blip r:embed="rId3">
            <a:alphaModFix/>
          </a:blip>
          <a:srcRect l="23941" r="23940"/>
          <a:stretch/>
        </p:blipFill>
        <p:spPr>
          <a:xfrm>
            <a:off x="0" y="13974"/>
            <a:ext cx="5361066" cy="6858000"/>
          </a:xfrm>
          <a:prstGeom prst="rect">
            <a:avLst/>
          </a:prstGeom>
          <a:solidFill>
            <a:srgbClr val="D8D8D8"/>
          </a:solidFill>
          <a:ln>
            <a:noFill/>
          </a:ln>
        </p:spPr>
      </p:pic>
      <p:sp>
        <p:nvSpPr>
          <p:cNvPr id="464" name="Google Shape;464;p95"/>
          <p:cNvSpPr txBox="1">
            <a:spLocks noGrp="1"/>
          </p:cNvSpPr>
          <p:nvPr>
            <p:ph type="body" idx="2"/>
          </p:nvPr>
        </p:nvSpPr>
        <p:spPr>
          <a:xfrm>
            <a:off x="5361066" y="322824"/>
            <a:ext cx="6056647" cy="69317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en-US" sz="3000"/>
              <a:t>Key EU Regulations to Consider</a:t>
            </a:r>
            <a:endParaRPr sz="30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30"/>
          <p:cNvSpPr txBox="1">
            <a:spLocks noGrp="1"/>
          </p:cNvSpPr>
          <p:nvPr>
            <p:ph type="body" idx="1"/>
          </p:nvPr>
        </p:nvSpPr>
        <p:spPr>
          <a:xfrm>
            <a:off x="143429" y="1396682"/>
            <a:ext cx="5795553" cy="4856335"/>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en-US"/>
              <a:t>The EU offers various incentives designed to support the adoption of sustainable practices by small businesses. These include funding opportunities through programs like Horizon Europe for innovation and sustainability projects, regional development funds, and specific incentives for energy efficiency and renewable energy investments. For example, a micro enterprise might be able to use EU grants for installing renewable energy solutions such as solar panels or biomass heating systems, reducing long-term energy costs and enhancing sustainability.</a:t>
            </a:r>
            <a:endParaRPr/>
          </a:p>
        </p:txBody>
      </p:sp>
      <p:sp>
        <p:nvSpPr>
          <p:cNvPr id="470" name="Google Shape;470;p30"/>
          <p:cNvSpPr txBox="1">
            <a:spLocks noGrp="1"/>
          </p:cNvSpPr>
          <p:nvPr>
            <p:ph type="body" idx="2"/>
          </p:nvPr>
        </p:nvSpPr>
        <p:spPr>
          <a:xfrm>
            <a:off x="109729" y="0"/>
            <a:ext cx="6095905" cy="992652"/>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3200"/>
              <a:buNone/>
            </a:pPr>
            <a:r>
              <a:rPr lang="en-US" sz="3000"/>
              <a:t>Using Incentives to Support Sustainable Operations</a:t>
            </a:r>
            <a:endParaRPr sz="3000"/>
          </a:p>
        </p:txBody>
      </p:sp>
      <p:pic>
        <p:nvPicPr>
          <p:cNvPr id="471" name="Google Shape;471;p30"/>
          <p:cNvPicPr preferRelativeResize="0">
            <a:picLocks noGrp="1"/>
          </p:cNvPicPr>
          <p:nvPr>
            <p:ph type="pic" idx="3"/>
          </p:nvPr>
        </p:nvPicPr>
        <p:blipFill rotWithShape="1">
          <a:blip r:embed="rId3">
            <a:alphaModFix/>
          </a:blip>
          <a:srcRect t="7359" b="7358"/>
          <a:stretch/>
        </p:blipFill>
        <p:spPr>
          <a:xfrm>
            <a:off x="6083676" y="0"/>
            <a:ext cx="5361066" cy="6858000"/>
          </a:xfrm>
          <a:prstGeom prst="rect">
            <a:avLst/>
          </a:prstGeom>
          <a:solidFill>
            <a:srgbClr val="D8D8D8"/>
          </a:solid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g2f189ff66b8_0_0"/>
          <p:cNvSpPr txBox="1">
            <a:spLocks noGrp="1"/>
          </p:cNvSpPr>
          <p:nvPr>
            <p:ph type="body" idx="1"/>
          </p:nvPr>
        </p:nvSpPr>
        <p:spPr>
          <a:xfrm>
            <a:off x="109729" y="1546058"/>
            <a:ext cx="5810780" cy="36666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1000"/>
              </a:spcBef>
              <a:spcAft>
                <a:spcPts val="0"/>
              </a:spcAft>
              <a:buClr>
                <a:schemeClr val="lt1"/>
              </a:buClr>
              <a:buSzPts val="2200"/>
              <a:buNone/>
            </a:pPr>
            <a:r>
              <a:rPr lang="en-US"/>
              <a:t>Similarly, tax relief and investment grants might be available for small businesses that invest in eco-innovative technologies, helping offset initial investment costs and encourage sustainable growth.</a:t>
            </a:r>
            <a:endParaRPr/>
          </a:p>
        </p:txBody>
      </p:sp>
      <p:sp>
        <p:nvSpPr>
          <p:cNvPr id="477" name="Google Shape;477;g2f189ff66b8_0_0"/>
          <p:cNvSpPr txBox="1">
            <a:spLocks noGrp="1"/>
          </p:cNvSpPr>
          <p:nvPr>
            <p:ph type="body" idx="2"/>
          </p:nvPr>
        </p:nvSpPr>
        <p:spPr>
          <a:xfrm>
            <a:off x="109729" y="0"/>
            <a:ext cx="6096000" cy="9927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3200"/>
              <a:buNone/>
            </a:pPr>
            <a:r>
              <a:rPr lang="en-US" sz="3000"/>
              <a:t>Using Incentives to Support Sustainable Operations</a:t>
            </a:r>
            <a:endParaRPr sz="3000"/>
          </a:p>
        </p:txBody>
      </p:sp>
      <p:pic>
        <p:nvPicPr>
          <p:cNvPr id="478" name="Google Shape;478;g2f189ff66b8_0_0"/>
          <p:cNvPicPr preferRelativeResize="0">
            <a:picLocks noGrp="1"/>
          </p:cNvPicPr>
          <p:nvPr>
            <p:ph type="pic" idx="3"/>
          </p:nvPr>
        </p:nvPicPr>
        <p:blipFill rotWithShape="1">
          <a:blip r:embed="rId3">
            <a:alphaModFix/>
          </a:blip>
          <a:srcRect l="20653" r="20653"/>
          <a:stretch/>
        </p:blipFill>
        <p:spPr>
          <a:xfrm>
            <a:off x="6083676" y="0"/>
            <a:ext cx="5361066" cy="6858000"/>
          </a:xfrm>
          <a:prstGeom prst="rect">
            <a:avLst/>
          </a:prstGeom>
          <a:solidFill>
            <a:srgbClr val="D8D8D8"/>
          </a:solid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31"/>
          <p:cNvSpPr txBox="1">
            <a:spLocks noGrp="1"/>
          </p:cNvSpPr>
          <p:nvPr>
            <p:ph type="body" idx="1"/>
          </p:nvPr>
        </p:nvSpPr>
        <p:spPr>
          <a:xfrm>
            <a:off x="5551980" y="465178"/>
            <a:ext cx="5725620" cy="637884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200"/>
              <a:buNone/>
            </a:pPr>
            <a:endParaRPr/>
          </a:p>
          <a:p>
            <a:pPr marL="0" lvl="0" indent="0" algn="l" rtl="0">
              <a:lnSpc>
                <a:spcPct val="90000"/>
              </a:lnSpc>
              <a:spcBef>
                <a:spcPts val="0"/>
              </a:spcBef>
              <a:spcAft>
                <a:spcPts val="0"/>
              </a:spcAft>
              <a:buClr>
                <a:schemeClr val="lt1"/>
              </a:buClr>
              <a:buSzPts val="2200"/>
              <a:buNone/>
            </a:pPr>
            <a:endParaRPr/>
          </a:p>
          <a:p>
            <a:pPr marL="0" lvl="0" indent="0" algn="l" rtl="0">
              <a:lnSpc>
                <a:spcPct val="90000"/>
              </a:lnSpc>
              <a:spcBef>
                <a:spcPts val="0"/>
              </a:spcBef>
              <a:spcAft>
                <a:spcPts val="0"/>
              </a:spcAft>
              <a:buClr>
                <a:schemeClr val="lt1"/>
              </a:buClr>
              <a:buSzPts val="2200"/>
              <a:buNone/>
            </a:pPr>
            <a:endParaRPr/>
          </a:p>
          <a:p>
            <a:pPr marL="0" lvl="0" indent="0" algn="l" rtl="0">
              <a:lnSpc>
                <a:spcPct val="90000"/>
              </a:lnSpc>
              <a:spcBef>
                <a:spcPts val="0"/>
              </a:spcBef>
              <a:spcAft>
                <a:spcPts val="0"/>
              </a:spcAft>
              <a:buClr>
                <a:schemeClr val="lt1"/>
              </a:buClr>
              <a:buSzPts val="2200"/>
              <a:buNone/>
            </a:pPr>
            <a:endParaRPr/>
          </a:p>
          <a:p>
            <a:pPr marL="0" lvl="0" indent="0" algn="just" rtl="0">
              <a:lnSpc>
                <a:spcPct val="90000"/>
              </a:lnSpc>
              <a:spcBef>
                <a:spcPts val="0"/>
              </a:spcBef>
              <a:spcAft>
                <a:spcPts val="0"/>
              </a:spcAft>
              <a:buClr>
                <a:schemeClr val="lt1"/>
              </a:buClr>
              <a:buSzPts val="2200"/>
              <a:buNone/>
            </a:pPr>
            <a:r>
              <a:rPr lang="en-US"/>
              <a:t>A "stakeholder" refers to any individual, group, or organisation that has an interest in or is affected by the company's activities and decisions. Effective communication and engagement with stakeholders are essential for the success of sustainability initiatives within micro enterprises.</a:t>
            </a:r>
            <a:endParaRPr/>
          </a:p>
          <a:p>
            <a:pPr marL="0" lvl="0" indent="0" algn="just" rtl="0">
              <a:lnSpc>
                <a:spcPct val="90000"/>
              </a:lnSpc>
              <a:spcBef>
                <a:spcPts val="1000"/>
              </a:spcBef>
              <a:spcAft>
                <a:spcPts val="0"/>
              </a:spcAft>
              <a:buClr>
                <a:schemeClr val="lt1"/>
              </a:buClr>
              <a:buSzPts val="2200"/>
              <a:buNone/>
            </a:pPr>
            <a:r>
              <a:rPr lang="en-US"/>
              <a:t>This involves regularly updating stakeholders on the business’s sustainability practices and how these efforts contribute to broader environmental and social goals.</a:t>
            </a:r>
            <a:endParaRPr/>
          </a:p>
        </p:txBody>
      </p:sp>
      <p:sp>
        <p:nvSpPr>
          <p:cNvPr id="484" name="Google Shape;484;p31"/>
          <p:cNvSpPr txBox="1">
            <a:spLocks noGrp="1"/>
          </p:cNvSpPr>
          <p:nvPr>
            <p:ph type="body" idx="2"/>
          </p:nvPr>
        </p:nvSpPr>
        <p:spPr>
          <a:xfrm>
            <a:off x="5361066" y="13974"/>
            <a:ext cx="6064316" cy="1149808"/>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2800"/>
              <a:buNone/>
            </a:pPr>
            <a:r>
              <a:rPr lang="en-US" sz="3000"/>
              <a:t>Strategies for Stakeholder </a:t>
            </a:r>
            <a:endParaRPr/>
          </a:p>
          <a:p>
            <a:pPr marL="0" lvl="0" indent="0" algn="ctr" rtl="0">
              <a:lnSpc>
                <a:spcPct val="90000"/>
              </a:lnSpc>
              <a:spcBef>
                <a:spcPts val="0"/>
              </a:spcBef>
              <a:spcAft>
                <a:spcPts val="0"/>
              </a:spcAft>
              <a:buClr>
                <a:schemeClr val="lt1"/>
              </a:buClr>
              <a:buSzPts val="2800"/>
              <a:buNone/>
            </a:pPr>
            <a:r>
              <a:rPr lang="en-US" sz="3000"/>
              <a:t>Engagement</a:t>
            </a:r>
            <a:endParaRPr sz="3000"/>
          </a:p>
        </p:txBody>
      </p:sp>
      <p:pic>
        <p:nvPicPr>
          <p:cNvPr id="485" name="Google Shape;485;p31"/>
          <p:cNvPicPr preferRelativeResize="0">
            <a:picLocks noGrp="1"/>
          </p:cNvPicPr>
          <p:nvPr>
            <p:ph type="pic" idx="3"/>
          </p:nvPr>
        </p:nvPicPr>
        <p:blipFill rotWithShape="1">
          <a:blip r:embed="rId3">
            <a:alphaModFix/>
          </a:blip>
          <a:srcRect l="23940" r="23940"/>
          <a:stretch/>
        </p:blipFill>
        <p:spPr>
          <a:xfrm>
            <a:off x="0" y="13974"/>
            <a:ext cx="5361066" cy="6858000"/>
          </a:xfrm>
          <a:prstGeom prst="rect">
            <a:avLst/>
          </a:prstGeom>
          <a:solidFill>
            <a:srgbClr val="D8D8D8"/>
          </a:solid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97"/>
          <p:cNvSpPr txBox="1">
            <a:spLocks noGrp="1"/>
          </p:cNvSpPr>
          <p:nvPr>
            <p:ph type="body" idx="1"/>
          </p:nvPr>
        </p:nvSpPr>
        <p:spPr>
          <a:xfrm>
            <a:off x="5733654" y="821436"/>
            <a:ext cx="5361066" cy="469108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lt1"/>
              </a:buClr>
              <a:buSzPts val="2200"/>
              <a:buNone/>
            </a:pPr>
            <a:r>
              <a:rPr lang="en-US" sz="3600" b="1"/>
              <a:t>Tools for Effective Communication</a:t>
            </a:r>
            <a:endParaRPr sz="3600"/>
          </a:p>
          <a:p>
            <a:pPr marL="0" lvl="0" indent="0" algn="just" rtl="0">
              <a:lnSpc>
                <a:spcPct val="90000"/>
              </a:lnSpc>
              <a:spcBef>
                <a:spcPts val="1000"/>
              </a:spcBef>
              <a:spcAft>
                <a:spcPts val="0"/>
              </a:spcAft>
              <a:buClr>
                <a:schemeClr val="lt1"/>
              </a:buClr>
              <a:buSzPts val="2200"/>
              <a:buNone/>
            </a:pPr>
            <a:r>
              <a:rPr lang="en-US" b="1"/>
              <a:t>Sustainability Reports: </a:t>
            </a:r>
            <a:r>
              <a:rPr lang="en-US"/>
              <a:t>Tailored to small business contexts, reports can focus on specific sustainability achievements, challenges, and future goals.</a:t>
            </a:r>
            <a:endParaRPr/>
          </a:p>
          <a:p>
            <a:pPr marL="0" lvl="0" indent="0" algn="just" rtl="0">
              <a:lnSpc>
                <a:spcPct val="90000"/>
              </a:lnSpc>
              <a:spcBef>
                <a:spcPts val="1000"/>
              </a:spcBef>
              <a:spcAft>
                <a:spcPts val="0"/>
              </a:spcAft>
              <a:buClr>
                <a:schemeClr val="lt1"/>
              </a:buClr>
              <a:buSzPts val="2200"/>
              <a:buNone/>
            </a:pPr>
            <a:endParaRPr/>
          </a:p>
          <a:p>
            <a:pPr marL="0" lvl="0" indent="0" algn="just" rtl="0">
              <a:lnSpc>
                <a:spcPct val="90000"/>
              </a:lnSpc>
              <a:spcBef>
                <a:spcPts val="1000"/>
              </a:spcBef>
              <a:spcAft>
                <a:spcPts val="0"/>
              </a:spcAft>
              <a:buClr>
                <a:schemeClr val="lt1"/>
              </a:buClr>
              <a:buSzPts val="2200"/>
              <a:buNone/>
            </a:pPr>
            <a:r>
              <a:rPr lang="en-US" b="1"/>
              <a:t>Digital Platforms: </a:t>
            </a:r>
            <a:r>
              <a:rPr lang="en-US"/>
              <a:t>Utilising social media and other online platforms to share updates and engage with both local and international customers and suppliers.</a:t>
            </a:r>
            <a:endParaRPr/>
          </a:p>
          <a:p>
            <a:pPr marL="457200" marR="0" lvl="0" indent="-228600" algn="l" rtl="0">
              <a:lnSpc>
                <a:spcPct val="90000"/>
              </a:lnSpc>
              <a:spcBef>
                <a:spcPts val="1000"/>
              </a:spcBef>
              <a:spcAft>
                <a:spcPts val="0"/>
              </a:spcAft>
              <a:buClr>
                <a:schemeClr val="lt1"/>
              </a:buClr>
              <a:buSzPts val="2400"/>
              <a:buFont typeface="Arial"/>
              <a:buNone/>
            </a:pPr>
            <a:endParaRPr/>
          </a:p>
        </p:txBody>
      </p:sp>
      <p:sp>
        <p:nvSpPr>
          <p:cNvPr id="491" name="Google Shape;491;p97"/>
          <p:cNvSpPr>
            <a:spLocks noGrp="1"/>
          </p:cNvSpPr>
          <p:nvPr>
            <p:ph type="pic" idx="3"/>
          </p:nvPr>
        </p:nvSpPr>
        <p:spPr>
          <a:xfrm>
            <a:off x="0" y="13974"/>
            <a:ext cx="5361066" cy="6858000"/>
          </a:xfrm>
          <a:prstGeom prst="rect">
            <a:avLst/>
          </a:prstGeom>
          <a:solidFill>
            <a:srgbClr val="D8D8D8"/>
          </a:solidFill>
          <a:ln>
            <a:noFill/>
          </a:ln>
        </p:spPr>
        <p:txBody>
          <a:bodyPr/>
          <a:lstStyle/>
          <a:p>
            <a:endParaRPr lang="en-GB"/>
          </a:p>
        </p:txBody>
      </p:sp>
      <p:pic>
        <p:nvPicPr>
          <p:cNvPr id="492" name="Google Shape;492;p97"/>
          <p:cNvPicPr preferRelativeResize="0"/>
          <p:nvPr/>
        </p:nvPicPr>
        <p:blipFill rotWithShape="1">
          <a:blip r:embed="rId3">
            <a:alphaModFix/>
          </a:blip>
          <a:srcRect l="23943" r="23943"/>
          <a:stretch/>
        </p:blipFill>
        <p:spPr>
          <a:xfrm>
            <a:off x="0" y="13974"/>
            <a:ext cx="5361066" cy="6858000"/>
          </a:xfrm>
          <a:prstGeom prst="rect">
            <a:avLst/>
          </a:prstGeom>
          <a:solidFill>
            <a:srgbClr val="D8D8D8"/>
          </a:solid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98"/>
          <p:cNvSpPr txBox="1">
            <a:spLocks noGrp="1"/>
          </p:cNvSpPr>
          <p:nvPr>
            <p:ph type="body" idx="1"/>
          </p:nvPr>
        </p:nvSpPr>
        <p:spPr>
          <a:xfrm>
            <a:off x="701135" y="2206752"/>
            <a:ext cx="4867011" cy="380458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200"/>
              <a:buNone/>
            </a:pPr>
            <a:r>
              <a:rPr lang="en-US" b="1"/>
              <a:t>Benefits of Transparent Communication:</a:t>
            </a:r>
            <a:endParaRPr/>
          </a:p>
          <a:p>
            <a:pPr marL="0" lvl="0" indent="0" algn="just" rtl="0">
              <a:lnSpc>
                <a:spcPct val="90000"/>
              </a:lnSpc>
              <a:spcBef>
                <a:spcPts val="1000"/>
              </a:spcBef>
              <a:spcAft>
                <a:spcPts val="0"/>
              </a:spcAft>
              <a:buClr>
                <a:schemeClr val="lt1"/>
              </a:buClr>
              <a:buSzPts val="2200"/>
              <a:buNone/>
            </a:pPr>
            <a:r>
              <a:rPr lang="en-US"/>
              <a:t>Transparent communication can build trust and can enhance the reputation of a small or micro enterprise within the EU market. It attracts customers who are eco-conscious and can improve relations with regulators by demonstrating compliance and commitment to sustainability.</a:t>
            </a:r>
            <a:endParaRPr/>
          </a:p>
        </p:txBody>
      </p:sp>
      <p:sp>
        <p:nvSpPr>
          <p:cNvPr id="498" name="Google Shape;498;p98"/>
          <p:cNvSpPr txBox="1">
            <a:spLocks noGrp="1"/>
          </p:cNvSpPr>
          <p:nvPr>
            <p:ph type="body" idx="2"/>
          </p:nvPr>
        </p:nvSpPr>
        <p:spPr>
          <a:xfrm>
            <a:off x="0" y="540862"/>
            <a:ext cx="5825911" cy="1214786"/>
          </a:xfrm>
          <a:prstGeom prst="rect">
            <a:avLst/>
          </a:prstGeom>
          <a:noFill/>
          <a:ln>
            <a:noFill/>
          </a:ln>
        </p:spPr>
        <p:txBody>
          <a:bodyPr spcFirstLastPara="1" wrap="square" lIns="91425" tIns="45700" rIns="91425" bIns="45700" anchor="t" anchorCtr="0">
            <a:noAutofit/>
          </a:bodyPr>
          <a:lstStyle/>
          <a:p>
            <a:pPr marL="457200" lvl="0" indent="-228600" algn="ctr" rtl="0">
              <a:lnSpc>
                <a:spcPct val="90000"/>
              </a:lnSpc>
              <a:spcBef>
                <a:spcPts val="1000"/>
              </a:spcBef>
              <a:spcAft>
                <a:spcPts val="0"/>
              </a:spcAft>
              <a:buSzPts val="3600"/>
              <a:buNone/>
            </a:pPr>
            <a:r>
              <a:rPr lang="en-US" sz="3600"/>
              <a:t>Communication and Engagement</a:t>
            </a:r>
            <a:endParaRPr/>
          </a:p>
          <a:p>
            <a:pPr marL="457200" lvl="0" indent="-228600" algn="ctr" rtl="0">
              <a:lnSpc>
                <a:spcPct val="90000"/>
              </a:lnSpc>
              <a:spcBef>
                <a:spcPts val="1000"/>
              </a:spcBef>
              <a:spcAft>
                <a:spcPts val="0"/>
              </a:spcAft>
              <a:buSzPts val="3600"/>
              <a:buNone/>
            </a:pPr>
            <a:endParaRPr/>
          </a:p>
        </p:txBody>
      </p:sp>
      <p:pic>
        <p:nvPicPr>
          <p:cNvPr id="499" name="Google Shape;499;p98"/>
          <p:cNvPicPr preferRelativeResize="0">
            <a:picLocks noGrp="1"/>
          </p:cNvPicPr>
          <p:nvPr>
            <p:ph type="pic" idx="3"/>
          </p:nvPr>
        </p:nvPicPr>
        <p:blipFill rotWithShape="1">
          <a:blip r:embed="rId3">
            <a:alphaModFix/>
          </a:blip>
          <a:srcRect t="2028" b="2028"/>
          <a:stretch/>
        </p:blipFill>
        <p:spPr>
          <a:xfrm>
            <a:off x="6083300" y="0"/>
            <a:ext cx="5360988" cy="6858000"/>
          </a:xfrm>
          <a:prstGeom prst="rect">
            <a:avLst/>
          </a:prstGeom>
          <a:solidFill>
            <a:srgbClr val="D8D8D8"/>
          </a:solid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99"/>
          <p:cNvSpPr txBox="1">
            <a:spLocks noGrp="1"/>
          </p:cNvSpPr>
          <p:nvPr>
            <p:ph type="body" idx="1"/>
          </p:nvPr>
        </p:nvSpPr>
        <p:spPr>
          <a:xfrm>
            <a:off x="701135" y="950976"/>
            <a:ext cx="4867011" cy="506035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lt1"/>
              </a:buClr>
              <a:buSzPts val="2200"/>
              <a:buNone/>
            </a:pPr>
            <a:r>
              <a:rPr lang="en-US" b="1"/>
              <a:t>Creating Value through Engagement:</a:t>
            </a:r>
            <a:endParaRPr/>
          </a:p>
          <a:p>
            <a:pPr marL="0" lvl="0" indent="0" algn="just" rtl="0">
              <a:lnSpc>
                <a:spcPct val="90000"/>
              </a:lnSpc>
              <a:spcBef>
                <a:spcPts val="1000"/>
              </a:spcBef>
              <a:spcAft>
                <a:spcPts val="0"/>
              </a:spcAft>
              <a:buClr>
                <a:schemeClr val="lt1"/>
              </a:buClr>
              <a:buSzPts val="2200"/>
              <a:buNone/>
            </a:pPr>
            <a:r>
              <a:rPr lang="en-US"/>
              <a:t>For micro enterprises, engaging stakeholders such as local communities, suppliers, and customers can lead to beneficial collaborations and innovations in sustainability. This engagement helps align business practices with community values and market expectations, which is particularly valuable in the diverse cultural landscape of the EU.</a:t>
            </a:r>
            <a:endParaRPr/>
          </a:p>
        </p:txBody>
      </p:sp>
      <p:pic>
        <p:nvPicPr>
          <p:cNvPr id="505" name="Google Shape;505;p99"/>
          <p:cNvPicPr preferRelativeResize="0">
            <a:picLocks noGrp="1"/>
          </p:cNvPicPr>
          <p:nvPr>
            <p:ph type="pic" idx="3"/>
          </p:nvPr>
        </p:nvPicPr>
        <p:blipFill rotWithShape="1">
          <a:blip r:embed="rId3">
            <a:alphaModFix/>
          </a:blip>
          <a:srcRect t="7356" b="7355"/>
          <a:stretch/>
        </p:blipFill>
        <p:spPr>
          <a:xfrm>
            <a:off x="6083676" y="0"/>
            <a:ext cx="5361066" cy="6858000"/>
          </a:xfrm>
          <a:prstGeom prst="rect">
            <a:avLst/>
          </a:prstGeom>
          <a:solidFill>
            <a:srgbClr val="D8D8D8"/>
          </a:solid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p4"/>
          <p:cNvPicPr preferRelativeResize="0">
            <a:picLocks noGrp="1"/>
          </p:cNvPicPr>
          <p:nvPr>
            <p:ph type="pic" idx="2"/>
          </p:nvPr>
        </p:nvPicPr>
        <p:blipFill rotWithShape="1">
          <a:blip r:embed="rId3">
            <a:alphaModFix/>
          </a:blip>
          <a:srcRect l="-220" t="13271" r="220" b="20626"/>
          <a:stretch/>
        </p:blipFill>
        <p:spPr>
          <a:xfrm>
            <a:off x="238772" y="2626822"/>
            <a:ext cx="7708195" cy="3396829"/>
          </a:xfrm>
          <a:prstGeom prst="rect">
            <a:avLst/>
          </a:prstGeom>
          <a:solidFill>
            <a:srgbClr val="BFBFBF"/>
          </a:solidFill>
          <a:ln>
            <a:noFill/>
          </a:ln>
        </p:spPr>
      </p:pic>
      <p:sp>
        <p:nvSpPr>
          <p:cNvPr id="237" name="Google Shape;237;p4"/>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01</a:t>
            </a:r>
            <a:endParaRPr/>
          </a:p>
        </p:txBody>
      </p:sp>
      <p:sp>
        <p:nvSpPr>
          <p:cNvPr id="238" name="Google Shape;238;p4"/>
          <p:cNvSpPr/>
          <p:nvPr/>
        </p:nvSpPr>
        <p:spPr>
          <a:xfrm>
            <a:off x="5988116" y="4759654"/>
            <a:ext cx="4933927"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239" name="Google Shape;239;p4"/>
          <p:cNvSpPr txBox="1"/>
          <p:nvPr/>
        </p:nvSpPr>
        <p:spPr>
          <a:xfrm>
            <a:off x="6194169" y="4663369"/>
            <a:ext cx="4521820" cy="17542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SUSTAINABLE BUSINESS OPERATIONS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pic>
        <p:nvPicPr>
          <p:cNvPr id="511" name="Google Shape;511;p43"/>
          <p:cNvPicPr preferRelativeResize="0">
            <a:picLocks noGrp="1"/>
          </p:cNvPicPr>
          <p:nvPr>
            <p:ph type="pic" idx="2"/>
          </p:nvPr>
        </p:nvPicPr>
        <p:blipFill rotWithShape="1">
          <a:blip r:embed="rId3">
            <a:alphaModFix/>
          </a:blip>
          <a:srcRect l="-220" t="13271" r="220" b="20626"/>
          <a:stretch/>
        </p:blipFill>
        <p:spPr>
          <a:xfrm>
            <a:off x="0" y="2626822"/>
            <a:ext cx="7708195" cy="3396829"/>
          </a:xfrm>
          <a:prstGeom prst="rect">
            <a:avLst/>
          </a:prstGeom>
          <a:solidFill>
            <a:srgbClr val="BFBFBF"/>
          </a:solidFill>
          <a:ln>
            <a:noFill/>
          </a:ln>
        </p:spPr>
      </p:pic>
      <p:sp>
        <p:nvSpPr>
          <p:cNvPr id="512" name="Google Shape;512;p43"/>
          <p:cNvSpPr txBox="1">
            <a:spLocks noGrp="1"/>
          </p:cNvSpPr>
          <p:nvPr>
            <p:ph type="body" idx="1"/>
          </p:nvPr>
        </p:nvSpPr>
        <p:spPr>
          <a:xfrm>
            <a:off x="7708195" y="686123"/>
            <a:ext cx="2549025" cy="1435285"/>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9600"/>
              <a:buNone/>
            </a:pPr>
            <a:r>
              <a:rPr lang="en-US"/>
              <a:t>02.4</a:t>
            </a:r>
            <a:endParaRPr/>
          </a:p>
        </p:txBody>
      </p:sp>
      <p:sp>
        <p:nvSpPr>
          <p:cNvPr id="513" name="Google Shape;513;p43"/>
          <p:cNvSpPr/>
          <p:nvPr/>
        </p:nvSpPr>
        <p:spPr>
          <a:xfrm>
            <a:off x="5722297" y="4461934"/>
            <a:ext cx="4933927"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3200" b="1" i="0" u="none" strike="noStrike" cap="none">
                <a:solidFill>
                  <a:srgbClr val="73B64B"/>
                </a:solidFill>
                <a:latin typeface="Calibri"/>
                <a:ea typeface="Calibri"/>
                <a:cs typeface="Calibri"/>
                <a:sym typeface="Calibri"/>
              </a:rPr>
              <a:t>Topic 4: Performance Measurement and Business Competitiveness</a:t>
            </a:r>
            <a:endParaRPr sz="3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34"/>
          <p:cNvSpPr txBox="1">
            <a:spLocks noGrp="1"/>
          </p:cNvSpPr>
          <p:nvPr>
            <p:ph type="body" idx="1"/>
          </p:nvPr>
        </p:nvSpPr>
        <p:spPr>
          <a:xfrm>
            <a:off x="123804" y="1022348"/>
            <a:ext cx="5943505" cy="3666574"/>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en-US"/>
              <a:t>Measuring sustainability performance is essential for regulatory compliance and for improving business processes and maintaining a competitive edge, particularly for micro enterprises operating in the competitive EU market. </a:t>
            </a:r>
            <a:endParaRPr/>
          </a:p>
          <a:p>
            <a:pPr marL="0" lvl="0" indent="0" algn="just" rtl="0">
              <a:lnSpc>
                <a:spcPct val="90000"/>
              </a:lnSpc>
              <a:spcBef>
                <a:spcPts val="1000"/>
              </a:spcBef>
              <a:spcAft>
                <a:spcPts val="0"/>
              </a:spcAft>
              <a:buClr>
                <a:schemeClr val="lt1"/>
              </a:buClr>
              <a:buSzPts val="2200"/>
              <a:buNone/>
            </a:pPr>
            <a:r>
              <a:rPr lang="en-US"/>
              <a:t>This typically involves assessing how well the business is adapting sustainable practices into its operations and the impact of these practices on environmental and social outcomes. Three methods we would suggest for businesses to implement are:</a:t>
            </a:r>
            <a:endParaRPr/>
          </a:p>
          <a:p>
            <a:pPr marL="114300" lvl="0" indent="-139700" algn="just" rtl="0">
              <a:lnSpc>
                <a:spcPct val="90000"/>
              </a:lnSpc>
              <a:spcBef>
                <a:spcPts val="1000"/>
              </a:spcBef>
              <a:spcAft>
                <a:spcPts val="0"/>
              </a:spcAft>
              <a:buClr>
                <a:schemeClr val="lt1"/>
              </a:buClr>
              <a:buSzPts val="2200"/>
              <a:buFont typeface="Arial"/>
              <a:buChar char="•"/>
            </a:pPr>
            <a:r>
              <a:rPr lang="en-US"/>
              <a:t>Sustainability Metrics</a:t>
            </a:r>
            <a:endParaRPr/>
          </a:p>
          <a:p>
            <a:pPr marL="114300" lvl="0" indent="-139700" algn="just" rtl="0">
              <a:lnSpc>
                <a:spcPct val="90000"/>
              </a:lnSpc>
              <a:spcBef>
                <a:spcPts val="1000"/>
              </a:spcBef>
              <a:spcAft>
                <a:spcPts val="0"/>
              </a:spcAft>
              <a:buClr>
                <a:schemeClr val="lt1"/>
              </a:buClr>
              <a:buSzPts val="2200"/>
              <a:buFont typeface="Arial"/>
              <a:buChar char="•"/>
            </a:pPr>
            <a:r>
              <a:rPr lang="en-US"/>
              <a:t>Lifecycle Assessment (LCA)</a:t>
            </a:r>
            <a:endParaRPr/>
          </a:p>
          <a:p>
            <a:pPr marL="114300" lvl="0" indent="-139700" algn="just" rtl="0">
              <a:lnSpc>
                <a:spcPct val="90000"/>
              </a:lnSpc>
              <a:spcBef>
                <a:spcPts val="1000"/>
              </a:spcBef>
              <a:spcAft>
                <a:spcPts val="0"/>
              </a:spcAft>
              <a:buClr>
                <a:schemeClr val="lt1"/>
              </a:buClr>
              <a:buSzPts val="2200"/>
              <a:buFont typeface="Arial"/>
              <a:buChar char="•"/>
            </a:pPr>
            <a:r>
              <a:rPr lang="en-US"/>
              <a:t>Environmental, Social, and Governance (ESG) Reporting</a:t>
            </a:r>
            <a:endParaRPr/>
          </a:p>
        </p:txBody>
      </p:sp>
      <p:sp>
        <p:nvSpPr>
          <p:cNvPr id="519" name="Google Shape;519;p34"/>
          <p:cNvSpPr txBox="1">
            <a:spLocks noGrp="1"/>
          </p:cNvSpPr>
          <p:nvPr>
            <p:ph type="body" idx="2"/>
          </p:nvPr>
        </p:nvSpPr>
        <p:spPr>
          <a:xfrm>
            <a:off x="140171" y="29696"/>
            <a:ext cx="6095905"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en-US"/>
              <a:t>Importance of Measuring Sustainability Performance</a:t>
            </a:r>
            <a:endParaRPr/>
          </a:p>
        </p:txBody>
      </p:sp>
      <p:pic>
        <p:nvPicPr>
          <p:cNvPr id="520" name="Google Shape;520;p34"/>
          <p:cNvPicPr preferRelativeResize="0">
            <a:picLocks noGrp="1"/>
          </p:cNvPicPr>
          <p:nvPr>
            <p:ph type="pic" idx="3"/>
          </p:nvPr>
        </p:nvPicPr>
        <p:blipFill rotWithShape="1">
          <a:blip r:embed="rId3">
            <a:alphaModFix/>
          </a:blip>
          <a:srcRect l="23943" r="23943"/>
          <a:stretch/>
        </p:blipFill>
        <p:spPr>
          <a:xfrm>
            <a:off x="6083676" y="0"/>
            <a:ext cx="5361066" cy="6858000"/>
          </a:xfrm>
          <a:prstGeom prst="rect">
            <a:avLst/>
          </a:prstGeom>
          <a:solidFill>
            <a:srgbClr val="D8D8D8"/>
          </a:solid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100"/>
          <p:cNvSpPr txBox="1">
            <a:spLocks noGrp="1"/>
          </p:cNvSpPr>
          <p:nvPr>
            <p:ph type="body" idx="1"/>
          </p:nvPr>
        </p:nvSpPr>
        <p:spPr>
          <a:xfrm>
            <a:off x="696686" y="618625"/>
            <a:ext cx="10363200" cy="1011923"/>
          </a:xfrm>
          <a:prstGeom prst="rect">
            <a:avLst/>
          </a:prstGeom>
          <a:noFill/>
          <a:ln>
            <a:noFill/>
          </a:ln>
        </p:spPr>
        <p:txBody>
          <a:bodyPr spcFirstLastPara="1" wrap="square" lIns="91425" tIns="45700" rIns="91425" bIns="45700" anchor="t" anchorCtr="0">
            <a:noAutofit/>
          </a:bodyPr>
          <a:lstStyle/>
          <a:p>
            <a:pPr marL="457200" lvl="0" indent="-228600" algn="ctr" rtl="0">
              <a:lnSpc>
                <a:spcPct val="90000"/>
              </a:lnSpc>
              <a:spcBef>
                <a:spcPts val="1000"/>
              </a:spcBef>
              <a:spcAft>
                <a:spcPts val="0"/>
              </a:spcAft>
              <a:buSzPts val="3600"/>
              <a:buNone/>
            </a:pPr>
            <a:r>
              <a:rPr lang="en-US" sz="3600"/>
              <a:t>Sustainability Metrics </a:t>
            </a:r>
            <a:endParaRPr/>
          </a:p>
          <a:p>
            <a:pPr marL="457200" lvl="0" indent="-228600" algn="ctr" rtl="0">
              <a:lnSpc>
                <a:spcPct val="90000"/>
              </a:lnSpc>
              <a:spcBef>
                <a:spcPts val="1000"/>
              </a:spcBef>
              <a:spcAft>
                <a:spcPts val="0"/>
              </a:spcAft>
              <a:buSzPts val="3600"/>
              <a:buNone/>
            </a:pPr>
            <a:r>
              <a:rPr lang="en-US" sz="3000" b="1"/>
              <a:t>Key Performance Indicators (KPIs)</a:t>
            </a:r>
            <a:endParaRPr sz="3000"/>
          </a:p>
          <a:p>
            <a:pPr marL="457200" marR="0" lvl="0" indent="-228600" algn="l" rtl="0">
              <a:lnSpc>
                <a:spcPct val="90000"/>
              </a:lnSpc>
              <a:spcBef>
                <a:spcPts val="1000"/>
              </a:spcBef>
              <a:spcAft>
                <a:spcPts val="0"/>
              </a:spcAft>
              <a:buClr>
                <a:srgbClr val="73B64B"/>
              </a:buClr>
              <a:buSzPts val="3600"/>
              <a:buFont typeface="Arial"/>
              <a:buNone/>
            </a:pPr>
            <a:endParaRPr/>
          </a:p>
          <a:p>
            <a:pPr marL="457200" marR="0" lvl="0" indent="-228600" algn="l" rtl="0">
              <a:lnSpc>
                <a:spcPct val="90000"/>
              </a:lnSpc>
              <a:spcBef>
                <a:spcPts val="1000"/>
              </a:spcBef>
              <a:spcAft>
                <a:spcPts val="0"/>
              </a:spcAft>
              <a:buClr>
                <a:srgbClr val="73B64B"/>
              </a:buClr>
              <a:buSzPts val="3600"/>
              <a:buFont typeface="Arial"/>
              <a:buNone/>
            </a:pPr>
            <a:endParaRPr/>
          </a:p>
        </p:txBody>
      </p:sp>
      <p:sp>
        <p:nvSpPr>
          <p:cNvPr id="526" name="Google Shape;526;p100"/>
          <p:cNvSpPr txBox="1">
            <a:spLocks noGrp="1"/>
          </p:cNvSpPr>
          <p:nvPr>
            <p:ph type="body" idx="2"/>
          </p:nvPr>
        </p:nvSpPr>
        <p:spPr>
          <a:xfrm>
            <a:off x="696686" y="1697605"/>
            <a:ext cx="10495500" cy="4608900"/>
          </a:xfrm>
          <a:prstGeom prst="rect">
            <a:avLst/>
          </a:prstGeom>
          <a:noFill/>
          <a:ln>
            <a:noFill/>
          </a:ln>
        </p:spPr>
        <p:txBody>
          <a:bodyPr spcFirstLastPara="1" wrap="square" lIns="91425" tIns="45700" rIns="91425" bIns="45700" anchor="t" anchorCtr="0">
            <a:noAutofit/>
          </a:bodyPr>
          <a:lstStyle/>
          <a:p>
            <a:pPr marL="457200" lvl="0" indent="-381000" algn="just" rtl="0">
              <a:lnSpc>
                <a:spcPct val="90000"/>
              </a:lnSpc>
              <a:spcBef>
                <a:spcPts val="1000"/>
              </a:spcBef>
              <a:spcAft>
                <a:spcPts val="0"/>
              </a:spcAft>
              <a:buSzPts val="2400"/>
              <a:buChar char="●"/>
            </a:pPr>
            <a:r>
              <a:rPr lang="en-US" sz="2400"/>
              <a:t>To effectively monitor sustainability, micro enterprises can use Key Performance Indicators (KPIs) that track various aspects of their environmental impact. Commonly measured metrics can Include:</a:t>
            </a:r>
            <a:endParaRPr/>
          </a:p>
          <a:p>
            <a:pPr marL="457200" lvl="0" indent="-381000" algn="just" rtl="0">
              <a:lnSpc>
                <a:spcPct val="90000"/>
              </a:lnSpc>
              <a:spcBef>
                <a:spcPts val="0"/>
              </a:spcBef>
              <a:spcAft>
                <a:spcPts val="0"/>
              </a:spcAft>
              <a:buSzPts val="2400"/>
              <a:buChar char="●"/>
            </a:pPr>
            <a:r>
              <a:rPr lang="en-US" sz="2400"/>
              <a:t>Carbon Footprint: Quantifies the total greenhouse gas emissions caused directly and indirectly by a business.</a:t>
            </a:r>
            <a:endParaRPr/>
          </a:p>
          <a:p>
            <a:pPr marL="457200" lvl="0" indent="-381000" algn="just" rtl="0">
              <a:lnSpc>
                <a:spcPct val="90000"/>
              </a:lnSpc>
              <a:spcBef>
                <a:spcPts val="0"/>
              </a:spcBef>
              <a:spcAft>
                <a:spcPts val="0"/>
              </a:spcAft>
              <a:buSzPts val="2400"/>
              <a:buChar char="●"/>
            </a:pPr>
            <a:r>
              <a:rPr lang="en-US" sz="2400"/>
              <a:t>Energy Usage: Monitors the amount of energy consumed, aiming to reduce usage over time through more efficient practices and technologies.</a:t>
            </a:r>
            <a:endParaRPr/>
          </a:p>
          <a:p>
            <a:pPr marL="457200" lvl="0" indent="-381000" algn="just" rtl="0">
              <a:lnSpc>
                <a:spcPct val="90000"/>
              </a:lnSpc>
              <a:spcBef>
                <a:spcPts val="0"/>
              </a:spcBef>
              <a:spcAft>
                <a:spcPts val="0"/>
              </a:spcAft>
              <a:buSzPts val="2400"/>
              <a:buChar char="●"/>
            </a:pPr>
            <a:r>
              <a:rPr lang="en-US" sz="2400"/>
              <a:t>Waste Reduction: Tracks reductions in waste generation through recycling efforts and waste management strategies.</a:t>
            </a:r>
            <a:endParaRPr/>
          </a:p>
          <a:p>
            <a:pPr marL="457200" lvl="0" indent="-381000" algn="just" rtl="0">
              <a:lnSpc>
                <a:spcPct val="90000"/>
              </a:lnSpc>
              <a:spcBef>
                <a:spcPts val="0"/>
              </a:spcBef>
              <a:spcAft>
                <a:spcPts val="0"/>
              </a:spcAft>
              <a:buSzPts val="2400"/>
              <a:buChar char="●"/>
            </a:pPr>
            <a:r>
              <a:rPr lang="en-US" sz="2400"/>
              <a:t>Water Efficiency: Measures water usage and identifies opportunities for conservation, important for areas facing water scarcity.</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101"/>
          <p:cNvSpPr txBox="1">
            <a:spLocks noGrp="1"/>
          </p:cNvSpPr>
          <p:nvPr>
            <p:ph type="body" idx="1"/>
          </p:nvPr>
        </p:nvSpPr>
        <p:spPr>
          <a:xfrm>
            <a:off x="904856" y="420914"/>
            <a:ext cx="10052954" cy="1209634"/>
          </a:xfrm>
          <a:prstGeom prst="rect">
            <a:avLst/>
          </a:prstGeom>
          <a:noFill/>
          <a:ln>
            <a:noFill/>
          </a:ln>
        </p:spPr>
        <p:txBody>
          <a:bodyPr spcFirstLastPara="1" wrap="square" lIns="91425" tIns="45700" rIns="91425" bIns="45700" anchor="t" anchorCtr="0">
            <a:noAutofit/>
          </a:bodyPr>
          <a:lstStyle/>
          <a:p>
            <a:pPr marL="457200" lvl="0" indent="-228600" algn="ctr" rtl="0">
              <a:lnSpc>
                <a:spcPct val="90000"/>
              </a:lnSpc>
              <a:spcBef>
                <a:spcPts val="1000"/>
              </a:spcBef>
              <a:spcAft>
                <a:spcPts val="0"/>
              </a:spcAft>
              <a:buSzPts val="3600"/>
              <a:buNone/>
            </a:pPr>
            <a:r>
              <a:rPr lang="en-US" sz="3000"/>
              <a:t>Lifecycle Assessment (LCA)</a:t>
            </a:r>
            <a:endParaRPr sz="3000"/>
          </a:p>
        </p:txBody>
      </p:sp>
      <p:sp>
        <p:nvSpPr>
          <p:cNvPr id="532" name="Google Shape;532;p101"/>
          <p:cNvSpPr txBox="1">
            <a:spLocks noGrp="1"/>
          </p:cNvSpPr>
          <p:nvPr>
            <p:ph type="body" idx="2"/>
          </p:nvPr>
        </p:nvSpPr>
        <p:spPr>
          <a:xfrm>
            <a:off x="904856" y="1233714"/>
            <a:ext cx="10052954" cy="5005661"/>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en-US" sz="2400"/>
              <a:t>Lifecycle Assessment (LCA) is a critical tool used to evaluate the environmental aspects and potential impacts associated with a product, process, or service throughout its lifecycle. It helps businesses make informed decisions about product design, material selection, and end-of-life management to minimise environmental impact. This includes:</a:t>
            </a:r>
            <a:endParaRPr/>
          </a:p>
          <a:p>
            <a:pPr marL="457200" lvl="0" indent="-381000" algn="just" rtl="0">
              <a:lnSpc>
                <a:spcPct val="90000"/>
              </a:lnSpc>
              <a:spcBef>
                <a:spcPts val="1000"/>
              </a:spcBef>
              <a:spcAft>
                <a:spcPts val="0"/>
              </a:spcAft>
              <a:buSzPts val="2400"/>
              <a:buChar char="●"/>
            </a:pPr>
            <a:r>
              <a:rPr lang="en-US" sz="2400" b="1"/>
              <a:t>Raw Material Extraction: </a:t>
            </a:r>
            <a:r>
              <a:rPr lang="en-US" sz="2400"/>
              <a:t>Assessing the impact of extracting raw materials used in products.</a:t>
            </a:r>
            <a:endParaRPr/>
          </a:p>
          <a:p>
            <a:pPr marL="457200" lvl="0" indent="-381000" algn="just" rtl="0">
              <a:lnSpc>
                <a:spcPct val="90000"/>
              </a:lnSpc>
              <a:spcBef>
                <a:spcPts val="0"/>
              </a:spcBef>
              <a:spcAft>
                <a:spcPts val="0"/>
              </a:spcAft>
              <a:buSzPts val="2400"/>
              <a:buChar char="●"/>
            </a:pPr>
            <a:r>
              <a:rPr lang="en-US" sz="2400" b="1"/>
              <a:t>Materials Processing and Manufacturing: </a:t>
            </a:r>
            <a:r>
              <a:rPr lang="en-US" sz="2400"/>
              <a:t>Evaluating the environmental costs of converting raw materials into finished products.</a:t>
            </a:r>
            <a:endParaRPr/>
          </a:p>
          <a:p>
            <a:pPr marL="457200" lvl="0" indent="-381000" algn="just" rtl="0">
              <a:lnSpc>
                <a:spcPct val="90000"/>
              </a:lnSpc>
              <a:spcBef>
                <a:spcPts val="0"/>
              </a:spcBef>
              <a:spcAft>
                <a:spcPts val="0"/>
              </a:spcAft>
              <a:buSzPts val="2400"/>
              <a:buChar char="●"/>
            </a:pPr>
            <a:r>
              <a:rPr lang="en-US" sz="2400" b="1"/>
              <a:t>Distribution and Use: </a:t>
            </a:r>
            <a:r>
              <a:rPr lang="en-US" sz="2400"/>
              <a:t>Analysing the impact of transporting and using the product during its operational life.</a:t>
            </a:r>
            <a:endParaRPr/>
          </a:p>
          <a:p>
            <a:pPr marL="457200" lvl="0" indent="-381000" algn="just" rtl="0">
              <a:lnSpc>
                <a:spcPct val="90000"/>
              </a:lnSpc>
              <a:spcBef>
                <a:spcPts val="0"/>
              </a:spcBef>
              <a:spcAft>
                <a:spcPts val="0"/>
              </a:spcAft>
              <a:buSzPts val="2400"/>
              <a:buChar char="●"/>
            </a:pPr>
            <a:r>
              <a:rPr lang="en-US" sz="2400" b="1"/>
              <a:t>Repair, Maintenance, and End-of-Life: </a:t>
            </a:r>
            <a:r>
              <a:rPr lang="en-US" sz="2400"/>
              <a:t>Considering the sustainability of maintaining the product and the environmental implications of product disposal or recycling.</a:t>
            </a:r>
            <a:endParaRPr/>
          </a:p>
          <a:p>
            <a:pPr marL="457200" marR="0" lvl="0" indent="-228600" algn="just" rtl="0">
              <a:lnSpc>
                <a:spcPct val="103333"/>
              </a:lnSpc>
              <a:spcBef>
                <a:spcPts val="0"/>
              </a:spcBef>
              <a:spcAft>
                <a:spcPts val="0"/>
              </a:spcAft>
              <a:buClr>
                <a:srgbClr val="595959"/>
              </a:buClr>
              <a:buSzPts val="2400"/>
              <a:buFont typeface="Arial"/>
              <a:buNone/>
            </a:pP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37"/>
          <p:cNvSpPr txBox="1">
            <a:spLocks noGrp="1"/>
          </p:cNvSpPr>
          <p:nvPr>
            <p:ph type="body" idx="1"/>
          </p:nvPr>
        </p:nvSpPr>
        <p:spPr>
          <a:xfrm>
            <a:off x="904856" y="522094"/>
            <a:ext cx="10052954"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2800"/>
              <a:buNone/>
            </a:pPr>
            <a:r>
              <a:rPr lang="en-US" sz="3000"/>
              <a:t>Environmental, Social, and Governance (ESG) Reporting</a:t>
            </a:r>
            <a:endParaRPr sz="3000"/>
          </a:p>
        </p:txBody>
      </p:sp>
      <p:sp>
        <p:nvSpPr>
          <p:cNvPr id="538" name="Google Shape;538;p37"/>
          <p:cNvSpPr txBox="1">
            <a:spLocks noGrp="1"/>
          </p:cNvSpPr>
          <p:nvPr>
            <p:ph type="body" idx="2"/>
          </p:nvPr>
        </p:nvSpPr>
        <p:spPr>
          <a:xfrm>
            <a:off x="467975" y="1054325"/>
            <a:ext cx="10904700" cy="4250400"/>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595959"/>
              </a:buClr>
              <a:buSzPts val="2200"/>
              <a:buNone/>
            </a:pPr>
            <a:r>
              <a:rPr lang="en-US" sz="2200"/>
              <a:t>ESG Reporting is an important aspect of business transparency, providing stakeholders with a comprehensive overview of a company's operations in terms of its ethical impact and sustainable practices. ESG reporting helps companies track their sustainability performance, enhancing their reputation and investor appeal. This type of reporting includes:</a:t>
            </a:r>
            <a:endParaRPr/>
          </a:p>
          <a:p>
            <a:pPr marL="0" lvl="0" indent="0" algn="just" rtl="0">
              <a:lnSpc>
                <a:spcPct val="112727"/>
              </a:lnSpc>
              <a:spcBef>
                <a:spcPts val="0"/>
              </a:spcBef>
              <a:spcAft>
                <a:spcPts val="0"/>
              </a:spcAft>
              <a:buSzPts val="2400"/>
              <a:buNone/>
            </a:pPr>
            <a:r>
              <a:rPr lang="en-US" sz="2200" b="1"/>
              <a:t>Environmental</a:t>
            </a:r>
            <a:r>
              <a:rPr lang="en-US" sz="2200"/>
              <a:t>: This aspect evaluates how responsibly the company acts towards the environment, focusing on its efforts to minimise negative impacts and enhance ecological benefits through its operations and policies.</a:t>
            </a:r>
            <a:endParaRPr/>
          </a:p>
          <a:p>
            <a:pPr marL="0" lvl="0" indent="0" algn="just" rtl="0">
              <a:lnSpc>
                <a:spcPct val="112727"/>
              </a:lnSpc>
              <a:spcBef>
                <a:spcPts val="0"/>
              </a:spcBef>
              <a:spcAft>
                <a:spcPts val="0"/>
              </a:spcAft>
              <a:buSzPts val="2400"/>
              <a:buNone/>
            </a:pPr>
            <a:r>
              <a:rPr lang="en-US" sz="2200" b="1"/>
              <a:t>Social</a:t>
            </a:r>
            <a:r>
              <a:rPr lang="en-US" sz="2200"/>
              <a:t>: This category assesses the company's interactions and relationships with employees, suppliers, customers, and community members. It examines the company's commitment to fair practices, community involvement, and fostering a positive impact on society.</a:t>
            </a:r>
            <a:endParaRPr/>
          </a:p>
          <a:p>
            <a:pPr marL="0" lvl="0" indent="0" algn="just" rtl="0">
              <a:lnSpc>
                <a:spcPct val="112727"/>
              </a:lnSpc>
              <a:spcBef>
                <a:spcPts val="0"/>
              </a:spcBef>
              <a:spcAft>
                <a:spcPts val="0"/>
              </a:spcAft>
              <a:buSzPts val="2400"/>
              <a:buNone/>
            </a:pPr>
            <a:r>
              <a:rPr lang="en-US" sz="2200" b="1"/>
              <a:t>Governance</a:t>
            </a:r>
            <a:r>
              <a:rPr lang="en-US" sz="2200"/>
              <a:t>: This section analyses the company’s governance structure and practices, including the integrity and effectiveness of leadership, compensation practices for executives, the thoroughness of audits, the robustness of internal controls, and the protection of shareholder rights.</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38"/>
          <p:cNvSpPr txBox="1">
            <a:spLocks noGrp="1"/>
          </p:cNvSpPr>
          <p:nvPr>
            <p:ph type="body" idx="1"/>
          </p:nvPr>
        </p:nvSpPr>
        <p:spPr>
          <a:xfrm>
            <a:off x="57762" y="545611"/>
            <a:ext cx="6025914" cy="6055213"/>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en-US" sz="2200"/>
              <a:t>Adopting sustainable practices can distinguish micro enterprises from competitors by appealing to environmentally and socially conscious consumers. Sustainability can also lead to cost savings through more efficient resource use and potentially lower regulatory costs.</a:t>
            </a:r>
            <a:endParaRPr/>
          </a:p>
          <a:p>
            <a:pPr marL="0" lvl="0" indent="0" algn="just" rtl="0">
              <a:lnSpc>
                <a:spcPct val="90000"/>
              </a:lnSpc>
              <a:spcBef>
                <a:spcPts val="1000"/>
              </a:spcBef>
              <a:spcAft>
                <a:spcPts val="0"/>
              </a:spcAft>
              <a:buClr>
                <a:schemeClr val="lt1"/>
              </a:buClr>
              <a:buSzPts val="2200"/>
              <a:buNone/>
            </a:pPr>
            <a:r>
              <a:rPr lang="en-US" sz="2200"/>
              <a:t>Some examples include:</a:t>
            </a:r>
            <a:endParaRPr/>
          </a:p>
          <a:p>
            <a:pPr marL="0" lvl="0" indent="0" algn="just" rtl="0">
              <a:lnSpc>
                <a:spcPct val="90000"/>
              </a:lnSpc>
              <a:spcBef>
                <a:spcPts val="1000"/>
              </a:spcBef>
              <a:spcAft>
                <a:spcPts val="0"/>
              </a:spcAft>
              <a:buClr>
                <a:schemeClr val="lt1"/>
              </a:buClr>
              <a:buSzPts val="2200"/>
              <a:buNone/>
            </a:pPr>
            <a:r>
              <a:rPr lang="en-US" sz="2200" b="1"/>
              <a:t>Brand Differentiation: </a:t>
            </a:r>
            <a:r>
              <a:rPr lang="en-US" sz="2200"/>
              <a:t>Companies that communicate their sustainability efforts effectively often enjoy enhanced brand loyalty and reputation.</a:t>
            </a:r>
            <a:endParaRPr/>
          </a:p>
          <a:p>
            <a:pPr marL="0" lvl="0" indent="0" algn="just" rtl="0">
              <a:lnSpc>
                <a:spcPct val="90000"/>
              </a:lnSpc>
              <a:spcBef>
                <a:spcPts val="1000"/>
              </a:spcBef>
              <a:spcAft>
                <a:spcPts val="0"/>
              </a:spcAft>
              <a:buClr>
                <a:schemeClr val="lt1"/>
              </a:buClr>
              <a:buSzPts val="2200"/>
              <a:buNone/>
            </a:pPr>
            <a:r>
              <a:rPr lang="en-US" sz="2200" b="1"/>
              <a:t>Operational Efficiencies: </a:t>
            </a:r>
            <a:r>
              <a:rPr lang="en-US" sz="2200"/>
              <a:t>Reduced energy consumption and waste production not only cuts costs but also potentially lower regulatory costs.</a:t>
            </a:r>
            <a:endParaRPr/>
          </a:p>
          <a:p>
            <a:pPr marL="0" lvl="0" indent="0" algn="just" rtl="0">
              <a:lnSpc>
                <a:spcPct val="90000"/>
              </a:lnSpc>
              <a:spcBef>
                <a:spcPts val="1000"/>
              </a:spcBef>
              <a:spcAft>
                <a:spcPts val="0"/>
              </a:spcAft>
              <a:buClr>
                <a:schemeClr val="lt1"/>
              </a:buClr>
              <a:buSzPts val="2200"/>
              <a:buNone/>
            </a:pPr>
            <a:r>
              <a:rPr lang="en-US" sz="2200" b="1"/>
              <a:t>Attracting Investments: </a:t>
            </a:r>
            <a:r>
              <a:rPr lang="en-US" sz="2200"/>
              <a:t>Businesses that demonstrate a strong commitment to sustainability metrics are more likely to attract investors looking for responsible investment opportunities.</a:t>
            </a:r>
            <a:endParaRPr/>
          </a:p>
        </p:txBody>
      </p:sp>
      <p:sp>
        <p:nvSpPr>
          <p:cNvPr id="544" name="Google Shape;544;p38"/>
          <p:cNvSpPr txBox="1">
            <a:spLocks noGrp="1"/>
          </p:cNvSpPr>
          <p:nvPr>
            <p:ph type="body" idx="2"/>
          </p:nvPr>
        </p:nvSpPr>
        <p:spPr>
          <a:xfrm>
            <a:off x="-217076" y="0"/>
            <a:ext cx="6575589" cy="6604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2800"/>
              <a:buNone/>
            </a:pPr>
            <a:r>
              <a:rPr lang="en-US" sz="3000"/>
              <a:t>Increasing Competitive Advantage</a:t>
            </a:r>
            <a:endParaRPr sz="3000"/>
          </a:p>
        </p:txBody>
      </p:sp>
      <p:sp>
        <p:nvSpPr>
          <p:cNvPr id="545" name="Google Shape;545;p38"/>
          <p:cNvSpPr>
            <a:spLocks noGrp="1"/>
          </p:cNvSpPr>
          <p:nvPr>
            <p:ph type="pic" idx="3"/>
          </p:nvPr>
        </p:nvSpPr>
        <p:spPr>
          <a:xfrm>
            <a:off x="6083676" y="0"/>
            <a:ext cx="5361066" cy="6858000"/>
          </a:xfrm>
          <a:prstGeom prst="rect">
            <a:avLst/>
          </a:prstGeom>
          <a:solidFill>
            <a:srgbClr val="D8D8D8"/>
          </a:solidFill>
          <a:ln>
            <a:noFill/>
          </a:ln>
        </p:spPr>
        <p:txBody>
          <a:bodyPr/>
          <a:lstStyle/>
          <a:p>
            <a:endParaRPr lang="en-GB"/>
          </a:p>
        </p:txBody>
      </p:sp>
      <p:pic>
        <p:nvPicPr>
          <p:cNvPr id="546" name="Google Shape;546;p38"/>
          <p:cNvPicPr preferRelativeResize="0"/>
          <p:nvPr/>
        </p:nvPicPr>
        <p:blipFill rotWithShape="1">
          <a:blip r:embed="rId3">
            <a:alphaModFix/>
          </a:blip>
          <a:srcRect l="23943" r="23943"/>
          <a:stretch/>
        </p:blipFill>
        <p:spPr>
          <a:xfrm>
            <a:off x="6083676" y="0"/>
            <a:ext cx="5361066" cy="6858000"/>
          </a:xfrm>
          <a:prstGeom prst="rect">
            <a:avLst/>
          </a:prstGeom>
          <a:solidFill>
            <a:srgbClr val="D8D8D8"/>
          </a:solid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39"/>
          <p:cNvSpPr txBox="1">
            <a:spLocks noGrp="1"/>
          </p:cNvSpPr>
          <p:nvPr>
            <p:ph type="body" idx="1"/>
          </p:nvPr>
        </p:nvSpPr>
        <p:spPr>
          <a:xfrm>
            <a:off x="5396626" y="592928"/>
            <a:ext cx="6101100" cy="36666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endParaRPr sz="2200"/>
          </a:p>
          <a:p>
            <a:pPr marL="0" lvl="0" indent="0" algn="just" rtl="0">
              <a:lnSpc>
                <a:spcPct val="90000"/>
              </a:lnSpc>
              <a:spcBef>
                <a:spcPts val="0"/>
              </a:spcBef>
              <a:spcAft>
                <a:spcPts val="0"/>
              </a:spcAft>
              <a:buClr>
                <a:schemeClr val="lt1"/>
              </a:buClr>
              <a:buSzPts val="2200"/>
              <a:buNone/>
            </a:pPr>
            <a:r>
              <a:rPr lang="en-US" sz="2200"/>
              <a:t>For sustainability to effectively enhance business competitiveness, it must be integrated into the core business strategy. This requires a long-term outlook that aligns sustainability goals with business objectives, ensuring that sustainable practices are maintained, measured, and improved over time.</a:t>
            </a:r>
            <a:endParaRPr/>
          </a:p>
          <a:p>
            <a:pPr marL="0" lvl="0" indent="0" algn="just" rtl="0">
              <a:lnSpc>
                <a:spcPct val="90000"/>
              </a:lnSpc>
              <a:spcBef>
                <a:spcPts val="1000"/>
              </a:spcBef>
              <a:spcAft>
                <a:spcPts val="0"/>
              </a:spcAft>
              <a:buClr>
                <a:schemeClr val="lt1"/>
              </a:buClr>
              <a:buSzPts val="2200"/>
              <a:buNone/>
            </a:pPr>
            <a:r>
              <a:rPr lang="en-US" sz="2200" b="1"/>
              <a:t>Developing a Roadmap for Implementation</a:t>
            </a:r>
            <a:endParaRPr sz="2200"/>
          </a:p>
          <a:p>
            <a:pPr marL="0" lvl="0" indent="0" algn="just" rtl="0">
              <a:lnSpc>
                <a:spcPct val="90000"/>
              </a:lnSpc>
              <a:spcBef>
                <a:spcPts val="1000"/>
              </a:spcBef>
              <a:spcAft>
                <a:spcPts val="0"/>
              </a:spcAft>
              <a:buClr>
                <a:schemeClr val="lt1"/>
              </a:buClr>
              <a:buSzPts val="2200"/>
              <a:buNone/>
            </a:pPr>
            <a:r>
              <a:rPr lang="en-US" sz="2200" b="1"/>
              <a:t>Setting Realistic Goals: </a:t>
            </a:r>
            <a:r>
              <a:rPr lang="en-US" sz="2200"/>
              <a:t>Based on the assessment of current sustainability metrics, set achievable yet ambitious goals that push the business towards greater sustainability.</a:t>
            </a:r>
            <a:endParaRPr/>
          </a:p>
          <a:p>
            <a:pPr marL="0" lvl="0" indent="0" algn="just" rtl="0">
              <a:lnSpc>
                <a:spcPct val="90000"/>
              </a:lnSpc>
              <a:spcBef>
                <a:spcPts val="1000"/>
              </a:spcBef>
              <a:spcAft>
                <a:spcPts val="0"/>
              </a:spcAft>
              <a:buClr>
                <a:schemeClr val="lt1"/>
              </a:buClr>
              <a:buSzPts val="2200"/>
              <a:buNone/>
            </a:pPr>
            <a:r>
              <a:rPr lang="en-US" sz="2200" b="1"/>
              <a:t>Continuous Improvement: </a:t>
            </a:r>
            <a:r>
              <a:rPr lang="en-US" sz="2200"/>
              <a:t>Implement a cycle of monitoring, reporting, and adjusting sustainability practices to respond to changes in the business environment and regulatory landscape.</a:t>
            </a:r>
            <a:endParaRPr/>
          </a:p>
          <a:p>
            <a:pPr marL="0" lvl="0" indent="0" algn="just" rtl="0">
              <a:lnSpc>
                <a:spcPct val="90000"/>
              </a:lnSpc>
              <a:spcBef>
                <a:spcPts val="1000"/>
              </a:spcBef>
              <a:spcAft>
                <a:spcPts val="0"/>
              </a:spcAft>
              <a:buClr>
                <a:schemeClr val="lt1"/>
              </a:buClr>
              <a:buSzPts val="2200"/>
              <a:buNone/>
            </a:pPr>
            <a:r>
              <a:rPr lang="en-US" sz="2200" u="sng">
                <a:solidFill>
                  <a:schemeClr val="hlink"/>
                </a:solidFill>
                <a:hlinkClick r:id="rId3"/>
              </a:rPr>
              <a:t>Click here to find out more</a:t>
            </a:r>
            <a:endParaRPr sz="2200"/>
          </a:p>
        </p:txBody>
      </p:sp>
      <p:sp>
        <p:nvSpPr>
          <p:cNvPr id="552" name="Google Shape;552;p39"/>
          <p:cNvSpPr txBox="1">
            <a:spLocks noGrp="1"/>
          </p:cNvSpPr>
          <p:nvPr>
            <p:ph type="body" idx="2"/>
          </p:nvPr>
        </p:nvSpPr>
        <p:spPr>
          <a:xfrm>
            <a:off x="5472826" y="294173"/>
            <a:ext cx="6345381" cy="59750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200"/>
              <a:buNone/>
            </a:pPr>
            <a:r>
              <a:rPr lang="en-US" sz="3000"/>
              <a:t>Planning for the Future</a:t>
            </a:r>
            <a:endParaRPr sz="3000"/>
          </a:p>
        </p:txBody>
      </p:sp>
      <p:pic>
        <p:nvPicPr>
          <p:cNvPr id="553" name="Google Shape;553;p39"/>
          <p:cNvPicPr preferRelativeResize="0">
            <a:picLocks noGrp="1"/>
          </p:cNvPicPr>
          <p:nvPr>
            <p:ph type="pic" idx="3"/>
          </p:nvPr>
        </p:nvPicPr>
        <p:blipFill rotWithShape="1">
          <a:blip r:embed="rId4">
            <a:alphaModFix/>
          </a:blip>
          <a:srcRect l="23943" r="23943"/>
          <a:stretch/>
        </p:blipFill>
        <p:spPr>
          <a:xfrm>
            <a:off x="0" y="13974"/>
            <a:ext cx="5361066" cy="6858000"/>
          </a:xfrm>
          <a:prstGeom prst="rect">
            <a:avLst/>
          </a:prstGeom>
          <a:solidFill>
            <a:srgbClr val="D8D8D8"/>
          </a:solid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pic>
        <p:nvPicPr>
          <p:cNvPr id="559" name="Google Shape;559;p40"/>
          <p:cNvPicPr preferRelativeResize="0">
            <a:picLocks noGrp="1"/>
          </p:cNvPicPr>
          <p:nvPr>
            <p:ph type="pic" idx="2"/>
          </p:nvPr>
        </p:nvPicPr>
        <p:blipFill rotWithShape="1">
          <a:blip r:embed="rId3">
            <a:alphaModFix/>
          </a:blip>
          <a:srcRect l="-220" t="13271" r="220" b="20626"/>
          <a:stretch/>
        </p:blipFill>
        <p:spPr>
          <a:xfrm>
            <a:off x="238772" y="2626822"/>
            <a:ext cx="7708195" cy="3396829"/>
          </a:xfrm>
          <a:prstGeom prst="rect">
            <a:avLst/>
          </a:prstGeom>
          <a:solidFill>
            <a:srgbClr val="BFBFBF"/>
          </a:solidFill>
          <a:ln>
            <a:noFill/>
          </a:ln>
        </p:spPr>
      </p:pic>
      <p:sp>
        <p:nvSpPr>
          <p:cNvPr id="560" name="Google Shape;560;p40"/>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03</a:t>
            </a:r>
            <a:endParaRPr/>
          </a:p>
        </p:txBody>
      </p:sp>
      <p:sp>
        <p:nvSpPr>
          <p:cNvPr id="561" name="Google Shape;561;p40"/>
          <p:cNvSpPr/>
          <p:nvPr/>
        </p:nvSpPr>
        <p:spPr>
          <a:xfrm>
            <a:off x="5722297" y="4461934"/>
            <a:ext cx="4933927"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562" name="Google Shape;562;p40"/>
          <p:cNvSpPr txBox="1"/>
          <p:nvPr/>
        </p:nvSpPr>
        <p:spPr>
          <a:xfrm>
            <a:off x="6025679" y="4642627"/>
            <a:ext cx="463054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CASE STUDIES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41"/>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a:t>Case study 1: IKEA Case Study: Implementing Solar Energy</a:t>
            </a:r>
            <a:endParaRPr/>
          </a:p>
          <a:p>
            <a:pPr marL="0" lvl="0" indent="0" algn="l" rtl="0">
              <a:lnSpc>
                <a:spcPct val="100000"/>
              </a:lnSpc>
              <a:spcBef>
                <a:spcPts val="0"/>
              </a:spcBef>
              <a:spcAft>
                <a:spcPts val="0"/>
              </a:spcAft>
              <a:buClr>
                <a:srgbClr val="73B64B"/>
              </a:buClr>
              <a:buSzPts val="2400"/>
              <a:buNone/>
            </a:pPr>
            <a:endParaRPr/>
          </a:p>
        </p:txBody>
      </p:sp>
      <p:sp>
        <p:nvSpPr>
          <p:cNvPr id="568" name="Google Shape;568;p41"/>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01</a:t>
            </a:r>
            <a:endParaRPr/>
          </a:p>
        </p:txBody>
      </p:sp>
      <p:sp>
        <p:nvSpPr>
          <p:cNvPr id="569" name="Google Shape;569;p41"/>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a:t>Case study 2: All About Kombucha - Sustainable Innovation in Beverage Production</a:t>
            </a:r>
            <a:endParaRPr/>
          </a:p>
          <a:p>
            <a:pPr marL="0" lvl="0" indent="0" algn="l" rtl="0">
              <a:lnSpc>
                <a:spcPct val="100000"/>
              </a:lnSpc>
              <a:spcBef>
                <a:spcPts val="0"/>
              </a:spcBef>
              <a:spcAft>
                <a:spcPts val="0"/>
              </a:spcAft>
              <a:buClr>
                <a:srgbClr val="73B64B"/>
              </a:buClr>
              <a:buSzPts val="2400"/>
              <a:buNone/>
            </a:pPr>
            <a:endParaRPr/>
          </a:p>
        </p:txBody>
      </p:sp>
      <p:sp>
        <p:nvSpPr>
          <p:cNvPr id="570" name="Google Shape;570;p41"/>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a:t>Case study 3: BiaSol - Revolutionising Food Sustainability</a:t>
            </a:r>
            <a:endParaRPr/>
          </a:p>
        </p:txBody>
      </p:sp>
      <p:sp>
        <p:nvSpPr>
          <p:cNvPr id="571" name="Google Shape;571;p41"/>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02</a:t>
            </a:r>
            <a:endParaRPr/>
          </a:p>
        </p:txBody>
      </p:sp>
      <p:sp>
        <p:nvSpPr>
          <p:cNvPr id="572" name="Google Shape;572;p41"/>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03</a:t>
            </a:r>
            <a:endParaRPr/>
          </a:p>
        </p:txBody>
      </p:sp>
      <p:sp>
        <p:nvSpPr>
          <p:cNvPr id="573" name="Google Shape;573;p41"/>
          <p:cNvSpPr/>
          <p:nvPr/>
        </p:nvSpPr>
        <p:spPr>
          <a:xfrm>
            <a:off x="3880331" y="2232539"/>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574" name="Google Shape;574;p41"/>
          <p:cNvSpPr/>
          <p:nvPr/>
        </p:nvSpPr>
        <p:spPr>
          <a:xfrm>
            <a:off x="3880331" y="4245771"/>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575" name="Google Shape;575;p41"/>
          <p:cNvSpPr>
            <a:spLocks noGrp="1"/>
          </p:cNvSpPr>
          <p:nvPr>
            <p:ph type="pic" idx="8"/>
          </p:nvPr>
        </p:nvSpPr>
        <p:spPr>
          <a:xfrm>
            <a:off x="-48344" y="0"/>
            <a:ext cx="3570477" cy="6858000"/>
          </a:xfrm>
          <a:prstGeom prst="rect">
            <a:avLst/>
          </a:prstGeom>
          <a:solidFill>
            <a:srgbClr val="D8D8D8"/>
          </a:solidFill>
          <a:ln>
            <a:noFill/>
          </a:ln>
        </p:spPr>
        <p:txBody>
          <a:bodyPr/>
          <a:lstStyle/>
          <a:p>
            <a:endParaRPr lang="en-GB"/>
          </a:p>
        </p:txBody>
      </p:sp>
      <p:pic>
        <p:nvPicPr>
          <p:cNvPr id="576" name="Google Shape;576;p41"/>
          <p:cNvPicPr preferRelativeResize="0"/>
          <p:nvPr/>
        </p:nvPicPr>
        <p:blipFill rotWithShape="1">
          <a:blip r:embed="rId3">
            <a:alphaModFix/>
          </a:blip>
          <a:srcRect l="15293" r="15293"/>
          <a:stretch/>
        </p:blipFill>
        <p:spPr>
          <a:xfrm>
            <a:off x="-86862" y="0"/>
            <a:ext cx="3570477" cy="6858000"/>
          </a:xfrm>
          <a:prstGeom prst="rect">
            <a:avLst/>
          </a:prstGeom>
          <a:solidFill>
            <a:srgbClr val="D8D8D8"/>
          </a:solid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42"/>
          <p:cNvSpPr txBox="1">
            <a:spLocks noGrp="1"/>
          </p:cNvSpPr>
          <p:nvPr>
            <p:ph type="body" idx="1"/>
          </p:nvPr>
        </p:nvSpPr>
        <p:spPr>
          <a:xfrm>
            <a:off x="4498848" y="313569"/>
            <a:ext cx="6894575" cy="5166427"/>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0D0D0D"/>
              </a:buClr>
              <a:buSzPts val="2200"/>
              <a:buNone/>
            </a:pPr>
            <a:r>
              <a:rPr lang="en-US" b="1" i="0">
                <a:solidFill>
                  <a:srgbClr val="0D0D0D"/>
                </a:solidFill>
                <a:highlight>
                  <a:srgbClr val="FFFFFF"/>
                </a:highlight>
              </a:rPr>
              <a:t>Introduction</a:t>
            </a:r>
            <a:endParaRPr/>
          </a:p>
          <a:p>
            <a:pPr marL="0" lvl="0" indent="0" algn="just" rtl="0">
              <a:lnSpc>
                <a:spcPct val="112727"/>
              </a:lnSpc>
              <a:spcBef>
                <a:spcPts val="0"/>
              </a:spcBef>
              <a:spcAft>
                <a:spcPts val="0"/>
              </a:spcAft>
              <a:buClr>
                <a:srgbClr val="0D0D0D"/>
              </a:buClr>
              <a:buSzPts val="2200"/>
              <a:buNone/>
            </a:pPr>
            <a:r>
              <a:rPr lang="en-US" i="0">
                <a:solidFill>
                  <a:srgbClr val="0D0D0D"/>
                </a:solidFill>
                <a:highlight>
                  <a:srgbClr val="FFFFFF"/>
                </a:highlight>
              </a:rPr>
              <a:t>IKEA, known worldwide for its flat-pack furniture and home accessories, has also been a leader in corporate sustainability efforts. Recognising the significant environmental impact and high operational costs associated with traditional energy use in their extensive global operations, IKEA embarked on an ambitious plan to transform its energy infrastructure.</a:t>
            </a:r>
            <a:endParaRPr i="0">
              <a:highlight>
                <a:srgbClr val="FFFFFF"/>
              </a:highlight>
            </a:endParaRPr>
          </a:p>
          <a:p>
            <a:pPr marL="0" lvl="0" indent="0" algn="just" rtl="0">
              <a:lnSpc>
                <a:spcPct val="112727"/>
              </a:lnSpc>
              <a:spcBef>
                <a:spcPts val="0"/>
              </a:spcBef>
              <a:spcAft>
                <a:spcPts val="0"/>
              </a:spcAft>
              <a:buClr>
                <a:srgbClr val="0D0D0D"/>
              </a:buClr>
              <a:buSzPts val="2200"/>
              <a:buNone/>
            </a:pPr>
            <a:endParaRPr>
              <a:solidFill>
                <a:srgbClr val="0D0D0D"/>
              </a:solidFill>
              <a:highlight>
                <a:srgbClr val="FFFFFF"/>
              </a:highlight>
            </a:endParaRPr>
          </a:p>
          <a:p>
            <a:pPr marL="0" lvl="0" indent="0" algn="just" rtl="0">
              <a:lnSpc>
                <a:spcPct val="112727"/>
              </a:lnSpc>
              <a:spcBef>
                <a:spcPts val="0"/>
              </a:spcBef>
              <a:spcAft>
                <a:spcPts val="0"/>
              </a:spcAft>
              <a:buClr>
                <a:srgbClr val="0D0D0D"/>
              </a:buClr>
              <a:buSzPts val="2200"/>
              <a:buNone/>
            </a:pPr>
            <a:r>
              <a:rPr lang="en-US" i="0">
                <a:solidFill>
                  <a:srgbClr val="0D0D0D"/>
                </a:solidFill>
                <a:highlight>
                  <a:srgbClr val="FFFFFF"/>
                </a:highlight>
              </a:rPr>
              <a:t>The company aimed to reduce its carbon footprint and align its business practices with its sustainability ethos, which focuses on becoming climate positive and reducing more greenhouse gas emissions than the IKEA value chain emits by 2030.</a:t>
            </a:r>
            <a:endParaRPr/>
          </a:p>
        </p:txBody>
      </p:sp>
      <p:sp>
        <p:nvSpPr>
          <p:cNvPr id="582" name="Google Shape;582;p42"/>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600"/>
              <a:buNone/>
            </a:pPr>
            <a:r>
              <a:rPr lang="en-US"/>
              <a:t>Case Study 1</a:t>
            </a:r>
            <a:endParaRPr/>
          </a:p>
          <a:p>
            <a:pPr marL="0" lvl="0" indent="0" algn="ctr" rtl="0">
              <a:lnSpc>
                <a:spcPct val="90000"/>
              </a:lnSpc>
              <a:spcBef>
                <a:spcPts val="1000"/>
              </a:spcBef>
              <a:spcAft>
                <a:spcPts val="0"/>
              </a:spcAft>
              <a:buClr>
                <a:schemeClr val="lt1"/>
              </a:buClr>
              <a:buSzPts val="3600"/>
              <a:buNone/>
            </a:pPr>
            <a:r>
              <a:rPr lang="en-US"/>
              <a:t>IKEA Case Study: Implementing Solar Energy</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
          <p:cNvSpPr txBox="1">
            <a:spLocks noGrp="1"/>
          </p:cNvSpPr>
          <p:nvPr>
            <p:ph type="body" idx="2"/>
          </p:nvPr>
        </p:nvSpPr>
        <p:spPr>
          <a:xfrm>
            <a:off x="5335297" y="804645"/>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sz="2400"/>
              <a:t>Introduction to the module</a:t>
            </a:r>
            <a:endParaRPr/>
          </a:p>
        </p:txBody>
      </p:sp>
      <p:sp>
        <p:nvSpPr>
          <p:cNvPr id="246" name="Google Shape;246;p3"/>
          <p:cNvSpPr txBox="1">
            <a:spLocks noGrp="1"/>
          </p:cNvSpPr>
          <p:nvPr>
            <p:ph type="body" idx="4"/>
          </p:nvPr>
        </p:nvSpPr>
        <p:spPr>
          <a:xfrm>
            <a:off x="5357000" y="1559213"/>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sz="2400"/>
              <a:t>Sustainable Business Operations</a:t>
            </a:r>
            <a:endParaRPr/>
          </a:p>
        </p:txBody>
      </p:sp>
      <p:sp>
        <p:nvSpPr>
          <p:cNvPr id="247" name="Google Shape;247;p3"/>
          <p:cNvSpPr txBox="1">
            <a:spLocks noGrp="1"/>
          </p:cNvSpPr>
          <p:nvPr>
            <p:ph type="body" idx="6"/>
          </p:nvPr>
        </p:nvSpPr>
        <p:spPr>
          <a:xfrm>
            <a:off x="5363579" y="2361906"/>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sz="2400"/>
              <a:t>Case Studies</a:t>
            </a:r>
            <a:endParaRPr/>
          </a:p>
        </p:txBody>
      </p:sp>
      <p:sp>
        <p:nvSpPr>
          <p:cNvPr id="248" name="Google Shape;248;p3"/>
          <p:cNvSpPr txBox="1">
            <a:spLocks noGrp="1"/>
          </p:cNvSpPr>
          <p:nvPr>
            <p:ph type="body" idx="8"/>
          </p:nvPr>
        </p:nvSpPr>
        <p:spPr>
          <a:xfrm>
            <a:off x="5385282" y="3132516"/>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sz="2400"/>
              <a:t>Assessment</a:t>
            </a:r>
            <a:endParaRPr/>
          </a:p>
        </p:txBody>
      </p:sp>
      <p:sp>
        <p:nvSpPr>
          <p:cNvPr id="249" name="Google Shape;249;p3"/>
          <p:cNvSpPr txBox="1">
            <a:spLocks noGrp="1"/>
          </p:cNvSpPr>
          <p:nvPr>
            <p:ph type="body" idx="13"/>
          </p:nvPr>
        </p:nvSpPr>
        <p:spPr>
          <a:xfrm>
            <a:off x="5363579" y="3887083"/>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sz="2400"/>
              <a:t>Key terms and definitions</a:t>
            </a:r>
            <a:endParaRPr/>
          </a:p>
        </p:txBody>
      </p:sp>
      <p:sp>
        <p:nvSpPr>
          <p:cNvPr id="250" name="Google Shape;250;p3"/>
          <p:cNvSpPr txBox="1">
            <a:spLocks noGrp="1"/>
          </p:cNvSpPr>
          <p:nvPr>
            <p:ph type="body" idx="14"/>
          </p:nvPr>
        </p:nvSpPr>
        <p:spPr>
          <a:xfrm>
            <a:off x="511849" y="804645"/>
            <a:ext cx="2528330" cy="139590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TABLE OF CONTENTS</a:t>
            </a:r>
            <a:endParaRPr/>
          </a:p>
        </p:txBody>
      </p:sp>
      <p:sp>
        <p:nvSpPr>
          <p:cNvPr id="251" name="Google Shape;251;p3"/>
          <p:cNvSpPr txBox="1">
            <a:spLocks noGrp="1"/>
          </p:cNvSpPr>
          <p:nvPr>
            <p:ph type="body" idx="1"/>
          </p:nvPr>
        </p:nvSpPr>
        <p:spPr>
          <a:xfrm>
            <a:off x="4500000" y="804645"/>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01</a:t>
            </a:r>
            <a:endParaRPr/>
          </a:p>
        </p:txBody>
      </p:sp>
      <p:sp>
        <p:nvSpPr>
          <p:cNvPr id="252" name="Google Shape;252;p3"/>
          <p:cNvSpPr txBox="1">
            <a:spLocks noGrp="1"/>
          </p:cNvSpPr>
          <p:nvPr>
            <p:ph type="body" idx="3"/>
          </p:nvPr>
        </p:nvSpPr>
        <p:spPr>
          <a:xfrm>
            <a:off x="4521703" y="1559213"/>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02</a:t>
            </a:r>
            <a:endParaRPr/>
          </a:p>
        </p:txBody>
      </p:sp>
      <p:sp>
        <p:nvSpPr>
          <p:cNvPr id="253" name="Google Shape;253;p3"/>
          <p:cNvSpPr txBox="1">
            <a:spLocks noGrp="1"/>
          </p:cNvSpPr>
          <p:nvPr>
            <p:ph type="body" idx="5"/>
          </p:nvPr>
        </p:nvSpPr>
        <p:spPr>
          <a:xfrm>
            <a:off x="4528282" y="2361906"/>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03</a:t>
            </a:r>
            <a:endParaRPr/>
          </a:p>
        </p:txBody>
      </p:sp>
      <p:sp>
        <p:nvSpPr>
          <p:cNvPr id="254" name="Google Shape;254;p3"/>
          <p:cNvSpPr txBox="1">
            <a:spLocks noGrp="1"/>
          </p:cNvSpPr>
          <p:nvPr>
            <p:ph type="body" idx="7"/>
          </p:nvPr>
        </p:nvSpPr>
        <p:spPr>
          <a:xfrm>
            <a:off x="4549985" y="3132516"/>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04</a:t>
            </a:r>
            <a:endParaRPr/>
          </a:p>
        </p:txBody>
      </p:sp>
      <p:sp>
        <p:nvSpPr>
          <p:cNvPr id="255" name="Google Shape;255;p3"/>
          <p:cNvSpPr txBox="1">
            <a:spLocks noGrp="1"/>
          </p:cNvSpPr>
          <p:nvPr>
            <p:ph type="body" idx="9"/>
          </p:nvPr>
        </p:nvSpPr>
        <p:spPr>
          <a:xfrm>
            <a:off x="4528282" y="3887083"/>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05</a:t>
            </a:r>
            <a:endParaRPr/>
          </a:p>
        </p:txBody>
      </p:sp>
      <p:sp>
        <p:nvSpPr>
          <p:cNvPr id="256" name="Google Shape;256;p3"/>
          <p:cNvSpPr txBox="1"/>
          <p:nvPr/>
        </p:nvSpPr>
        <p:spPr>
          <a:xfrm>
            <a:off x="5385282" y="4609268"/>
            <a:ext cx="5857689" cy="68951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95959"/>
              </a:buClr>
              <a:buSzPts val="2400"/>
              <a:buFont typeface="Arial"/>
              <a:buNone/>
            </a:pPr>
            <a:r>
              <a:rPr lang="en-US" sz="2400" b="0" i="0" u="none" strike="noStrike" cap="none">
                <a:solidFill>
                  <a:srgbClr val="595959"/>
                </a:solidFill>
                <a:latin typeface="Calibri"/>
                <a:ea typeface="Calibri"/>
                <a:cs typeface="Calibri"/>
                <a:sym typeface="Calibri"/>
              </a:rPr>
              <a:t>References</a:t>
            </a:r>
            <a:endParaRPr sz="1400" b="0" i="0" u="none" strike="noStrike" cap="none">
              <a:solidFill>
                <a:srgbClr val="000000"/>
              </a:solidFill>
              <a:latin typeface="Arial"/>
              <a:ea typeface="Arial"/>
              <a:cs typeface="Arial"/>
              <a:sym typeface="Arial"/>
            </a:endParaRPr>
          </a:p>
        </p:txBody>
      </p:sp>
      <p:sp>
        <p:nvSpPr>
          <p:cNvPr id="257" name="Google Shape;257;p3"/>
          <p:cNvSpPr txBox="1"/>
          <p:nvPr/>
        </p:nvSpPr>
        <p:spPr>
          <a:xfrm>
            <a:off x="4549985" y="4609268"/>
            <a:ext cx="700387" cy="68951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73B64B"/>
              </a:buClr>
              <a:buSzPts val="3000"/>
              <a:buFont typeface="Arial"/>
              <a:buNone/>
            </a:pPr>
            <a:r>
              <a:rPr lang="en-US" sz="3000" b="1" i="0" u="none" strike="noStrike" cap="none">
                <a:solidFill>
                  <a:srgbClr val="73B64B"/>
                </a:solidFill>
                <a:latin typeface="Calibri"/>
                <a:ea typeface="Calibri"/>
                <a:cs typeface="Calibri"/>
                <a:sym typeface="Calibri"/>
              </a:rPr>
              <a:t>06</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102"/>
          <p:cNvSpPr txBox="1">
            <a:spLocks noGrp="1"/>
          </p:cNvSpPr>
          <p:nvPr>
            <p:ph type="body" idx="2"/>
          </p:nvPr>
        </p:nvSpPr>
        <p:spPr>
          <a:xfrm>
            <a:off x="904856" y="769839"/>
            <a:ext cx="10052954" cy="4250335"/>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0D0D0D"/>
              </a:buClr>
              <a:buSzPts val="2200"/>
              <a:buNone/>
            </a:pPr>
            <a:r>
              <a:rPr lang="en-US" sz="2400" b="1" i="0">
                <a:solidFill>
                  <a:srgbClr val="0D0D0D"/>
                </a:solidFill>
                <a:highlight>
                  <a:srgbClr val="FFFFFF"/>
                </a:highlight>
              </a:rPr>
              <a:t>Problem</a:t>
            </a:r>
            <a:endParaRPr/>
          </a:p>
          <a:p>
            <a:pPr marL="0" lvl="0" indent="0" algn="just" rtl="0">
              <a:lnSpc>
                <a:spcPct val="112727"/>
              </a:lnSpc>
              <a:spcBef>
                <a:spcPts val="0"/>
              </a:spcBef>
              <a:spcAft>
                <a:spcPts val="0"/>
              </a:spcAft>
              <a:buClr>
                <a:srgbClr val="0D0D0D"/>
              </a:buClr>
              <a:buSzPts val="2200"/>
              <a:buNone/>
            </a:pPr>
            <a:r>
              <a:rPr lang="en-US" sz="2400" i="0">
                <a:solidFill>
                  <a:srgbClr val="0D0D0D"/>
                </a:solidFill>
                <a:highlight>
                  <a:srgbClr val="FFFFFF"/>
                </a:highlight>
              </a:rPr>
              <a:t>As a major retailer with vast store networks and warehouses, IKEA faced substantial energy demands. These not only led to high energy bills but also conflicted with its commitment to environmental sustainability. The reliance on non-renewable energy sources was at odds with IKEA’s vision to minimize its environmental impact and promote sustainable living among its customers.</a:t>
            </a:r>
            <a:endParaRPr/>
          </a:p>
          <a:p>
            <a:pPr marL="0" lvl="0" indent="0" algn="just" rtl="0">
              <a:lnSpc>
                <a:spcPct val="112727"/>
              </a:lnSpc>
              <a:spcBef>
                <a:spcPts val="0"/>
              </a:spcBef>
              <a:spcAft>
                <a:spcPts val="0"/>
              </a:spcAft>
              <a:buClr>
                <a:srgbClr val="0D0D0D"/>
              </a:buClr>
              <a:buSzPts val="2200"/>
              <a:buNone/>
            </a:pPr>
            <a:endParaRPr sz="2400" b="1" i="0">
              <a:solidFill>
                <a:srgbClr val="0D0D0D"/>
              </a:solidFill>
              <a:highlight>
                <a:srgbClr val="FFFFFF"/>
              </a:highlight>
            </a:endParaRPr>
          </a:p>
          <a:p>
            <a:pPr marL="0" lvl="0" indent="0" algn="just" rtl="0">
              <a:lnSpc>
                <a:spcPct val="112727"/>
              </a:lnSpc>
              <a:spcBef>
                <a:spcPts val="0"/>
              </a:spcBef>
              <a:spcAft>
                <a:spcPts val="0"/>
              </a:spcAft>
              <a:buClr>
                <a:srgbClr val="0D0D0D"/>
              </a:buClr>
              <a:buSzPts val="2200"/>
              <a:buNone/>
            </a:pPr>
            <a:r>
              <a:rPr lang="en-US" sz="2400" b="1" i="0">
                <a:solidFill>
                  <a:srgbClr val="0D0D0D"/>
                </a:solidFill>
                <a:highlight>
                  <a:srgbClr val="FFFFFF"/>
                </a:highlight>
              </a:rPr>
              <a:t>Intervention</a:t>
            </a:r>
            <a:endParaRPr/>
          </a:p>
          <a:p>
            <a:pPr marL="0" lvl="0" indent="0" algn="just" rtl="0">
              <a:lnSpc>
                <a:spcPct val="112727"/>
              </a:lnSpc>
              <a:spcBef>
                <a:spcPts val="0"/>
              </a:spcBef>
              <a:spcAft>
                <a:spcPts val="0"/>
              </a:spcAft>
              <a:buClr>
                <a:srgbClr val="0D0D0D"/>
              </a:buClr>
              <a:buSzPts val="2200"/>
              <a:buNone/>
            </a:pPr>
            <a:r>
              <a:rPr lang="en-US" sz="2400" i="0">
                <a:solidFill>
                  <a:srgbClr val="0D0D0D"/>
                </a:solidFill>
                <a:highlight>
                  <a:srgbClr val="FFFFFF"/>
                </a:highlight>
              </a:rPr>
              <a:t>IKEA’s response was a strategic investment in solar energy. The company initiated a program to install solar panels on the roofs of its stores and warehouses globally. This was part of a larger commitment to renewable energy that aimed to make IKEA stores energy-independent, significantly reducing their reliance on fossil fuels and decreasing their carbon emissions.</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103"/>
          <p:cNvSpPr txBox="1">
            <a:spLocks noGrp="1"/>
          </p:cNvSpPr>
          <p:nvPr>
            <p:ph type="body" idx="2"/>
          </p:nvPr>
        </p:nvSpPr>
        <p:spPr>
          <a:xfrm>
            <a:off x="917556" y="769839"/>
            <a:ext cx="10052954" cy="4250335"/>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0D0D0D"/>
              </a:buClr>
              <a:buSzPts val="2200"/>
              <a:buNone/>
            </a:pPr>
            <a:r>
              <a:rPr lang="en-US" sz="2400" b="1" i="0">
                <a:solidFill>
                  <a:srgbClr val="0D0D0D"/>
                </a:solidFill>
                <a:highlight>
                  <a:srgbClr val="FFFFFF"/>
                </a:highlight>
              </a:rPr>
              <a:t>Outcome</a:t>
            </a:r>
            <a:endParaRPr/>
          </a:p>
          <a:p>
            <a:pPr marL="0" lvl="0" indent="0" algn="just" rtl="0">
              <a:lnSpc>
                <a:spcPct val="112727"/>
              </a:lnSpc>
              <a:spcBef>
                <a:spcPts val="0"/>
              </a:spcBef>
              <a:spcAft>
                <a:spcPts val="0"/>
              </a:spcAft>
              <a:buClr>
                <a:srgbClr val="0D0D0D"/>
              </a:buClr>
              <a:buSzPts val="2200"/>
              <a:buNone/>
            </a:pPr>
            <a:r>
              <a:rPr lang="en-US" sz="2400" i="0">
                <a:solidFill>
                  <a:srgbClr val="0D0D0D"/>
                </a:solidFill>
                <a:highlight>
                  <a:srgbClr val="FFFFFF"/>
                </a:highlight>
              </a:rPr>
              <a:t>The solar energy initiative proved to be highly successful. IKEA significantly cut its energy costs and reduced its carbon emissions, moving closer to its goal of becoming a net positive contributor to the environment.</a:t>
            </a:r>
            <a:endParaRPr/>
          </a:p>
          <a:p>
            <a:pPr marL="0" lvl="0" indent="0" algn="just" rtl="0">
              <a:lnSpc>
                <a:spcPct val="112727"/>
              </a:lnSpc>
              <a:spcBef>
                <a:spcPts val="0"/>
              </a:spcBef>
              <a:spcAft>
                <a:spcPts val="0"/>
              </a:spcAft>
              <a:buClr>
                <a:srgbClr val="595959"/>
              </a:buClr>
              <a:buSzPts val="2200"/>
              <a:buNone/>
            </a:pPr>
            <a:endParaRPr sz="2400">
              <a:solidFill>
                <a:srgbClr val="0D0D0D"/>
              </a:solidFill>
              <a:highlight>
                <a:srgbClr val="FFFFFF"/>
              </a:highlight>
            </a:endParaRPr>
          </a:p>
          <a:p>
            <a:pPr marL="0" lvl="0" indent="0" algn="just" rtl="0">
              <a:lnSpc>
                <a:spcPct val="112727"/>
              </a:lnSpc>
              <a:spcBef>
                <a:spcPts val="0"/>
              </a:spcBef>
              <a:spcAft>
                <a:spcPts val="0"/>
              </a:spcAft>
              <a:buClr>
                <a:srgbClr val="0D0D0D"/>
              </a:buClr>
              <a:buSzPts val="2200"/>
              <a:buNone/>
            </a:pPr>
            <a:r>
              <a:rPr lang="en-US" sz="2400" i="0">
                <a:solidFill>
                  <a:srgbClr val="0D0D0D"/>
                </a:solidFill>
                <a:highlight>
                  <a:srgbClr val="FFFFFF"/>
                </a:highlight>
              </a:rPr>
              <a:t>This initiative not only improved IKEA's operational sustainability but also strengthened its reputation as an environmentally responsible company.</a:t>
            </a:r>
            <a:endParaRPr/>
          </a:p>
          <a:p>
            <a:pPr marL="0" lvl="0" indent="0" algn="just" rtl="0">
              <a:lnSpc>
                <a:spcPct val="112727"/>
              </a:lnSpc>
              <a:spcBef>
                <a:spcPts val="0"/>
              </a:spcBef>
              <a:spcAft>
                <a:spcPts val="0"/>
              </a:spcAft>
              <a:buClr>
                <a:srgbClr val="595959"/>
              </a:buClr>
              <a:buSzPts val="2200"/>
              <a:buNone/>
            </a:pPr>
            <a:endParaRPr sz="2400">
              <a:solidFill>
                <a:srgbClr val="0D0D0D"/>
              </a:solidFill>
              <a:highlight>
                <a:srgbClr val="FFFFFF"/>
              </a:highlight>
            </a:endParaRPr>
          </a:p>
          <a:p>
            <a:pPr marL="0" lvl="0" indent="0" algn="just" rtl="0">
              <a:lnSpc>
                <a:spcPct val="112727"/>
              </a:lnSpc>
              <a:spcBef>
                <a:spcPts val="0"/>
              </a:spcBef>
              <a:spcAft>
                <a:spcPts val="0"/>
              </a:spcAft>
              <a:buClr>
                <a:srgbClr val="0D0D0D"/>
              </a:buClr>
              <a:buSzPts val="2200"/>
              <a:buNone/>
            </a:pPr>
            <a:r>
              <a:rPr lang="en-US" sz="2400" i="0">
                <a:solidFill>
                  <a:srgbClr val="0D0D0D"/>
                </a:solidFill>
                <a:highlight>
                  <a:srgbClr val="FFFFFF"/>
                </a:highlight>
              </a:rPr>
              <a:t>The success of this project has encouraged IKEA to continue investing in renewable energy solutions and other sustainability projects, demonstrating its commitment to positive environmental impact.</a:t>
            </a:r>
            <a:endParaRPr/>
          </a:p>
          <a:p>
            <a:pPr marL="0" lvl="0" indent="0" algn="just" rtl="0">
              <a:lnSpc>
                <a:spcPct val="112727"/>
              </a:lnSpc>
              <a:spcBef>
                <a:spcPts val="0"/>
              </a:spcBef>
              <a:spcAft>
                <a:spcPts val="0"/>
              </a:spcAft>
              <a:buClr>
                <a:srgbClr val="595959"/>
              </a:buClr>
              <a:buSzPts val="2200"/>
              <a:buNone/>
            </a:pPr>
            <a:endParaRPr sz="2400">
              <a:solidFill>
                <a:srgbClr val="0D0D0D"/>
              </a:solidFill>
              <a:highlight>
                <a:srgbClr val="FFFFFF"/>
              </a:highlight>
            </a:endParaRPr>
          </a:p>
          <a:p>
            <a:pPr marL="0" lvl="0" indent="0" algn="just" rtl="0">
              <a:lnSpc>
                <a:spcPct val="112727"/>
              </a:lnSpc>
              <a:spcBef>
                <a:spcPts val="0"/>
              </a:spcBef>
              <a:spcAft>
                <a:spcPts val="0"/>
              </a:spcAft>
              <a:buClr>
                <a:srgbClr val="595959"/>
              </a:buClr>
              <a:buSzPts val="2200"/>
              <a:buNone/>
            </a:pPr>
            <a:r>
              <a:rPr lang="en-US" sz="2400" i="0" u="sng">
                <a:solidFill>
                  <a:schemeClr val="hlink"/>
                </a:solidFill>
                <a:highlight>
                  <a:srgbClr val="FFFFFF"/>
                </a:highlight>
                <a:hlinkClick r:id="rId3"/>
              </a:rPr>
              <a:t>Find out more by clicking on this link</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45"/>
          <p:cNvSpPr txBox="1">
            <a:spLocks noGrp="1"/>
          </p:cNvSpPr>
          <p:nvPr>
            <p:ph type="body" idx="1"/>
          </p:nvPr>
        </p:nvSpPr>
        <p:spPr>
          <a:xfrm>
            <a:off x="4752335" y="606177"/>
            <a:ext cx="6341766" cy="5166427"/>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0D0D0D"/>
              </a:buClr>
              <a:buSzPts val="2200"/>
              <a:buNone/>
            </a:pPr>
            <a:r>
              <a:rPr lang="en-US" b="1" i="0">
                <a:solidFill>
                  <a:srgbClr val="0D0D0D"/>
                </a:solidFill>
                <a:highlight>
                  <a:srgbClr val="FFFFFF"/>
                </a:highlight>
              </a:rPr>
              <a:t>Introduction</a:t>
            </a:r>
            <a:endParaRPr/>
          </a:p>
          <a:p>
            <a:pPr marL="0" lvl="0" indent="0" algn="just" rtl="0">
              <a:lnSpc>
                <a:spcPct val="112727"/>
              </a:lnSpc>
              <a:spcBef>
                <a:spcPts val="0"/>
              </a:spcBef>
              <a:spcAft>
                <a:spcPts val="0"/>
              </a:spcAft>
              <a:buClr>
                <a:srgbClr val="0D0D0D"/>
              </a:buClr>
              <a:buSzPts val="2200"/>
              <a:buNone/>
            </a:pPr>
            <a:r>
              <a:rPr lang="en-US" i="0">
                <a:solidFill>
                  <a:srgbClr val="0D0D0D"/>
                </a:solidFill>
                <a:highlight>
                  <a:srgbClr val="FFFFFF"/>
                </a:highlight>
              </a:rPr>
              <a:t>All About Kombucha was founded in 2017 in Galway, Ireland, by Keith Loftus and Emmett Kerrigan. The founders, inspired by kombucha’s health benefits discovered during a stay in Canada, aimed to introduce this health-promoting beverage to the Irish market.</a:t>
            </a:r>
            <a:endParaRPr/>
          </a:p>
          <a:p>
            <a:pPr marL="0" lvl="0" indent="0" algn="just" rtl="0">
              <a:lnSpc>
                <a:spcPct val="112727"/>
              </a:lnSpc>
              <a:spcBef>
                <a:spcPts val="0"/>
              </a:spcBef>
              <a:spcAft>
                <a:spcPts val="0"/>
              </a:spcAft>
              <a:buClr>
                <a:srgbClr val="595959"/>
              </a:buClr>
              <a:buSzPts val="2200"/>
              <a:buNone/>
            </a:pPr>
            <a:endParaRPr>
              <a:solidFill>
                <a:srgbClr val="0D0D0D"/>
              </a:solidFill>
              <a:highlight>
                <a:srgbClr val="FFFFFF"/>
              </a:highlight>
            </a:endParaRPr>
          </a:p>
          <a:p>
            <a:pPr marL="0" lvl="0" indent="0" algn="just" rtl="0">
              <a:lnSpc>
                <a:spcPct val="112727"/>
              </a:lnSpc>
              <a:spcBef>
                <a:spcPts val="0"/>
              </a:spcBef>
              <a:spcAft>
                <a:spcPts val="0"/>
              </a:spcAft>
              <a:buClr>
                <a:srgbClr val="0D0D0D"/>
              </a:buClr>
              <a:buSzPts val="2200"/>
              <a:buNone/>
            </a:pPr>
            <a:r>
              <a:rPr lang="en-US" i="0">
                <a:solidFill>
                  <a:srgbClr val="0D0D0D"/>
                </a:solidFill>
                <a:highlight>
                  <a:srgbClr val="FFFFFF"/>
                </a:highlight>
              </a:rPr>
              <a:t>However, they faced the challenge of doing so in an environmentally sustainable manner that would support local communities and align with their core values of causing minimal harm and promoting health.</a:t>
            </a:r>
            <a:endParaRPr/>
          </a:p>
        </p:txBody>
      </p:sp>
      <p:sp>
        <p:nvSpPr>
          <p:cNvPr id="598" name="Google Shape;598;p45"/>
          <p:cNvSpPr txBox="1">
            <a:spLocks noGrp="1"/>
          </p:cNvSpPr>
          <p:nvPr>
            <p:ph type="body" idx="2"/>
          </p:nvPr>
        </p:nvSpPr>
        <p:spPr>
          <a:xfrm>
            <a:off x="136634" y="818842"/>
            <a:ext cx="4477407" cy="177451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600"/>
              <a:buNone/>
            </a:pPr>
            <a:r>
              <a:rPr lang="en-US"/>
              <a:t>Case Study 2</a:t>
            </a:r>
            <a:endParaRPr/>
          </a:p>
          <a:p>
            <a:pPr marL="0" lvl="0" indent="0" algn="ctr" rtl="0">
              <a:lnSpc>
                <a:spcPct val="90000"/>
              </a:lnSpc>
              <a:spcBef>
                <a:spcPts val="1000"/>
              </a:spcBef>
              <a:spcAft>
                <a:spcPts val="0"/>
              </a:spcAft>
              <a:buClr>
                <a:schemeClr val="lt1"/>
              </a:buClr>
              <a:buSzPts val="3600"/>
              <a:buNone/>
            </a:pPr>
            <a:r>
              <a:rPr lang="en-US"/>
              <a:t>All About Kombucha - Sustainable Innovation in Beverage Production</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104"/>
          <p:cNvSpPr txBox="1">
            <a:spLocks noGrp="1"/>
          </p:cNvSpPr>
          <p:nvPr>
            <p:ph type="body" idx="2"/>
          </p:nvPr>
        </p:nvSpPr>
        <p:spPr>
          <a:xfrm>
            <a:off x="904856" y="571501"/>
            <a:ext cx="10052954" cy="5667874"/>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0D0D0D"/>
              </a:buClr>
              <a:buSzPts val="2200"/>
              <a:buNone/>
            </a:pPr>
            <a:r>
              <a:rPr lang="en-US" sz="2400" i="0">
                <a:solidFill>
                  <a:srgbClr val="0D0D0D"/>
                </a:solidFill>
                <a:highlight>
                  <a:srgbClr val="FFFFFF"/>
                </a:highlight>
              </a:rPr>
              <a:t>To address this, All About Kombucha committed to a series of sustainable practices:</a:t>
            </a:r>
            <a:endParaRPr/>
          </a:p>
          <a:p>
            <a:pPr marL="114300" lvl="0" indent="-139700" algn="just" rtl="0">
              <a:lnSpc>
                <a:spcPct val="112727"/>
              </a:lnSpc>
              <a:spcBef>
                <a:spcPts val="0"/>
              </a:spcBef>
              <a:spcAft>
                <a:spcPts val="0"/>
              </a:spcAft>
              <a:buClr>
                <a:srgbClr val="0D0D0D"/>
              </a:buClr>
              <a:buSzPts val="2200"/>
              <a:buFont typeface="Arial"/>
              <a:buChar char="•"/>
            </a:pPr>
            <a:r>
              <a:rPr lang="en-US" sz="2400" b="1" i="0">
                <a:solidFill>
                  <a:srgbClr val="0D0D0D"/>
                </a:solidFill>
                <a:highlight>
                  <a:srgbClr val="FFFFFF"/>
                </a:highlight>
              </a:rPr>
              <a:t>Sustainable Sourcing: </a:t>
            </a:r>
            <a:r>
              <a:rPr lang="en-US" sz="2400" i="0">
                <a:solidFill>
                  <a:srgbClr val="0D0D0D"/>
                </a:solidFill>
                <a:highlight>
                  <a:srgbClr val="FFFFFF"/>
                </a:highlight>
              </a:rPr>
              <a:t>They prioritised using organic ingredients to ensure the purity and environmental integrity of their products.</a:t>
            </a:r>
            <a:endParaRPr/>
          </a:p>
          <a:p>
            <a:pPr marL="114300" lvl="0" indent="-139700" algn="just" rtl="0">
              <a:lnSpc>
                <a:spcPct val="112727"/>
              </a:lnSpc>
              <a:spcBef>
                <a:spcPts val="0"/>
              </a:spcBef>
              <a:spcAft>
                <a:spcPts val="0"/>
              </a:spcAft>
              <a:buClr>
                <a:srgbClr val="0D0D0D"/>
              </a:buClr>
              <a:buSzPts val="2200"/>
              <a:buFont typeface="Arial"/>
              <a:buChar char="•"/>
            </a:pPr>
            <a:r>
              <a:rPr lang="en-US" sz="2400" b="1" i="0">
                <a:solidFill>
                  <a:srgbClr val="0D0D0D"/>
                </a:solidFill>
                <a:highlight>
                  <a:srgbClr val="FFFFFF"/>
                </a:highlight>
              </a:rPr>
              <a:t>Carbon-Neutral Production: </a:t>
            </a:r>
            <a:r>
              <a:rPr lang="en-US" sz="2400" i="0">
                <a:solidFill>
                  <a:srgbClr val="0D0D0D"/>
                </a:solidFill>
                <a:highlight>
                  <a:srgbClr val="FFFFFF"/>
                </a:highlight>
              </a:rPr>
              <a:t>The brewery adopted carbon-neutral methods to minimise its environmental impact.</a:t>
            </a:r>
            <a:endParaRPr/>
          </a:p>
          <a:p>
            <a:pPr marL="114300" lvl="0" indent="-139700" algn="just" rtl="0">
              <a:lnSpc>
                <a:spcPct val="112727"/>
              </a:lnSpc>
              <a:spcBef>
                <a:spcPts val="0"/>
              </a:spcBef>
              <a:spcAft>
                <a:spcPts val="0"/>
              </a:spcAft>
              <a:buClr>
                <a:srgbClr val="0D0D0D"/>
              </a:buClr>
              <a:buSzPts val="2200"/>
              <a:buFont typeface="Arial"/>
              <a:buChar char="•"/>
            </a:pPr>
            <a:r>
              <a:rPr lang="en-US" sz="2400" b="1" i="0">
                <a:solidFill>
                  <a:srgbClr val="0D0D0D"/>
                </a:solidFill>
                <a:highlight>
                  <a:srgbClr val="FFFFFF"/>
                </a:highlight>
              </a:rPr>
              <a:t>Zero-Waste Initiatives: </a:t>
            </a:r>
            <a:r>
              <a:rPr lang="en-US" sz="2400" i="0">
                <a:solidFill>
                  <a:srgbClr val="0D0D0D"/>
                </a:solidFill>
                <a:highlight>
                  <a:srgbClr val="FFFFFF"/>
                </a:highlight>
              </a:rPr>
              <a:t>Efforts were made to minimise waste throughout their production processes.</a:t>
            </a:r>
            <a:endParaRPr/>
          </a:p>
          <a:p>
            <a:pPr marL="114300" lvl="0" indent="-139700" algn="just" rtl="0">
              <a:lnSpc>
                <a:spcPct val="112727"/>
              </a:lnSpc>
              <a:spcBef>
                <a:spcPts val="0"/>
              </a:spcBef>
              <a:spcAft>
                <a:spcPts val="0"/>
              </a:spcAft>
              <a:buClr>
                <a:srgbClr val="0D0D0D"/>
              </a:buClr>
              <a:buSzPts val="2200"/>
              <a:buFont typeface="Arial"/>
              <a:buChar char="•"/>
            </a:pPr>
            <a:r>
              <a:rPr lang="en-US" sz="2400" b="1" i="0">
                <a:solidFill>
                  <a:srgbClr val="0D0D0D"/>
                </a:solidFill>
                <a:highlight>
                  <a:srgbClr val="FFFFFF"/>
                </a:highlight>
              </a:rPr>
              <a:t>Support for Local Agriculture: </a:t>
            </a:r>
            <a:r>
              <a:rPr lang="en-US" sz="2400" i="0">
                <a:solidFill>
                  <a:srgbClr val="0D0D0D"/>
                </a:solidFill>
                <a:highlight>
                  <a:srgbClr val="FFFFFF"/>
                </a:highlight>
              </a:rPr>
              <a:t>The company became involved in regenerative agriculture projects and native tree planting, dedicating 10% of their brewery profits annually to these causes.</a:t>
            </a:r>
            <a:endParaRPr/>
          </a:p>
          <a:p>
            <a:pPr marL="114300" lvl="0" indent="-139700" algn="just" rtl="0">
              <a:lnSpc>
                <a:spcPct val="112727"/>
              </a:lnSpc>
              <a:spcBef>
                <a:spcPts val="0"/>
              </a:spcBef>
              <a:spcAft>
                <a:spcPts val="0"/>
              </a:spcAft>
              <a:buClr>
                <a:srgbClr val="0D0D0D"/>
              </a:buClr>
              <a:buSzPts val="2200"/>
              <a:buFont typeface="Arial"/>
              <a:buChar char="•"/>
            </a:pPr>
            <a:r>
              <a:rPr lang="en-US" sz="2400" b="1" i="0">
                <a:solidFill>
                  <a:srgbClr val="0D0D0D"/>
                </a:solidFill>
                <a:highlight>
                  <a:srgbClr val="FFFFFF"/>
                </a:highlight>
              </a:rPr>
              <a:t>Community Engagement: </a:t>
            </a:r>
            <a:r>
              <a:rPr lang="en-US" sz="2400" i="0">
                <a:solidFill>
                  <a:srgbClr val="0D0D0D"/>
                </a:solidFill>
                <a:highlight>
                  <a:srgbClr val="FFFFFF"/>
                </a:highlight>
              </a:rPr>
              <a:t>Beyond production, they extended their product line to include tea kits and sustainable merchandise and held workshops to educate the community on sustainable practices and nutrition.</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105"/>
          <p:cNvSpPr txBox="1">
            <a:spLocks noGrp="1"/>
          </p:cNvSpPr>
          <p:nvPr>
            <p:ph type="body" idx="2"/>
          </p:nvPr>
        </p:nvSpPr>
        <p:spPr>
          <a:xfrm>
            <a:off x="955656" y="693639"/>
            <a:ext cx="10052954" cy="4250335"/>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0D0D0D"/>
              </a:buClr>
              <a:buSzPts val="2200"/>
              <a:buNone/>
            </a:pPr>
            <a:r>
              <a:rPr lang="en-US" b="1" i="0">
                <a:solidFill>
                  <a:srgbClr val="0D0D0D"/>
                </a:solidFill>
                <a:highlight>
                  <a:srgbClr val="FFFFFF"/>
                </a:highlight>
              </a:rPr>
              <a:t>Outcome:</a:t>
            </a:r>
            <a:endParaRPr/>
          </a:p>
          <a:p>
            <a:pPr marL="0" lvl="0" indent="0" algn="just" rtl="0">
              <a:lnSpc>
                <a:spcPct val="112727"/>
              </a:lnSpc>
              <a:spcBef>
                <a:spcPts val="0"/>
              </a:spcBef>
              <a:spcAft>
                <a:spcPts val="0"/>
              </a:spcAft>
              <a:buClr>
                <a:srgbClr val="0D0D0D"/>
              </a:buClr>
              <a:buSzPts val="2200"/>
              <a:buNone/>
            </a:pPr>
            <a:r>
              <a:rPr lang="en-US" i="0">
                <a:solidFill>
                  <a:srgbClr val="0D0D0D"/>
                </a:solidFill>
                <a:highlight>
                  <a:srgbClr val="FFFFFF"/>
                </a:highlight>
              </a:rPr>
              <a:t>All About Kombucha’s comprehensive approach to sustainability has significantly enhanced their brand reputation, attracting environmentally conscious customers and contributing to community well-being.</a:t>
            </a:r>
            <a:endParaRPr/>
          </a:p>
          <a:p>
            <a:pPr marL="0" lvl="0" indent="0" algn="just" rtl="0">
              <a:lnSpc>
                <a:spcPct val="112727"/>
              </a:lnSpc>
              <a:spcBef>
                <a:spcPts val="0"/>
              </a:spcBef>
              <a:spcAft>
                <a:spcPts val="0"/>
              </a:spcAft>
              <a:buClr>
                <a:srgbClr val="595959"/>
              </a:buClr>
              <a:buSzPts val="2200"/>
              <a:buNone/>
            </a:pPr>
            <a:endParaRPr>
              <a:solidFill>
                <a:srgbClr val="0D0D0D"/>
              </a:solidFill>
              <a:highlight>
                <a:srgbClr val="FFFFFF"/>
              </a:highlight>
            </a:endParaRPr>
          </a:p>
          <a:p>
            <a:pPr marL="0" lvl="0" indent="0" algn="just" rtl="0">
              <a:lnSpc>
                <a:spcPct val="112727"/>
              </a:lnSpc>
              <a:spcBef>
                <a:spcPts val="0"/>
              </a:spcBef>
              <a:spcAft>
                <a:spcPts val="0"/>
              </a:spcAft>
              <a:buClr>
                <a:srgbClr val="0D0D0D"/>
              </a:buClr>
              <a:buSzPts val="2200"/>
              <a:buNone/>
            </a:pPr>
            <a:r>
              <a:rPr lang="en-US" i="0">
                <a:solidFill>
                  <a:srgbClr val="0D0D0D"/>
                </a:solidFill>
                <a:highlight>
                  <a:srgbClr val="FFFFFF"/>
                </a:highlight>
              </a:rPr>
              <a:t>Their commitment to environmental stewardship and local support has been instrumental in their expansion and resilience, demonstrating that business success and sustainability can go hand in hand.</a:t>
            </a:r>
            <a:endParaRPr/>
          </a:p>
          <a:p>
            <a:pPr marL="0" lvl="0" indent="0" algn="just" rtl="0">
              <a:lnSpc>
                <a:spcPct val="112727"/>
              </a:lnSpc>
              <a:spcBef>
                <a:spcPts val="0"/>
              </a:spcBef>
              <a:spcAft>
                <a:spcPts val="0"/>
              </a:spcAft>
              <a:buClr>
                <a:srgbClr val="595959"/>
              </a:buClr>
              <a:buSzPts val="2200"/>
              <a:buNone/>
            </a:pPr>
            <a:endParaRPr>
              <a:solidFill>
                <a:srgbClr val="0D0D0D"/>
              </a:solidFill>
              <a:highlight>
                <a:srgbClr val="FFFFFF"/>
              </a:highlight>
            </a:endParaRPr>
          </a:p>
          <a:p>
            <a:pPr marL="0" lvl="0" indent="0" algn="just" rtl="0">
              <a:lnSpc>
                <a:spcPct val="112727"/>
              </a:lnSpc>
              <a:spcBef>
                <a:spcPts val="0"/>
              </a:spcBef>
              <a:spcAft>
                <a:spcPts val="0"/>
              </a:spcAft>
              <a:buClr>
                <a:srgbClr val="0D0D0D"/>
              </a:buClr>
              <a:buSzPts val="2200"/>
              <a:buNone/>
            </a:pPr>
            <a:r>
              <a:rPr lang="en-US" i="0">
                <a:solidFill>
                  <a:srgbClr val="0D0D0D"/>
                </a:solidFill>
                <a:highlight>
                  <a:srgbClr val="FFFFFF"/>
                </a:highlight>
              </a:rPr>
              <a:t>The company’s initiatives such as membership in 1% for the Planet and extensive community engagement have not only ensured local goodwill but have also positioned them as a leader in sustainable business practices within the beverage industry.</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48"/>
          <p:cNvSpPr txBox="1">
            <a:spLocks noGrp="1"/>
          </p:cNvSpPr>
          <p:nvPr>
            <p:ph type="body" idx="1"/>
          </p:nvPr>
        </p:nvSpPr>
        <p:spPr>
          <a:xfrm>
            <a:off x="4484318" y="478851"/>
            <a:ext cx="6889315" cy="56497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D0D0D"/>
              </a:buClr>
              <a:buSzPts val="2200"/>
              <a:buNone/>
            </a:pPr>
            <a:r>
              <a:rPr lang="en-US" b="1" i="0">
                <a:solidFill>
                  <a:srgbClr val="0D0D0D"/>
                </a:solidFill>
                <a:highlight>
                  <a:srgbClr val="FFFFFF"/>
                </a:highlight>
              </a:rPr>
              <a:t>Problem:</a:t>
            </a:r>
            <a:endParaRPr i="0">
              <a:solidFill>
                <a:srgbClr val="0D0D0D"/>
              </a:solidFill>
              <a:highlight>
                <a:srgbClr val="FFFFFF"/>
              </a:highlight>
            </a:endParaRPr>
          </a:p>
          <a:p>
            <a:pPr marL="0" lvl="0" indent="0" algn="just" rtl="0">
              <a:lnSpc>
                <a:spcPct val="100000"/>
              </a:lnSpc>
              <a:spcBef>
                <a:spcPts val="0"/>
              </a:spcBef>
              <a:spcAft>
                <a:spcPts val="0"/>
              </a:spcAft>
              <a:buClr>
                <a:srgbClr val="0D0D0D"/>
              </a:buClr>
              <a:buSzPts val="2200"/>
              <a:buNone/>
            </a:pPr>
            <a:r>
              <a:rPr lang="en-US" i="0">
                <a:solidFill>
                  <a:srgbClr val="0D0D0D"/>
                </a:solidFill>
                <a:highlight>
                  <a:srgbClr val="FFFFFF"/>
                </a:highlight>
              </a:rPr>
              <a:t>Founded in 2020 by siblings Ruairi and Niamh Dooley in Ireland, BiaSol was initiated to address food waste and promote sustainable nutrition by repurposing the abundant spent grain from the local craft beer industry.</a:t>
            </a:r>
            <a:endParaRPr/>
          </a:p>
          <a:p>
            <a:pPr marL="0" lvl="0" indent="0" algn="just" rtl="0">
              <a:lnSpc>
                <a:spcPct val="100000"/>
              </a:lnSpc>
              <a:spcBef>
                <a:spcPts val="0"/>
              </a:spcBef>
              <a:spcAft>
                <a:spcPts val="0"/>
              </a:spcAft>
              <a:buClr>
                <a:srgbClr val="0D0D0D"/>
              </a:buClr>
              <a:buSzPts val="2200"/>
              <a:buNone/>
            </a:pPr>
            <a:endParaRPr i="0">
              <a:solidFill>
                <a:srgbClr val="0D0D0D"/>
              </a:solidFill>
              <a:highlight>
                <a:srgbClr val="FFFFFF"/>
              </a:highlight>
            </a:endParaRPr>
          </a:p>
          <a:p>
            <a:pPr marL="0" lvl="0" indent="0" algn="just" rtl="0">
              <a:lnSpc>
                <a:spcPct val="100000"/>
              </a:lnSpc>
              <a:spcBef>
                <a:spcPts val="0"/>
              </a:spcBef>
              <a:spcAft>
                <a:spcPts val="0"/>
              </a:spcAft>
              <a:buClr>
                <a:srgbClr val="0D0D0D"/>
              </a:buClr>
              <a:buSzPts val="2200"/>
              <a:buNone/>
            </a:pPr>
            <a:r>
              <a:rPr lang="en-US" i="0">
                <a:solidFill>
                  <a:srgbClr val="0D0D0D"/>
                </a:solidFill>
                <a:highlight>
                  <a:srgbClr val="FFFFFF"/>
                </a:highlight>
              </a:rPr>
              <a:t>This idea arose during a period of increasing global awareness around sustainable practices and healthier eating habits.</a:t>
            </a:r>
            <a:r>
              <a:rPr lang="en-US">
                <a:solidFill>
                  <a:srgbClr val="0D0D0D"/>
                </a:solidFill>
                <a:highlight>
                  <a:srgbClr val="FFFFFF"/>
                </a:highlight>
              </a:rPr>
              <a:t> </a:t>
            </a:r>
            <a:endParaRPr/>
          </a:p>
          <a:p>
            <a:pPr marL="0" lvl="0" indent="0" algn="just" rtl="0">
              <a:lnSpc>
                <a:spcPct val="100000"/>
              </a:lnSpc>
              <a:spcBef>
                <a:spcPts val="0"/>
              </a:spcBef>
              <a:spcAft>
                <a:spcPts val="0"/>
              </a:spcAft>
              <a:buClr>
                <a:srgbClr val="0D0D0D"/>
              </a:buClr>
              <a:buSzPts val="2200"/>
              <a:buNone/>
            </a:pPr>
            <a:endParaRPr>
              <a:highlight>
                <a:srgbClr val="FFFFFF"/>
              </a:highlight>
            </a:endParaRPr>
          </a:p>
          <a:p>
            <a:pPr marL="0" lvl="0" indent="0" algn="just" rtl="0">
              <a:lnSpc>
                <a:spcPct val="100000"/>
              </a:lnSpc>
              <a:spcBef>
                <a:spcPts val="0"/>
              </a:spcBef>
              <a:spcAft>
                <a:spcPts val="0"/>
              </a:spcAft>
              <a:buClr>
                <a:srgbClr val="0D0D0D"/>
              </a:buClr>
              <a:buSzPts val="2200"/>
              <a:buNone/>
            </a:pPr>
            <a:r>
              <a:rPr lang="en-US" i="0">
                <a:solidFill>
                  <a:srgbClr val="0D0D0D"/>
                </a:solidFill>
                <a:highlight>
                  <a:srgbClr val="FFFFFF"/>
                </a:highlight>
              </a:rPr>
              <a:t>Navigating the challenges of integrating these sustainable practices into a viable business model, particularly the logistical issues related to handling and processing spent grain, was central to their mission.</a:t>
            </a:r>
            <a:endParaRPr sz="2200" i="0">
              <a:highlight>
                <a:srgbClr val="FFFFFF"/>
              </a:highlight>
            </a:endParaRPr>
          </a:p>
        </p:txBody>
      </p:sp>
      <p:sp>
        <p:nvSpPr>
          <p:cNvPr id="614" name="Google Shape;614;p48"/>
          <p:cNvSpPr txBox="1">
            <a:spLocks noGrp="1"/>
          </p:cNvSpPr>
          <p:nvPr>
            <p:ph type="body" idx="2"/>
          </p:nvPr>
        </p:nvSpPr>
        <p:spPr>
          <a:xfrm>
            <a:off x="136634" y="818842"/>
            <a:ext cx="4477407" cy="177451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600"/>
              <a:buNone/>
            </a:pPr>
            <a:r>
              <a:rPr lang="en-US"/>
              <a:t>Case Study 3</a:t>
            </a:r>
            <a:endParaRPr/>
          </a:p>
          <a:p>
            <a:pPr marL="0" lvl="0" indent="0" algn="ctr" rtl="0">
              <a:lnSpc>
                <a:spcPct val="90000"/>
              </a:lnSpc>
              <a:spcBef>
                <a:spcPts val="1000"/>
              </a:spcBef>
              <a:spcAft>
                <a:spcPts val="0"/>
              </a:spcAft>
              <a:buClr>
                <a:schemeClr val="lt1"/>
              </a:buClr>
              <a:buSzPts val="3600"/>
              <a:buNone/>
            </a:pPr>
            <a:r>
              <a:rPr lang="en-US"/>
              <a:t>BiaSol - Revolutionising Food Sustainability</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106"/>
          <p:cNvSpPr txBox="1">
            <a:spLocks noGrp="1"/>
          </p:cNvSpPr>
          <p:nvPr>
            <p:ph type="body" idx="2"/>
          </p:nvPr>
        </p:nvSpPr>
        <p:spPr>
          <a:xfrm>
            <a:off x="585216" y="132807"/>
            <a:ext cx="10582656" cy="4250335"/>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0D0D0D"/>
              </a:buClr>
              <a:buSzPts val="2200"/>
              <a:buNone/>
            </a:pPr>
            <a:endParaRPr i="0">
              <a:solidFill>
                <a:srgbClr val="0D0D0D"/>
              </a:solidFill>
              <a:highlight>
                <a:srgbClr val="FFFFFF"/>
              </a:highlight>
            </a:endParaRPr>
          </a:p>
          <a:p>
            <a:pPr marL="0" lvl="0" indent="0" algn="just" rtl="0">
              <a:lnSpc>
                <a:spcPct val="112727"/>
              </a:lnSpc>
              <a:spcBef>
                <a:spcPts val="0"/>
              </a:spcBef>
              <a:spcAft>
                <a:spcPts val="0"/>
              </a:spcAft>
              <a:buClr>
                <a:srgbClr val="0D0D0D"/>
              </a:buClr>
              <a:buSzPts val="2200"/>
              <a:buNone/>
            </a:pPr>
            <a:r>
              <a:rPr lang="en-US" i="0">
                <a:solidFill>
                  <a:srgbClr val="0D0D0D"/>
                </a:solidFill>
                <a:highlight>
                  <a:srgbClr val="FFFFFF"/>
                </a:highlight>
              </a:rPr>
              <a:t>BiaSol joined the Food Waste Charter of Ireland in 2023, underscoring their dedication to reducing food waste and supporting sustainable industry practices.</a:t>
            </a:r>
            <a:endParaRPr b="1" i="0">
              <a:solidFill>
                <a:srgbClr val="0D0D0D"/>
              </a:solidFill>
              <a:highlight>
                <a:srgbClr val="FFFFFF"/>
              </a:highlight>
            </a:endParaRPr>
          </a:p>
          <a:p>
            <a:pPr marL="0" lvl="0" indent="0" algn="just" rtl="0">
              <a:lnSpc>
                <a:spcPct val="112727"/>
              </a:lnSpc>
              <a:spcBef>
                <a:spcPts val="0"/>
              </a:spcBef>
              <a:spcAft>
                <a:spcPts val="0"/>
              </a:spcAft>
              <a:buClr>
                <a:srgbClr val="0D0D0D"/>
              </a:buClr>
              <a:buSzPts val="2200"/>
              <a:buNone/>
            </a:pPr>
            <a:endParaRPr b="1">
              <a:solidFill>
                <a:srgbClr val="0D0D0D"/>
              </a:solidFill>
              <a:highlight>
                <a:srgbClr val="FFFFFF"/>
              </a:highlight>
            </a:endParaRPr>
          </a:p>
          <a:p>
            <a:pPr marL="0" lvl="0" indent="0" algn="just" rtl="0">
              <a:lnSpc>
                <a:spcPct val="100000"/>
              </a:lnSpc>
              <a:spcBef>
                <a:spcPts val="0"/>
              </a:spcBef>
              <a:spcAft>
                <a:spcPts val="0"/>
              </a:spcAft>
              <a:buClr>
                <a:srgbClr val="0D0D0D"/>
              </a:buClr>
              <a:buSzPts val="2200"/>
              <a:buNone/>
            </a:pPr>
            <a:r>
              <a:rPr lang="en-US" b="1" i="0">
                <a:solidFill>
                  <a:srgbClr val="0D0D0D"/>
                </a:solidFill>
                <a:highlight>
                  <a:srgbClr val="FFFFFF"/>
                </a:highlight>
              </a:rPr>
              <a:t>Intervention:</a:t>
            </a:r>
            <a:endParaRPr/>
          </a:p>
          <a:p>
            <a:pPr marL="0" lvl="0" indent="0" algn="just" rtl="0">
              <a:lnSpc>
                <a:spcPct val="100000"/>
              </a:lnSpc>
              <a:spcBef>
                <a:spcPts val="0"/>
              </a:spcBef>
              <a:spcAft>
                <a:spcPts val="0"/>
              </a:spcAft>
              <a:buClr>
                <a:srgbClr val="0D0D0D"/>
              </a:buClr>
              <a:buSzPts val="2200"/>
              <a:buNone/>
            </a:pPr>
            <a:r>
              <a:rPr lang="en-US" i="0">
                <a:solidFill>
                  <a:srgbClr val="0D0D0D"/>
                </a:solidFill>
                <a:highlight>
                  <a:srgbClr val="FFFFFF"/>
                </a:highlight>
              </a:rPr>
              <a:t>BiaSol adopted several strategic approaches to overcome these challenges:</a:t>
            </a:r>
            <a:endParaRPr b="1" i="0">
              <a:solidFill>
                <a:srgbClr val="0D0D0D"/>
              </a:solidFill>
              <a:highlight>
                <a:srgbClr val="FFFFFF"/>
              </a:highlight>
            </a:endParaRPr>
          </a:p>
          <a:p>
            <a:pPr marL="114300" lvl="0" indent="-139700" algn="just" rtl="0">
              <a:lnSpc>
                <a:spcPct val="100000"/>
              </a:lnSpc>
              <a:spcBef>
                <a:spcPts val="0"/>
              </a:spcBef>
              <a:spcAft>
                <a:spcPts val="0"/>
              </a:spcAft>
              <a:buClr>
                <a:srgbClr val="0D0D0D"/>
              </a:buClr>
              <a:buSzPts val="2200"/>
              <a:buFont typeface="Arial"/>
              <a:buChar char="•"/>
            </a:pPr>
            <a:r>
              <a:rPr lang="en-US" i="0">
                <a:solidFill>
                  <a:srgbClr val="0D0D0D"/>
                </a:solidFill>
                <a:highlight>
                  <a:srgbClr val="FFFFFF"/>
                </a:highlight>
              </a:rPr>
              <a:t>Repurposing Spent Grain: They innovated a method to dry and mill spent grain from local breweries, transforming it into a high-fiber ingredient suitable for various food products.</a:t>
            </a:r>
            <a:endParaRPr/>
          </a:p>
          <a:p>
            <a:pPr marL="114300" lvl="0" indent="-139700" algn="just" rtl="0">
              <a:lnSpc>
                <a:spcPct val="100000"/>
              </a:lnSpc>
              <a:spcBef>
                <a:spcPts val="0"/>
              </a:spcBef>
              <a:spcAft>
                <a:spcPts val="0"/>
              </a:spcAft>
              <a:buClr>
                <a:srgbClr val="0D0D0D"/>
              </a:buClr>
              <a:buSzPts val="2200"/>
              <a:buFont typeface="Arial"/>
              <a:buChar char="•"/>
            </a:pPr>
            <a:r>
              <a:rPr lang="en-US" i="0">
                <a:solidFill>
                  <a:srgbClr val="0D0D0D"/>
                </a:solidFill>
                <a:highlight>
                  <a:srgbClr val="FFFFFF"/>
                </a:highlight>
              </a:rPr>
              <a:t>Product Development: Leveraging Niamh's expertise in food science, the team developed a diverse range of retail products based on spent grain, thus promoting a circular economy.</a:t>
            </a:r>
            <a:endParaRPr/>
          </a:p>
          <a:p>
            <a:pPr marL="114300" lvl="0" indent="-139700" algn="just" rtl="0">
              <a:lnSpc>
                <a:spcPct val="100000"/>
              </a:lnSpc>
              <a:spcBef>
                <a:spcPts val="0"/>
              </a:spcBef>
              <a:spcAft>
                <a:spcPts val="0"/>
              </a:spcAft>
              <a:buClr>
                <a:srgbClr val="0D0D0D"/>
              </a:buClr>
              <a:buSzPts val="2200"/>
              <a:buFont typeface="Arial"/>
              <a:buChar char="•"/>
            </a:pPr>
            <a:r>
              <a:rPr lang="en-US" i="0">
                <a:solidFill>
                  <a:srgbClr val="0D0D0D"/>
                </a:solidFill>
                <a:highlight>
                  <a:srgbClr val="FFFFFF"/>
                </a:highlight>
              </a:rPr>
              <a:t>Community Engagement and Environmental Initiatives: The company committed to zero-waste manufacturing practices, which emphasized resource efficiency and minimal environmental impact. They also engaged in extensive community education efforts to promote sustainable living and responsible consumption.</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107"/>
          <p:cNvSpPr txBox="1">
            <a:spLocks noGrp="1"/>
          </p:cNvSpPr>
          <p:nvPr>
            <p:ph type="body" idx="2"/>
          </p:nvPr>
        </p:nvSpPr>
        <p:spPr>
          <a:xfrm>
            <a:off x="816464" y="614391"/>
            <a:ext cx="10052954" cy="4250335"/>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0D0D0D"/>
              </a:buClr>
              <a:buSzPts val="2200"/>
              <a:buNone/>
            </a:pPr>
            <a:r>
              <a:rPr lang="en-US" b="1" i="0">
                <a:solidFill>
                  <a:srgbClr val="0D0D0D"/>
                </a:solidFill>
                <a:highlight>
                  <a:srgbClr val="FFFFFF"/>
                </a:highlight>
              </a:rPr>
              <a:t>Outcome:</a:t>
            </a:r>
            <a:endParaRPr i="0">
              <a:solidFill>
                <a:srgbClr val="033637"/>
              </a:solidFill>
              <a:highlight>
                <a:srgbClr val="FFFFFF"/>
              </a:highlight>
            </a:endParaRPr>
          </a:p>
          <a:p>
            <a:pPr marL="114300" lvl="0" indent="-139700" algn="just" rtl="0">
              <a:lnSpc>
                <a:spcPct val="112727"/>
              </a:lnSpc>
              <a:spcBef>
                <a:spcPts val="0"/>
              </a:spcBef>
              <a:spcAft>
                <a:spcPts val="0"/>
              </a:spcAft>
              <a:buClr>
                <a:srgbClr val="033637"/>
              </a:buClr>
              <a:buSzPts val="2200"/>
              <a:buFont typeface="Arial"/>
              <a:buChar char="•"/>
            </a:pPr>
            <a:r>
              <a:rPr lang="en-US" b="1" i="0">
                <a:solidFill>
                  <a:srgbClr val="033637"/>
                </a:solidFill>
                <a:highlight>
                  <a:srgbClr val="FFFFFF"/>
                </a:highlight>
              </a:rPr>
              <a:t>Environmental Benefits: </a:t>
            </a:r>
            <a:r>
              <a:rPr lang="en-US" i="0">
                <a:solidFill>
                  <a:srgbClr val="033637"/>
                </a:solidFill>
                <a:highlight>
                  <a:srgbClr val="FFFFFF"/>
                </a:highlight>
              </a:rPr>
              <a:t>By converting spent brewing grain into nutritious food products, BiaSol has significantly reduced the amount of organic waste going to landfills, thereby cutting down on greenhouse gas emissions from waste decomposition.</a:t>
            </a:r>
            <a:endParaRPr/>
          </a:p>
          <a:p>
            <a:pPr marL="114300" lvl="0" indent="-139700" algn="just" rtl="0">
              <a:lnSpc>
                <a:spcPct val="112727"/>
              </a:lnSpc>
              <a:spcBef>
                <a:spcPts val="0"/>
              </a:spcBef>
              <a:spcAft>
                <a:spcPts val="0"/>
              </a:spcAft>
              <a:buClr>
                <a:srgbClr val="0D0D0D"/>
              </a:buClr>
              <a:buSzPts val="2200"/>
              <a:buFont typeface="Arial"/>
              <a:buChar char="•"/>
            </a:pPr>
            <a:r>
              <a:rPr lang="en-US" b="1" i="0">
                <a:solidFill>
                  <a:srgbClr val="033637"/>
                </a:solidFill>
                <a:highlight>
                  <a:srgbClr val="FFFFFF"/>
                </a:highlight>
              </a:rPr>
              <a:t>Brand Impact and Community Relations: </a:t>
            </a:r>
            <a:r>
              <a:rPr lang="en-US" i="0">
                <a:solidFill>
                  <a:srgbClr val="033637"/>
                </a:solidFill>
                <a:highlight>
                  <a:srgbClr val="FFFFFF"/>
                </a:highlight>
              </a:rPr>
              <a:t>These sustainability efforts have not only elevated BiaSol's brand reputation as an innovator in sustainable food production but have also built a loyal consumer base that values ethical and environmentally conscious businesses.</a:t>
            </a:r>
            <a:endParaRPr/>
          </a:p>
          <a:p>
            <a:pPr marL="114300" lvl="0" indent="-139700" algn="just" rtl="0">
              <a:lnSpc>
                <a:spcPct val="112727"/>
              </a:lnSpc>
              <a:spcBef>
                <a:spcPts val="0"/>
              </a:spcBef>
              <a:spcAft>
                <a:spcPts val="0"/>
              </a:spcAft>
              <a:buClr>
                <a:srgbClr val="0D0D0D"/>
              </a:buClr>
              <a:buSzPts val="2200"/>
              <a:buFont typeface="Arial"/>
              <a:buChar char="•"/>
            </a:pPr>
            <a:r>
              <a:rPr lang="en-US" b="1" i="0">
                <a:solidFill>
                  <a:srgbClr val="033637"/>
                </a:solidFill>
                <a:highlight>
                  <a:srgbClr val="FFFFFF"/>
                </a:highlight>
              </a:rPr>
              <a:t>Industry Leadership: </a:t>
            </a:r>
            <a:r>
              <a:rPr lang="en-US" i="0">
                <a:solidFill>
                  <a:srgbClr val="033637"/>
                </a:solidFill>
                <a:highlight>
                  <a:srgbClr val="FFFFFF"/>
                </a:highlight>
              </a:rPr>
              <a:t>BiaSol’s initiatives have established them as industry leaders, showing how sustainable practices can be effectively integrated into business models to benefit the environment, the community, and the economy</a:t>
            </a:r>
            <a:endParaRPr b="1"/>
          </a:p>
          <a:p>
            <a:pPr marL="114300" lvl="0" indent="25400" algn="just" rtl="0">
              <a:lnSpc>
                <a:spcPct val="112727"/>
              </a:lnSpc>
              <a:spcBef>
                <a:spcPts val="0"/>
              </a:spcBef>
              <a:spcAft>
                <a:spcPts val="0"/>
              </a:spcAft>
              <a:buClr>
                <a:srgbClr val="033637"/>
              </a:buClr>
              <a:buSzPts val="2200"/>
              <a:buFont typeface="Arial"/>
              <a:buNone/>
            </a:pPr>
            <a:endParaRPr/>
          </a:p>
          <a:p>
            <a:pPr marL="457200" marR="0" lvl="0" indent="-228600" algn="just" rtl="0">
              <a:lnSpc>
                <a:spcPct val="103333"/>
              </a:lnSpc>
              <a:spcBef>
                <a:spcPts val="0"/>
              </a:spcBef>
              <a:spcAft>
                <a:spcPts val="0"/>
              </a:spcAft>
              <a:buClr>
                <a:srgbClr val="595959"/>
              </a:buClr>
              <a:buSzPts val="2400"/>
              <a:buFont typeface="Arial"/>
              <a:buNone/>
            </a:pP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pic>
        <p:nvPicPr>
          <p:cNvPr id="629" name="Google Shape;629;p51"/>
          <p:cNvPicPr preferRelativeResize="0">
            <a:picLocks noGrp="1"/>
          </p:cNvPicPr>
          <p:nvPr>
            <p:ph type="pic" idx="2"/>
          </p:nvPr>
        </p:nvPicPr>
        <p:blipFill rotWithShape="1">
          <a:blip r:embed="rId3">
            <a:alphaModFix/>
          </a:blip>
          <a:srcRect l="5809" r="5809"/>
          <a:stretch/>
        </p:blipFill>
        <p:spPr>
          <a:xfrm>
            <a:off x="0" y="-12700"/>
            <a:ext cx="12192000" cy="6870700"/>
          </a:xfrm>
          <a:prstGeom prst="rect">
            <a:avLst/>
          </a:prstGeom>
          <a:solidFill>
            <a:srgbClr val="BFBFBF"/>
          </a:solidFill>
          <a:ln>
            <a:noFill/>
          </a:ln>
        </p:spPr>
      </p:pic>
      <p:sp>
        <p:nvSpPr>
          <p:cNvPr id="630" name="Google Shape;630;p51"/>
          <p:cNvSpPr txBox="1">
            <a:spLocks noGrp="1"/>
          </p:cNvSpPr>
          <p:nvPr>
            <p:ph type="body" idx="1"/>
          </p:nvPr>
        </p:nvSpPr>
        <p:spPr>
          <a:xfrm>
            <a:off x="4295765" y="4695371"/>
            <a:ext cx="4064926" cy="577734"/>
          </a:xfrm>
          <a:prstGeom prst="rect">
            <a:avLst/>
          </a:prstGeom>
          <a:solidFill>
            <a:srgbClr val="73B64B"/>
          </a:solidFill>
          <a:ln>
            <a:noFill/>
          </a:ln>
        </p:spPr>
        <p:txBody>
          <a:bodyPr spcFirstLastPara="1" wrap="square" lIns="91425" tIns="45700" rIns="91425" bIns="45700" anchor="ctr" anchorCtr="0">
            <a:noAutofit/>
          </a:bodyPr>
          <a:lstStyle/>
          <a:p>
            <a:pPr marL="228600" lvl="0" indent="-228600" algn="ctr" rtl="0">
              <a:lnSpc>
                <a:spcPct val="90000"/>
              </a:lnSpc>
              <a:spcBef>
                <a:spcPts val="0"/>
              </a:spcBef>
              <a:spcAft>
                <a:spcPts val="0"/>
              </a:spcAft>
              <a:buClr>
                <a:schemeClr val="lt1"/>
              </a:buClr>
              <a:buSzPts val="2400"/>
              <a:buNone/>
            </a:pPr>
            <a:r>
              <a:rPr lang="en-US" sz="3000" b="1"/>
              <a:t>Barack Obama</a:t>
            </a:r>
            <a:endParaRPr sz="3000" b="1" i="0">
              <a:solidFill>
                <a:schemeClr val="lt1"/>
              </a:solidFill>
            </a:endParaRPr>
          </a:p>
        </p:txBody>
      </p:sp>
      <p:sp>
        <p:nvSpPr>
          <p:cNvPr id="631" name="Google Shape;631;p51"/>
          <p:cNvSpPr txBox="1">
            <a:spLocks noGrp="1"/>
          </p:cNvSpPr>
          <p:nvPr>
            <p:ph type="body" idx="3"/>
          </p:nvPr>
        </p:nvSpPr>
        <p:spPr>
          <a:xfrm>
            <a:off x="2132674" y="2869205"/>
            <a:ext cx="8129850" cy="1985691"/>
          </a:xfrm>
          <a:prstGeom prst="rect">
            <a:avLst/>
          </a:prstGeom>
          <a:noFill/>
          <a:ln>
            <a:noFill/>
          </a:ln>
        </p:spPr>
        <p:txBody>
          <a:bodyPr spcFirstLastPara="1" wrap="square" lIns="91425" tIns="45700" rIns="91425" bIns="45700" anchor="ctr" anchorCtr="0">
            <a:noAutofit/>
          </a:bodyPr>
          <a:lstStyle/>
          <a:p>
            <a:pPr marL="228600" lvl="0" indent="-228600" algn="ctr" rtl="0">
              <a:lnSpc>
                <a:spcPct val="90000"/>
              </a:lnSpc>
              <a:spcBef>
                <a:spcPts val="0"/>
              </a:spcBef>
              <a:spcAft>
                <a:spcPts val="0"/>
              </a:spcAft>
              <a:buClr>
                <a:srgbClr val="595959"/>
              </a:buClr>
              <a:buSzPts val="3000"/>
              <a:buNone/>
            </a:pPr>
            <a:r>
              <a:rPr lang="en-US" sz="3000" b="1">
                <a:solidFill>
                  <a:srgbClr val="FFFF00"/>
                </a:solidFill>
                <a:latin typeface="Calibri"/>
                <a:ea typeface="Calibri"/>
                <a:cs typeface="Calibri"/>
                <a:sym typeface="Calibri"/>
              </a:rPr>
              <a:t>“We are the first generation to feel the effect of climate change and the last generation who can do something about it”</a:t>
            </a:r>
            <a:endParaRPr>
              <a:solidFill>
                <a:srgbClr val="FFFF00"/>
              </a:solidFill>
            </a:endParaRPr>
          </a:p>
        </p:txBody>
      </p:sp>
      <p:grpSp>
        <p:nvGrpSpPr>
          <p:cNvPr id="632" name="Google Shape;632;p51"/>
          <p:cNvGrpSpPr/>
          <p:nvPr/>
        </p:nvGrpSpPr>
        <p:grpSpPr>
          <a:xfrm>
            <a:off x="5156825" y="1968478"/>
            <a:ext cx="1487826" cy="1083162"/>
            <a:chOff x="3400450" y="986392"/>
            <a:chExt cx="1487826" cy="1083162"/>
          </a:xfrm>
        </p:grpSpPr>
        <p:sp>
          <p:nvSpPr>
            <p:cNvPr id="633" name="Google Shape;633;p51"/>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34" name="Google Shape;634;p51"/>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pic>
        <p:nvPicPr>
          <p:cNvPr id="640" name="Google Shape;640;p44"/>
          <p:cNvPicPr preferRelativeResize="0">
            <a:picLocks noGrp="1"/>
          </p:cNvPicPr>
          <p:nvPr>
            <p:ph type="pic" idx="2"/>
          </p:nvPr>
        </p:nvPicPr>
        <p:blipFill rotWithShape="1">
          <a:blip r:embed="rId3">
            <a:alphaModFix/>
          </a:blip>
          <a:srcRect l="-220" t="13271" r="220" b="20626"/>
          <a:stretch/>
        </p:blipFill>
        <p:spPr>
          <a:xfrm>
            <a:off x="238772" y="2626822"/>
            <a:ext cx="7708195" cy="3396829"/>
          </a:xfrm>
          <a:prstGeom prst="rect">
            <a:avLst/>
          </a:prstGeom>
          <a:solidFill>
            <a:srgbClr val="BFBFBF"/>
          </a:solidFill>
          <a:ln>
            <a:noFill/>
          </a:ln>
        </p:spPr>
      </p:pic>
      <p:sp>
        <p:nvSpPr>
          <p:cNvPr id="641" name="Google Shape;641;p44"/>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04</a:t>
            </a:r>
            <a:endParaRPr/>
          </a:p>
        </p:txBody>
      </p:sp>
      <p:sp>
        <p:nvSpPr>
          <p:cNvPr id="642" name="Google Shape;642;p44"/>
          <p:cNvSpPr/>
          <p:nvPr/>
        </p:nvSpPr>
        <p:spPr>
          <a:xfrm>
            <a:off x="5722297" y="4461934"/>
            <a:ext cx="4933927"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643" name="Google Shape;643;p44"/>
          <p:cNvSpPr txBox="1"/>
          <p:nvPr/>
        </p:nvSpPr>
        <p:spPr>
          <a:xfrm>
            <a:off x="6025679" y="4642627"/>
            <a:ext cx="4630545"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ASSESSMENT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5"/>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a:t>OVERVIEW OF THE TOPIC</a:t>
            </a:r>
            <a:endParaRPr/>
          </a:p>
        </p:txBody>
      </p:sp>
      <p:sp>
        <p:nvSpPr>
          <p:cNvPr id="263" name="Google Shape;263;p5"/>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3600"/>
              <a:buNone/>
            </a:pPr>
            <a:r>
              <a:rPr lang="en-US" sz="3600"/>
              <a:t>01</a:t>
            </a:r>
            <a:endParaRPr/>
          </a:p>
        </p:txBody>
      </p:sp>
      <p:sp>
        <p:nvSpPr>
          <p:cNvPr id="264" name="Google Shape;264;p5"/>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a:t>OBJECTIVES</a:t>
            </a:r>
            <a:endParaRPr/>
          </a:p>
          <a:p>
            <a:pPr marL="0" lvl="0" indent="0" algn="l" rtl="0">
              <a:lnSpc>
                <a:spcPct val="100000"/>
              </a:lnSpc>
              <a:spcBef>
                <a:spcPts val="0"/>
              </a:spcBef>
              <a:spcAft>
                <a:spcPts val="0"/>
              </a:spcAft>
              <a:buClr>
                <a:srgbClr val="73B64B"/>
              </a:buClr>
              <a:buSzPts val="2400"/>
              <a:buNone/>
            </a:pPr>
            <a:endParaRPr/>
          </a:p>
        </p:txBody>
      </p:sp>
      <p:sp>
        <p:nvSpPr>
          <p:cNvPr id="265" name="Google Shape;265;p5"/>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a:t>LEARNING OUTCOMES</a:t>
            </a:r>
            <a:endParaRPr/>
          </a:p>
          <a:p>
            <a:pPr marL="0" lvl="0" indent="0" algn="l" rtl="0">
              <a:lnSpc>
                <a:spcPct val="100000"/>
              </a:lnSpc>
              <a:spcBef>
                <a:spcPts val="0"/>
              </a:spcBef>
              <a:spcAft>
                <a:spcPts val="0"/>
              </a:spcAft>
              <a:buClr>
                <a:srgbClr val="73B64B"/>
              </a:buClr>
              <a:buSzPts val="2400"/>
              <a:buNone/>
            </a:pPr>
            <a:endParaRPr/>
          </a:p>
        </p:txBody>
      </p:sp>
      <p:sp>
        <p:nvSpPr>
          <p:cNvPr id="266" name="Google Shape;266;p5"/>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3600"/>
              <a:buNone/>
            </a:pPr>
            <a:r>
              <a:rPr lang="en-US" sz="3600"/>
              <a:t>02</a:t>
            </a:r>
            <a:endParaRPr/>
          </a:p>
        </p:txBody>
      </p:sp>
      <p:sp>
        <p:nvSpPr>
          <p:cNvPr id="267" name="Google Shape;267;p5"/>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3600"/>
              <a:buNone/>
            </a:pPr>
            <a:r>
              <a:rPr lang="en-US" sz="3600"/>
              <a:t>03</a:t>
            </a:r>
            <a:endParaRPr/>
          </a:p>
        </p:txBody>
      </p:sp>
      <p:sp>
        <p:nvSpPr>
          <p:cNvPr id="268" name="Google Shape;268;p5"/>
          <p:cNvSpPr/>
          <p:nvPr/>
        </p:nvSpPr>
        <p:spPr>
          <a:xfrm>
            <a:off x="3880331" y="2232539"/>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269" name="Google Shape;269;p5"/>
          <p:cNvSpPr/>
          <p:nvPr/>
        </p:nvSpPr>
        <p:spPr>
          <a:xfrm>
            <a:off x="3880331" y="4245771"/>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270" name="Google Shape;270;p5"/>
          <p:cNvPicPr preferRelativeResize="0">
            <a:picLocks noGrp="1"/>
          </p:cNvPicPr>
          <p:nvPr>
            <p:ph type="pic" idx="8"/>
          </p:nvPr>
        </p:nvPicPr>
        <p:blipFill rotWithShape="1">
          <a:blip r:embed="rId3">
            <a:alphaModFix/>
          </a:blip>
          <a:srcRect l="15293" r="15293"/>
          <a:stretch/>
        </p:blipFill>
        <p:spPr>
          <a:xfrm>
            <a:off x="-48344" y="0"/>
            <a:ext cx="3570477" cy="6858000"/>
          </a:xfrm>
          <a:prstGeom prst="rect">
            <a:avLst/>
          </a:prstGeom>
          <a:solidFill>
            <a:srgbClr val="D8D8D8"/>
          </a:solid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46"/>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Q1</a:t>
            </a:r>
            <a:endParaRPr/>
          </a:p>
        </p:txBody>
      </p:sp>
      <p:sp>
        <p:nvSpPr>
          <p:cNvPr id="649" name="Google Shape;649;p46"/>
          <p:cNvSpPr txBox="1">
            <a:spLocks noGrp="1"/>
          </p:cNvSpPr>
          <p:nvPr>
            <p:ph type="body" idx="2"/>
          </p:nvPr>
        </p:nvSpPr>
        <p:spPr>
          <a:xfrm>
            <a:off x="904856" y="2457445"/>
            <a:ext cx="10479218" cy="3781929"/>
          </a:xfrm>
          <a:prstGeom prst="rect">
            <a:avLst/>
          </a:prstGeom>
          <a:noFill/>
          <a:ln>
            <a:noFill/>
          </a:ln>
        </p:spPr>
        <p:txBody>
          <a:bodyPr spcFirstLastPara="1" wrap="square" lIns="91425" tIns="45700" rIns="91425" bIns="45700" anchor="t" anchorCtr="0">
            <a:noAutofit/>
          </a:bodyPr>
          <a:lstStyle/>
          <a:p>
            <a:pPr marL="228600" lvl="0" indent="-228600" algn="just" rtl="0">
              <a:lnSpc>
                <a:spcPct val="150000"/>
              </a:lnSpc>
              <a:spcBef>
                <a:spcPts val="0"/>
              </a:spcBef>
              <a:spcAft>
                <a:spcPts val="0"/>
              </a:spcAft>
              <a:buClr>
                <a:srgbClr val="595959"/>
              </a:buClr>
              <a:buSzPts val="2400"/>
              <a:buNone/>
            </a:pPr>
            <a:r>
              <a:rPr lang="en-US" b="1">
                <a:solidFill>
                  <a:srgbClr val="000000"/>
                </a:solidFill>
              </a:rPr>
              <a:t>What is a primary goal of sustainable business practices?</a:t>
            </a:r>
            <a:endParaRPr b="1">
              <a:solidFill>
                <a:srgbClr val="000000"/>
              </a:solidFill>
            </a:endParaRPr>
          </a:p>
          <a:p>
            <a:pPr marL="228600" lvl="0" indent="-228600" algn="just" rtl="0">
              <a:lnSpc>
                <a:spcPct val="150000"/>
              </a:lnSpc>
              <a:spcBef>
                <a:spcPts val="0"/>
              </a:spcBef>
              <a:spcAft>
                <a:spcPts val="0"/>
              </a:spcAft>
              <a:buClr>
                <a:srgbClr val="595959"/>
              </a:buClr>
              <a:buSzPts val="2400"/>
              <a:buNone/>
            </a:pPr>
            <a:r>
              <a:rPr lang="en-US">
                <a:solidFill>
                  <a:srgbClr val="000000"/>
                </a:solidFill>
              </a:rPr>
              <a:t>A) Maximising short-term profits at any cost</a:t>
            </a:r>
            <a:endParaRPr>
              <a:solidFill>
                <a:srgbClr val="000000"/>
              </a:solidFill>
            </a:endParaRPr>
          </a:p>
          <a:p>
            <a:pPr marL="228600" lvl="0" indent="-228600" algn="just" rtl="0">
              <a:lnSpc>
                <a:spcPct val="150000"/>
              </a:lnSpc>
              <a:spcBef>
                <a:spcPts val="0"/>
              </a:spcBef>
              <a:spcAft>
                <a:spcPts val="0"/>
              </a:spcAft>
              <a:buClr>
                <a:srgbClr val="595959"/>
              </a:buClr>
              <a:buSzPts val="2400"/>
              <a:buNone/>
            </a:pPr>
            <a:r>
              <a:rPr lang="en-US">
                <a:solidFill>
                  <a:srgbClr val="000000"/>
                </a:solidFill>
              </a:rPr>
              <a:t>B) Reducing ethical standards to increase market share</a:t>
            </a:r>
            <a:endParaRPr>
              <a:solidFill>
                <a:srgbClr val="000000"/>
              </a:solidFill>
            </a:endParaRPr>
          </a:p>
          <a:p>
            <a:pPr marL="228600" lvl="0" indent="-228600" algn="just" rtl="0">
              <a:lnSpc>
                <a:spcPct val="150000"/>
              </a:lnSpc>
              <a:spcBef>
                <a:spcPts val="0"/>
              </a:spcBef>
              <a:spcAft>
                <a:spcPts val="0"/>
              </a:spcAft>
              <a:buClr>
                <a:srgbClr val="595959"/>
              </a:buClr>
              <a:buSzPts val="2400"/>
              <a:buNone/>
            </a:pPr>
            <a:r>
              <a:rPr lang="en-US">
                <a:solidFill>
                  <a:srgbClr val="000000"/>
                </a:solidFill>
              </a:rPr>
              <a:t>C) Balancing environmental, social, and economic considerations</a:t>
            </a:r>
            <a:endParaRPr>
              <a:solidFill>
                <a:srgbClr val="000000"/>
              </a:solidFill>
            </a:endParaRPr>
          </a:p>
          <a:p>
            <a:pPr marL="228600" lvl="0" indent="-228600" algn="just" rtl="0">
              <a:lnSpc>
                <a:spcPct val="150000"/>
              </a:lnSpc>
              <a:spcBef>
                <a:spcPts val="0"/>
              </a:spcBef>
              <a:spcAft>
                <a:spcPts val="0"/>
              </a:spcAft>
              <a:buClr>
                <a:srgbClr val="595959"/>
              </a:buClr>
              <a:buSzPts val="2400"/>
              <a:buNone/>
            </a:pPr>
            <a:r>
              <a:rPr lang="en-US">
                <a:solidFill>
                  <a:srgbClr val="000000"/>
                </a:solidFill>
              </a:rPr>
              <a:t>D) Focusing exclusively on shareholder interests</a:t>
            </a:r>
            <a:endParaRPr>
              <a:solidFill>
                <a:srgbClr val="000000"/>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47"/>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Q2</a:t>
            </a:r>
            <a:endParaRPr/>
          </a:p>
        </p:txBody>
      </p:sp>
      <p:sp>
        <p:nvSpPr>
          <p:cNvPr id="655" name="Google Shape;655;p47"/>
          <p:cNvSpPr txBox="1">
            <a:spLocks noGrp="1"/>
          </p:cNvSpPr>
          <p:nvPr>
            <p:ph type="body" idx="2"/>
          </p:nvPr>
        </p:nvSpPr>
        <p:spPr>
          <a:xfrm>
            <a:off x="904856" y="2457445"/>
            <a:ext cx="10479218" cy="3781929"/>
          </a:xfrm>
          <a:prstGeom prst="rect">
            <a:avLst/>
          </a:prstGeom>
          <a:noFill/>
          <a:ln>
            <a:noFill/>
          </a:ln>
        </p:spPr>
        <p:txBody>
          <a:bodyPr spcFirstLastPara="1" wrap="square" lIns="91425" tIns="45700" rIns="91425" bIns="45700" anchor="t" anchorCtr="0">
            <a:noAutofit/>
          </a:bodyPr>
          <a:lstStyle/>
          <a:p>
            <a:pPr marL="228600" lvl="0" indent="-228600" algn="l" rtl="0">
              <a:lnSpc>
                <a:spcPct val="150000"/>
              </a:lnSpc>
              <a:spcBef>
                <a:spcPts val="0"/>
              </a:spcBef>
              <a:spcAft>
                <a:spcPts val="0"/>
              </a:spcAft>
              <a:buClr>
                <a:srgbClr val="595959"/>
              </a:buClr>
              <a:buSzPts val="2400"/>
              <a:buNone/>
            </a:pPr>
            <a:r>
              <a:rPr lang="en-US" b="1">
                <a:solidFill>
                  <a:srgbClr val="000000"/>
                </a:solidFill>
              </a:rPr>
              <a:t>Which strategy is commonly used by businesses to reduce their carbon footprint?</a:t>
            </a:r>
            <a:endParaRPr b="1">
              <a:solidFill>
                <a:srgbClr val="000000"/>
              </a:solidFill>
            </a:endParaRPr>
          </a:p>
          <a:p>
            <a:pPr marL="228600" lvl="0" indent="-228600" algn="l" rtl="0">
              <a:lnSpc>
                <a:spcPct val="150000"/>
              </a:lnSpc>
              <a:spcBef>
                <a:spcPts val="0"/>
              </a:spcBef>
              <a:spcAft>
                <a:spcPts val="0"/>
              </a:spcAft>
              <a:buClr>
                <a:srgbClr val="595959"/>
              </a:buClr>
              <a:buSzPts val="2400"/>
              <a:buNone/>
            </a:pPr>
            <a:r>
              <a:rPr lang="en-US">
                <a:solidFill>
                  <a:srgbClr val="000000"/>
                </a:solidFill>
              </a:rPr>
              <a:t>A) Increasing reliance on fossil fuels</a:t>
            </a:r>
            <a:endParaRPr>
              <a:solidFill>
                <a:srgbClr val="000000"/>
              </a:solidFill>
            </a:endParaRPr>
          </a:p>
          <a:p>
            <a:pPr marL="228600" lvl="0" indent="-228600" algn="l" rtl="0">
              <a:lnSpc>
                <a:spcPct val="150000"/>
              </a:lnSpc>
              <a:spcBef>
                <a:spcPts val="0"/>
              </a:spcBef>
              <a:spcAft>
                <a:spcPts val="0"/>
              </a:spcAft>
              <a:buClr>
                <a:srgbClr val="595959"/>
              </a:buClr>
              <a:buSzPts val="2400"/>
              <a:buNone/>
            </a:pPr>
            <a:r>
              <a:rPr lang="en-US">
                <a:solidFill>
                  <a:srgbClr val="000000"/>
                </a:solidFill>
              </a:rPr>
              <a:t>B) Expanding office spaces and physical infrastructure</a:t>
            </a:r>
            <a:endParaRPr>
              <a:solidFill>
                <a:srgbClr val="000000"/>
              </a:solidFill>
            </a:endParaRPr>
          </a:p>
          <a:p>
            <a:pPr marL="228600" lvl="0" indent="-228600" algn="l" rtl="0">
              <a:lnSpc>
                <a:spcPct val="150000"/>
              </a:lnSpc>
              <a:spcBef>
                <a:spcPts val="0"/>
              </a:spcBef>
              <a:spcAft>
                <a:spcPts val="0"/>
              </a:spcAft>
              <a:buClr>
                <a:srgbClr val="595959"/>
              </a:buClr>
              <a:buSzPts val="2400"/>
              <a:buNone/>
            </a:pPr>
            <a:r>
              <a:rPr lang="en-US">
                <a:solidFill>
                  <a:srgbClr val="000000"/>
                </a:solidFill>
              </a:rPr>
              <a:t>C) Investing in renewable energy sources like solar and wind power</a:t>
            </a:r>
            <a:endParaRPr>
              <a:solidFill>
                <a:srgbClr val="000000"/>
              </a:solidFill>
            </a:endParaRPr>
          </a:p>
          <a:p>
            <a:pPr marL="228600" lvl="0" indent="-228600" algn="l" rtl="0">
              <a:lnSpc>
                <a:spcPct val="150000"/>
              </a:lnSpc>
              <a:spcBef>
                <a:spcPts val="0"/>
              </a:spcBef>
              <a:spcAft>
                <a:spcPts val="0"/>
              </a:spcAft>
              <a:buClr>
                <a:srgbClr val="595959"/>
              </a:buClr>
              <a:buSzPts val="2400"/>
              <a:buNone/>
            </a:pPr>
            <a:r>
              <a:rPr lang="en-US">
                <a:solidFill>
                  <a:srgbClr val="000000"/>
                </a:solidFill>
              </a:rPr>
              <a:t>D) Cutting costs through reduced waste management</a:t>
            </a:r>
            <a:endParaRPr>
              <a:solidFill>
                <a:srgbClr val="000000"/>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p49"/>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Q3</a:t>
            </a:r>
            <a:endParaRPr/>
          </a:p>
        </p:txBody>
      </p:sp>
      <p:sp>
        <p:nvSpPr>
          <p:cNvPr id="661" name="Google Shape;661;p49"/>
          <p:cNvSpPr txBox="1">
            <a:spLocks noGrp="1"/>
          </p:cNvSpPr>
          <p:nvPr>
            <p:ph type="body" idx="2"/>
          </p:nvPr>
        </p:nvSpPr>
        <p:spPr>
          <a:xfrm>
            <a:off x="904856" y="2457445"/>
            <a:ext cx="10479218" cy="3781929"/>
          </a:xfrm>
          <a:prstGeom prst="rect">
            <a:avLst/>
          </a:prstGeom>
          <a:noFill/>
          <a:ln>
            <a:noFill/>
          </a:ln>
        </p:spPr>
        <p:txBody>
          <a:bodyPr spcFirstLastPara="1" wrap="square" lIns="91425" tIns="45700" rIns="91425" bIns="45700" anchor="t" anchorCtr="0">
            <a:noAutofit/>
          </a:bodyPr>
          <a:lstStyle/>
          <a:p>
            <a:pPr marL="228600" lvl="0" indent="-228600" algn="l" rtl="0">
              <a:lnSpc>
                <a:spcPct val="150000"/>
              </a:lnSpc>
              <a:spcBef>
                <a:spcPts val="0"/>
              </a:spcBef>
              <a:spcAft>
                <a:spcPts val="0"/>
              </a:spcAft>
              <a:buClr>
                <a:srgbClr val="595959"/>
              </a:buClr>
              <a:buSzPts val="2400"/>
              <a:buNone/>
            </a:pPr>
            <a:r>
              <a:rPr lang="en-US" b="1">
                <a:solidFill>
                  <a:srgbClr val="000000"/>
                </a:solidFill>
              </a:rPr>
              <a:t>Which of the following is an example of a sustainable sourcing practice?</a:t>
            </a:r>
            <a:endParaRPr b="1">
              <a:solidFill>
                <a:srgbClr val="000000"/>
              </a:solidFill>
            </a:endParaRPr>
          </a:p>
          <a:p>
            <a:pPr marL="228600" lvl="0" indent="-228600" algn="l" rtl="0">
              <a:lnSpc>
                <a:spcPct val="150000"/>
              </a:lnSpc>
              <a:spcBef>
                <a:spcPts val="0"/>
              </a:spcBef>
              <a:spcAft>
                <a:spcPts val="0"/>
              </a:spcAft>
              <a:buClr>
                <a:srgbClr val="595959"/>
              </a:buClr>
              <a:buSzPts val="2400"/>
              <a:buNone/>
            </a:pPr>
            <a:r>
              <a:rPr lang="en-US">
                <a:solidFill>
                  <a:srgbClr val="000000"/>
                </a:solidFill>
              </a:rPr>
              <a:t>A) Procuring materials without regard to their origin</a:t>
            </a:r>
            <a:endParaRPr>
              <a:solidFill>
                <a:srgbClr val="000000"/>
              </a:solidFill>
            </a:endParaRPr>
          </a:p>
          <a:p>
            <a:pPr marL="228600" lvl="0" indent="-228600" algn="l" rtl="0">
              <a:lnSpc>
                <a:spcPct val="150000"/>
              </a:lnSpc>
              <a:spcBef>
                <a:spcPts val="0"/>
              </a:spcBef>
              <a:spcAft>
                <a:spcPts val="0"/>
              </a:spcAft>
              <a:buClr>
                <a:srgbClr val="595959"/>
              </a:buClr>
              <a:buSzPts val="2400"/>
              <a:buNone/>
            </a:pPr>
            <a:r>
              <a:rPr lang="en-US">
                <a:solidFill>
                  <a:srgbClr val="000000"/>
                </a:solidFill>
              </a:rPr>
              <a:t>B) Ignoring fair trade practices</a:t>
            </a:r>
            <a:endParaRPr>
              <a:solidFill>
                <a:srgbClr val="000000"/>
              </a:solidFill>
            </a:endParaRPr>
          </a:p>
          <a:p>
            <a:pPr marL="228600" lvl="0" indent="-228600" algn="l" rtl="0">
              <a:lnSpc>
                <a:spcPct val="150000"/>
              </a:lnSpc>
              <a:spcBef>
                <a:spcPts val="0"/>
              </a:spcBef>
              <a:spcAft>
                <a:spcPts val="0"/>
              </a:spcAft>
              <a:buClr>
                <a:srgbClr val="595959"/>
              </a:buClr>
              <a:buSzPts val="2400"/>
              <a:buNone/>
            </a:pPr>
            <a:r>
              <a:rPr lang="en-US">
                <a:solidFill>
                  <a:srgbClr val="000000"/>
                </a:solidFill>
              </a:rPr>
              <a:t>C) Prioritising low-cost suppliers regardless of their environmental impact</a:t>
            </a:r>
            <a:endParaRPr>
              <a:solidFill>
                <a:srgbClr val="000000"/>
              </a:solidFill>
            </a:endParaRPr>
          </a:p>
          <a:p>
            <a:pPr marL="228600" lvl="0" indent="-228600" algn="l" rtl="0">
              <a:lnSpc>
                <a:spcPct val="150000"/>
              </a:lnSpc>
              <a:spcBef>
                <a:spcPts val="0"/>
              </a:spcBef>
              <a:spcAft>
                <a:spcPts val="0"/>
              </a:spcAft>
              <a:buClr>
                <a:srgbClr val="595959"/>
              </a:buClr>
              <a:buSzPts val="2400"/>
              <a:buNone/>
            </a:pPr>
            <a:r>
              <a:rPr lang="en-US">
                <a:solidFill>
                  <a:srgbClr val="000000"/>
                </a:solidFill>
              </a:rPr>
              <a:t>D) Choosing suppliers who adhere to environmental and social standards</a:t>
            </a:r>
            <a:endParaRPr>
              <a:solidFill>
                <a:srgbClr val="000000"/>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50"/>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Q4</a:t>
            </a:r>
            <a:endParaRPr/>
          </a:p>
        </p:txBody>
      </p:sp>
      <p:sp>
        <p:nvSpPr>
          <p:cNvPr id="667" name="Google Shape;667;p50"/>
          <p:cNvSpPr txBox="1">
            <a:spLocks noGrp="1"/>
          </p:cNvSpPr>
          <p:nvPr>
            <p:ph type="body" idx="2"/>
          </p:nvPr>
        </p:nvSpPr>
        <p:spPr>
          <a:xfrm>
            <a:off x="856391" y="2249177"/>
            <a:ext cx="10479218" cy="3781929"/>
          </a:xfrm>
          <a:prstGeom prst="rect">
            <a:avLst/>
          </a:prstGeom>
          <a:noFill/>
          <a:ln>
            <a:noFill/>
          </a:ln>
        </p:spPr>
        <p:txBody>
          <a:bodyPr spcFirstLastPara="1" wrap="square" lIns="91425" tIns="45700" rIns="91425" bIns="45700" anchor="t" anchorCtr="0">
            <a:noAutofit/>
          </a:bodyPr>
          <a:lstStyle/>
          <a:p>
            <a:pPr marL="228600" lvl="0" indent="-228600" algn="l" rtl="0">
              <a:lnSpc>
                <a:spcPct val="150000"/>
              </a:lnSpc>
              <a:spcBef>
                <a:spcPts val="0"/>
              </a:spcBef>
              <a:spcAft>
                <a:spcPts val="0"/>
              </a:spcAft>
              <a:buClr>
                <a:srgbClr val="595959"/>
              </a:buClr>
              <a:buSzPts val="2400"/>
              <a:buNone/>
            </a:pPr>
            <a:r>
              <a:rPr lang="en-US" b="1">
                <a:solidFill>
                  <a:srgbClr val="000000"/>
                </a:solidFill>
              </a:rPr>
              <a:t>Which of the following is an example of a sustainable sourcing practice?</a:t>
            </a:r>
            <a:endParaRPr b="1">
              <a:solidFill>
                <a:srgbClr val="000000"/>
              </a:solidFill>
            </a:endParaRPr>
          </a:p>
          <a:p>
            <a:pPr marL="228600" lvl="0" indent="-228600" algn="l" rtl="0">
              <a:lnSpc>
                <a:spcPct val="150000"/>
              </a:lnSpc>
              <a:spcBef>
                <a:spcPts val="0"/>
              </a:spcBef>
              <a:spcAft>
                <a:spcPts val="0"/>
              </a:spcAft>
              <a:buClr>
                <a:srgbClr val="595959"/>
              </a:buClr>
              <a:buSzPts val="2400"/>
              <a:buNone/>
            </a:pPr>
            <a:r>
              <a:rPr lang="en-US">
                <a:solidFill>
                  <a:srgbClr val="000000"/>
                </a:solidFill>
              </a:rPr>
              <a:t>A) Procuring materials without regard to their origin</a:t>
            </a:r>
            <a:endParaRPr>
              <a:solidFill>
                <a:srgbClr val="000000"/>
              </a:solidFill>
            </a:endParaRPr>
          </a:p>
          <a:p>
            <a:pPr marL="228600" lvl="0" indent="-228600" algn="l" rtl="0">
              <a:lnSpc>
                <a:spcPct val="150000"/>
              </a:lnSpc>
              <a:spcBef>
                <a:spcPts val="0"/>
              </a:spcBef>
              <a:spcAft>
                <a:spcPts val="0"/>
              </a:spcAft>
              <a:buClr>
                <a:srgbClr val="595959"/>
              </a:buClr>
              <a:buSzPts val="2400"/>
              <a:buNone/>
            </a:pPr>
            <a:r>
              <a:rPr lang="en-US">
                <a:solidFill>
                  <a:srgbClr val="000000"/>
                </a:solidFill>
              </a:rPr>
              <a:t>B) Ignoring fair trade practices</a:t>
            </a:r>
            <a:endParaRPr>
              <a:solidFill>
                <a:srgbClr val="000000"/>
              </a:solidFill>
            </a:endParaRPr>
          </a:p>
          <a:p>
            <a:pPr marL="228600" lvl="0" indent="-228600" algn="l" rtl="0">
              <a:lnSpc>
                <a:spcPct val="150000"/>
              </a:lnSpc>
              <a:spcBef>
                <a:spcPts val="0"/>
              </a:spcBef>
              <a:spcAft>
                <a:spcPts val="0"/>
              </a:spcAft>
              <a:buClr>
                <a:srgbClr val="595959"/>
              </a:buClr>
              <a:buSzPts val="2400"/>
              <a:buNone/>
            </a:pPr>
            <a:r>
              <a:rPr lang="en-US">
                <a:solidFill>
                  <a:srgbClr val="000000"/>
                </a:solidFill>
              </a:rPr>
              <a:t>C) Prioritising low-cost suppliers regardless of their environmental impact</a:t>
            </a:r>
            <a:endParaRPr>
              <a:solidFill>
                <a:srgbClr val="000000"/>
              </a:solidFill>
            </a:endParaRPr>
          </a:p>
          <a:p>
            <a:pPr marL="228600" lvl="0" indent="-228600" algn="l" rtl="0">
              <a:lnSpc>
                <a:spcPct val="150000"/>
              </a:lnSpc>
              <a:spcBef>
                <a:spcPts val="0"/>
              </a:spcBef>
              <a:spcAft>
                <a:spcPts val="0"/>
              </a:spcAft>
              <a:buClr>
                <a:srgbClr val="595959"/>
              </a:buClr>
              <a:buSzPts val="2400"/>
              <a:buNone/>
            </a:pPr>
            <a:r>
              <a:rPr lang="en-US">
                <a:solidFill>
                  <a:srgbClr val="000000"/>
                </a:solidFill>
              </a:rPr>
              <a:t>D) Choosing suppliers who adhere to environmental and social standards</a:t>
            </a:r>
            <a:endParaRPr>
              <a:solidFill>
                <a:srgbClr val="000000"/>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88"/>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Q5</a:t>
            </a:r>
            <a:endParaRPr/>
          </a:p>
        </p:txBody>
      </p:sp>
      <p:sp>
        <p:nvSpPr>
          <p:cNvPr id="673" name="Google Shape;673;p88"/>
          <p:cNvSpPr txBox="1">
            <a:spLocks noGrp="1"/>
          </p:cNvSpPr>
          <p:nvPr>
            <p:ph type="body" idx="2"/>
          </p:nvPr>
        </p:nvSpPr>
        <p:spPr>
          <a:xfrm>
            <a:off x="856391" y="2249177"/>
            <a:ext cx="10479218" cy="3781929"/>
          </a:xfrm>
          <a:prstGeom prst="rect">
            <a:avLst/>
          </a:prstGeom>
          <a:noFill/>
          <a:ln>
            <a:noFill/>
          </a:ln>
        </p:spPr>
        <p:txBody>
          <a:bodyPr spcFirstLastPara="1" wrap="square" lIns="91425" tIns="45700" rIns="91425" bIns="45700" anchor="t" anchorCtr="0">
            <a:noAutofit/>
          </a:bodyPr>
          <a:lstStyle/>
          <a:p>
            <a:pPr marL="228600" lvl="0" indent="-228600" algn="l" rtl="0">
              <a:lnSpc>
                <a:spcPct val="150000"/>
              </a:lnSpc>
              <a:spcBef>
                <a:spcPts val="0"/>
              </a:spcBef>
              <a:spcAft>
                <a:spcPts val="0"/>
              </a:spcAft>
              <a:buClr>
                <a:srgbClr val="595959"/>
              </a:buClr>
              <a:buSzPts val="2400"/>
              <a:buNone/>
            </a:pPr>
            <a:r>
              <a:rPr lang="en-US" b="1">
                <a:solidFill>
                  <a:srgbClr val="000000"/>
                </a:solidFill>
              </a:rPr>
              <a:t>What does LEED certification signify in a building?</a:t>
            </a:r>
            <a:endParaRPr>
              <a:solidFill>
                <a:srgbClr val="000000"/>
              </a:solidFill>
            </a:endParaRPr>
          </a:p>
          <a:p>
            <a:pPr marL="228600" lvl="0" indent="-228600" algn="l" rtl="0">
              <a:lnSpc>
                <a:spcPct val="150000"/>
              </a:lnSpc>
              <a:spcBef>
                <a:spcPts val="0"/>
              </a:spcBef>
              <a:spcAft>
                <a:spcPts val="0"/>
              </a:spcAft>
              <a:buClr>
                <a:srgbClr val="595959"/>
              </a:buClr>
              <a:buSzPts val="2400"/>
              <a:buNone/>
            </a:pPr>
            <a:r>
              <a:rPr lang="en-US">
                <a:solidFill>
                  <a:srgbClr val="000000"/>
                </a:solidFill>
              </a:rPr>
              <a:t>A) The building is primarily constructed from non-recycled materials</a:t>
            </a:r>
            <a:endParaRPr>
              <a:solidFill>
                <a:srgbClr val="000000"/>
              </a:solidFill>
            </a:endParaRPr>
          </a:p>
          <a:p>
            <a:pPr marL="228600" lvl="0" indent="-228600" algn="l" rtl="0">
              <a:lnSpc>
                <a:spcPct val="150000"/>
              </a:lnSpc>
              <a:spcBef>
                <a:spcPts val="0"/>
              </a:spcBef>
              <a:spcAft>
                <a:spcPts val="0"/>
              </a:spcAft>
              <a:buClr>
                <a:srgbClr val="595959"/>
              </a:buClr>
              <a:buSzPts val="2400"/>
              <a:buNone/>
            </a:pPr>
            <a:r>
              <a:rPr lang="en-US">
                <a:solidFill>
                  <a:srgbClr val="000000"/>
                </a:solidFill>
              </a:rPr>
              <a:t>B) It has achieved standards of energy efficiency and sustainability</a:t>
            </a:r>
            <a:endParaRPr>
              <a:solidFill>
                <a:srgbClr val="000000"/>
              </a:solidFill>
            </a:endParaRPr>
          </a:p>
          <a:p>
            <a:pPr marL="228600" lvl="0" indent="-228600" algn="l" rtl="0">
              <a:lnSpc>
                <a:spcPct val="150000"/>
              </a:lnSpc>
              <a:spcBef>
                <a:spcPts val="0"/>
              </a:spcBef>
              <a:spcAft>
                <a:spcPts val="0"/>
              </a:spcAft>
              <a:buClr>
                <a:srgbClr val="595959"/>
              </a:buClr>
              <a:buSzPts val="2400"/>
              <a:buNone/>
            </a:pPr>
            <a:r>
              <a:rPr lang="en-US">
                <a:solidFill>
                  <a:srgbClr val="000000"/>
                </a:solidFill>
              </a:rPr>
              <a:t>C) It uses traditional energy systems only</a:t>
            </a:r>
            <a:endParaRPr>
              <a:solidFill>
                <a:srgbClr val="000000"/>
              </a:solidFill>
            </a:endParaRPr>
          </a:p>
          <a:p>
            <a:pPr marL="228600" lvl="0" indent="-228600" algn="l" rtl="0">
              <a:lnSpc>
                <a:spcPct val="150000"/>
              </a:lnSpc>
              <a:spcBef>
                <a:spcPts val="0"/>
              </a:spcBef>
              <a:spcAft>
                <a:spcPts val="0"/>
              </a:spcAft>
              <a:buClr>
                <a:srgbClr val="595959"/>
              </a:buClr>
              <a:buSzPts val="2400"/>
              <a:buNone/>
            </a:pPr>
            <a:r>
              <a:rPr lang="en-US">
                <a:solidFill>
                  <a:srgbClr val="000000"/>
                </a:solidFill>
              </a:rPr>
              <a:t>D) It is free from any regulatory compliance</a:t>
            </a:r>
            <a:endParaRPr>
              <a:solidFill>
                <a:srgbClr val="000000"/>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96"/>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Answer Key</a:t>
            </a:r>
            <a:endParaRPr/>
          </a:p>
        </p:txBody>
      </p:sp>
      <p:sp>
        <p:nvSpPr>
          <p:cNvPr id="679" name="Google Shape;679;p96"/>
          <p:cNvSpPr txBox="1">
            <a:spLocks noGrp="1"/>
          </p:cNvSpPr>
          <p:nvPr>
            <p:ph type="body" idx="2"/>
          </p:nvPr>
        </p:nvSpPr>
        <p:spPr>
          <a:xfrm>
            <a:off x="856391" y="2249177"/>
            <a:ext cx="10479218" cy="3781929"/>
          </a:xfrm>
          <a:prstGeom prst="rect">
            <a:avLst/>
          </a:prstGeom>
          <a:noFill/>
          <a:ln>
            <a:noFill/>
          </a:ln>
        </p:spPr>
        <p:txBody>
          <a:bodyPr spcFirstLastPara="1" wrap="square" lIns="91425" tIns="45700" rIns="91425" bIns="45700" anchor="t" anchorCtr="0">
            <a:noAutofit/>
          </a:bodyPr>
          <a:lstStyle/>
          <a:p>
            <a:pPr marL="228600" lvl="0" indent="-228600" algn="just" rtl="0">
              <a:lnSpc>
                <a:spcPct val="150000"/>
              </a:lnSpc>
              <a:spcBef>
                <a:spcPts val="0"/>
              </a:spcBef>
              <a:spcAft>
                <a:spcPts val="0"/>
              </a:spcAft>
              <a:buClr>
                <a:srgbClr val="595959"/>
              </a:buClr>
              <a:buSzPts val="2400"/>
              <a:buNone/>
            </a:pPr>
            <a:r>
              <a:rPr lang="en-US">
                <a:solidFill>
                  <a:srgbClr val="000000"/>
                </a:solidFill>
              </a:rPr>
              <a:t>Q1: C</a:t>
            </a:r>
            <a:endParaRPr/>
          </a:p>
          <a:p>
            <a:pPr marL="228600" lvl="0" indent="-228600" algn="just" rtl="0">
              <a:lnSpc>
                <a:spcPct val="150000"/>
              </a:lnSpc>
              <a:spcBef>
                <a:spcPts val="0"/>
              </a:spcBef>
              <a:spcAft>
                <a:spcPts val="0"/>
              </a:spcAft>
              <a:buClr>
                <a:srgbClr val="595959"/>
              </a:buClr>
              <a:buSzPts val="2400"/>
              <a:buNone/>
            </a:pPr>
            <a:r>
              <a:rPr lang="en-US">
                <a:solidFill>
                  <a:srgbClr val="000000"/>
                </a:solidFill>
              </a:rPr>
              <a:t>Q2: C </a:t>
            </a:r>
            <a:endParaRPr/>
          </a:p>
          <a:p>
            <a:pPr marL="228600" lvl="0" indent="-228600" algn="just" rtl="0">
              <a:lnSpc>
                <a:spcPct val="150000"/>
              </a:lnSpc>
              <a:spcBef>
                <a:spcPts val="0"/>
              </a:spcBef>
              <a:spcAft>
                <a:spcPts val="0"/>
              </a:spcAft>
              <a:buClr>
                <a:srgbClr val="595959"/>
              </a:buClr>
              <a:buSzPts val="2400"/>
              <a:buNone/>
            </a:pPr>
            <a:r>
              <a:rPr lang="en-US">
                <a:solidFill>
                  <a:srgbClr val="000000"/>
                </a:solidFill>
              </a:rPr>
              <a:t>Q3: D</a:t>
            </a:r>
            <a:endParaRPr/>
          </a:p>
          <a:p>
            <a:pPr marL="228600" lvl="0" indent="-228600" algn="just" rtl="0">
              <a:lnSpc>
                <a:spcPct val="150000"/>
              </a:lnSpc>
              <a:spcBef>
                <a:spcPts val="0"/>
              </a:spcBef>
              <a:spcAft>
                <a:spcPts val="0"/>
              </a:spcAft>
              <a:buClr>
                <a:srgbClr val="595959"/>
              </a:buClr>
              <a:buSzPts val="2400"/>
              <a:buNone/>
            </a:pPr>
            <a:r>
              <a:rPr lang="en-US">
                <a:solidFill>
                  <a:srgbClr val="000000"/>
                </a:solidFill>
              </a:rPr>
              <a:t>Q4: D</a:t>
            </a:r>
            <a:endParaRPr/>
          </a:p>
          <a:p>
            <a:pPr marL="228600" lvl="0" indent="-228600" algn="just" rtl="0">
              <a:lnSpc>
                <a:spcPct val="150000"/>
              </a:lnSpc>
              <a:spcBef>
                <a:spcPts val="0"/>
              </a:spcBef>
              <a:spcAft>
                <a:spcPts val="0"/>
              </a:spcAft>
              <a:buClr>
                <a:srgbClr val="595959"/>
              </a:buClr>
              <a:buSzPts val="2400"/>
              <a:buNone/>
            </a:pPr>
            <a:r>
              <a:rPr lang="en-US">
                <a:solidFill>
                  <a:srgbClr val="000000"/>
                </a:solidFill>
              </a:rPr>
              <a:t>Q5: B</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pic>
        <p:nvPicPr>
          <p:cNvPr id="685" name="Google Shape;685;p58"/>
          <p:cNvPicPr preferRelativeResize="0">
            <a:picLocks noGrp="1"/>
          </p:cNvPicPr>
          <p:nvPr>
            <p:ph type="pic" idx="2"/>
          </p:nvPr>
        </p:nvPicPr>
        <p:blipFill rotWithShape="1">
          <a:blip r:embed="rId3">
            <a:alphaModFix/>
          </a:blip>
          <a:srcRect l="-220" t="13271" r="220" b="20626"/>
          <a:stretch/>
        </p:blipFill>
        <p:spPr>
          <a:xfrm>
            <a:off x="238772" y="2626822"/>
            <a:ext cx="7708195" cy="3396829"/>
          </a:xfrm>
          <a:prstGeom prst="rect">
            <a:avLst/>
          </a:prstGeom>
          <a:solidFill>
            <a:srgbClr val="BFBFBF"/>
          </a:solidFill>
          <a:ln>
            <a:noFill/>
          </a:ln>
        </p:spPr>
      </p:pic>
      <p:sp>
        <p:nvSpPr>
          <p:cNvPr id="686" name="Google Shape;686;p58"/>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05</a:t>
            </a:r>
            <a:endParaRPr/>
          </a:p>
        </p:txBody>
      </p:sp>
      <p:sp>
        <p:nvSpPr>
          <p:cNvPr id="687" name="Google Shape;687;p58"/>
          <p:cNvSpPr/>
          <p:nvPr/>
        </p:nvSpPr>
        <p:spPr>
          <a:xfrm>
            <a:off x="5722297" y="4461934"/>
            <a:ext cx="4933927"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688" name="Google Shape;688;p58"/>
          <p:cNvSpPr txBox="1"/>
          <p:nvPr/>
        </p:nvSpPr>
        <p:spPr>
          <a:xfrm>
            <a:off x="6025679" y="4642627"/>
            <a:ext cx="4630545"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KEY TERMS AND DEFINITIONS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59"/>
          <p:cNvSpPr txBox="1">
            <a:spLocks noGrp="1"/>
          </p:cNvSpPr>
          <p:nvPr>
            <p:ph type="body" idx="1"/>
          </p:nvPr>
        </p:nvSpPr>
        <p:spPr>
          <a:xfrm>
            <a:off x="47813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KEY TERMS AND DEFINITIONS</a:t>
            </a:r>
            <a:endParaRPr/>
          </a:p>
          <a:p>
            <a:pPr marL="0" lvl="0" indent="0" algn="l" rtl="0">
              <a:lnSpc>
                <a:spcPct val="90000"/>
              </a:lnSpc>
              <a:spcBef>
                <a:spcPts val="1000"/>
              </a:spcBef>
              <a:spcAft>
                <a:spcPts val="0"/>
              </a:spcAft>
              <a:buClr>
                <a:schemeClr val="lt1"/>
              </a:buClr>
              <a:buSzPts val="3600"/>
              <a:buNone/>
            </a:pPr>
            <a:endParaRPr/>
          </a:p>
        </p:txBody>
      </p:sp>
      <p:sp>
        <p:nvSpPr>
          <p:cNvPr id="694" name="Google Shape;694;p59"/>
          <p:cNvSpPr txBox="1">
            <a:spLocks noGrp="1"/>
          </p:cNvSpPr>
          <p:nvPr>
            <p:ph type="body" idx="2"/>
          </p:nvPr>
        </p:nvSpPr>
        <p:spPr>
          <a:xfrm>
            <a:off x="478136" y="2085589"/>
            <a:ext cx="11189608" cy="3781929"/>
          </a:xfrm>
          <a:prstGeom prst="rect">
            <a:avLst/>
          </a:prstGeom>
          <a:noFill/>
          <a:ln>
            <a:noFill/>
          </a:ln>
        </p:spPr>
        <p:txBody>
          <a:bodyPr spcFirstLastPara="1" wrap="square" lIns="91425" tIns="45700" rIns="91425" bIns="45700" anchor="t" anchorCtr="0">
            <a:noAutofit/>
          </a:bodyPr>
          <a:lstStyle/>
          <a:p>
            <a:pPr marL="342900" lvl="0" indent="-342900" algn="just" rtl="0">
              <a:lnSpc>
                <a:spcPct val="124000"/>
              </a:lnSpc>
              <a:spcBef>
                <a:spcPts val="0"/>
              </a:spcBef>
              <a:spcAft>
                <a:spcPts val="0"/>
              </a:spcAft>
              <a:buClr>
                <a:srgbClr val="595959"/>
              </a:buClr>
              <a:buSzPts val="2000"/>
              <a:buFont typeface="Arial"/>
              <a:buChar char="•"/>
            </a:pPr>
            <a:r>
              <a:rPr lang="en-US"/>
              <a:t>Sustainability: The ability to maintain or improve standards of living without damaging or depleting natural resources for the future.</a:t>
            </a:r>
            <a:endParaRPr/>
          </a:p>
          <a:p>
            <a:pPr marL="342900" lvl="0" indent="-342900" algn="just" rtl="0">
              <a:lnSpc>
                <a:spcPct val="124000"/>
              </a:lnSpc>
              <a:spcBef>
                <a:spcPts val="0"/>
              </a:spcBef>
              <a:spcAft>
                <a:spcPts val="0"/>
              </a:spcAft>
              <a:buClr>
                <a:srgbClr val="595959"/>
              </a:buClr>
              <a:buSzPts val="2000"/>
              <a:buFont typeface="Arial"/>
              <a:buChar char="•"/>
            </a:pPr>
            <a:r>
              <a:rPr lang="en-US"/>
              <a:t>Corporate Social Responsibility (CSR): A business model that helps a company be socially accountable to itself, its stakeholders, and the public. By practicing corporate social responsibility, companies can be conscious of the kind of impact they are having on all aspects of society, including economic, social, and environmental.</a:t>
            </a:r>
            <a:endParaRPr/>
          </a:p>
          <a:p>
            <a:pPr marL="342900" lvl="0" indent="-342900" algn="just" rtl="0">
              <a:lnSpc>
                <a:spcPct val="124000"/>
              </a:lnSpc>
              <a:spcBef>
                <a:spcPts val="0"/>
              </a:spcBef>
              <a:spcAft>
                <a:spcPts val="0"/>
              </a:spcAft>
              <a:buClr>
                <a:srgbClr val="595959"/>
              </a:buClr>
              <a:buSzPts val="2000"/>
              <a:buFont typeface="Arial"/>
              <a:buChar char="•"/>
            </a:pPr>
            <a:r>
              <a:rPr lang="en-US"/>
              <a:t>Triple Bottom Line: A framework or theory that recommends that companies commit to focus on social and environmental concerns just as they do on profits. The triple bottom line consists of social equity, environmental protection, and economic profitability - three Ps: people, planet, and profit.</a:t>
            </a:r>
            <a:endParaRPr sz="200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p108"/>
          <p:cNvSpPr txBox="1">
            <a:spLocks noGrp="1"/>
          </p:cNvSpPr>
          <p:nvPr>
            <p:ph type="body" idx="1"/>
          </p:nvPr>
        </p:nvSpPr>
        <p:spPr>
          <a:xfrm>
            <a:off x="498045" y="936622"/>
            <a:ext cx="10479218"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n-US"/>
              <a:t>KEY TERMS AND DEFINITIONS</a:t>
            </a:r>
            <a:endParaRPr/>
          </a:p>
          <a:p>
            <a:pPr marL="457200" marR="0" lvl="0" indent="-228600" algn="l" rtl="0">
              <a:lnSpc>
                <a:spcPct val="90000"/>
              </a:lnSpc>
              <a:spcBef>
                <a:spcPts val="1000"/>
              </a:spcBef>
              <a:spcAft>
                <a:spcPts val="0"/>
              </a:spcAft>
              <a:buClr>
                <a:schemeClr val="lt1"/>
              </a:buClr>
              <a:buSzPts val="3600"/>
              <a:buFont typeface="Arial"/>
              <a:buNone/>
            </a:pPr>
            <a:endParaRPr/>
          </a:p>
        </p:txBody>
      </p:sp>
      <p:sp>
        <p:nvSpPr>
          <p:cNvPr id="700" name="Google Shape;700;p108"/>
          <p:cNvSpPr txBox="1">
            <a:spLocks noGrp="1"/>
          </p:cNvSpPr>
          <p:nvPr>
            <p:ph type="body" idx="2"/>
          </p:nvPr>
        </p:nvSpPr>
        <p:spPr>
          <a:xfrm>
            <a:off x="498045" y="2236477"/>
            <a:ext cx="11195909" cy="4304023"/>
          </a:xfrm>
          <a:prstGeom prst="rect">
            <a:avLst/>
          </a:prstGeom>
          <a:noFill/>
          <a:ln>
            <a:noFill/>
          </a:ln>
        </p:spPr>
        <p:txBody>
          <a:bodyPr spcFirstLastPara="1" wrap="square" lIns="91425" tIns="45700" rIns="91425" bIns="45700" anchor="t" anchorCtr="0">
            <a:noAutofit/>
          </a:bodyPr>
          <a:lstStyle/>
          <a:p>
            <a:pPr marL="571500" lvl="0" indent="-342900" algn="just" rtl="0">
              <a:lnSpc>
                <a:spcPct val="103333"/>
              </a:lnSpc>
              <a:spcBef>
                <a:spcPts val="0"/>
              </a:spcBef>
              <a:spcAft>
                <a:spcPts val="0"/>
              </a:spcAft>
              <a:buSzPts val="2400"/>
              <a:buFont typeface="Arial"/>
              <a:buChar char="•"/>
            </a:pPr>
            <a:r>
              <a:rPr lang="en-US"/>
              <a:t>Carbon Footprint: The total amount of greenhouse gases (including carbon dioxide and methane) that are generated by our actions. Lowering a carbon footprint means saving expenses as well as helping combat climate change and its effects.</a:t>
            </a:r>
            <a:endParaRPr/>
          </a:p>
          <a:p>
            <a:pPr marL="571500" lvl="0" indent="-342900" algn="just" rtl="0">
              <a:lnSpc>
                <a:spcPct val="103333"/>
              </a:lnSpc>
              <a:spcBef>
                <a:spcPts val="0"/>
              </a:spcBef>
              <a:spcAft>
                <a:spcPts val="0"/>
              </a:spcAft>
              <a:buSzPts val="2400"/>
              <a:buFont typeface="Arial"/>
              <a:buChar char="•"/>
            </a:pPr>
            <a:r>
              <a:rPr lang="en-US"/>
              <a:t>Greenwashing: Disinformation disseminated by an organisation so as to present an environmentally responsible public image, while its business practices may not be environmentally sustainable.</a:t>
            </a:r>
            <a:endParaRPr/>
          </a:p>
          <a:p>
            <a:pPr marL="571500" lvl="0" indent="-342900" algn="just" rtl="0">
              <a:lnSpc>
                <a:spcPct val="103333"/>
              </a:lnSpc>
              <a:spcBef>
                <a:spcPts val="0"/>
              </a:spcBef>
              <a:spcAft>
                <a:spcPts val="0"/>
              </a:spcAft>
              <a:buSzPts val="2400"/>
              <a:buFont typeface="Arial"/>
              <a:buChar char="•"/>
            </a:pPr>
            <a:r>
              <a:rPr lang="en-US"/>
              <a:t>Circular Economy: A regenerative approach in contrast to the traditional linear economy (make, use, dispose) to keep resources in use for as long as possible, extract the maximum value from them whilst in use, then recover and regenerate products and materials at the end of each service life.</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60"/>
          <p:cNvSpPr txBox="1">
            <a:spLocks noGrp="1"/>
          </p:cNvSpPr>
          <p:nvPr>
            <p:ph type="body" idx="1"/>
          </p:nvPr>
        </p:nvSpPr>
        <p:spPr>
          <a:xfrm>
            <a:off x="697592" y="94464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KEY TERMS AND DEFINITIONS</a:t>
            </a:r>
            <a:endParaRPr/>
          </a:p>
        </p:txBody>
      </p:sp>
      <p:sp>
        <p:nvSpPr>
          <p:cNvPr id="706" name="Google Shape;706;p60"/>
          <p:cNvSpPr txBox="1">
            <a:spLocks noGrp="1"/>
          </p:cNvSpPr>
          <p:nvPr>
            <p:ph type="body" idx="2"/>
          </p:nvPr>
        </p:nvSpPr>
        <p:spPr>
          <a:xfrm>
            <a:off x="697592" y="2061205"/>
            <a:ext cx="10945768" cy="3781929"/>
          </a:xfrm>
          <a:prstGeom prst="rect">
            <a:avLst/>
          </a:prstGeom>
          <a:noFill/>
          <a:ln>
            <a:noFill/>
          </a:ln>
        </p:spPr>
        <p:txBody>
          <a:bodyPr spcFirstLastPara="1" wrap="square" lIns="91425" tIns="45700" rIns="91425" bIns="45700" anchor="t" anchorCtr="0">
            <a:noAutofit/>
          </a:bodyPr>
          <a:lstStyle/>
          <a:p>
            <a:pPr marL="342900" lvl="0" indent="-342900" algn="just" rtl="0">
              <a:lnSpc>
                <a:spcPct val="124000"/>
              </a:lnSpc>
              <a:spcBef>
                <a:spcPts val="0"/>
              </a:spcBef>
              <a:spcAft>
                <a:spcPts val="0"/>
              </a:spcAft>
              <a:buClr>
                <a:srgbClr val="595959"/>
              </a:buClr>
              <a:buSzPts val="2000"/>
              <a:buFont typeface="Arial"/>
              <a:buChar char="•"/>
            </a:pPr>
            <a:r>
              <a:rPr lang="en-US"/>
              <a:t>Renewable Energy: Energy from a source that is not depleted when used, such as wind or solar power.</a:t>
            </a:r>
            <a:endParaRPr/>
          </a:p>
          <a:p>
            <a:pPr marL="342900" lvl="0" indent="-342900" algn="just" rtl="0">
              <a:lnSpc>
                <a:spcPct val="124000"/>
              </a:lnSpc>
              <a:spcBef>
                <a:spcPts val="0"/>
              </a:spcBef>
              <a:spcAft>
                <a:spcPts val="0"/>
              </a:spcAft>
              <a:buClr>
                <a:srgbClr val="595959"/>
              </a:buClr>
              <a:buSzPts val="2000"/>
              <a:buFont typeface="Arial"/>
              <a:buChar char="•"/>
            </a:pPr>
            <a:r>
              <a:rPr lang="en-US"/>
              <a:t>Eco-Efficiency: Business practices aimed at reducing ecological damage while maximizing resource efficiency.</a:t>
            </a:r>
            <a:endParaRPr/>
          </a:p>
          <a:p>
            <a:pPr marL="342900" lvl="0" indent="-342900" algn="just" rtl="0">
              <a:lnSpc>
                <a:spcPct val="124000"/>
              </a:lnSpc>
              <a:spcBef>
                <a:spcPts val="0"/>
              </a:spcBef>
              <a:spcAft>
                <a:spcPts val="0"/>
              </a:spcAft>
              <a:buClr>
                <a:srgbClr val="595959"/>
              </a:buClr>
              <a:buSzPts val="2000"/>
              <a:buFont typeface="Arial"/>
              <a:buChar char="•"/>
            </a:pPr>
            <a:r>
              <a:rPr lang="en-US"/>
              <a:t>Life Cycle Assessment (LCA): The assessment of environmental impacts associated with all the stages of a product's life from raw material extraction through materials processing, manufacture, distribution, use, repair and maintenance, and disposal or recycling.</a:t>
            </a:r>
            <a:endParaRPr/>
          </a:p>
          <a:p>
            <a:pPr marL="342900" lvl="0" indent="-342900" algn="just" rtl="0">
              <a:lnSpc>
                <a:spcPct val="124000"/>
              </a:lnSpc>
              <a:spcBef>
                <a:spcPts val="0"/>
              </a:spcBef>
              <a:spcAft>
                <a:spcPts val="0"/>
              </a:spcAft>
              <a:buClr>
                <a:srgbClr val="595959"/>
              </a:buClr>
              <a:buSzPts val="2000"/>
              <a:buFont typeface="Arial"/>
              <a:buChar char="•"/>
            </a:pPr>
            <a:r>
              <a:rPr lang="en-US"/>
              <a:t>Sustainable Supply Chain: Managing supply chains in ways that are environmentally sound, socially responsible, and economically viable.</a:t>
            </a:r>
            <a:endParaRPr sz="20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6"/>
          <p:cNvSpPr txBox="1">
            <a:spLocks noGrp="1"/>
          </p:cNvSpPr>
          <p:nvPr>
            <p:ph type="body" idx="1"/>
          </p:nvPr>
        </p:nvSpPr>
        <p:spPr>
          <a:xfrm>
            <a:off x="687432" y="575290"/>
            <a:ext cx="10052954"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a:t>OVERVIEW</a:t>
            </a:r>
            <a:endParaRPr/>
          </a:p>
        </p:txBody>
      </p:sp>
      <p:sp>
        <p:nvSpPr>
          <p:cNvPr id="276" name="Google Shape;276;p6"/>
          <p:cNvSpPr txBox="1">
            <a:spLocks noGrp="1"/>
          </p:cNvSpPr>
          <p:nvPr>
            <p:ph type="body" idx="2"/>
          </p:nvPr>
        </p:nvSpPr>
        <p:spPr>
          <a:xfrm>
            <a:off x="617961" y="1201012"/>
            <a:ext cx="10626744" cy="5081698"/>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595959"/>
              </a:buClr>
              <a:buSzPts val="2200"/>
              <a:buNone/>
            </a:pPr>
            <a:endParaRPr b="1"/>
          </a:p>
          <a:p>
            <a:pPr marL="0" lvl="0" indent="0" algn="just" rtl="0">
              <a:lnSpc>
                <a:spcPct val="112727"/>
              </a:lnSpc>
              <a:spcBef>
                <a:spcPts val="0"/>
              </a:spcBef>
              <a:spcAft>
                <a:spcPts val="0"/>
              </a:spcAft>
              <a:buClr>
                <a:srgbClr val="595959"/>
              </a:buClr>
              <a:buSzPts val="2200"/>
              <a:buNone/>
            </a:pPr>
            <a:r>
              <a:rPr lang="en-US" b="1"/>
              <a:t>Topic 1: Understanding of Sustainability</a:t>
            </a:r>
            <a:endParaRPr/>
          </a:p>
          <a:p>
            <a:pPr marL="0" lvl="0" indent="0" algn="just" rtl="0">
              <a:lnSpc>
                <a:spcPct val="112727"/>
              </a:lnSpc>
              <a:spcBef>
                <a:spcPts val="0"/>
              </a:spcBef>
              <a:spcAft>
                <a:spcPts val="0"/>
              </a:spcAft>
              <a:buClr>
                <a:srgbClr val="595959"/>
              </a:buClr>
              <a:buSzPts val="2200"/>
              <a:buNone/>
            </a:pPr>
            <a:r>
              <a:rPr lang="en-US"/>
              <a:t>Learners will cover the principles of sustainability in business, recognizing how to integrate and balance environmental, social, and economic factors in their micro business.</a:t>
            </a:r>
            <a:endParaRPr/>
          </a:p>
          <a:p>
            <a:pPr marL="0" lvl="0" indent="0" algn="just" rtl="0">
              <a:lnSpc>
                <a:spcPct val="112727"/>
              </a:lnSpc>
              <a:spcBef>
                <a:spcPts val="0"/>
              </a:spcBef>
              <a:spcAft>
                <a:spcPts val="0"/>
              </a:spcAft>
              <a:buClr>
                <a:srgbClr val="595959"/>
              </a:buClr>
              <a:buSzPts val="2200"/>
              <a:buNone/>
            </a:pPr>
            <a:endParaRPr b="1"/>
          </a:p>
          <a:p>
            <a:pPr marL="0" lvl="0" indent="0" algn="just" rtl="0">
              <a:lnSpc>
                <a:spcPct val="112727"/>
              </a:lnSpc>
              <a:spcBef>
                <a:spcPts val="0"/>
              </a:spcBef>
              <a:spcAft>
                <a:spcPts val="0"/>
              </a:spcAft>
              <a:buClr>
                <a:srgbClr val="595959"/>
              </a:buClr>
              <a:buSzPts val="2200"/>
              <a:buNone/>
            </a:pPr>
            <a:r>
              <a:rPr lang="en-US" b="1"/>
              <a:t>Topic 2: Practical Application of Sustainable Practices</a:t>
            </a:r>
            <a:endParaRPr/>
          </a:p>
          <a:p>
            <a:pPr marL="0" lvl="0" indent="0" algn="just" rtl="0">
              <a:lnSpc>
                <a:spcPct val="112727"/>
              </a:lnSpc>
              <a:spcBef>
                <a:spcPts val="0"/>
              </a:spcBef>
              <a:spcAft>
                <a:spcPts val="0"/>
              </a:spcAft>
              <a:buClr>
                <a:srgbClr val="595959"/>
              </a:buClr>
              <a:buSzPts val="2200"/>
              <a:buNone/>
            </a:pPr>
            <a:r>
              <a:rPr lang="en-US"/>
              <a:t>Learners will acquire the skills to implement key sustainable practices such as waste reduction, energy efficiency, and sustainable sourcing within their business operations.</a:t>
            </a:r>
            <a:endParaRPr/>
          </a:p>
          <a:p>
            <a:pPr marL="0" lvl="0" indent="0" algn="just" rtl="0">
              <a:lnSpc>
                <a:spcPct val="112727"/>
              </a:lnSpc>
              <a:spcBef>
                <a:spcPts val="0"/>
              </a:spcBef>
              <a:spcAft>
                <a:spcPts val="0"/>
              </a:spcAft>
              <a:buClr>
                <a:srgbClr val="595959"/>
              </a:buClr>
              <a:buSzPts val="2200"/>
              <a:buNone/>
            </a:pPr>
            <a:endParaRPr b="1"/>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61"/>
          <p:cNvSpPr txBox="1">
            <a:spLocks noGrp="1"/>
          </p:cNvSpPr>
          <p:nvPr>
            <p:ph type="body" idx="1"/>
          </p:nvPr>
        </p:nvSpPr>
        <p:spPr>
          <a:xfrm>
            <a:off x="451104" y="885316"/>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KEY TERMS AND DEFINITIONS</a:t>
            </a:r>
            <a:endParaRPr/>
          </a:p>
        </p:txBody>
      </p:sp>
      <p:sp>
        <p:nvSpPr>
          <p:cNvPr id="712" name="Google Shape;712;p61"/>
          <p:cNvSpPr txBox="1">
            <a:spLocks noGrp="1"/>
          </p:cNvSpPr>
          <p:nvPr>
            <p:ph type="body" idx="2"/>
          </p:nvPr>
        </p:nvSpPr>
        <p:spPr>
          <a:xfrm>
            <a:off x="451104" y="2298570"/>
            <a:ext cx="11387400" cy="3480000"/>
          </a:xfrm>
          <a:prstGeom prst="rect">
            <a:avLst/>
          </a:prstGeom>
          <a:noFill/>
          <a:ln>
            <a:noFill/>
          </a:ln>
        </p:spPr>
        <p:txBody>
          <a:bodyPr spcFirstLastPara="1" wrap="square" lIns="91425" tIns="45700" rIns="91425" bIns="45700" anchor="t" anchorCtr="0">
            <a:noAutofit/>
          </a:bodyPr>
          <a:lstStyle/>
          <a:p>
            <a:pPr marL="342900" lvl="0" indent="-342900" algn="just" rtl="0">
              <a:lnSpc>
                <a:spcPct val="124000"/>
              </a:lnSpc>
              <a:spcBef>
                <a:spcPts val="0"/>
              </a:spcBef>
              <a:spcAft>
                <a:spcPts val="0"/>
              </a:spcAft>
              <a:buClr>
                <a:srgbClr val="595959"/>
              </a:buClr>
              <a:buSzPts val="2000"/>
              <a:buFont typeface="Arial"/>
              <a:buChar char="•"/>
            </a:pPr>
            <a:r>
              <a:rPr lang="en-US"/>
              <a:t>Ethical Sourcing: Obtaining supplies in a way that respects the environment and ensures that the workers involved in making them are safe and treated fairly</a:t>
            </a:r>
            <a:endParaRPr/>
          </a:p>
          <a:p>
            <a:pPr marL="342900" lvl="0" indent="-342900" algn="just" rtl="0">
              <a:lnSpc>
                <a:spcPct val="124000"/>
              </a:lnSpc>
              <a:spcBef>
                <a:spcPts val="0"/>
              </a:spcBef>
              <a:spcAft>
                <a:spcPts val="0"/>
              </a:spcAft>
              <a:buClr>
                <a:srgbClr val="595959"/>
              </a:buClr>
              <a:buSzPts val="2000"/>
              <a:buFont typeface="Arial"/>
              <a:buChar char="•"/>
            </a:pPr>
            <a:r>
              <a:rPr lang="en-US"/>
              <a:t>Green Building: Building projects that would typically use sustainable materials and implement principles of sustainable architecture, which include energy efficiency, water conservation, and the use of renewable energy sources.</a:t>
            </a:r>
            <a:endParaRPr/>
          </a:p>
          <a:p>
            <a:pPr marL="342900" lvl="0" indent="-342900" algn="just" rtl="0">
              <a:lnSpc>
                <a:spcPct val="124000"/>
              </a:lnSpc>
              <a:spcBef>
                <a:spcPts val="0"/>
              </a:spcBef>
              <a:spcAft>
                <a:spcPts val="0"/>
              </a:spcAft>
              <a:buClr>
                <a:srgbClr val="595959"/>
              </a:buClr>
              <a:buSzPts val="2000"/>
              <a:buFont typeface="Arial"/>
              <a:buChar char="•"/>
            </a:pPr>
            <a:r>
              <a:rPr lang="en-US"/>
              <a:t>Biodiversity: The variety of plant and animal life in the world or in a particular habitat, a high level of which is usually considered to be important and desirable.</a:t>
            </a:r>
            <a:endParaRPr/>
          </a:p>
          <a:p>
            <a:pPr marL="342900" lvl="0" indent="-342900" algn="just" rtl="0">
              <a:lnSpc>
                <a:spcPct val="124000"/>
              </a:lnSpc>
              <a:spcBef>
                <a:spcPts val="0"/>
              </a:spcBef>
              <a:spcAft>
                <a:spcPts val="0"/>
              </a:spcAft>
              <a:buClr>
                <a:srgbClr val="595959"/>
              </a:buClr>
              <a:buSzPts val="2000"/>
              <a:buFont typeface="Arial"/>
              <a:buChar char="•"/>
            </a:pPr>
            <a:r>
              <a:rPr lang="en-US"/>
              <a:t>Energy Conservation: The effort made to reduce the consumption of energy by using less of an energy service</a:t>
            </a:r>
            <a:r>
              <a:rPr lang="en-US" sz="2000"/>
              <a:t>.</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109"/>
          <p:cNvSpPr txBox="1">
            <a:spLocks noGrp="1"/>
          </p:cNvSpPr>
          <p:nvPr>
            <p:ph type="body" idx="1"/>
          </p:nvPr>
        </p:nvSpPr>
        <p:spPr>
          <a:xfrm>
            <a:off x="126492" y="912238"/>
            <a:ext cx="10479218"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n-US"/>
              <a:t>KEY TERMS AND DEFINITIONS</a:t>
            </a:r>
            <a:endParaRPr/>
          </a:p>
          <a:p>
            <a:pPr marL="457200" marR="0" lvl="0" indent="-228600" algn="l" rtl="0">
              <a:lnSpc>
                <a:spcPct val="90000"/>
              </a:lnSpc>
              <a:spcBef>
                <a:spcPts val="1000"/>
              </a:spcBef>
              <a:spcAft>
                <a:spcPts val="0"/>
              </a:spcAft>
              <a:buClr>
                <a:schemeClr val="lt1"/>
              </a:buClr>
              <a:buSzPts val="3600"/>
              <a:buFont typeface="Arial"/>
              <a:buNone/>
            </a:pPr>
            <a:endParaRPr/>
          </a:p>
        </p:txBody>
      </p:sp>
      <p:sp>
        <p:nvSpPr>
          <p:cNvPr id="718" name="Google Shape;718;p109"/>
          <p:cNvSpPr txBox="1">
            <a:spLocks noGrp="1"/>
          </p:cNvSpPr>
          <p:nvPr>
            <p:ph type="body" idx="2"/>
          </p:nvPr>
        </p:nvSpPr>
        <p:spPr>
          <a:xfrm>
            <a:off x="419100" y="1963669"/>
            <a:ext cx="10964974" cy="3781929"/>
          </a:xfrm>
          <a:prstGeom prst="rect">
            <a:avLst/>
          </a:prstGeom>
          <a:noFill/>
          <a:ln>
            <a:noFill/>
          </a:ln>
        </p:spPr>
        <p:txBody>
          <a:bodyPr spcFirstLastPara="1" wrap="square" lIns="91425" tIns="45700" rIns="91425" bIns="45700" anchor="t" anchorCtr="0">
            <a:noAutofit/>
          </a:bodyPr>
          <a:lstStyle/>
          <a:p>
            <a:pPr marL="342900" lvl="0" indent="-342900" algn="just" rtl="0">
              <a:lnSpc>
                <a:spcPct val="124000"/>
              </a:lnSpc>
              <a:spcBef>
                <a:spcPts val="0"/>
              </a:spcBef>
              <a:spcAft>
                <a:spcPts val="0"/>
              </a:spcAft>
              <a:buClr>
                <a:srgbClr val="595959"/>
              </a:buClr>
              <a:buSzPts val="2000"/>
              <a:buFont typeface="Arial"/>
              <a:buChar char="•"/>
            </a:pPr>
            <a:r>
              <a:rPr lang="en-US"/>
              <a:t>LEED Certification: Leadership in Energy and Environmental Design; a popular green building certification system, which provides a framework for building highly efficient and cost-saving green buildings.</a:t>
            </a:r>
            <a:endParaRPr/>
          </a:p>
          <a:p>
            <a:pPr marL="342900" lvl="0" indent="-342900" algn="just" rtl="0">
              <a:lnSpc>
                <a:spcPct val="124000"/>
              </a:lnSpc>
              <a:spcBef>
                <a:spcPts val="0"/>
              </a:spcBef>
              <a:spcAft>
                <a:spcPts val="0"/>
              </a:spcAft>
              <a:buClr>
                <a:srgbClr val="595959"/>
              </a:buClr>
              <a:buSzPts val="2000"/>
              <a:buFont typeface="Arial"/>
              <a:buChar char="•"/>
            </a:pPr>
            <a:r>
              <a:rPr lang="en-US"/>
              <a:t>Stakeholder Engagement: Involvement of stakeholders in the planning, development, implementation, and continuous improvement process in a project or company.</a:t>
            </a:r>
            <a:endParaRPr/>
          </a:p>
          <a:p>
            <a:pPr marL="342900" lvl="0" indent="-342900" algn="just" rtl="0">
              <a:lnSpc>
                <a:spcPct val="124000"/>
              </a:lnSpc>
              <a:spcBef>
                <a:spcPts val="0"/>
              </a:spcBef>
              <a:spcAft>
                <a:spcPts val="0"/>
              </a:spcAft>
              <a:buClr>
                <a:srgbClr val="595959"/>
              </a:buClr>
              <a:buSzPts val="2000"/>
              <a:buFont typeface="Arial"/>
              <a:buChar char="•"/>
            </a:pPr>
            <a:r>
              <a:rPr lang="en-US"/>
              <a:t>Corporate Governance: The system of rules, practices, and processes by which a firm is directed and controlled. Corporate governance essentially involves balancing the interests of a company's many stakeholders.</a:t>
            </a:r>
            <a:endParaRPr/>
          </a:p>
          <a:p>
            <a:pPr marL="457200" marR="0" lvl="0" indent="-228600" algn="just" rtl="0">
              <a:lnSpc>
                <a:spcPct val="103333"/>
              </a:lnSpc>
              <a:spcBef>
                <a:spcPts val="0"/>
              </a:spcBef>
              <a:spcAft>
                <a:spcPts val="0"/>
              </a:spcAft>
              <a:buClr>
                <a:srgbClr val="595959"/>
              </a:buClr>
              <a:buSzPts val="2400"/>
              <a:buFont typeface="Arial"/>
              <a:buNone/>
            </a:pP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p62"/>
          <p:cNvSpPr txBox="1">
            <a:spLocks noGrp="1"/>
          </p:cNvSpPr>
          <p:nvPr>
            <p:ph type="body" idx="1"/>
          </p:nvPr>
        </p:nvSpPr>
        <p:spPr>
          <a:xfrm>
            <a:off x="256032" y="1005602"/>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KEY TERMS AND DEFINITIONS</a:t>
            </a:r>
            <a:endParaRPr/>
          </a:p>
        </p:txBody>
      </p:sp>
      <p:sp>
        <p:nvSpPr>
          <p:cNvPr id="724" name="Google Shape;724;p62"/>
          <p:cNvSpPr txBox="1">
            <a:spLocks noGrp="1"/>
          </p:cNvSpPr>
          <p:nvPr>
            <p:ph type="body" idx="2"/>
          </p:nvPr>
        </p:nvSpPr>
        <p:spPr>
          <a:xfrm>
            <a:off x="255016" y="1876164"/>
            <a:ext cx="11681968" cy="3976234"/>
          </a:xfrm>
          <a:prstGeom prst="rect">
            <a:avLst/>
          </a:prstGeom>
          <a:noFill/>
          <a:ln>
            <a:noFill/>
          </a:ln>
        </p:spPr>
        <p:txBody>
          <a:bodyPr spcFirstLastPara="1" wrap="square" lIns="91425" tIns="45700" rIns="91425" bIns="45700" anchor="t" anchorCtr="0">
            <a:noAutofit/>
          </a:bodyPr>
          <a:lstStyle/>
          <a:p>
            <a:pPr marL="342900" lvl="0" indent="-342900" algn="just" rtl="0">
              <a:lnSpc>
                <a:spcPct val="124000"/>
              </a:lnSpc>
              <a:spcBef>
                <a:spcPts val="0"/>
              </a:spcBef>
              <a:spcAft>
                <a:spcPts val="0"/>
              </a:spcAft>
              <a:buSzPts val="2000"/>
              <a:buFont typeface="Arial"/>
              <a:buChar char="•"/>
            </a:pPr>
            <a:r>
              <a:rPr lang="en-US"/>
              <a:t>Recycling: The process of converting waste materials into new materials and objects, preventing waste of potentially useful materials, reducing consumption of fresh raw materials, and reducing energy usage.</a:t>
            </a:r>
            <a:endParaRPr/>
          </a:p>
          <a:p>
            <a:pPr marL="342900" lvl="0" indent="-342900" algn="just" rtl="0">
              <a:lnSpc>
                <a:spcPct val="124000"/>
              </a:lnSpc>
              <a:spcBef>
                <a:spcPts val="0"/>
              </a:spcBef>
              <a:spcAft>
                <a:spcPts val="0"/>
              </a:spcAft>
              <a:buClr>
                <a:srgbClr val="595959"/>
              </a:buClr>
              <a:buSzPts val="2000"/>
              <a:buFont typeface="Arial"/>
              <a:buChar char="•"/>
            </a:pPr>
            <a:r>
              <a:rPr lang="en-US"/>
              <a:t>Regenerative Design: A process-oriented approach to design that restores, renews, or revitalizes sources of energy and materials.</a:t>
            </a:r>
            <a:endParaRPr/>
          </a:p>
          <a:p>
            <a:pPr marL="342900" lvl="0" indent="-342900" algn="just" rtl="0">
              <a:lnSpc>
                <a:spcPct val="124000"/>
              </a:lnSpc>
              <a:spcBef>
                <a:spcPts val="0"/>
              </a:spcBef>
              <a:spcAft>
                <a:spcPts val="0"/>
              </a:spcAft>
              <a:buClr>
                <a:srgbClr val="595959"/>
              </a:buClr>
              <a:buSzPts val="2000"/>
              <a:buFont typeface="Arial"/>
              <a:buChar char="•"/>
            </a:pPr>
            <a:r>
              <a:rPr lang="en-US" b="1"/>
              <a:t>Environmental, Social, and Governance (ESG): </a:t>
            </a:r>
            <a:r>
              <a:rPr lang="en-US"/>
              <a:t>Criteria are a set of standards for a company's operations that socially conscious investors use to screen potential investments. Environmental criteria consider how a company performs as a steward of nature. Social criteria examine how it manages relationships with employees, suppliers, customers, and the communities where it operates. Governance deals with a company’s leadership, executive pay, audits, internal controls, and shareholder rights.</a:t>
            </a:r>
            <a:endParaRPr sz="200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p63"/>
          <p:cNvSpPr txBox="1">
            <a:spLocks noGrp="1"/>
          </p:cNvSpPr>
          <p:nvPr>
            <p:ph type="body" idx="1"/>
          </p:nvPr>
        </p:nvSpPr>
        <p:spPr>
          <a:xfrm>
            <a:off x="219456" y="993410"/>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KEY TERMS AND DEFINITIONS</a:t>
            </a:r>
            <a:endParaRPr/>
          </a:p>
        </p:txBody>
      </p:sp>
      <p:sp>
        <p:nvSpPr>
          <p:cNvPr id="730" name="Google Shape;730;p63"/>
          <p:cNvSpPr txBox="1">
            <a:spLocks noGrp="1"/>
          </p:cNvSpPr>
          <p:nvPr>
            <p:ph type="body" idx="2"/>
          </p:nvPr>
        </p:nvSpPr>
        <p:spPr>
          <a:xfrm>
            <a:off x="219456" y="2011549"/>
            <a:ext cx="11718600" cy="4212600"/>
          </a:xfrm>
          <a:prstGeom prst="rect">
            <a:avLst/>
          </a:prstGeom>
          <a:noFill/>
          <a:ln>
            <a:noFill/>
          </a:ln>
        </p:spPr>
        <p:txBody>
          <a:bodyPr spcFirstLastPara="1" wrap="square" lIns="91425" tIns="45700" rIns="91425" bIns="45700" anchor="t" anchorCtr="0">
            <a:noAutofit/>
          </a:bodyPr>
          <a:lstStyle/>
          <a:p>
            <a:pPr marL="342900" lvl="0" indent="-342900" algn="just" rtl="0">
              <a:lnSpc>
                <a:spcPct val="124000"/>
              </a:lnSpc>
              <a:spcBef>
                <a:spcPts val="0"/>
              </a:spcBef>
              <a:spcAft>
                <a:spcPts val="0"/>
              </a:spcAft>
              <a:buClr>
                <a:srgbClr val="595959"/>
              </a:buClr>
              <a:buSzPts val="2000"/>
              <a:buFont typeface="Arial"/>
              <a:buChar char="•"/>
            </a:pPr>
            <a:r>
              <a:rPr lang="en-US" b="1"/>
              <a:t>Impact Investing: </a:t>
            </a:r>
            <a:r>
              <a:rPr lang="en-US"/>
              <a:t>Investments made into companies, organizations, and funds with the intention to generate a measurable, beneficial social or environmental impact alongside a financial return. Impact investments provide capital to address social and/or environmental issues.</a:t>
            </a:r>
            <a:endParaRPr/>
          </a:p>
          <a:p>
            <a:pPr marL="342900" lvl="0" indent="-342900" algn="just" rtl="0">
              <a:lnSpc>
                <a:spcPct val="124000"/>
              </a:lnSpc>
              <a:spcBef>
                <a:spcPts val="0"/>
              </a:spcBef>
              <a:spcAft>
                <a:spcPts val="0"/>
              </a:spcAft>
              <a:buClr>
                <a:srgbClr val="595959"/>
              </a:buClr>
              <a:buSzPts val="2000"/>
              <a:buFont typeface="Arial"/>
              <a:buChar char="•"/>
            </a:pPr>
            <a:r>
              <a:rPr lang="en-US" b="1"/>
              <a:t>Sustainable Development Goals (SDGs): </a:t>
            </a:r>
            <a:r>
              <a:rPr lang="en-US"/>
              <a:t>A collection of 17 global goals set by the United Nations General Assembly in 2015 for the year 2030. These goals are broad and interdependent, yet each has a separate list of targets to achieve. Covering social and economic development issues, these goals include poverty, hunger, health, education, climate change, gender equality, water, sanitation, energy, urbanization, environment, and social justice.</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pic>
        <p:nvPicPr>
          <p:cNvPr id="735" name="Google Shape;735;p64"/>
          <p:cNvPicPr preferRelativeResize="0">
            <a:picLocks noGrp="1"/>
          </p:cNvPicPr>
          <p:nvPr>
            <p:ph type="pic" idx="2"/>
          </p:nvPr>
        </p:nvPicPr>
        <p:blipFill rotWithShape="1">
          <a:blip r:embed="rId3">
            <a:alphaModFix/>
          </a:blip>
          <a:srcRect l="5809" r="5809"/>
          <a:stretch/>
        </p:blipFill>
        <p:spPr>
          <a:xfrm>
            <a:off x="0" y="0"/>
            <a:ext cx="12192000" cy="6870700"/>
          </a:xfrm>
          <a:prstGeom prst="rect">
            <a:avLst/>
          </a:prstGeom>
          <a:solidFill>
            <a:srgbClr val="BFBFBF"/>
          </a:solidFill>
          <a:ln>
            <a:noFill/>
          </a:ln>
        </p:spPr>
      </p:pic>
      <p:sp>
        <p:nvSpPr>
          <p:cNvPr id="736" name="Google Shape;736;p64"/>
          <p:cNvSpPr txBox="1">
            <a:spLocks noGrp="1"/>
          </p:cNvSpPr>
          <p:nvPr>
            <p:ph type="body" idx="1"/>
          </p:nvPr>
        </p:nvSpPr>
        <p:spPr>
          <a:xfrm>
            <a:off x="4063536" y="4498318"/>
            <a:ext cx="4064926" cy="577734"/>
          </a:xfrm>
          <a:prstGeom prst="rect">
            <a:avLst/>
          </a:prstGeom>
          <a:solidFill>
            <a:srgbClr val="73B64B"/>
          </a:solidFill>
          <a:ln>
            <a:noFill/>
          </a:ln>
        </p:spPr>
        <p:txBody>
          <a:bodyPr spcFirstLastPara="1" wrap="square" lIns="91425" tIns="45700" rIns="91425" bIns="45700" anchor="ctr" anchorCtr="0">
            <a:noAutofit/>
          </a:bodyPr>
          <a:lstStyle/>
          <a:p>
            <a:pPr marL="228600" lvl="0" indent="-228600" algn="ctr" rtl="0">
              <a:lnSpc>
                <a:spcPct val="90000"/>
              </a:lnSpc>
              <a:spcBef>
                <a:spcPts val="0"/>
              </a:spcBef>
              <a:spcAft>
                <a:spcPts val="0"/>
              </a:spcAft>
              <a:buClr>
                <a:schemeClr val="lt1"/>
              </a:buClr>
              <a:buSzPts val="2400"/>
              <a:buNone/>
            </a:pPr>
            <a:r>
              <a:rPr lang="en-US" sz="3000" b="1" i="0">
                <a:solidFill>
                  <a:schemeClr val="lt1"/>
                </a:solidFill>
              </a:rPr>
              <a:t>Paul Polman</a:t>
            </a:r>
            <a:endParaRPr sz="3000"/>
          </a:p>
        </p:txBody>
      </p:sp>
      <p:sp>
        <p:nvSpPr>
          <p:cNvPr id="737" name="Google Shape;737;p64"/>
          <p:cNvSpPr txBox="1">
            <a:spLocks noGrp="1"/>
          </p:cNvSpPr>
          <p:nvPr>
            <p:ph type="body" idx="3"/>
          </p:nvPr>
        </p:nvSpPr>
        <p:spPr>
          <a:xfrm>
            <a:off x="1233713" y="2801494"/>
            <a:ext cx="10160000" cy="198569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D0D0D"/>
              </a:buClr>
              <a:buSzPts val="3000"/>
              <a:buNone/>
            </a:pPr>
            <a:r>
              <a:rPr lang="en-US" b="1">
                <a:solidFill>
                  <a:srgbClr val="FFFF00"/>
                </a:solidFill>
              </a:rPr>
              <a:t>“Sustainability has to be a way of life to be a way of business”</a:t>
            </a:r>
            <a:endParaRPr b="1">
              <a:solidFill>
                <a:srgbClr val="FFFF00"/>
              </a:solidFill>
            </a:endParaRPr>
          </a:p>
        </p:txBody>
      </p:sp>
      <p:sp>
        <p:nvSpPr>
          <p:cNvPr id="738" name="Google Shape;738;p64"/>
          <p:cNvSpPr txBox="1"/>
          <p:nvPr/>
        </p:nvSpPr>
        <p:spPr>
          <a:xfrm>
            <a:off x="3826379" y="5209142"/>
            <a:ext cx="4539240" cy="49632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73B64B"/>
              </a:buClr>
              <a:buSzPts val="2800"/>
              <a:buFont typeface="Arial"/>
              <a:buNone/>
            </a:pPr>
            <a:endParaRPr sz="2800" b="0" i="0" u="none" strike="noStrike" cap="none">
              <a:solidFill>
                <a:srgbClr val="FF0000"/>
              </a:solidFill>
              <a:latin typeface="Calibri"/>
              <a:ea typeface="Calibri"/>
              <a:cs typeface="Calibri"/>
              <a:sym typeface="Calibri"/>
            </a:endParaRPr>
          </a:p>
        </p:txBody>
      </p:sp>
      <p:grpSp>
        <p:nvGrpSpPr>
          <p:cNvPr id="739" name="Google Shape;739;p64"/>
          <p:cNvGrpSpPr/>
          <p:nvPr/>
        </p:nvGrpSpPr>
        <p:grpSpPr>
          <a:xfrm>
            <a:off x="5113283" y="2345838"/>
            <a:ext cx="1487826" cy="1083162"/>
            <a:chOff x="3400450" y="986392"/>
            <a:chExt cx="1487826" cy="1083162"/>
          </a:xfrm>
        </p:grpSpPr>
        <p:sp>
          <p:nvSpPr>
            <p:cNvPr id="740" name="Google Shape;740;p64"/>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41" name="Google Shape;741;p64"/>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pic>
        <p:nvPicPr>
          <p:cNvPr id="747" name="Google Shape;747;p110"/>
          <p:cNvPicPr preferRelativeResize="0">
            <a:picLocks noGrp="1"/>
          </p:cNvPicPr>
          <p:nvPr>
            <p:ph type="pic" idx="2"/>
          </p:nvPr>
        </p:nvPicPr>
        <p:blipFill rotWithShape="1">
          <a:blip r:embed="rId3">
            <a:alphaModFix/>
          </a:blip>
          <a:srcRect l="-220" t="13271" r="220" b="20626"/>
          <a:stretch/>
        </p:blipFill>
        <p:spPr>
          <a:xfrm>
            <a:off x="238772" y="2626822"/>
            <a:ext cx="7708195" cy="3396829"/>
          </a:xfrm>
          <a:prstGeom prst="rect">
            <a:avLst/>
          </a:prstGeom>
          <a:solidFill>
            <a:srgbClr val="BFBFBF"/>
          </a:solidFill>
          <a:ln>
            <a:noFill/>
          </a:ln>
        </p:spPr>
      </p:pic>
      <p:sp>
        <p:nvSpPr>
          <p:cNvPr id="748" name="Google Shape;748;p110"/>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06</a:t>
            </a:r>
            <a:endParaRPr/>
          </a:p>
        </p:txBody>
      </p:sp>
      <p:sp>
        <p:nvSpPr>
          <p:cNvPr id="749" name="Google Shape;749;p110"/>
          <p:cNvSpPr/>
          <p:nvPr/>
        </p:nvSpPr>
        <p:spPr>
          <a:xfrm>
            <a:off x="5722297" y="4461934"/>
            <a:ext cx="4933927"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750" name="Google Shape;750;p110"/>
          <p:cNvSpPr txBox="1"/>
          <p:nvPr/>
        </p:nvSpPr>
        <p:spPr>
          <a:xfrm>
            <a:off x="6025679" y="4642627"/>
            <a:ext cx="4630545"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REFERENCES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66"/>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References</a:t>
            </a:r>
            <a:endParaRPr/>
          </a:p>
        </p:txBody>
      </p:sp>
      <p:sp>
        <p:nvSpPr>
          <p:cNvPr id="756" name="Google Shape;756;p66"/>
          <p:cNvSpPr txBox="1">
            <a:spLocks noGrp="1"/>
          </p:cNvSpPr>
          <p:nvPr>
            <p:ph type="body" idx="2"/>
          </p:nvPr>
        </p:nvSpPr>
        <p:spPr>
          <a:xfrm>
            <a:off x="417176" y="2249177"/>
            <a:ext cx="11327784" cy="3781929"/>
          </a:xfrm>
          <a:prstGeom prst="rect">
            <a:avLst/>
          </a:prstGeom>
          <a:noFill/>
          <a:ln>
            <a:noFill/>
          </a:ln>
        </p:spPr>
        <p:txBody>
          <a:bodyPr spcFirstLastPara="1" wrap="square" lIns="91425" tIns="45700" rIns="91425" bIns="45700" anchor="t" anchorCtr="0">
            <a:noAutofit/>
          </a:bodyPr>
          <a:lstStyle/>
          <a:p>
            <a:pPr marL="228600" lvl="0" indent="-228600" algn="just" rtl="0">
              <a:lnSpc>
                <a:spcPct val="137777"/>
              </a:lnSpc>
              <a:spcBef>
                <a:spcPts val="0"/>
              </a:spcBef>
              <a:spcAft>
                <a:spcPts val="0"/>
              </a:spcAft>
              <a:buClr>
                <a:srgbClr val="033637"/>
              </a:buClr>
              <a:buSzPts val="1800"/>
              <a:buNone/>
            </a:pPr>
            <a:r>
              <a:rPr lang="en-US">
                <a:solidFill>
                  <a:srgbClr val="033637"/>
                </a:solidFill>
                <a:latin typeface="Calibri"/>
                <a:ea typeface="Calibri"/>
                <a:cs typeface="Calibri"/>
                <a:sym typeface="Calibri"/>
              </a:rPr>
              <a:t>1. Caldera, H., Desha, C., &amp; Dawes, L. (2018). Exploring the characteristics of sustainable business practice in small and medium-sized enterprises: Experiences from the Australian manufacturing industry. </a:t>
            </a:r>
            <a:r>
              <a:rPr lang="en-US" i="1">
                <a:solidFill>
                  <a:srgbClr val="033637"/>
                </a:solidFill>
                <a:latin typeface="Calibri"/>
                <a:ea typeface="Calibri"/>
                <a:cs typeface="Calibri"/>
                <a:sym typeface="Calibri"/>
              </a:rPr>
              <a:t>Journal of Cleaner Production, </a:t>
            </a:r>
            <a:r>
              <a:rPr lang="en-US">
                <a:solidFill>
                  <a:srgbClr val="033637"/>
                </a:solidFill>
                <a:latin typeface="Calibri"/>
                <a:ea typeface="Calibri"/>
                <a:cs typeface="Calibri"/>
                <a:sym typeface="Calibri"/>
              </a:rPr>
              <a:t>177, 338-349.</a:t>
            </a:r>
            <a:endParaRPr>
              <a:solidFill>
                <a:srgbClr val="033637"/>
              </a:solidFill>
              <a:latin typeface="Calibri"/>
              <a:ea typeface="Calibri"/>
              <a:cs typeface="Calibri"/>
              <a:sym typeface="Calibri"/>
            </a:endParaRPr>
          </a:p>
          <a:p>
            <a:pPr marL="228600" lvl="0" indent="-228600" algn="just" rtl="0">
              <a:lnSpc>
                <a:spcPct val="137777"/>
              </a:lnSpc>
              <a:spcBef>
                <a:spcPts val="0"/>
              </a:spcBef>
              <a:spcAft>
                <a:spcPts val="0"/>
              </a:spcAft>
              <a:buClr>
                <a:srgbClr val="033637"/>
              </a:buClr>
              <a:buSzPts val="1800"/>
              <a:buNone/>
            </a:pPr>
            <a:r>
              <a:rPr lang="en-US">
                <a:solidFill>
                  <a:srgbClr val="033637"/>
                </a:solidFill>
                <a:latin typeface="Calibri"/>
                <a:ea typeface="Calibri"/>
                <a:cs typeface="Calibri"/>
                <a:sym typeface="Calibri"/>
              </a:rPr>
              <a:t>2. Van Wassenhove, L. V. (2019). Sustainable Innovation: Pushing the Boundaries of Traditional Operations Management. </a:t>
            </a:r>
            <a:r>
              <a:rPr lang="en-US" i="1">
                <a:solidFill>
                  <a:srgbClr val="033637"/>
                </a:solidFill>
                <a:latin typeface="Calibri"/>
                <a:ea typeface="Calibri"/>
                <a:cs typeface="Calibri"/>
                <a:sym typeface="Calibri"/>
              </a:rPr>
              <a:t>Production and Operations Management</a:t>
            </a:r>
            <a:r>
              <a:rPr lang="en-US">
                <a:solidFill>
                  <a:srgbClr val="033637"/>
                </a:solidFill>
                <a:latin typeface="Calibri"/>
                <a:ea typeface="Calibri"/>
                <a:cs typeface="Calibri"/>
                <a:sym typeface="Calibri"/>
              </a:rPr>
              <a:t>, 28, 2930-2945.</a:t>
            </a:r>
            <a:endParaRPr>
              <a:solidFill>
                <a:srgbClr val="033637"/>
              </a:solidFill>
              <a:latin typeface="Calibri"/>
              <a:ea typeface="Calibri"/>
              <a:cs typeface="Calibri"/>
              <a:sym typeface="Calibri"/>
            </a:endParaRPr>
          </a:p>
          <a:p>
            <a:pPr marL="228600" lvl="0" indent="-228600" algn="just" rtl="0">
              <a:lnSpc>
                <a:spcPct val="137777"/>
              </a:lnSpc>
              <a:spcBef>
                <a:spcPts val="0"/>
              </a:spcBef>
              <a:spcAft>
                <a:spcPts val="0"/>
              </a:spcAft>
              <a:buClr>
                <a:srgbClr val="033637"/>
              </a:buClr>
              <a:buSzPts val="1800"/>
              <a:buNone/>
            </a:pPr>
            <a:r>
              <a:rPr lang="en-US" b="0" i="0">
                <a:solidFill>
                  <a:srgbClr val="033637"/>
                </a:solidFill>
                <a:highlight>
                  <a:srgbClr val="FFFFFF"/>
                </a:highlight>
                <a:latin typeface="Calibri"/>
                <a:ea typeface="Calibri"/>
                <a:cs typeface="Calibri"/>
                <a:sym typeface="Calibri"/>
              </a:rPr>
              <a:t>3. Onu, P., &amp; Mbohwa, C. (2019). Sustainable Production: New Thinking for SMEs. </a:t>
            </a:r>
            <a:r>
              <a:rPr lang="en-US" b="0" i="1">
                <a:solidFill>
                  <a:srgbClr val="033637"/>
                </a:solidFill>
                <a:highlight>
                  <a:srgbClr val="FFFFFF"/>
                </a:highlight>
                <a:latin typeface="Calibri"/>
                <a:ea typeface="Calibri"/>
                <a:cs typeface="Calibri"/>
                <a:sym typeface="Calibri"/>
              </a:rPr>
              <a:t>Journal of Physics: Conference Series</a:t>
            </a:r>
            <a:r>
              <a:rPr lang="en-US" b="0" i="0">
                <a:solidFill>
                  <a:srgbClr val="033637"/>
                </a:solidFill>
                <a:highlight>
                  <a:srgbClr val="FFFFFF"/>
                </a:highlight>
                <a:latin typeface="Calibri"/>
                <a:ea typeface="Calibri"/>
                <a:cs typeface="Calibri"/>
                <a:sym typeface="Calibri"/>
              </a:rPr>
              <a:t>, 1378.</a:t>
            </a:r>
            <a:endParaRPr>
              <a:latin typeface="Calibri"/>
              <a:ea typeface="Calibri"/>
              <a:cs typeface="Calibri"/>
              <a:sym typeface="Calibri"/>
            </a:endParaRPr>
          </a:p>
          <a:p>
            <a:pPr marL="228600" lvl="0" indent="-228600" algn="just" rtl="0">
              <a:lnSpc>
                <a:spcPct val="137777"/>
              </a:lnSpc>
              <a:spcBef>
                <a:spcPts val="0"/>
              </a:spcBef>
              <a:spcAft>
                <a:spcPts val="0"/>
              </a:spcAft>
              <a:buClr>
                <a:srgbClr val="033637"/>
              </a:buClr>
              <a:buSzPts val="1800"/>
              <a:buNone/>
            </a:pPr>
            <a:r>
              <a:rPr lang="en-US">
                <a:solidFill>
                  <a:srgbClr val="033637"/>
                </a:solidFill>
                <a:latin typeface="Calibri"/>
                <a:ea typeface="Calibri"/>
                <a:cs typeface="Calibri"/>
                <a:sym typeface="Calibri"/>
              </a:rPr>
              <a:t>Nosratabadi, S., &amp; Mosavi, A. (2018). </a:t>
            </a:r>
            <a:r>
              <a:rPr lang="en-US" i="1">
                <a:solidFill>
                  <a:srgbClr val="033637"/>
                </a:solidFill>
                <a:latin typeface="Calibri"/>
                <a:ea typeface="Calibri"/>
                <a:cs typeface="Calibri"/>
                <a:sym typeface="Calibri"/>
              </a:rPr>
              <a:t>Sustainable Business Model: A Review.</a:t>
            </a:r>
            <a:endParaRPr i="1">
              <a:solidFill>
                <a:srgbClr val="033637"/>
              </a:solidFill>
              <a:latin typeface="Calibri"/>
              <a:ea typeface="Calibri"/>
              <a:cs typeface="Calibri"/>
              <a:sym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Google Shape;761;p67"/>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References</a:t>
            </a:r>
            <a:endParaRPr/>
          </a:p>
        </p:txBody>
      </p:sp>
      <p:sp>
        <p:nvSpPr>
          <p:cNvPr id="762" name="Google Shape;762;p67"/>
          <p:cNvSpPr txBox="1">
            <a:spLocks noGrp="1"/>
          </p:cNvSpPr>
          <p:nvPr>
            <p:ph type="body" idx="2"/>
          </p:nvPr>
        </p:nvSpPr>
        <p:spPr>
          <a:xfrm>
            <a:off x="417176" y="2249177"/>
            <a:ext cx="11327784" cy="3781929"/>
          </a:xfrm>
          <a:prstGeom prst="rect">
            <a:avLst/>
          </a:prstGeom>
          <a:noFill/>
          <a:ln>
            <a:noFill/>
          </a:ln>
        </p:spPr>
        <p:txBody>
          <a:bodyPr spcFirstLastPara="1" wrap="square" lIns="91425" tIns="45700" rIns="91425" bIns="45700" anchor="t" anchorCtr="0">
            <a:noAutofit/>
          </a:bodyPr>
          <a:lstStyle/>
          <a:p>
            <a:pPr marL="228600" lvl="0" indent="-228600" algn="just" rtl="0">
              <a:lnSpc>
                <a:spcPct val="137777"/>
              </a:lnSpc>
              <a:spcBef>
                <a:spcPts val="0"/>
              </a:spcBef>
              <a:spcAft>
                <a:spcPts val="0"/>
              </a:spcAft>
              <a:buClr>
                <a:srgbClr val="033637"/>
              </a:buClr>
              <a:buSzPts val="1800"/>
              <a:buNone/>
            </a:pPr>
            <a:r>
              <a:rPr lang="en-US" i="1">
                <a:solidFill>
                  <a:srgbClr val="033637"/>
                </a:solidFill>
                <a:latin typeface="Calibri"/>
                <a:ea typeface="Calibri"/>
                <a:cs typeface="Calibri"/>
                <a:sym typeface="Calibri"/>
              </a:rPr>
              <a:t>4.Van Wassenhove, L. V. (2019). Sustainable Innovation: Pushing the Boundaries of Traditional Operations Management. Production and Operations Management, 28, 2930-2945. </a:t>
            </a:r>
            <a:endParaRPr>
              <a:solidFill>
                <a:srgbClr val="033637"/>
              </a:solidFill>
              <a:latin typeface="Calibri"/>
              <a:ea typeface="Calibri"/>
              <a:cs typeface="Calibri"/>
              <a:sym typeface="Calibri"/>
            </a:endParaRPr>
          </a:p>
          <a:p>
            <a:pPr marL="228600" lvl="0" indent="-228600" algn="just" rtl="0">
              <a:lnSpc>
                <a:spcPct val="137777"/>
              </a:lnSpc>
              <a:spcBef>
                <a:spcPts val="0"/>
              </a:spcBef>
              <a:spcAft>
                <a:spcPts val="0"/>
              </a:spcAft>
              <a:buClr>
                <a:srgbClr val="033637"/>
              </a:buClr>
              <a:buSzPts val="1800"/>
              <a:buNone/>
            </a:pPr>
            <a:r>
              <a:rPr lang="en-US">
                <a:solidFill>
                  <a:srgbClr val="033637"/>
                </a:solidFill>
                <a:latin typeface="Calibri"/>
                <a:ea typeface="Calibri"/>
                <a:cs typeface="Calibri"/>
                <a:sym typeface="Calibri"/>
              </a:rPr>
              <a:t>5.Belvedere, V., &amp; Grando, A. (2017). Sustainable Operations and Supply Chain Management. </a:t>
            </a:r>
            <a:endParaRPr>
              <a:solidFill>
                <a:srgbClr val="033637"/>
              </a:solidFill>
              <a:latin typeface="Calibri"/>
              <a:ea typeface="Calibri"/>
              <a:cs typeface="Calibri"/>
              <a:sym typeface="Calibri"/>
            </a:endParaRPr>
          </a:p>
          <a:p>
            <a:pPr marL="228600" lvl="0" indent="-228600" algn="just" rtl="0">
              <a:lnSpc>
                <a:spcPct val="137777"/>
              </a:lnSpc>
              <a:spcBef>
                <a:spcPts val="0"/>
              </a:spcBef>
              <a:spcAft>
                <a:spcPts val="0"/>
              </a:spcAft>
              <a:buClr>
                <a:srgbClr val="033637"/>
              </a:buClr>
              <a:buSzPts val="1800"/>
              <a:buNone/>
            </a:pPr>
            <a:r>
              <a:rPr lang="en-US">
                <a:solidFill>
                  <a:srgbClr val="033637"/>
                </a:solidFill>
                <a:latin typeface="Calibri"/>
                <a:ea typeface="Calibri"/>
                <a:cs typeface="Calibri"/>
                <a:sym typeface="Calibri"/>
              </a:rPr>
              <a:t>6.Dyllick, T., &amp; Muff, K. (2016). Clarifying the Meaning of Sustainable Business. Organization &amp; Environment, 29, 156-174.</a:t>
            </a:r>
            <a:endParaRPr>
              <a:solidFill>
                <a:srgbClr val="033637"/>
              </a:solidFill>
              <a:latin typeface="Calibri"/>
              <a:ea typeface="Calibri"/>
              <a:cs typeface="Calibri"/>
              <a:sym typeface="Calibri"/>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p24"/>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n-US"/>
              <a:t>References</a:t>
            </a:r>
            <a:endParaRPr/>
          </a:p>
        </p:txBody>
      </p:sp>
      <p:sp>
        <p:nvSpPr>
          <p:cNvPr id="768" name="Google Shape;768;p24"/>
          <p:cNvSpPr txBox="1">
            <a:spLocks noGrp="1"/>
          </p:cNvSpPr>
          <p:nvPr>
            <p:ph type="body" idx="2"/>
          </p:nvPr>
        </p:nvSpPr>
        <p:spPr>
          <a:xfrm>
            <a:off x="539096" y="2249177"/>
            <a:ext cx="10479218" cy="3781929"/>
          </a:xfrm>
          <a:prstGeom prst="rect">
            <a:avLst/>
          </a:prstGeom>
          <a:noFill/>
          <a:ln>
            <a:noFill/>
          </a:ln>
        </p:spPr>
        <p:txBody>
          <a:bodyPr spcFirstLastPara="1" wrap="square" lIns="91425" tIns="45700" rIns="91425" bIns="45700" anchor="t" anchorCtr="0">
            <a:noAutofit/>
          </a:bodyPr>
          <a:lstStyle/>
          <a:p>
            <a:pPr marL="228600" lvl="0" indent="-228600" algn="just" rtl="0">
              <a:lnSpc>
                <a:spcPct val="137777"/>
              </a:lnSpc>
              <a:spcBef>
                <a:spcPts val="0"/>
              </a:spcBef>
              <a:spcAft>
                <a:spcPts val="0"/>
              </a:spcAft>
              <a:buClr>
                <a:srgbClr val="033637"/>
              </a:buClr>
              <a:buSzPts val="1800"/>
              <a:buNone/>
            </a:pPr>
            <a:r>
              <a:rPr lang="en-US" b="0" i="0">
                <a:solidFill>
                  <a:srgbClr val="033637"/>
                </a:solidFill>
                <a:highlight>
                  <a:srgbClr val="FFFFFF"/>
                </a:highlight>
                <a:latin typeface="Calibri"/>
                <a:ea typeface="Calibri"/>
                <a:cs typeface="Calibri"/>
                <a:sym typeface="Calibri"/>
              </a:rPr>
              <a:t>7.Gupta, S., Rudd, J., &amp; Lee, N. (2014). Business sustainability through successful integration of marketing and operations. Industrial Marketing Management, 43, 3-5.</a:t>
            </a:r>
            <a:endParaRPr>
              <a:solidFill>
                <a:srgbClr val="033637"/>
              </a:solidFill>
              <a:highlight>
                <a:srgbClr val="FFFFFF"/>
              </a:highlight>
              <a:latin typeface="Calibri"/>
              <a:ea typeface="Calibri"/>
              <a:cs typeface="Calibri"/>
              <a:sym typeface="Calibri"/>
            </a:endParaRPr>
          </a:p>
          <a:p>
            <a:pPr marL="228600" lvl="0" indent="-228600" algn="just" rtl="0">
              <a:lnSpc>
                <a:spcPct val="137777"/>
              </a:lnSpc>
              <a:spcBef>
                <a:spcPts val="0"/>
              </a:spcBef>
              <a:spcAft>
                <a:spcPts val="0"/>
              </a:spcAft>
              <a:buClr>
                <a:srgbClr val="033637"/>
              </a:buClr>
              <a:buSzPts val="1800"/>
              <a:buNone/>
            </a:pPr>
            <a:r>
              <a:rPr lang="en-US">
                <a:solidFill>
                  <a:srgbClr val="033637"/>
                </a:solidFill>
                <a:latin typeface="Calibri"/>
                <a:ea typeface="Calibri"/>
                <a:cs typeface="Calibri"/>
                <a:sym typeface="Calibri"/>
              </a:rPr>
              <a:t>8. Gotschol, A., De Giovanni, P., &amp; Vinzi, V. E. (2014). Is environmental management an economically sustainable business? </a:t>
            </a:r>
            <a:r>
              <a:rPr lang="en-US" i="1">
                <a:solidFill>
                  <a:srgbClr val="033637"/>
                </a:solidFill>
                <a:latin typeface="Calibri"/>
                <a:ea typeface="Calibri"/>
                <a:cs typeface="Calibri"/>
                <a:sym typeface="Calibri"/>
              </a:rPr>
              <a:t>Journal of Environmental Management, </a:t>
            </a:r>
            <a:r>
              <a:rPr lang="en-US">
                <a:solidFill>
                  <a:srgbClr val="033637"/>
                </a:solidFill>
                <a:latin typeface="Calibri"/>
                <a:ea typeface="Calibri"/>
                <a:cs typeface="Calibri"/>
                <a:sym typeface="Calibri"/>
              </a:rPr>
              <a:t>144, 73-82.</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p68"/>
          <p:cNvSpPr txBox="1">
            <a:spLocks noGrp="1"/>
          </p:cNvSpPr>
          <p:nvPr>
            <p:ph type="body" idx="1"/>
          </p:nvPr>
        </p:nvSpPr>
        <p:spPr>
          <a:xfrm>
            <a:off x="7799501" y="5533317"/>
            <a:ext cx="3890325" cy="466127"/>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chemeClr val="lt1"/>
              </a:buClr>
              <a:buSzPts val="2400"/>
              <a:buNone/>
            </a:pPr>
            <a:r>
              <a:rPr lang="en-US"/>
              <a:t>www.</a:t>
            </a:r>
            <a:r>
              <a:rPr lang="en-US" b="1"/>
              <a:t>website</a:t>
            </a:r>
            <a:r>
              <a:rPr lang="en-US"/>
              <a:t>.eu</a:t>
            </a:r>
            <a:endParaRPr/>
          </a:p>
          <a:p>
            <a:pPr marL="0" lvl="0" indent="0" algn="ctr" rtl="0">
              <a:lnSpc>
                <a:spcPct val="100000"/>
              </a:lnSpc>
              <a:spcBef>
                <a:spcPts val="0"/>
              </a:spcBef>
              <a:spcAft>
                <a:spcPts val="0"/>
              </a:spcAft>
              <a:buClr>
                <a:schemeClr val="lt1"/>
              </a:buClr>
              <a:buSzPts val="2400"/>
              <a:buNone/>
            </a:pPr>
            <a:endParaRPr/>
          </a:p>
        </p:txBody>
      </p:sp>
      <p:sp>
        <p:nvSpPr>
          <p:cNvPr id="775" name="Google Shape;775;p68"/>
          <p:cNvSpPr txBox="1">
            <a:spLocks noGrp="1"/>
          </p:cNvSpPr>
          <p:nvPr>
            <p:ph type="body" idx="2"/>
          </p:nvPr>
        </p:nvSpPr>
        <p:spPr>
          <a:xfrm>
            <a:off x="1283799" y="3277107"/>
            <a:ext cx="5881764" cy="79650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2400"/>
              <a:buNone/>
            </a:pPr>
            <a:r>
              <a:rPr lang="en-US"/>
              <a:t>Any questions?</a:t>
            </a:r>
            <a:endParaRPr/>
          </a:p>
        </p:txBody>
      </p:sp>
      <p:sp>
        <p:nvSpPr>
          <p:cNvPr id="776" name="Google Shape;776;p68"/>
          <p:cNvSpPr txBox="1">
            <a:spLocks noGrp="1"/>
          </p:cNvSpPr>
          <p:nvPr>
            <p:ph type="body" idx="3"/>
          </p:nvPr>
        </p:nvSpPr>
        <p:spPr>
          <a:xfrm>
            <a:off x="1221181" y="2678292"/>
            <a:ext cx="5881764" cy="63424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en-US"/>
              <a:t>Thank You</a:t>
            </a:r>
            <a:endParaRPr/>
          </a:p>
        </p:txBody>
      </p:sp>
      <p:grpSp>
        <p:nvGrpSpPr>
          <p:cNvPr id="777" name="Google Shape;777;p68"/>
          <p:cNvGrpSpPr/>
          <p:nvPr/>
        </p:nvGrpSpPr>
        <p:grpSpPr>
          <a:xfrm>
            <a:off x="8380634" y="2920943"/>
            <a:ext cx="3193903" cy="538831"/>
            <a:chOff x="5349868" y="8302092"/>
            <a:chExt cx="1664680" cy="280842"/>
          </a:xfrm>
        </p:grpSpPr>
        <p:grpSp>
          <p:nvGrpSpPr>
            <p:cNvPr id="778" name="Google Shape;778;p68"/>
            <p:cNvGrpSpPr/>
            <p:nvPr/>
          </p:nvGrpSpPr>
          <p:grpSpPr>
            <a:xfrm>
              <a:off x="6388006" y="8302092"/>
              <a:ext cx="280634" cy="280634"/>
              <a:chOff x="1950027" y="2499889"/>
              <a:chExt cx="850463" cy="850463"/>
            </a:xfrm>
          </p:grpSpPr>
          <p:sp>
            <p:nvSpPr>
              <p:cNvPr id="779" name="Google Shape;779;p68"/>
              <p:cNvSpPr/>
              <p:nvPr/>
            </p:nvSpPr>
            <p:spPr>
              <a:xfrm>
                <a:off x="1950027"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780" name="Google Shape;780;p68"/>
              <p:cNvGrpSpPr/>
              <p:nvPr/>
            </p:nvGrpSpPr>
            <p:grpSpPr>
              <a:xfrm>
                <a:off x="2107521" y="2657382"/>
                <a:ext cx="535476" cy="535477"/>
                <a:chOff x="2107521" y="2657382"/>
                <a:chExt cx="535476" cy="535477"/>
              </a:xfrm>
            </p:grpSpPr>
            <p:sp>
              <p:nvSpPr>
                <p:cNvPr id="781" name="Google Shape;781;p68"/>
                <p:cNvSpPr/>
                <p:nvPr/>
              </p:nvSpPr>
              <p:spPr>
                <a:xfrm>
                  <a:off x="2107521" y="2657382"/>
                  <a:ext cx="535476" cy="535477"/>
                </a:xfrm>
                <a:custGeom>
                  <a:avLst/>
                  <a:gdLst/>
                  <a:ahLst/>
                  <a:cxnLst/>
                  <a:rect l="l" t="t" r="r" b="b"/>
                  <a:pathLst>
                    <a:path w="535476" h="535477" extrusionOk="0">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82" name="Google Shape;782;p68"/>
                <p:cNvSpPr/>
                <p:nvPr/>
              </p:nvSpPr>
              <p:spPr>
                <a:xfrm>
                  <a:off x="2237925" y="2787786"/>
                  <a:ext cx="274668" cy="274668"/>
                </a:xfrm>
                <a:custGeom>
                  <a:avLst/>
                  <a:gdLst/>
                  <a:ahLst/>
                  <a:cxnLst/>
                  <a:rect l="l" t="t" r="r" b="b"/>
                  <a:pathLst>
                    <a:path w="274668" h="274668" extrusionOk="0">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83" name="Google Shape;783;p68"/>
                <p:cNvSpPr/>
                <p:nvPr/>
              </p:nvSpPr>
              <p:spPr>
                <a:xfrm>
                  <a:off x="2486134" y="2749988"/>
                  <a:ext cx="64257" cy="64257"/>
                </a:xfrm>
                <a:custGeom>
                  <a:avLst/>
                  <a:gdLst/>
                  <a:ahLst/>
                  <a:cxnLst/>
                  <a:rect l="l" t="t" r="r" b="b"/>
                  <a:pathLst>
                    <a:path w="64257" h="64257" extrusionOk="0">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784" name="Google Shape;784;p68"/>
            <p:cNvGrpSpPr/>
            <p:nvPr/>
          </p:nvGrpSpPr>
          <p:grpSpPr>
            <a:xfrm>
              <a:off x="5695775" y="8302092"/>
              <a:ext cx="280634" cy="280634"/>
              <a:chOff x="-147782" y="2499889"/>
              <a:chExt cx="850463" cy="850463"/>
            </a:xfrm>
          </p:grpSpPr>
          <p:sp>
            <p:nvSpPr>
              <p:cNvPr id="785" name="Google Shape;785;p68"/>
              <p:cNvSpPr/>
              <p:nvPr/>
            </p:nvSpPr>
            <p:spPr>
              <a:xfrm>
                <a:off x="-147782"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86" name="Google Shape;786;p68"/>
              <p:cNvSpPr/>
              <p:nvPr/>
            </p:nvSpPr>
            <p:spPr>
              <a:xfrm>
                <a:off x="18530" y="2722899"/>
                <a:ext cx="549966" cy="447280"/>
              </a:xfrm>
              <a:custGeom>
                <a:avLst/>
                <a:gdLst/>
                <a:ahLst/>
                <a:cxnLst/>
                <a:rect l="l" t="t" r="r" b="b"/>
                <a:pathLst>
                  <a:path w="549966" h="447280" extrusionOk="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787" name="Google Shape;787;p68"/>
            <p:cNvGrpSpPr/>
            <p:nvPr/>
          </p:nvGrpSpPr>
          <p:grpSpPr>
            <a:xfrm>
              <a:off x="6733914" y="8302092"/>
              <a:ext cx="280634" cy="280634"/>
              <a:chOff x="2998302" y="2499889"/>
              <a:chExt cx="850463" cy="850463"/>
            </a:xfrm>
          </p:grpSpPr>
          <p:sp>
            <p:nvSpPr>
              <p:cNvPr id="788" name="Google Shape;788;p68"/>
              <p:cNvSpPr/>
              <p:nvPr/>
            </p:nvSpPr>
            <p:spPr>
              <a:xfrm>
                <a:off x="2998302" y="2499889"/>
                <a:ext cx="850463" cy="850463"/>
              </a:xfrm>
              <a:custGeom>
                <a:avLst/>
                <a:gdLst/>
                <a:ahLst/>
                <a:cxnLst/>
                <a:rect l="l" t="t" r="r" b="b"/>
                <a:pathLst>
                  <a:path w="850463" h="850463" extrusionOk="0">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89" name="Google Shape;789;p68"/>
              <p:cNvSpPr/>
              <p:nvPr/>
            </p:nvSpPr>
            <p:spPr>
              <a:xfrm>
                <a:off x="3139416" y="2726679"/>
                <a:ext cx="568235" cy="398142"/>
              </a:xfrm>
              <a:custGeom>
                <a:avLst/>
                <a:gdLst/>
                <a:ahLst/>
                <a:cxnLst/>
                <a:rect l="l" t="t" r="r" b="b"/>
                <a:pathLst>
                  <a:path w="568235" h="398142" extrusionOk="0">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790" name="Google Shape;790;p68"/>
            <p:cNvGrpSpPr/>
            <p:nvPr/>
          </p:nvGrpSpPr>
          <p:grpSpPr>
            <a:xfrm>
              <a:off x="5349868" y="8302092"/>
              <a:ext cx="280634" cy="280842"/>
              <a:chOff x="-1196056" y="2499889"/>
              <a:chExt cx="850463" cy="851092"/>
            </a:xfrm>
          </p:grpSpPr>
          <p:sp>
            <p:nvSpPr>
              <p:cNvPr id="791" name="Google Shape;791;p68"/>
              <p:cNvSpPr/>
              <p:nvPr/>
            </p:nvSpPr>
            <p:spPr>
              <a:xfrm>
                <a:off x="-1196056" y="2499889"/>
                <a:ext cx="850463" cy="845423"/>
              </a:xfrm>
              <a:custGeom>
                <a:avLst/>
                <a:gdLst/>
                <a:ahLst/>
                <a:cxnLst/>
                <a:rect l="l" t="t" r="r" b="b"/>
                <a:pathLst>
                  <a:path w="850463" h="845423" extrusionOk="0">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92" name="Google Shape;792;p68"/>
              <p:cNvSpPr/>
              <p:nvPr/>
            </p:nvSpPr>
            <p:spPr>
              <a:xfrm>
                <a:off x="-945327" y="2666201"/>
                <a:ext cx="363494" cy="684780"/>
              </a:xfrm>
              <a:custGeom>
                <a:avLst/>
                <a:gdLst/>
                <a:ahLst/>
                <a:cxnLst/>
                <a:rect l="l" t="t" r="r" b="b"/>
                <a:pathLst>
                  <a:path w="363494" h="684780" extrusionOk="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793" name="Google Shape;793;p68"/>
            <p:cNvSpPr/>
            <p:nvPr/>
          </p:nvSpPr>
          <p:spPr>
            <a:xfrm>
              <a:off x="6041891" y="8302092"/>
              <a:ext cx="280634" cy="280634"/>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794" name="Google Shape;794;p68" descr="World with solid fill"/>
            <p:cNvPicPr preferRelativeResize="0"/>
            <p:nvPr/>
          </p:nvPicPr>
          <p:blipFill rotWithShape="1">
            <a:blip r:embed="rId3">
              <a:alphaModFix/>
            </a:blip>
            <a:srcRect/>
            <a:stretch/>
          </p:blipFill>
          <p:spPr>
            <a:xfrm>
              <a:off x="6059170" y="8319371"/>
              <a:ext cx="246077" cy="246077"/>
            </a:xfrm>
            <a:prstGeom prst="rect">
              <a:avLst/>
            </a:prstGeom>
            <a:noFill/>
            <a:ln>
              <a:noFill/>
            </a:ln>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87"/>
          <p:cNvSpPr txBox="1">
            <a:spLocks noGrp="1"/>
          </p:cNvSpPr>
          <p:nvPr>
            <p:ph type="body" idx="2"/>
          </p:nvPr>
        </p:nvSpPr>
        <p:spPr>
          <a:xfrm>
            <a:off x="904856" y="784354"/>
            <a:ext cx="10052954" cy="4250335"/>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595959"/>
              </a:buClr>
              <a:buSzPts val="2200"/>
              <a:buNone/>
            </a:pPr>
            <a:r>
              <a:rPr lang="en-US" b="1"/>
              <a:t>Topic 3: Regulatory Insight and Stakeholder Engagement</a:t>
            </a:r>
            <a:endParaRPr/>
          </a:p>
          <a:p>
            <a:pPr marL="0" lvl="0" indent="0" algn="just" rtl="0">
              <a:lnSpc>
                <a:spcPct val="112727"/>
              </a:lnSpc>
              <a:spcBef>
                <a:spcPts val="0"/>
              </a:spcBef>
              <a:spcAft>
                <a:spcPts val="0"/>
              </a:spcAft>
              <a:buClr>
                <a:srgbClr val="595959"/>
              </a:buClr>
              <a:buSzPts val="2200"/>
              <a:buNone/>
            </a:pPr>
            <a:r>
              <a:rPr lang="en-US"/>
              <a:t>Learners will understand and navigate the regulatory landscape affecting their business, and learn how to engage stakeholders effectively to communicate sustainability efforts.</a:t>
            </a:r>
            <a:endParaRPr/>
          </a:p>
          <a:p>
            <a:pPr marL="0" lvl="0" indent="0" algn="just" rtl="0">
              <a:lnSpc>
                <a:spcPct val="112727"/>
              </a:lnSpc>
              <a:spcBef>
                <a:spcPts val="0"/>
              </a:spcBef>
              <a:spcAft>
                <a:spcPts val="0"/>
              </a:spcAft>
              <a:buClr>
                <a:srgbClr val="595959"/>
              </a:buClr>
              <a:buSzPts val="2200"/>
              <a:buNone/>
            </a:pPr>
            <a:endParaRPr b="1"/>
          </a:p>
          <a:p>
            <a:pPr marL="0" lvl="0" indent="0" algn="just" rtl="0">
              <a:lnSpc>
                <a:spcPct val="112727"/>
              </a:lnSpc>
              <a:spcBef>
                <a:spcPts val="0"/>
              </a:spcBef>
              <a:spcAft>
                <a:spcPts val="0"/>
              </a:spcAft>
              <a:buClr>
                <a:srgbClr val="595959"/>
              </a:buClr>
              <a:buSzPts val="2200"/>
              <a:buNone/>
            </a:pPr>
            <a:r>
              <a:rPr lang="en-US" b="1"/>
              <a:t>Topic 4: Performance Measurement and Business Competitiveness</a:t>
            </a:r>
            <a:endParaRPr/>
          </a:p>
          <a:p>
            <a:pPr marL="0" lvl="0" indent="0" algn="just" rtl="0">
              <a:lnSpc>
                <a:spcPct val="112727"/>
              </a:lnSpc>
              <a:spcBef>
                <a:spcPts val="0"/>
              </a:spcBef>
              <a:spcAft>
                <a:spcPts val="0"/>
              </a:spcAft>
              <a:buClr>
                <a:srgbClr val="595959"/>
              </a:buClr>
              <a:buSzPts val="2200"/>
              <a:buNone/>
            </a:pPr>
            <a:r>
              <a:rPr lang="en-US"/>
              <a:t>Learners will be able to use various tools and metrics to measure their sustainability performance and leverage this data to enhance their business's long-term competitiveness and market position.</a:t>
            </a:r>
            <a:endParaRPr/>
          </a:p>
          <a:p>
            <a:pPr marL="457200" marR="0" lvl="0" indent="-228600" algn="just" rtl="0">
              <a:lnSpc>
                <a:spcPct val="103333"/>
              </a:lnSpc>
              <a:spcBef>
                <a:spcPts val="0"/>
              </a:spcBef>
              <a:spcAft>
                <a:spcPts val="0"/>
              </a:spcAft>
              <a:buClr>
                <a:srgbClr val="595959"/>
              </a:buClr>
              <a:buSzPts val="2400"/>
              <a:buFont typeface="Arial"/>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7"/>
          <p:cNvSpPr txBox="1">
            <a:spLocks noGrp="1"/>
          </p:cNvSpPr>
          <p:nvPr>
            <p:ph type="body" idx="1"/>
          </p:nvPr>
        </p:nvSpPr>
        <p:spPr>
          <a:xfrm>
            <a:off x="4480925" y="722250"/>
            <a:ext cx="6790200" cy="6135600"/>
          </a:xfrm>
          <a:prstGeom prst="rect">
            <a:avLst/>
          </a:prstGeom>
          <a:noFill/>
          <a:ln>
            <a:noFill/>
          </a:ln>
        </p:spPr>
        <p:txBody>
          <a:bodyPr spcFirstLastPara="1" wrap="square" lIns="91425" tIns="45700" rIns="91425" bIns="45700" anchor="t" anchorCtr="0">
            <a:noAutofit/>
          </a:bodyPr>
          <a:lstStyle/>
          <a:p>
            <a:pPr marL="114300" lvl="0" indent="-127000" algn="just" rtl="0">
              <a:lnSpc>
                <a:spcPct val="124000"/>
              </a:lnSpc>
              <a:spcBef>
                <a:spcPts val="0"/>
              </a:spcBef>
              <a:spcAft>
                <a:spcPts val="0"/>
              </a:spcAft>
              <a:buClr>
                <a:srgbClr val="595959"/>
              </a:buClr>
              <a:buSzPts val="2000"/>
              <a:buFont typeface="Arial"/>
              <a:buChar char="•"/>
            </a:pPr>
            <a:r>
              <a:rPr lang="en-US"/>
              <a:t>Gain a robust understanding of sustainability in the business context, including defining sustainability, recognising sustainable business models like circular economy and shared value, and balancing environmental, social, and economic factors.</a:t>
            </a:r>
            <a:endParaRPr/>
          </a:p>
          <a:p>
            <a:pPr marL="114300" lvl="0" indent="12700" algn="just" rtl="0">
              <a:lnSpc>
                <a:spcPct val="124000"/>
              </a:lnSpc>
              <a:spcBef>
                <a:spcPts val="0"/>
              </a:spcBef>
              <a:spcAft>
                <a:spcPts val="0"/>
              </a:spcAft>
              <a:buClr>
                <a:srgbClr val="595959"/>
              </a:buClr>
              <a:buSzPts val="2000"/>
              <a:buFont typeface="Arial"/>
              <a:buNone/>
            </a:pPr>
            <a:endParaRPr/>
          </a:p>
          <a:p>
            <a:pPr marL="114300" lvl="0" indent="-127000" algn="just" rtl="0">
              <a:lnSpc>
                <a:spcPct val="124000"/>
              </a:lnSpc>
              <a:spcBef>
                <a:spcPts val="0"/>
              </a:spcBef>
              <a:spcAft>
                <a:spcPts val="0"/>
              </a:spcAft>
              <a:buClr>
                <a:srgbClr val="595959"/>
              </a:buClr>
              <a:buSzPts val="2000"/>
              <a:buFont typeface="Arial"/>
              <a:buChar char="•"/>
            </a:pPr>
            <a:r>
              <a:rPr lang="en-US"/>
              <a:t>Acquire knowledge and skills to apply eco-efficient practices such as waste reduction, energy efficiency, and sustainable sourcing, alongside developing and implementing a tailored sustainability plan for business improvement.</a:t>
            </a:r>
            <a:endParaRPr sz="2000"/>
          </a:p>
        </p:txBody>
      </p:sp>
      <p:sp>
        <p:nvSpPr>
          <p:cNvPr id="288" name="Google Shape;288;p7"/>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OBJECTIVES</a:t>
            </a:r>
            <a:endParaRPr/>
          </a:p>
          <a:p>
            <a:pPr marL="0" lvl="0" indent="0" algn="l" rtl="0">
              <a:lnSpc>
                <a:spcPct val="90000"/>
              </a:lnSpc>
              <a:spcBef>
                <a:spcPts val="1000"/>
              </a:spcBef>
              <a:spcAft>
                <a:spcPts val="0"/>
              </a:spcAft>
              <a:buClr>
                <a:schemeClr val="lt1"/>
              </a:buClr>
              <a:buSzPts val="3600"/>
              <a:buNone/>
            </a:pPr>
            <a:endParaRPr/>
          </a:p>
        </p:txBody>
      </p:sp>
    </p:spTree>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5662</Words>
  <Application>Microsoft Office PowerPoint</Application>
  <PresentationFormat>Widescreen</PresentationFormat>
  <Paragraphs>403</Paragraphs>
  <Slides>79</Slides>
  <Notes>79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79</vt:i4>
      </vt:variant>
    </vt:vector>
  </HeadingPairs>
  <TitlesOfParts>
    <vt:vector size="84" baseType="lpstr">
      <vt:lpstr>Arial</vt:lpstr>
      <vt:lpstr>Montserrat Light</vt:lpstr>
      <vt:lpstr>Montserrat</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GV Vadivan</cp:lastModifiedBy>
  <cp:revision>3</cp:revision>
  <dcterms:modified xsi:type="dcterms:W3CDTF">2024-10-11T10:40:40Z</dcterms:modified>
</cp:coreProperties>
</file>