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embeddedFontLst>
    <p:embeddedFont>
      <p:font typeface="Montserrat" panose="00000500000000000000" pitchFamily="2" charset="0"/>
      <p:regular r:id="rId49"/>
      <p:bold r:id="rId50"/>
      <p:italic r:id="rId51"/>
      <p:boldItalic r:id="rId52"/>
    </p:embeddedFont>
    <p:embeddedFont>
      <p:font typeface="Montserrat Light" panose="000004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0JCZ6dLm/meTUKZ7syw4AKKB+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C29F1C-0318-4614-941B-DAE4F7E8E434}">
  <a:tblStyle styleId="{33C29F1C-0318-4614-941B-DAE4F7E8E43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f055413b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f055413be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f055413be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a:alphaModFix/>
          </a:blip>
          <a:srcRect/>
          <a:stretch/>
        </p:blipFill>
        <p:spPr>
          <a:xfrm>
            <a:off x="10449020" y="6107837"/>
            <a:ext cx="1739749" cy="371832"/>
          </a:xfrm>
          <a:prstGeom prst="rect">
            <a:avLst/>
          </a:prstGeom>
          <a:noFill/>
          <a:ln>
            <a:noFill/>
          </a:ln>
        </p:spPr>
      </p:pic>
      <p:pic>
        <p:nvPicPr>
          <p:cNvPr id="34" name="Google Shape;34;p76"/>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9"/>
          <p:cNvGrpSpPr/>
          <p:nvPr/>
        </p:nvGrpSpPr>
        <p:grpSpPr>
          <a:xfrm>
            <a:off x="6966447" y="3406884"/>
            <a:ext cx="3616885" cy="2923263"/>
            <a:chOff x="5816064" y="9435173"/>
            <a:chExt cx="798029" cy="644988"/>
          </a:xfrm>
        </p:grpSpPr>
        <p:sp>
          <p:nvSpPr>
            <p:cNvPr id="50" name="Google Shape;50;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9"/>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67"/>
        <p:cNvGrpSpPr/>
        <p:nvPr/>
      </p:nvGrpSpPr>
      <p:grpSpPr>
        <a:xfrm>
          <a:off x="0" y="0"/>
          <a:ext cx="0" cy="0"/>
          <a:chOff x="0" y="0"/>
          <a:chExt cx="0" cy="0"/>
        </a:xfrm>
      </p:grpSpPr>
      <p:sp>
        <p:nvSpPr>
          <p:cNvPr id="68" name="Google Shape;68;p89"/>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8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8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71"/>
        <p:cNvGrpSpPr/>
        <p:nvPr/>
      </p:nvGrpSpPr>
      <p:grpSpPr>
        <a:xfrm>
          <a:off x="0" y="0"/>
          <a:ext cx="0" cy="0"/>
          <a:chOff x="0" y="0"/>
          <a:chExt cx="0" cy="0"/>
        </a:xfrm>
      </p:grpSpPr>
      <p:sp>
        <p:nvSpPr>
          <p:cNvPr id="72" name="Google Shape;72;p118"/>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18"/>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74" name="Google Shape;74;p1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18"/>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77" name="Google Shape;77;p118"/>
          <p:cNvGrpSpPr/>
          <p:nvPr/>
        </p:nvGrpSpPr>
        <p:grpSpPr>
          <a:xfrm>
            <a:off x="-848733" y="3847224"/>
            <a:ext cx="3746119" cy="3027714"/>
            <a:chOff x="5816064" y="9435173"/>
            <a:chExt cx="798029" cy="644988"/>
          </a:xfrm>
        </p:grpSpPr>
        <p:sp>
          <p:nvSpPr>
            <p:cNvPr id="78" name="Google Shape;78;p11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11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1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1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11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1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11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11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1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1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1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1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1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1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1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3" name="Google Shape;93;p11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94"/>
        <p:cNvGrpSpPr/>
        <p:nvPr/>
      </p:nvGrpSpPr>
      <p:grpSpPr>
        <a:xfrm>
          <a:off x="0" y="0"/>
          <a:ext cx="0" cy="0"/>
          <a:chOff x="0" y="0"/>
          <a:chExt cx="0" cy="0"/>
        </a:xfrm>
      </p:grpSpPr>
      <p:sp>
        <p:nvSpPr>
          <p:cNvPr id="95" name="Google Shape;95;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8" name="Google Shape;98;p90"/>
          <p:cNvGrpSpPr/>
          <p:nvPr/>
        </p:nvGrpSpPr>
        <p:grpSpPr>
          <a:xfrm>
            <a:off x="-1984680" y="2794849"/>
            <a:ext cx="3760285" cy="3039163"/>
            <a:chOff x="5816064" y="9435173"/>
            <a:chExt cx="798029" cy="644988"/>
          </a:xfrm>
        </p:grpSpPr>
        <p:sp>
          <p:nvSpPr>
            <p:cNvPr id="99" name="Google Shape;99;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4" name="Google Shape;114;p90"/>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15" name="Google Shape;115;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16" name="Google Shape;116;p90"/>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17" name="Google Shape;117;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19"/>
        <p:cNvGrpSpPr/>
        <p:nvPr/>
      </p:nvGrpSpPr>
      <p:grpSpPr>
        <a:xfrm>
          <a:off x="0" y="0"/>
          <a:ext cx="0" cy="0"/>
          <a:chOff x="0" y="0"/>
          <a:chExt cx="0" cy="0"/>
        </a:xfrm>
      </p:grpSpPr>
      <p:sp>
        <p:nvSpPr>
          <p:cNvPr id="120" name="Google Shape;120;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22" name="Google Shape;122;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23" name="Google Shape;123;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24" name="Google Shape;124;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25" name="Google Shape;125;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26" name="Google Shape;126;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27" name="Google Shape;127;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28"/>
        <p:cNvGrpSpPr/>
        <p:nvPr/>
      </p:nvGrpSpPr>
      <p:grpSpPr>
        <a:xfrm>
          <a:off x="0" y="0"/>
          <a:ext cx="0" cy="0"/>
          <a:chOff x="0" y="0"/>
          <a:chExt cx="0" cy="0"/>
        </a:xfrm>
      </p:grpSpPr>
      <p:sp>
        <p:nvSpPr>
          <p:cNvPr id="129" name="Google Shape;129;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1" name="Google Shape;131;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32" name="Google Shape;132;p92"/>
          <p:cNvSpPr>
            <a:spLocks noGrp="1"/>
          </p:cNvSpPr>
          <p:nvPr>
            <p:ph type="pic" idx="2"/>
          </p:nvPr>
        </p:nvSpPr>
        <p:spPr>
          <a:xfrm>
            <a:off x="7735037" y="1373925"/>
            <a:ext cx="2444127" cy="4336988"/>
          </a:xfrm>
          <a:prstGeom prst="rect">
            <a:avLst/>
          </a:prstGeom>
          <a:solidFill>
            <a:srgbClr val="D8D8D8"/>
          </a:solidFill>
          <a:ln>
            <a:noFill/>
          </a:ln>
        </p:spPr>
      </p:sp>
      <p:sp>
        <p:nvSpPr>
          <p:cNvPr id="133" name="Google Shape;133;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141" name="Google Shape;141;p1"/>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rgbClr val="000000"/>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rgbClr val="000000"/>
                </a:solidFill>
                <a:latin typeface="Calibri"/>
                <a:ea typeface="Calibri"/>
                <a:cs typeface="Calibri"/>
                <a:sym typeface="Calibri"/>
              </a:rPr>
              <a:t>Starter Kit</a:t>
            </a:r>
            <a:endParaRPr sz="1400" b="0" i="0" u="none" strike="noStrike" cap="none">
              <a:solidFill>
                <a:srgbClr val="000000"/>
              </a:solidFill>
              <a:latin typeface="Arial"/>
              <a:ea typeface="Arial"/>
              <a:cs typeface="Arial"/>
              <a:sym typeface="Arial"/>
            </a:endParaRPr>
          </a:p>
        </p:txBody>
      </p:sp>
      <p:sp>
        <p:nvSpPr>
          <p:cNvPr id="142" name="Google Shape;142;p1"/>
          <p:cNvSpPr txBox="1"/>
          <p:nvPr/>
        </p:nvSpPr>
        <p:spPr>
          <a:xfrm>
            <a:off x="226433" y="43659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KEY TERMS AND DEFINITIONS</a:t>
            </a:r>
            <a:endParaRPr sz="1400" b="0" i="0" u="none" strike="noStrike" cap="none">
              <a:solidFill>
                <a:srgbClr val="000000"/>
              </a:solidFill>
              <a:latin typeface="Arial"/>
              <a:ea typeface="Arial"/>
              <a:cs typeface="Arial"/>
              <a:sym typeface="Arial"/>
            </a:endParaRPr>
          </a:p>
        </p:txBody>
      </p:sp>
      <p:sp>
        <p:nvSpPr>
          <p:cNvPr id="2" name="Google Shape;164;p1">
            <a:extLst>
              <a:ext uri="{FF2B5EF4-FFF2-40B4-BE49-F238E27FC236}">
                <a16:creationId xmlns:a16="http://schemas.microsoft.com/office/drawing/2014/main" id="{306E524E-2FB8-5462-B2ED-5B5E693BA998}"/>
              </a:ext>
            </a:extLst>
          </p:cNvPr>
          <p:cNvSpPr txBox="1"/>
          <p:nvPr/>
        </p:nvSpPr>
        <p:spPr>
          <a:xfrm>
            <a:off x="1781175" y="5881209"/>
            <a:ext cx="2141539" cy="645906"/>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1100" dirty="0">
                <a:solidFill>
                  <a:schemeClr val="bg1"/>
                </a:solidFill>
              </a:rPr>
              <a:t>Start on Sustainability Erasmus+ VET Project © 2024 is licensed under CC BY 4.0</a:t>
            </a:r>
            <a:endParaRPr sz="1100" dirty="0">
              <a:solidFill>
                <a:schemeClr val="bg1"/>
              </a:solidFill>
              <a:latin typeface="Calibri"/>
              <a:ea typeface="Calibri"/>
              <a:cs typeface="Calibri"/>
              <a:sym typeface="Calibri"/>
            </a:endParaRPr>
          </a:p>
        </p:txBody>
      </p:sp>
      <p:sp>
        <p:nvSpPr>
          <p:cNvPr id="3" name="Google Shape;164;p1">
            <a:extLst>
              <a:ext uri="{FF2B5EF4-FFF2-40B4-BE49-F238E27FC236}">
                <a16:creationId xmlns:a16="http://schemas.microsoft.com/office/drawing/2014/main" id="{FC4450E1-6774-8462-C269-0E3F42930E07}"/>
              </a:ext>
            </a:extLst>
          </p:cNvPr>
          <p:cNvSpPr txBox="1"/>
          <p:nvPr/>
        </p:nvSpPr>
        <p:spPr>
          <a:xfrm>
            <a:off x="4921525" y="5873125"/>
            <a:ext cx="5457375" cy="83044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chemeClr val="lt1"/>
              </a:buClr>
              <a:buSzPts val="4800"/>
              <a:buFont typeface="Calibri"/>
              <a:buNone/>
            </a:pPr>
            <a:r>
              <a:rPr lang="en-US" sz="1100" b="1" dirty="0">
                <a:solidFill>
                  <a:srgbClr val="26324B"/>
                </a:solidFill>
              </a:rPr>
              <a:t>Disclaimer: </a:t>
            </a:r>
            <a:r>
              <a:rPr lang="en-US" sz="1100" dirty="0">
                <a:solidFill>
                  <a:srgbClr val="26324B"/>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1" dirty="0">
              <a:solidFill>
                <a:srgbClr val="010101"/>
              </a:solidFill>
              <a:latin typeface="Calibri"/>
              <a:ea typeface="Calibri"/>
              <a:cs typeface="Calibri"/>
              <a:sym typeface="Calibri"/>
            </a:endParaRPr>
          </a:p>
        </p:txBody>
      </p:sp>
      <p:pic>
        <p:nvPicPr>
          <p:cNvPr id="4" name="Picture 3" descr="A grey and black sign with a person in a circle&#10;&#10;Description automatically generated">
            <a:extLst>
              <a:ext uri="{FF2B5EF4-FFF2-40B4-BE49-F238E27FC236}">
                <a16:creationId xmlns:a16="http://schemas.microsoft.com/office/drawing/2014/main" id="{36595362-4150-3E9C-2341-85B889E9A0DD}"/>
              </a:ext>
            </a:extLst>
          </p:cNvPr>
          <p:cNvPicPr>
            <a:picLocks noChangeAspect="1"/>
          </p:cNvPicPr>
          <p:nvPr/>
        </p:nvPicPr>
        <p:blipFill>
          <a:blip r:embed="rId4"/>
          <a:stretch>
            <a:fillRect/>
          </a:stretch>
        </p:blipFill>
        <p:spPr>
          <a:xfrm>
            <a:off x="3932239" y="6123613"/>
            <a:ext cx="941661" cy="329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9"/>
          <p:cNvSpPr txBox="1">
            <a:spLocks noGrp="1"/>
          </p:cNvSpPr>
          <p:nvPr>
            <p:ph type="body" idx="1"/>
          </p:nvPr>
        </p:nvSpPr>
        <p:spPr>
          <a:xfrm>
            <a:off x="256032" y="1005602"/>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
        <p:nvSpPr>
          <p:cNvPr id="201" name="Google Shape;201;p99"/>
          <p:cNvSpPr txBox="1">
            <a:spLocks noGrp="1"/>
          </p:cNvSpPr>
          <p:nvPr>
            <p:ph type="body" idx="2"/>
          </p:nvPr>
        </p:nvSpPr>
        <p:spPr>
          <a:xfrm>
            <a:off x="255016" y="1876164"/>
            <a:ext cx="11681968" cy="3976234"/>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SzPts val="2000"/>
              <a:buFont typeface="Arial"/>
              <a:buChar char="•"/>
            </a:pPr>
            <a:r>
              <a:rPr lang="en-US"/>
              <a:t>Recycling: The process of converting waste materials into new materials and objects, preventing waste of potentially useful materials, reducing consumption of fresh raw materials, and reducing energy usage.</a:t>
            </a:r>
            <a:endParaRPr/>
          </a:p>
          <a:p>
            <a:pPr marL="342900" lvl="0" indent="-342900" algn="just" rtl="0">
              <a:lnSpc>
                <a:spcPct val="124000"/>
              </a:lnSpc>
              <a:spcBef>
                <a:spcPts val="0"/>
              </a:spcBef>
              <a:spcAft>
                <a:spcPts val="0"/>
              </a:spcAft>
              <a:buClr>
                <a:srgbClr val="595959"/>
              </a:buClr>
              <a:buSzPts val="2000"/>
              <a:buFont typeface="Arial"/>
              <a:buChar char="•"/>
            </a:pPr>
            <a:r>
              <a:rPr lang="en-US"/>
              <a:t>Regenerative Design: A process-oriented approach to design that restores, renews, or revitalizes sources of energy and materials.</a:t>
            </a:r>
            <a:endParaRPr/>
          </a:p>
          <a:p>
            <a:pPr marL="342900" lvl="0" indent="-342900" algn="just" rtl="0">
              <a:lnSpc>
                <a:spcPct val="124000"/>
              </a:lnSpc>
              <a:spcBef>
                <a:spcPts val="0"/>
              </a:spcBef>
              <a:spcAft>
                <a:spcPts val="0"/>
              </a:spcAft>
              <a:buClr>
                <a:srgbClr val="595959"/>
              </a:buClr>
              <a:buSzPts val="2000"/>
              <a:buFont typeface="Arial"/>
              <a:buChar char="•"/>
            </a:pPr>
            <a:r>
              <a:rPr lang="en-US" b="1"/>
              <a:t>Environmental, Social, and Governance (ESG): </a:t>
            </a:r>
            <a:r>
              <a:rPr lang="en-US"/>
              <a:t>Criteria are a set of standards for a company's operations that socially conscious investors use to screen potential investments. Environmental criteria consider how a company performs as a steward of nature. Social criteria examine how it manages relationships with employees, suppliers, customers, and the communities where it operates. Governance deals with a company’s leadership, executive pay, audits, internal controls, and shareholder rights.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0"/>
          <p:cNvSpPr txBox="1">
            <a:spLocks noGrp="1"/>
          </p:cNvSpPr>
          <p:nvPr>
            <p:ph type="body" idx="1"/>
          </p:nvPr>
        </p:nvSpPr>
        <p:spPr>
          <a:xfrm>
            <a:off x="219456" y="95683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
        <p:nvSpPr>
          <p:cNvPr id="207" name="Google Shape;207;p100"/>
          <p:cNvSpPr txBox="1">
            <a:spLocks noGrp="1"/>
          </p:cNvSpPr>
          <p:nvPr>
            <p:ph type="body" idx="2"/>
          </p:nvPr>
        </p:nvSpPr>
        <p:spPr>
          <a:xfrm>
            <a:off x="219456" y="2011549"/>
            <a:ext cx="11718600" cy="4212600"/>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b="1"/>
              <a:t>Impact Investing: </a:t>
            </a:r>
            <a:r>
              <a:rPr lang="en-US"/>
              <a:t>Investments made into companies, organizations, and funds with the intention to generate a measurable, beneficial social or environmental impact alongside a financial return. Impact investments provide capital to address social and/or environmental issues.</a:t>
            </a:r>
            <a:endParaRPr/>
          </a:p>
          <a:p>
            <a:pPr marL="342900" lvl="0" indent="-342900" algn="just" rtl="0">
              <a:lnSpc>
                <a:spcPct val="124000"/>
              </a:lnSpc>
              <a:spcBef>
                <a:spcPts val="0"/>
              </a:spcBef>
              <a:spcAft>
                <a:spcPts val="0"/>
              </a:spcAft>
              <a:buClr>
                <a:srgbClr val="595959"/>
              </a:buClr>
              <a:buSzPts val="2000"/>
              <a:buFont typeface="Arial"/>
              <a:buChar char="•"/>
            </a:pPr>
            <a:r>
              <a:rPr lang="en-US" b="1"/>
              <a:t>Sustainable Development Goals (SDGs): </a:t>
            </a:r>
            <a:r>
              <a:rPr lang="en-US"/>
              <a:t>A collection of 17 global goals set by the United Nations General Assembly in 2015 for the year 2030. These goals are broad and interdependent, yet each has a separate list of targets to achieve. Covering social and economic development issues, these goals include poverty, hunger, health, education, climate change, gender equality, water, sanitation, energy, urbanization, environment, and social justice.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02</a:t>
            </a:r>
            <a:endParaRPr/>
          </a:p>
        </p:txBody>
      </p:sp>
      <p:pic>
        <p:nvPicPr>
          <p:cNvPr id="213" name="Google Shape;213;p101"/>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214" name="Google Shape;214;p101"/>
          <p:cNvSpPr/>
          <p:nvPr/>
        </p:nvSpPr>
        <p:spPr>
          <a:xfrm>
            <a:off x="5924616" y="432514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SUSTAINABLE THINKING </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body" idx="1"/>
          </p:nvPr>
        </p:nvSpPr>
        <p:spPr>
          <a:xfrm>
            <a:off x="4656065" y="530290"/>
            <a:ext cx="6341766" cy="5166427"/>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Sustainable Development</a:t>
            </a:r>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Green Technologies</a:t>
            </a:r>
            <a:endParaRPr b="1">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Greenhouse Gas Emissions</a:t>
            </a:r>
            <a:endParaRPr b="1" i="0">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Corporate Social Responsibility (CSR)</a:t>
            </a:r>
            <a:endParaRPr b="1">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Biodiversity</a:t>
            </a:r>
            <a:endParaRPr b="1" i="0">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Zero Waste</a:t>
            </a:r>
            <a:endParaRPr b="1">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Renewable and Non-renewable Resources</a:t>
            </a:r>
            <a:endParaRPr b="1" i="0">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Responsible Consumption</a:t>
            </a:r>
            <a:endParaRPr b="1">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a:solidFill>
                  <a:srgbClr val="0D0D0D"/>
                </a:solidFill>
                <a:highlight>
                  <a:srgbClr val="FFFFFF"/>
                </a:highlight>
              </a:rPr>
              <a:t>Circular Economy</a:t>
            </a:r>
            <a:endParaRPr b="1">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Sustainability Reporting</a:t>
            </a:r>
            <a:endParaRPr/>
          </a:p>
          <a:p>
            <a:pPr marL="457200" lvl="0" indent="-457200" algn="l" rtl="0">
              <a:lnSpc>
                <a:spcPct val="103333"/>
              </a:lnSpc>
              <a:spcBef>
                <a:spcPts val="0"/>
              </a:spcBef>
              <a:spcAft>
                <a:spcPts val="0"/>
              </a:spcAft>
              <a:buClr>
                <a:srgbClr val="0D0D0D"/>
              </a:buClr>
              <a:buSzPts val="2400"/>
              <a:buAutoNum type="arabicPeriod"/>
            </a:pPr>
            <a:r>
              <a:rPr lang="en-US" b="1" i="0">
                <a:solidFill>
                  <a:srgbClr val="0D0D0D"/>
                </a:solidFill>
                <a:highlight>
                  <a:srgbClr val="FFFFFF"/>
                </a:highlight>
              </a:rPr>
              <a:t>Renewable Energy</a:t>
            </a:r>
            <a:endParaRPr/>
          </a:p>
        </p:txBody>
      </p:sp>
      <p:sp>
        <p:nvSpPr>
          <p:cNvPr id="220" name="Google Shape;220;p39"/>
          <p:cNvSpPr txBox="1">
            <a:spLocks noGrp="1"/>
          </p:cNvSpPr>
          <p:nvPr>
            <p:ph type="body" idx="2"/>
          </p:nvPr>
        </p:nvSpPr>
        <p:spPr>
          <a:xfrm>
            <a:off x="512508" y="5302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a:t>Understanding these key concepts and definitions allows you to better understand and engage in sustainability, whether at an individual, organisational or societal level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2"/>
          <p:cNvSpPr txBox="1">
            <a:spLocks noGrp="1"/>
          </p:cNvSpPr>
          <p:nvPr>
            <p:ph type="body" idx="1"/>
          </p:nvPr>
        </p:nvSpPr>
        <p:spPr>
          <a:xfrm>
            <a:off x="4688255" y="885236"/>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solidFill>
                  <a:srgbClr val="000000"/>
                </a:solidFill>
              </a:rPr>
              <a:t>Sustainability Reporting, also called sustainability reporting or ESG (Environmental, Social, Governance) reporting, refers to the practice of publicly reporting an organization's performance on environmental, social and governance aspects. It is a key element of a sustainability strategy that enables companies, financial institutions, investors and other stakeholders to monitor, evaluate and compare sustainability performance.</a:t>
            </a:r>
            <a:endParaRPr>
              <a:solidFill>
                <a:srgbClr val="000000"/>
              </a:solidFill>
            </a:endParaRPr>
          </a:p>
        </p:txBody>
      </p:sp>
      <p:sp>
        <p:nvSpPr>
          <p:cNvPr id="226" name="Google Shape;226;p10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Sustainability Reporting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en-US">
                <a:solidFill>
                  <a:srgbClr val="000000"/>
                </a:solidFill>
              </a:rPr>
              <a:t>Corporate Social Responsibility (CSR), or Corporate Social Responsibility in Polish, is a concept that refers to the responsible conduct of business activities by companies. This is an approach in which companies take into account the impact of their activities on society, the natural environment and the interests of all interested parties (stakeholders), not only profits.</a:t>
            </a:r>
            <a:endParaRPr>
              <a:solidFill>
                <a:srgbClr val="000000"/>
              </a:solidFill>
            </a:endParaRPr>
          </a:p>
        </p:txBody>
      </p:sp>
      <p:sp>
        <p:nvSpPr>
          <p:cNvPr id="232" name="Google Shape;232;p10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CSR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4"/>
          <p:cNvSpPr txBox="1">
            <a:spLocks noGrp="1"/>
          </p:cNvSpPr>
          <p:nvPr>
            <p:ph type="body" idx="1"/>
          </p:nvPr>
        </p:nvSpPr>
        <p:spPr>
          <a:xfrm>
            <a:off x="4738225" y="37595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en-US">
                <a:solidFill>
                  <a:srgbClr val="000000"/>
                </a:solidFill>
              </a:rPr>
              <a:t>Greenhouse gas emissions happen when gases are released into the air and make the Earth warmer. These gases trap heat from the sun in our atmosphere, which makes the planet hotter overall. The main greenhouse gases we worry about are carbon dioxide (CO2), methane (CH4), nitrous oxide (N2O), certain human-made gases, and water vapor.</a:t>
            </a:r>
            <a:endParaRPr>
              <a:solidFill>
                <a:srgbClr val="000000"/>
              </a:solidFill>
            </a:endParaRPr>
          </a:p>
        </p:txBody>
      </p:sp>
      <p:sp>
        <p:nvSpPr>
          <p:cNvPr id="238" name="Google Shape;238;p10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Greenhouse gas emissions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03</a:t>
            </a:r>
            <a:endParaRPr/>
          </a:p>
        </p:txBody>
      </p:sp>
      <p:sp>
        <p:nvSpPr>
          <p:cNvPr id="244" name="Google Shape;244;p105"/>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245" name="Google Shape;245;p105"/>
          <p:cNvPicPr preferRelativeResize="0"/>
          <p:nvPr/>
        </p:nvPicPr>
        <p:blipFill rotWithShape="1">
          <a:blip r:embed="rId3">
            <a:alphaModFix/>
          </a:blip>
          <a:srcRect t="16734" b="16733"/>
          <a:stretch/>
        </p:blipFill>
        <p:spPr>
          <a:xfrm>
            <a:off x="238772" y="2626821"/>
            <a:ext cx="7708195" cy="3396829"/>
          </a:xfrm>
          <a:prstGeom prst="rect">
            <a:avLst/>
          </a:prstGeom>
          <a:solidFill>
            <a:srgbClr val="BFBFBF"/>
          </a:solidFill>
          <a:ln>
            <a:noFill/>
          </a:ln>
        </p:spPr>
      </p:pic>
      <p:sp>
        <p:nvSpPr>
          <p:cNvPr id="246" name="Google Shape;246;p105"/>
          <p:cNvSpPr/>
          <p:nvPr/>
        </p:nvSpPr>
        <p:spPr>
          <a:xfrm>
            <a:off x="5911916" y="4325235"/>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ENGAGING STAFF</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6"/>
          <p:cNvSpPr txBox="1">
            <a:spLocks noGrp="1"/>
          </p:cNvSpPr>
          <p:nvPr>
            <p:ph type="body" idx="1"/>
          </p:nvPr>
        </p:nvSpPr>
        <p:spPr>
          <a:xfrm>
            <a:off x="438912" y="64648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KEY TERMS AND DEFINITIONS</a:t>
            </a:r>
            <a:endParaRPr/>
          </a:p>
        </p:txBody>
      </p:sp>
      <p:sp>
        <p:nvSpPr>
          <p:cNvPr id="252" name="Google Shape;252;p106"/>
          <p:cNvSpPr txBox="1">
            <a:spLocks noGrp="1"/>
          </p:cNvSpPr>
          <p:nvPr>
            <p:ph type="body" idx="2"/>
          </p:nvPr>
        </p:nvSpPr>
        <p:spPr>
          <a:xfrm>
            <a:off x="524256" y="1450136"/>
            <a:ext cx="10689736"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Employee Engagement in Sustainability: The involvement, commitment, and motivation of employees to participate in the company’s sustainability goals.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Advocacy: Active support of policies and practices that promote environmental and social responsibility within and outside the business.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Upskilling: Continuous learning and skill development to keep pace with evolving environmental standards and practices.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Green Jobs: Positions that contribute substantially to preserving or restoring environmental quality, such as roles in sustainable agriculture, manufacturing, research, and development.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7"/>
          <p:cNvSpPr txBox="1">
            <a:spLocks noGrp="1"/>
          </p:cNvSpPr>
          <p:nvPr>
            <p:ph type="body" idx="1"/>
          </p:nvPr>
        </p:nvSpPr>
        <p:spPr>
          <a:xfrm>
            <a:off x="465944" y="64401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KEY TERMS AND DEFINITIONS</a:t>
            </a:r>
            <a:endParaRPr/>
          </a:p>
        </p:txBody>
      </p:sp>
      <p:sp>
        <p:nvSpPr>
          <p:cNvPr id="258" name="Google Shape;258;p107"/>
          <p:cNvSpPr txBox="1">
            <a:spLocks noGrp="1"/>
          </p:cNvSpPr>
          <p:nvPr>
            <p:ph type="body" idx="2"/>
          </p:nvPr>
        </p:nvSpPr>
        <p:spPr>
          <a:xfrm>
            <a:off x="551288" y="142010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EU Green Deal: A set of policy initiatives by the European Commission with the overarching aim of making Europe climate neutral by 2050.</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Sustainable Finance Disclosure Regulation (SFDR): EU regulations that promote transparency in how sustainability is integrated into financial decision-making.</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EU Taxonomy: A classification system establishing a list of environmentally sustainable economic activities.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Personal Compact: The alignment of formal, psychological, and social dimensions of employee values with corporate values to successfully integrate sustainability into a business.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150" name="Google Shape;15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51" name="Google Shape;151;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ABOUT OUR PROJECT</a:t>
            </a:r>
            <a:endParaRPr sz="1400" b="0" i="0" u="none" strike="noStrike" cap="none">
              <a:solidFill>
                <a:srgbClr val="000000"/>
              </a:solidFill>
              <a:latin typeface="Arial"/>
              <a:ea typeface="Arial"/>
              <a:cs typeface="Arial"/>
              <a:sym typeface="Arial"/>
            </a:endParaRPr>
          </a:p>
        </p:txBody>
      </p:sp>
      <p:sp>
        <p:nvSpPr>
          <p:cNvPr id="152" name="Google Shape;152;p2"/>
          <p:cNvSpPr txBox="1">
            <a:spLocks noGrp="1"/>
          </p:cNvSpPr>
          <p:nvPr>
            <p:ph type="body" idx="1"/>
          </p:nvPr>
        </p:nvSpPr>
        <p:spPr>
          <a:xfrm>
            <a:off x="5002263" y="2441787"/>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en-US" sz="2400"/>
              <a:t>By implementing Start on Sustainability, we aim </a:t>
            </a:r>
            <a:r>
              <a:rPr lang="en-US" sz="2400" b="1"/>
              <a:t>to equip micro-enterprises </a:t>
            </a:r>
            <a:r>
              <a:rPr lang="en-US" sz="2400"/>
              <a:t>with the necessary </a:t>
            </a:r>
            <a:r>
              <a:rPr lang="en-US" sz="2400" b="1"/>
              <a:t>tools and resources </a:t>
            </a:r>
            <a:r>
              <a:rPr lang="en-US" sz="2400"/>
              <a:t>to take meaningful action towards sustainability, thereby contributing to a more sustainable and resilient EU economy.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8"/>
          <p:cNvSpPr txBox="1">
            <a:spLocks noGrp="1"/>
          </p:cNvSpPr>
          <p:nvPr>
            <p:ph type="body" idx="1"/>
          </p:nvPr>
        </p:nvSpPr>
        <p:spPr>
          <a:xfrm>
            <a:off x="429368" y="54647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KEY TERMS AND DEFINITIONS</a:t>
            </a:r>
            <a:endParaRPr/>
          </a:p>
        </p:txBody>
      </p:sp>
      <p:sp>
        <p:nvSpPr>
          <p:cNvPr id="264" name="Google Shape;264;p108"/>
          <p:cNvSpPr txBox="1">
            <a:spLocks noGrp="1"/>
          </p:cNvSpPr>
          <p:nvPr>
            <p:ph type="body" idx="2"/>
          </p:nvPr>
        </p:nvSpPr>
        <p:spPr>
          <a:xfrm>
            <a:off x="429368" y="1350132"/>
            <a:ext cx="10052954" cy="521729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Micro-Enterprise: A small business typically employing fewer than 10 people.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Gender Equality: The state of equal access to resources and opportunities regardless of gender, including economic participation and decision-making.</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Social Protection: Measures such as healthcare, unemployment benefits, and pensions that ensure individuals' basic needs are met, allowing them to participate in sustainable development.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Sustainability Vision: A compelling, achievable future state that harmonises business objectives with ecological and societal concerns, serving as a roadmap for action.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9"/>
          <p:cNvSpPr txBox="1">
            <a:spLocks noGrp="1"/>
          </p:cNvSpPr>
          <p:nvPr>
            <p:ph type="body" idx="1"/>
          </p:nvPr>
        </p:nvSpPr>
        <p:spPr>
          <a:xfrm>
            <a:off x="222104" y="70497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US"/>
              <a:t>KEY TERMS AND DEFINITIONS</a:t>
            </a:r>
            <a:endParaRPr/>
          </a:p>
        </p:txBody>
      </p:sp>
      <p:sp>
        <p:nvSpPr>
          <p:cNvPr id="270" name="Google Shape;270;p109"/>
          <p:cNvSpPr txBox="1">
            <a:spLocks noGrp="1"/>
          </p:cNvSpPr>
          <p:nvPr>
            <p:ph type="body" idx="2"/>
          </p:nvPr>
        </p:nvSpPr>
        <p:spPr>
          <a:xfrm>
            <a:off x="736750" y="1646650"/>
            <a:ext cx="10309200" cy="42504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en-US"/>
              <a:t>Circular Economy: An economic system aimed at eliminating waste and the continual use of resources through principles of reuse, repair, refurbishment, and recycling.</a:t>
            </a:r>
            <a:endParaRPr/>
          </a:p>
          <a:p>
            <a:pPr marL="0" marR="0" lvl="0" indent="0" algn="just" rtl="0">
              <a:lnSpc>
                <a:spcPct val="103333"/>
              </a:lnSpc>
              <a:spcBef>
                <a:spcPts val="0"/>
              </a:spcBef>
              <a:spcAft>
                <a:spcPts val="0"/>
              </a:spcAft>
              <a:buClr>
                <a:srgbClr val="595959"/>
              </a:buClr>
              <a:buSzPts val="2400"/>
              <a:buFont typeface="Arial"/>
              <a:buNone/>
            </a:pPr>
            <a:endParaRPr/>
          </a:p>
          <a:p>
            <a:pPr marL="0" marR="0" lvl="0" indent="0" algn="just" rtl="0">
              <a:lnSpc>
                <a:spcPct val="103333"/>
              </a:lnSpc>
              <a:spcBef>
                <a:spcPts val="0"/>
              </a:spcBef>
              <a:spcAft>
                <a:spcPts val="0"/>
              </a:spcAft>
              <a:buClr>
                <a:srgbClr val="595959"/>
              </a:buClr>
              <a:buSzPts val="2400"/>
              <a:buFont typeface="Arial"/>
              <a:buNone/>
            </a:pPr>
            <a:r>
              <a:rPr lang="en-US"/>
              <a:t>Interactive Brainstorming: A collaborative technique used to generate a large number of ideas to address specific sustainability challenges within a set timeframe.</a:t>
            </a:r>
            <a:endParaRPr/>
          </a:p>
          <a:p>
            <a:pPr marL="457200" marR="0" lvl="0" indent="-228600" algn="just" rtl="0">
              <a:lnSpc>
                <a:spcPct val="103333"/>
              </a:lnSpc>
              <a:spcBef>
                <a:spcPts val="0"/>
              </a:spcBef>
              <a:spcAft>
                <a:spcPts val="0"/>
              </a:spcAft>
              <a:buClr>
                <a:srgbClr val="595959"/>
              </a:buClr>
              <a:buSzPts val="2400"/>
              <a:buFont typeface="Arial"/>
              <a:buNone/>
            </a:pPr>
            <a:endParaRPr/>
          </a:p>
          <a:p>
            <a:pPr marL="0" marR="0" lvl="0" indent="0" algn="just" rtl="0">
              <a:lnSpc>
                <a:spcPct val="103333"/>
              </a:lnSpc>
              <a:spcBef>
                <a:spcPts val="0"/>
              </a:spcBef>
              <a:spcAft>
                <a:spcPts val="0"/>
              </a:spcAft>
              <a:buClr>
                <a:srgbClr val="595959"/>
              </a:buClr>
              <a:buSzPts val="2400"/>
              <a:buFont typeface="Arial"/>
              <a:buNone/>
            </a:pPr>
            <a:r>
              <a:rPr lang="en-US"/>
              <a:t>Zero-Waste Production Model: A system where all materials are reused, recycled, or composted, resulting in no waste sent to landfills or incinerators.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04</a:t>
            </a:r>
            <a:endParaRPr/>
          </a:p>
        </p:txBody>
      </p:sp>
      <p:sp>
        <p:nvSpPr>
          <p:cNvPr id="276" name="Google Shape;276;p110"/>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277" name="Google Shape;277;p110"/>
          <p:cNvPicPr preferRelativeResize="0"/>
          <p:nvPr/>
        </p:nvPicPr>
        <p:blipFill rotWithShape="1">
          <a:blip r:embed="rId3">
            <a:alphaModFix/>
          </a:blip>
          <a:srcRect t="16734" b="16733"/>
          <a:stretch/>
        </p:blipFill>
        <p:spPr>
          <a:xfrm>
            <a:off x="238771" y="2626822"/>
            <a:ext cx="7708195" cy="3396829"/>
          </a:xfrm>
          <a:prstGeom prst="rect">
            <a:avLst/>
          </a:prstGeom>
          <a:solidFill>
            <a:srgbClr val="BFBFBF"/>
          </a:solidFill>
          <a:ln>
            <a:noFill/>
          </a:ln>
        </p:spPr>
      </p:pic>
      <p:sp>
        <p:nvSpPr>
          <p:cNvPr id="278" name="Google Shape;278;p110"/>
          <p:cNvSpPr/>
          <p:nvPr/>
        </p:nvSpPr>
        <p:spPr>
          <a:xfrm>
            <a:off x="59119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SERVING GREEN CONSUMERS </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US">
                <a:solidFill>
                  <a:srgbClr val="000000"/>
                </a:solidFill>
                <a:highlight>
                  <a:srgbClr val="FFFFFF"/>
                </a:highlight>
              </a:rPr>
              <a:t>Green consumption behaviour - using sustainable, eco-friendly products.</a:t>
            </a:r>
            <a:endParaRPr/>
          </a:p>
          <a:p>
            <a:pPr marL="571500" lvl="0" indent="-342900" algn="l" rtl="0">
              <a:lnSpc>
                <a:spcPct val="103333"/>
              </a:lnSpc>
              <a:spcBef>
                <a:spcPts val="0"/>
              </a:spcBef>
              <a:spcAft>
                <a:spcPts val="0"/>
              </a:spcAft>
              <a:buSzPts val="2400"/>
              <a:buFont typeface="Arial"/>
              <a:buChar char="•"/>
            </a:pPr>
            <a:r>
              <a:rPr lang="en-US">
                <a:solidFill>
                  <a:srgbClr val="000000"/>
                </a:solidFill>
                <a:highlight>
                  <a:srgbClr val="FFFFFF"/>
                </a:highlight>
              </a:rPr>
              <a:t>Green products - environment friendly products that use recyclable materials.</a:t>
            </a:r>
            <a:endParaRPr/>
          </a:p>
          <a:p>
            <a:pPr marL="571500" lvl="0" indent="-342900" algn="l" rtl="0">
              <a:lnSpc>
                <a:spcPct val="103333"/>
              </a:lnSpc>
              <a:spcBef>
                <a:spcPts val="0"/>
              </a:spcBef>
              <a:spcAft>
                <a:spcPts val="0"/>
              </a:spcAft>
              <a:buSzPts val="2400"/>
              <a:buFont typeface="Arial"/>
              <a:buChar char="•"/>
            </a:pPr>
            <a:r>
              <a:rPr lang="en-US">
                <a:solidFill>
                  <a:srgbClr val="000000"/>
                </a:solidFill>
                <a:highlight>
                  <a:schemeClr val="lt1"/>
                </a:highlight>
              </a:rPr>
              <a:t>Green consumerism -customers using environmentally friendly products but with</a:t>
            </a:r>
            <a:endParaRPr/>
          </a:p>
          <a:p>
            <a:pPr marL="571500" lvl="0" indent="-342900" algn="l" rtl="0">
              <a:lnSpc>
                <a:spcPct val="103333"/>
              </a:lnSpc>
              <a:spcBef>
                <a:spcPts val="0"/>
              </a:spcBef>
              <a:spcAft>
                <a:spcPts val="0"/>
              </a:spcAft>
              <a:buSzPts val="2400"/>
              <a:buFont typeface="Arial"/>
              <a:buChar char="•"/>
            </a:pPr>
            <a:r>
              <a:rPr lang="en-US">
                <a:solidFill>
                  <a:srgbClr val="000000"/>
                </a:solidFill>
                <a:highlight>
                  <a:schemeClr val="lt1"/>
                </a:highlight>
              </a:rPr>
              <a:t>different focuses and meanings.</a:t>
            </a:r>
            <a:endParaRPr/>
          </a:p>
          <a:p>
            <a:pPr marL="571500" lvl="0" indent="-342900" algn="l" rtl="0">
              <a:lnSpc>
                <a:spcPct val="103333"/>
              </a:lnSpc>
              <a:spcBef>
                <a:spcPts val="0"/>
              </a:spcBef>
              <a:spcAft>
                <a:spcPts val="0"/>
              </a:spcAft>
              <a:buSzPts val="2400"/>
              <a:buFont typeface="Arial"/>
              <a:buChar char="•"/>
            </a:pPr>
            <a:r>
              <a:rPr lang="en-US">
                <a:solidFill>
                  <a:srgbClr val="000000"/>
                </a:solidFill>
              </a:rPr>
              <a:t>Green marketing - a business practice that promotes products and services based on environmental initiatives.</a:t>
            </a:r>
            <a:endParaRPr/>
          </a:p>
          <a:p>
            <a:pPr marL="571500" lvl="0" indent="-342900" algn="l" rtl="0">
              <a:lnSpc>
                <a:spcPct val="103333"/>
              </a:lnSpc>
              <a:spcBef>
                <a:spcPts val="0"/>
              </a:spcBef>
              <a:spcAft>
                <a:spcPts val="0"/>
              </a:spcAft>
              <a:buSzPts val="2400"/>
              <a:buFont typeface="Arial"/>
              <a:buChar char="•"/>
            </a:pPr>
            <a:r>
              <a:rPr lang="en-US">
                <a:solidFill>
                  <a:srgbClr val="000000"/>
                </a:solidFill>
                <a:highlight>
                  <a:schemeClr val="lt1"/>
                </a:highlight>
              </a:rPr>
              <a:t>Green marketing practices.</a:t>
            </a:r>
            <a:endParaRPr/>
          </a:p>
          <a:p>
            <a:pPr marL="571500" lvl="0" indent="-342900" algn="l" rtl="0">
              <a:lnSpc>
                <a:spcPct val="103333"/>
              </a:lnSpc>
              <a:spcBef>
                <a:spcPts val="0"/>
              </a:spcBef>
              <a:spcAft>
                <a:spcPts val="0"/>
              </a:spcAft>
              <a:buSzPts val="2400"/>
              <a:buFont typeface="Arial"/>
              <a:buChar char="•"/>
            </a:pPr>
            <a:r>
              <a:rPr lang="en-US">
                <a:solidFill>
                  <a:srgbClr val="000000"/>
                </a:solidFill>
              </a:rPr>
              <a:t>Sustainable marketing - a strategic move to connect with conscious consumers.</a:t>
            </a:r>
            <a:endParaRPr/>
          </a:p>
        </p:txBody>
      </p:sp>
      <p:sp>
        <p:nvSpPr>
          <p:cNvPr id="284" name="Google Shape;284;p66"/>
          <p:cNvSpPr txBox="1">
            <a:spLocks noGrp="1"/>
          </p:cNvSpPr>
          <p:nvPr>
            <p:ph type="body" idx="1"/>
          </p:nvPr>
        </p:nvSpPr>
        <p:spPr>
          <a:xfrm>
            <a:off x="181356" y="95683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05</a:t>
            </a:r>
            <a:endParaRPr/>
          </a:p>
        </p:txBody>
      </p:sp>
      <p:sp>
        <p:nvSpPr>
          <p:cNvPr id="290" name="Google Shape;290;p111"/>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291" name="Google Shape;291;p111"/>
          <p:cNvPicPr preferRelativeResize="0"/>
          <p:nvPr/>
        </p:nvPicPr>
        <p:blipFill rotWithShape="1">
          <a:blip r:embed="rId3">
            <a:alphaModFix/>
          </a:blip>
          <a:srcRect t="16734" b="16733"/>
          <a:stretch/>
        </p:blipFill>
        <p:spPr>
          <a:xfrm>
            <a:off x="238771" y="2626821"/>
            <a:ext cx="7708195" cy="3396829"/>
          </a:xfrm>
          <a:prstGeom prst="rect">
            <a:avLst/>
          </a:prstGeom>
          <a:solidFill>
            <a:srgbClr val="BFBFBF"/>
          </a:solidFill>
          <a:ln>
            <a:noFill/>
          </a:ln>
        </p:spPr>
      </p:pic>
      <p:sp>
        <p:nvSpPr>
          <p:cNvPr id="292" name="Google Shape;292;p111"/>
          <p:cNvSpPr/>
          <p:nvPr/>
        </p:nvSpPr>
        <p:spPr>
          <a:xfrm>
            <a:off x="5950016" y="42135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COMMMUNITY PARTNERSHIPS </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0D0D0D"/>
              </a:buClr>
              <a:buSzPts val="2400"/>
              <a:buAutoNum type="arabicPeriod"/>
            </a:pPr>
            <a:r>
              <a:rPr lang="en-US" i="0">
                <a:solidFill>
                  <a:srgbClr val="0D0D0D"/>
                </a:solidFill>
                <a:highlight>
                  <a:srgbClr val="FFFFFF"/>
                </a:highlight>
              </a:rPr>
              <a:t>Social Impact Assessment</a:t>
            </a:r>
            <a:endParaRPr i="0">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i="0">
                <a:solidFill>
                  <a:srgbClr val="0D0D0D"/>
                </a:solidFill>
                <a:highlight>
                  <a:srgbClr val="FFFFFF"/>
                </a:highlight>
              </a:rPr>
              <a:t>Volunteering </a:t>
            </a:r>
            <a:endParaRPr/>
          </a:p>
          <a:p>
            <a:pPr marL="457200" lvl="0" indent="-457200" algn="l" rtl="0">
              <a:lnSpc>
                <a:spcPct val="103333"/>
              </a:lnSpc>
              <a:spcBef>
                <a:spcPts val="0"/>
              </a:spcBef>
              <a:spcAft>
                <a:spcPts val="0"/>
              </a:spcAft>
              <a:buClr>
                <a:srgbClr val="0D0D0D"/>
              </a:buClr>
              <a:buSzPts val="2400"/>
              <a:buAutoNum type="arabicPeriod"/>
            </a:pPr>
            <a:r>
              <a:rPr lang="en-US" i="0">
                <a:solidFill>
                  <a:srgbClr val="0D0D0D"/>
                </a:solidFill>
                <a:highlight>
                  <a:srgbClr val="FFFFFF"/>
                </a:highlight>
              </a:rPr>
              <a:t>Co-creation of Value</a:t>
            </a:r>
            <a:endParaRPr/>
          </a:p>
          <a:p>
            <a:pPr marL="457200" lvl="0" indent="-457200" algn="l" rtl="0">
              <a:lnSpc>
                <a:spcPct val="103333"/>
              </a:lnSpc>
              <a:spcBef>
                <a:spcPts val="0"/>
              </a:spcBef>
              <a:spcAft>
                <a:spcPts val="0"/>
              </a:spcAft>
              <a:buClr>
                <a:srgbClr val="0D0D0D"/>
              </a:buClr>
              <a:buSzPts val="2400"/>
              <a:buAutoNum type="arabicPeriod"/>
            </a:pPr>
            <a:r>
              <a:rPr lang="en-US" i="0">
                <a:solidFill>
                  <a:srgbClr val="0D0D0D"/>
                </a:solidFill>
                <a:highlight>
                  <a:srgbClr val="FFFFFF"/>
                </a:highlight>
              </a:rPr>
              <a:t>Community Partnership</a:t>
            </a:r>
            <a:endParaRPr>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en-US">
                <a:solidFill>
                  <a:srgbClr val="0D0D0D"/>
                </a:solidFill>
                <a:highlight>
                  <a:srgbClr val="FFFFFF"/>
                </a:highlight>
              </a:rPr>
              <a:t>Social marketing</a:t>
            </a:r>
            <a:endParaRPr/>
          </a:p>
          <a:p>
            <a:pPr marL="457200" lvl="0" indent="-457200" algn="l" rtl="0">
              <a:lnSpc>
                <a:spcPct val="103333"/>
              </a:lnSpc>
              <a:spcBef>
                <a:spcPts val="0"/>
              </a:spcBef>
              <a:spcAft>
                <a:spcPts val="0"/>
              </a:spcAft>
              <a:buClr>
                <a:srgbClr val="0D0D0D"/>
              </a:buClr>
              <a:buSzPts val="2400"/>
              <a:buAutoNum type="arabicPeriod"/>
            </a:pPr>
            <a:r>
              <a:rPr lang="en-US" i="0">
                <a:solidFill>
                  <a:srgbClr val="0D0D0D"/>
                </a:solidFill>
                <a:highlight>
                  <a:srgbClr val="FFFFFF"/>
                </a:highlight>
              </a:rPr>
              <a:t>Social Enterprise</a:t>
            </a:r>
            <a:endParaRPr/>
          </a:p>
          <a:p>
            <a:pPr marL="457200" lvl="0" indent="-304800" algn="l" rtl="0">
              <a:lnSpc>
                <a:spcPct val="103333"/>
              </a:lnSpc>
              <a:spcBef>
                <a:spcPts val="0"/>
              </a:spcBef>
              <a:spcAft>
                <a:spcPts val="0"/>
              </a:spcAft>
              <a:buClr>
                <a:srgbClr val="595959"/>
              </a:buClr>
              <a:buSzPts val="2400"/>
              <a:buNone/>
            </a:pPr>
            <a:endParaRPr/>
          </a:p>
        </p:txBody>
      </p:sp>
      <p:sp>
        <p:nvSpPr>
          <p:cNvPr id="298" name="Google Shape;298;p35"/>
          <p:cNvSpPr txBox="1"/>
          <p:nvPr/>
        </p:nvSpPr>
        <p:spPr>
          <a:xfrm>
            <a:off x="181355" y="956834"/>
            <a:ext cx="3561969" cy="199591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KEY TERMS AND DEFINITIONS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06</a:t>
            </a:r>
            <a:endParaRPr/>
          </a:p>
        </p:txBody>
      </p:sp>
      <p:sp>
        <p:nvSpPr>
          <p:cNvPr id="304" name="Google Shape;304;p112"/>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05" name="Google Shape;305;p112"/>
          <p:cNvPicPr preferRelativeResize="0"/>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306" name="Google Shape;306;p112"/>
          <p:cNvSpPr/>
          <p:nvPr/>
        </p:nvSpPr>
        <p:spPr>
          <a:xfrm>
            <a:off x="5899216"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ASSESSMENTS AND PLANNING</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body" idx="1"/>
          </p:nvPr>
        </p:nvSpPr>
        <p:spPr>
          <a:xfrm>
            <a:off x="4634275" y="497850"/>
            <a:ext cx="6665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800"/>
              </a:spcBef>
              <a:spcAft>
                <a:spcPts val="0"/>
              </a:spcAft>
              <a:buClr>
                <a:srgbClr val="000000"/>
              </a:buClr>
              <a:buSzPts val="2400"/>
              <a:buFont typeface="Calibri"/>
              <a:buChar char="➢"/>
            </a:pPr>
            <a:r>
              <a:rPr lang="en-US" b="1" i="1">
                <a:solidFill>
                  <a:srgbClr val="000000"/>
                </a:solidFill>
              </a:rPr>
              <a:t>Corporate Social Responsibility/Corporate Social Responsibility (CSR/CSR):  </a:t>
            </a:r>
            <a:r>
              <a:rPr lang="en-US">
                <a:solidFill>
                  <a:srgbClr val="000000"/>
                </a:solidFill>
              </a:rPr>
              <a:t>Business principle that seeks to balance business objectives such as productivity and profitability without forgetting ethical and legal principles.</a:t>
            </a:r>
            <a:endParaRPr>
              <a:solidFill>
                <a:srgbClr val="000000"/>
              </a:solidFill>
            </a:endParaRPr>
          </a:p>
          <a:p>
            <a:pPr marL="457200" lvl="0" indent="-381000" algn="just" rtl="0">
              <a:lnSpc>
                <a:spcPct val="115000"/>
              </a:lnSpc>
              <a:spcBef>
                <a:spcPts val="1000"/>
              </a:spcBef>
              <a:spcAft>
                <a:spcPts val="1000"/>
              </a:spcAft>
              <a:buClr>
                <a:srgbClr val="000000"/>
              </a:buClr>
              <a:buSzPts val="2400"/>
              <a:buFont typeface="Calibri"/>
              <a:buChar char="➢"/>
            </a:pPr>
            <a:r>
              <a:rPr lang="en-US" b="1" i="1">
                <a:solidFill>
                  <a:srgbClr val="000000"/>
                </a:solidFill>
              </a:rPr>
              <a:t>ESG criteria:  </a:t>
            </a:r>
            <a:r>
              <a:rPr lang="en-US">
                <a:solidFill>
                  <a:srgbClr val="000000"/>
                </a:solidFill>
              </a:rPr>
              <a:t>They refer to Environmental, Social and Governance factors that are taken into account when investing in a company. ESG stands for "environmental, social and governance".</a:t>
            </a:r>
            <a:endParaRPr/>
          </a:p>
        </p:txBody>
      </p:sp>
      <p:sp>
        <p:nvSpPr>
          <p:cNvPr id="312" name="Google Shape;312;p48"/>
          <p:cNvSpPr txBox="1"/>
          <p:nvPr/>
        </p:nvSpPr>
        <p:spPr>
          <a:xfrm>
            <a:off x="181355" y="956834"/>
            <a:ext cx="3561969" cy="199591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KEY TERMS AND DEFINITIONS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9"/>
          <p:cNvSpPr txBox="1">
            <a:spLocks noGrp="1"/>
          </p:cNvSpPr>
          <p:nvPr>
            <p:ph type="body" idx="1"/>
          </p:nvPr>
        </p:nvSpPr>
        <p:spPr>
          <a:xfrm>
            <a:off x="4618900" y="497850"/>
            <a:ext cx="6548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800"/>
              </a:spcBef>
              <a:spcAft>
                <a:spcPts val="0"/>
              </a:spcAft>
              <a:buClr>
                <a:srgbClr val="000000"/>
              </a:buClr>
              <a:buSzPts val="2400"/>
              <a:buFont typeface="Calibri"/>
              <a:buChar char="➢"/>
            </a:pPr>
            <a:r>
              <a:rPr lang="en-US" b="1" i="1">
                <a:solidFill>
                  <a:srgbClr val="000000"/>
                </a:solidFill>
              </a:rPr>
              <a:t>Environmental Footprint: </a:t>
            </a:r>
            <a:r>
              <a:rPr lang="en-US">
                <a:solidFill>
                  <a:srgbClr val="000000"/>
                </a:solidFill>
              </a:rPr>
              <a:t>The Environmental Footprint evaluates the environmental impacts of a product or service, based on a Life Cycle Assessment (LCA), which is done according to international ISO standards (ISO 14040 and ISO 14044).</a:t>
            </a:r>
            <a:endParaRPr i="1">
              <a:solidFill>
                <a:srgbClr val="000000"/>
              </a:solidFill>
            </a:endParaRPr>
          </a:p>
          <a:p>
            <a:pPr marL="457200" lvl="0" indent="-381000" algn="just" rtl="0">
              <a:lnSpc>
                <a:spcPct val="115000"/>
              </a:lnSpc>
              <a:spcBef>
                <a:spcPts val="1000"/>
              </a:spcBef>
              <a:spcAft>
                <a:spcPts val="0"/>
              </a:spcAft>
              <a:buClr>
                <a:srgbClr val="000000"/>
              </a:buClr>
              <a:buSzPts val="2400"/>
              <a:buFont typeface="Calibri"/>
              <a:buChar char="➢"/>
            </a:pPr>
            <a:r>
              <a:rPr lang="en-US" b="1" i="1">
                <a:solidFill>
                  <a:srgbClr val="000000"/>
                </a:solidFill>
              </a:rPr>
              <a:t>Non-Financial Information: </a:t>
            </a:r>
            <a:r>
              <a:rPr lang="en-US">
                <a:solidFill>
                  <a:srgbClr val="000000"/>
                </a:solidFill>
              </a:rPr>
              <a:t>Sustainability Report: Micro-SME management report providing information on environmental, personnel, human rights, due diligence and sustainability issues.</a:t>
            </a:r>
            <a:endParaRPr>
              <a:solidFill>
                <a:srgbClr val="000000"/>
              </a:solidFill>
            </a:endParaRPr>
          </a:p>
          <a:p>
            <a:pPr marL="457200" lvl="0" indent="0" algn="just" rtl="0">
              <a:lnSpc>
                <a:spcPct val="115000"/>
              </a:lnSpc>
              <a:spcBef>
                <a:spcPts val="1000"/>
              </a:spcBef>
              <a:spcAft>
                <a:spcPts val="1000"/>
              </a:spcAft>
              <a:buSzPts val="2400"/>
              <a:buNone/>
            </a:pPr>
            <a:endParaRPr b="1" i="1">
              <a:solidFill>
                <a:srgbClr val="000000"/>
              </a:solidFill>
            </a:endParaRPr>
          </a:p>
        </p:txBody>
      </p:sp>
      <p:sp>
        <p:nvSpPr>
          <p:cNvPr id="318" name="Google Shape;318;p49"/>
          <p:cNvSpPr txBox="1"/>
          <p:nvPr/>
        </p:nvSpPr>
        <p:spPr>
          <a:xfrm>
            <a:off x="181355" y="956834"/>
            <a:ext cx="3561969" cy="199591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KEY TERMS AND DEFINITIONS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body" idx="1"/>
          </p:nvPr>
        </p:nvSpPr>
        <p:spPr>
          <a:xfrm>
            <a:off x="4825900" y="636150"/>
            <a:ext cx="6341700" cy="58317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000"/>
              </a:spcBef>
              <a:spcAft>
                <a:spcPts val="0"/>
              </a:spcAft>
              <a:buClr>
                <a:srgbClr val="000000"/>
              </a:buClr>
              <a:buSzPts val="2400"/>
              <a:buFont typeface="Calibri"/>
              <a:buChar char="➢"/>
            </a:pPr>
            <a:r>
              <a:rPr lang="en-US" b="1" i="1">
                <a:solidFill>
                  <a:srgbClr val="000000"/>
                </a:solidFill>
                <a:highlight>
                  <a:schemeClr val="lt1"/>
                </a:highlight>
              </a:rPr>
              <a:t>European Ecolabel (EEE):  </a:t>
            </a:r>
            <a:r>
              <a:rPr lang="en-US">
                <a:solidFill>
                  <a:srgbClr val="000000"/>
                </a:solidFill>
                <a:highlight>
                  <a:schemeClr val="lt1"/>
                </a:highlight>
              </a:rPr>
              <a:t>Certification scheme managed by the EU Ecolabel Committee. It is awarded when products meet ecological and performance criteria.</a:t>
            </a:r>
            <a:endParaRPr>
              <a:solidFill>
                <a:srgbClr val="000000"/>
              </a:solidFill>
              <a:highlight>
                <a:schemeClr val="lt1"/>
              </a:highlight>
            </a:endParaRPr>
          </a:p>
          <a:p>
            <a:pPr marL="457200" lvl="0" indent="-381000" algn="just" rtl="0">
              <a:lnSpc>
                <a:spcPct val="115000"/>
              </a:lnSpc>
              <a:spcBef>
                <a:spcPts val="1000"/>
              </a:spcBef>
              <a:spcAft>
                <a:spcPts val="0"/>
              </a:spcAft>
              <a:buClr>
                <a:srgbClr val="000000"/>
              </a:buClr>
              <a:buSzPts val="2400"/>
              <a:buFont typeface="Calibri"/>
              <a:buChar char="➢"/>
            </a:pPr>
            <a:r>
              <a:rPr lang="en-US" b="1" i="1">
                <a:solidFill>
                  <a:srgbClr val="000000"/>
                </a:solidFill>
                <a:highlight>
                  <a:schemeClr val="lt1"/>
                </a:highlight>
              </a:rPr>
              <a:t>Circular Economy:  </a:t>
            </a:r>
            <a:r>
              <a:rPr lang="en-US">
                <a:solidFill>
                  <a:srgbClr val="000000"/>
                </a:solidFill>
                <a:highlight>
                  <a:schemeClr val="lt1"/>
                </a:highlight>
              </a:rPr>
              <a:t>A model of production and consumption that involves reducing the waste of resources. It extends the life cycle of products.</a:t>
            </a:r>
            <a:endParaRPr>
              <a:solidFill>
                <a:srgbClr val="000000"/>
              </a:solidFill>
              <a:highlight>
                <a:schemeClr val="lt1"/>
              </a:highlight>
            </a:endParaRPr>
          </a:p>
          <a:p>
            <a:pPr marL="457200" lvl="0" indent="-381000" algn="just" rtl="0">
              <a:lnSpc>
                <a:spcPct val="115000"/>
              </a:lnSpc>
              <a:spcBef>
                <a:spcPts val="1000"/>
              </a:spcBef>
              <a:spcAft>
                <a:spcPts val="0"/>
              </a:spcAft>
              <a:buClr>
                <a:srgbClr val="000000"/>
              </a:buClr>
              <a:buSzPts val="2400"/>
              <a:buFont typeface="Calibri"/>
              <a:buChar char="➢"/>
            </a:pPr>
            <a:r>
              <a:rPr lang="en-US" b="1" i="1">
                <a:solidFill>
                  <a:srgbClr val="000000"/>
                </a:solidFill>
                <a:highlight>
                  <a:schemeClr val="lt1"/>
                </a:highlight>
              </a:rPr>
              <a:t>Climate Neutrality:  </a:t>
            </a:r>
            <a:r>
              <a:rPr lang="en-US">
                <a:solidFill>
                  <a:srgbClr val="000000"/>
                </a:solidFill>
                <a:highlight>
                  <a:schemeClr val="lt1"/>
                </a:highlight>
              </a:rPr>
              <a:t>Consists of offsetting greenhouse emissions with processes that fix atmospheric carbon</a:t>
            </a:r>
            <a:endParaRPr>
              <a:solidFill>
                <a:srgbClr val="000000"/>
              </a:solidFill>
              <a:highlight>
                <a:schemeClr val="lt1"/>
              </a:highlight>
            </a:endParaRPr>
          </a:p>
          <a:p>
            <a:pPr marL="457200" lvl="0" indent="0" algn="just" rtl="0">
              <a:lnSpc>
                <a:spcPct val="115000"/>
              </a:lnSpc>
              <a:spcBef>
                <a:spcPts val="1000"/>
              </a:spcBef>
              <a:spcAft>
                <a:spcPts val="0"/>
              </a:spcAft>
              <a:buSzPts val="2400"/>
              <a:buNone/>
            </a:pPr>
            <a:endParaRPr b="1" i="1">
              <a:solidFill>
                <a:srgbClr val="000000"/>
              </a:solidFill>
              <a:highlight>
                <a:schemeClr val="lt1"/>
              </a:highlight>
            </a:endParaRPr>
          </a:p>
          <a:p>
            <a:pPr marL="0" lvl="0" indent="0" algn="just" rtl="0">
              <a:lnSpc>
                <a:spcPct val="100000"/>
              </a:lnSpc>
              <a:spcBef>
                <a:spcPts val="1000"/>
              </a:spcBef>
              <a:spcAft>
                <a:spcPts val="0"/>
              </a:spcAft>
              <a:buSzPts val="2400"/>
              <a:buNone/>
            </a:pPr>
            <a:endParaRPr sz="1700">
              <a:solidFill>
                <a:srgbClr val="000000"/>
              </a:solidFill>
            </a:endParaRPr>
          </a:p>
        </p:txBody>
      </p:sp>
      <p:sp>
        <p:nvSpPr>
          <p:cNvPr id="324" name="Google Shape;324;p50"/>
          <p:cNvSpPr txBox="1"/>
          <p:nvPr/>
        </p:nvSpPr>
        <p:spPr>
          <a:xfrm>
            <a:off x="181355" y="956834"/>
            <a:ext cx="3561969" cy="199591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KEY TERMS AND DEFINITIONS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3"/>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SOS Starter Kit Table of Contents </a:t>
            </a:r>
            <a:endParaRPr/>
          </a:p>
        </p:txBody>
      </p:sp>
      <p:graphicFrame>
        <p:nvGraphicFramePr>
          <p:cNvPr id="158" name="Google Shape;158;p93"/>
          <p:cNvGraphicFramePr/>
          <p:nvPr/>
        </p:nvGraphicFramePr>
        <p:xfrm>
          <a:off x="621792" y="1319784"/>
          <a:ext cx="3000000" cy="3000000"/>
        </p:xfrm>
        <a:graphic>
          <a:graphicData uri="http://schemas.openxmlformats.org/drawingml/2006/table">
            <a:tbl>
              <a:tblPr>
                <a:noFill/>
                <a:tableStyleId>{33C29F1C-0318-4614-941B-DAE4F7E8E434}</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Introduction to the SOS Starter Kit</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7- Supply Chain Transparency</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4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1- Sustainable Business Operations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8- Benchmark Practices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2- Sustainable Thinking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9- Digital Tools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774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3- Engaging Staff</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10- Pitfalls in Sustainable Businesses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4- Serving Green Consumers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Summary to the SOS Starter Kit</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5- Community Partnerships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Key Terms and Definitions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6- Assessment and Planning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References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07</a:t>
            </a:r>
            <a:endParaRPr/>
          </a:p>
        </p:txBody>
      </p:sp>
      <p:sp>
        <p:nvSpPr>
          <p:cNvPr id="330" name="Google Shape;330;p113"/>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31" name="Google Shape;331;p113"/>
          <p:cNvPicPr preferRelativeResize="0"/>
          <p:nvPr/>
        </p:nvPicPr>
        <p:blipFill rotWithShape="1">
          <a:blip r:embed="rId3">
            <a:alphaModFix/>
          </a:blip>
          <a:srcRect t="16734" b="16733"/>
          <a:stretch/>
        </p:blipFill>
        <p:spPr>
          <a:xfrm>
            <a:off x="238772" y="2652222"/>
            <a:ext cx="7708195" cy="3396829"/>
          </a:xfrm>
          <a:prstGeom prst="rect">
            <a:avLst/>
          </a:prstGeom>
          <a:solidFill>
            <a:srgbClr val="BFBFBF"/>
          </a:solidFill>
          <a:ln>
            <a:noFill/>
          </a:ln>
        </p:spPr>
      </p:pic>
      <p:sp>
        <p:nvSpPr>
          <p:cNvPr id="332" name="Google Shape;332;p113"/>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SUPPLY CHAIN TRANSPARENCY </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0"/>
          <p:cNvSpPr txBox="1">
            <a:spLocks noGrp="1"/>
          </p:cNvSpPr>
          <p:nvPr>
            <p:ph type="body" idx="1"/>
          </p:nvPr>
        </p:nvSpPr>
        <p:spPr>
          <a:xfrm>
            <a:off x="4634275" y="497850"/>
            <a:ext cx="6665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Font typeface="Calibri"/>
              <a:buChar char="●"/>
            </a:pPr>
            <a:r>
              <a:rPr lang="en-US" sz="2000" b="1">
                <a:solidFill>
                  <a:srgbClr val="000000"/>
                </a:solidFill>
              </a:rPr>
              <a:t>Supply chains</a:t>
            </a:r>
            <a:r>
              <a:rPr lang="en-US" sz="2000">
                <a:solidFill>
                  <a:srgbClr val="000000"/>
                </a:solidFill>
              </a:rPr>
              <a:t> is related mainly to products: involves the movement of components and finished products from suppliers to manufacturers, distributors, retailers and ultimately to end users.  </a:t>
            </a:r>
            <a:endParaRPr/>
          </a:p>
          <a:p>
            <a:pPr marL="457200" lvl="0" indent="-381000" algn="just" rtl="0">
              <a:lnSpc>
                <a:spcPct val="100000"/>
              </a:lnSpc>
              <a:spcBef>
                <a:spcPts val="1000"/>
              </a:spcBef>
              <a:spcAft>
                <a:spcPts val="0"/>
              </a:spcAft>
              <a:buClr>
                <a:srgbClr val="000000"/>
              </a:buClr>
              <a:buSzPts val="2400"/>
              <a:buFont typeface="Calibri"/>
              <a:buChar char="●"/>
            </a:pPr>
            <a:r>
              <a:rPr lang="en-US" sz="2000">
                <a:solidFill>
                  <a:srgbClr val="000000"/>
                </a:solidFill>
              </a:rPr>
              <a:t>While </a:t>
            </a:r>
            <a:r>
              <a:rPr lang="en-US" sz="2000" b="1">
                <a:solidFill>
                  <a:srgbClr val="000000"/>
                </a:solidFill>
              </a:rPr>
              <a:t>value chains</a:t>
            </a:r>
            <a:r>
              <a:rPr lang="en-US" sz="2000">
                <a:solidFill>
                  <a:srgbClr val="000000"/>
                </a:solidFill>
              </a:rPr>
              <a:t> definition has a larger extent: not only limits itself to the production and distribution of goods but also to the provision of services and </a:t>
            </a:r>
            <a:r>
              <a:rPr lang="en-US" sz="2000" u="sng">
                <a:solidFill>
                  <a:srgbClr val="000000"/>
                </a:solidFill>
              </a:rPr>
              <a:t>all the related activities of every partner involved in their upstream and downstream established business relations (contractors, subcontractors, other legal entities and the employment of all of them)</a:t>
            </a:r>
            <a:endParaRPr/>
          </a:p>
          <a:p>
            <a:pPr marL="457200" lvl="0" indent="-381000" algn="just" rtl="0">
              <a:lnSpc>
                <a:spcPct val="100000"/>
              </a:lnSpc>
              <a:spcBef>
                <a:spcPts val="1000"/>
              </a:spcBef>
              <a:spcAft>
                <a:spcPts val="0"/>
              </a:spcAft>
              <a:buClr>
                <a:srgbClr val="000000"/>
              </a:buClr>
              <a:buSzPts val="2400"/>
              <a:buFont typeface="Calibri"/>
              <a:buChar char="●"/>
            </a:pPr>
            <a:r>
              <a:rPr lang="en-US" sz="2000" b="1">
                <a:solidFill>
                  <a:srgbClr val="000000"/>
                </a:solidFill>
              </a:rPr>
              <a:t>SME means a micro, small or a medium-sized enterprise, </a:t>
            </a:r>
            <a:r>
              <a:rPr lang="en-US" sz="2000">
                <a:solidFill>
                  <a:srgbClr val="000000"/>
                </a:solidFill>
              </a:rPr>
              <a:t>irrespective of its legal form that have less than 250 employees </a:t>
            </a:r>
            <a:endParaRPr/>
          </a:p>
          <a:p>
            <a:pPr marL="457200" lvl="0" indent="-381000" algn="just" rtl="0">
              <a:lnSpc>
                <a:spcPct val="100000"/>
              </a:lnSpc>
              <a:spcBef>
                <a:spcPts val="1000"/>
              </a:spcBef>
              <a:spcAft>
                <a:spcPts val="0"/>
              </a:spcAft>
              <a:buClr>
                <a:srgbClr val="000000"/>
              </a:buClr>
              <a:buSzPts val="2400"/>
              <a:buFont typeface="Calibri"/>
              <a:buChar char="●"/>
            </a:pPr>
            <a:r>
              <a:rPr lang="en-US" sz="2000" b="1">
                <a:solidFill>
                  <a:srgbClr val="000000"/>
                </a:solidFill>
              </a:rPr>
              <a:t>Micro-smes or micro companies</a:t>
            </a:r>
            <a:r>
              <a:rPr lang="en-US" sz="2000">
                <a:solidFill>
                  <a:srgbClr val="000000"/>
                </a:solidFill>
              </a:rPr>
              <a:t>: companies of less than 10 employees.</a:t>
            </a:r>
            <a:endParaRPr/>
          </a:p>
        </p:txBody>
      </p:sp>
      <p:sp>
        <p:nvSpPr>
          <p:cNvPr id="338" name="Google Shape;338;p40"/>
          <p:cNvSpPr txBox="1"/>
          <p:nvPr/>
        </p:nvSpPr>
        <p:spPr>
          <a:xfrm>
            <a:off x="181355" y="956834"/>
            <a:ext cx="3561969" cy="199591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KEY TERMS AND DEFINITIONS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txBox="1">
            <a:spLocks noGrp="1"/>
          </p:cNvSpPr>
          <p:nvPr>
            <p:ph type="body" idx="1"/>
          </p:nvPr>
        </p:nvSpPr>
        <p:spPr>
          <a:xfrm>
            <a:off x="4350650" y="337100"/>
            <a:ext cx="7086000" cy="6183900"/>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US" sz="2200" b="1"/>
              <a:t>Adverse environmental impact</a:t>
            </a:r>
            <a:r>
              <a:rPr lang="en-US" sz="2200"/>
              <a:t>: means an adverse impact on the environment resulting from the violation of one of the prohibitions and obligations pursuant to international environmental conventions.</a:t>
            </a:r>
            <a:endParaRPr sz="2200"/>
          </a:p>
          <a:p>
            <a:pPr marL="571500" lvl="0" indent="-342900" algn="l" rtl="0">
              <a:lnSpc>
                <a:spcPct val="103333"/>
              </a:lnSpc>
              <a:spcBef>
                <a:spcPts val="0"/>
              </a:spcBef>
              <a:spcAft>
                <a:spcPts val="0"/>
              </a:spcAft>
              <a:buSzPts val="2400"/>
              <a:buFont typeface="Arial"/>
              <a:buChar char="•"/>
            </a:pPr>
            <a:r>
              <a:rPr lang="en-US" sz="2200" b="1"/>
              <a:t>Adverse human rights impact</a:t>
            </a:r>
            <a:r>
              <a:rPr lang="en-US" sz="2200"/>
              <a:t>: means an adverse impact on protected persons resulting from the violation of one of the rights or prohibitions in international conventions and declarations. </a:t>
            </a:r>
            <a:endParaRPr sz="2200"/>
          </a:p>
          <a:p>
            <a:pPr marL="571500" lvl="0" indent="-342900" algn="l" rtl="0">
              <a:lnSpc>
                <a:spcPct val="103333"/>
              </a:lnSpc>
              <a:spcBef>
                <a:spcPts val="0"/>
              </a:spcBef>
              <a:spcAft>
                <a:spcPts val="0"/>
              </a:spcAft>
              <a:buSzPts val="2400"/>
              <a:buFont typeface="Arial"/>
              <a:buChar char="•"/>
            </a:pPr>
            <a:r>
              <a:rPr lang="en-US" sz="2200" b="1"/>
              <a:t>Business relationship</a:t>
            </a:r>
            <a:r>
              <a:rPr lang="en-US" sz="2200"/>
              <a:t> means a relationship with a contractor, subcontractor or any other legal entities (partners): </a:t>
            </a:r>
            <a:endParaRPr/>
          </a:p>
          <a:p>
            <a:pPr marL="457200" lvl="0" indent="0" algn="l" rtl="0">
              <a:lnSpc>
                <a:spcPct val="103333"/>
              </a:lnSpc>
              <a:spcBef>
                <a:spcPts val="0"/>
              </a:spcBef>
              <a:spcAft>
                <a:spcPts val="0"/>
              </a:spcAft>
              <a:buSzPts val="2400"/>
              <a:buNone/>
            </a:pPr>
            <a:r>
              <a:rPr lang="en-US" sz="2200"/>
              <a:t>- with whom the company has a commercial agreement or to whom the company provides financing, insurance or reinsurance or.</a:t>
            </a:r>
            <a:endParaRPr/>
          </a:p>
          <a:p>
            <a:pPr marL="228600" lvl="0" indent="0" algn="l" rtl="0">
              <a:lnSpc>
                <a:spcPct val="103333"/>
              </a:lnSpc>
              <a:spcBef>
                <a:spcPts val="0"/>
              </a:spcBef>
              <a:spcAft>
                <a:spcPts val="0"/>
              </a:spcAft>
              <a:buSzPts val="2400"/>
              <a:buNone/>
            </a:pPr>
            <a:r>
              <a:rPr lang="en-US" sz="2200"/>
              <a:t>   - that performs business operations related to the products or services of the company on the behalf of the company</a:t>
            </a:r>
            <a:endParaRPr sz="1600"/>
          </a:p>
        </p:txBody>
      </p:sp>
      <p:sp>
        <p:nvSpPr>
          <p:cNvPr id="344" name="Google Shape;344;p41"/>
          <p:cNvSpPr txBox="1"/>
          <p:nvPr/>
        </p:nvSpPr>
        <p:spPr>
          <a:xfrm>
            <a:off x="181355" y="956834"/>
            <a:ext cx="3561969" cy="199591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KEY TERMS AND DEFINITIONS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2"/>
          <p:cNvSpPr txBox="1">
            <a:spLocks noGrp="1"/>
          </p:cNvSpPr>
          <p:nvPr>
            <p:ph type="body" idx="1"/>
          </p:nvPr>
        </p:nvSpPr>
        <p:spPr>
          <a:xfrm>
            <a:off x="4215539" y="497850"/>
            <a:ext cx="6952200" cy="5828100"/>
          </a:xfrm>
          <a:prstGeom prst="rect">
            <a:avLst/>
          </a:prstGeom>
          <a:noFill/>
          <a:ln>
            <a:noFill/>
          </a:ln>
        </p:spPr>
        <p:txBody>
          <a:bodyPr spcFirstLastPara="1" wrap="square" lIns="91425" tIns="45700" rIns="91425" bIns="45700" anchor="t" anchorCtr="0">
            <a:noAutofit/>
          </a:bodyPr>
          <a:lstStyle/>
          <a:p>
            <a:pPr marL="800100" lvl="0" indent="-342900" algn="just" rtl="0">
              <a:lnSpc>
                <a:spcPct val="115000"/>
              </a:lnSpc>
              <a:spcBef>
                <a:spcPts val="1000"/>
              </a:spcBef>
              <a:spcAft>
                <a:spcPts val="0"/>
              </a:spcAft>
              <a:buSzPts val="2400"/>
              <a:buFont typeface="Arial"/>
              <a:buChar char="•"/>
            </a:pPr>
            <a:r>
              <a:rPr lang="en-US" sz="2200" b="1">
                <a:solidFill>
                  <a:srgbClr val="000000"/>
                </a:solidFill>
              </a:rPr>
              <a:t>Established business relationship </a:t>
            </a:r>
            <a:r>
              <a:rPr lang="en-US" sz="2200">
                <a:solidFill>
                  <a:srgbClr val="000000"/>
                </a:solidFill>
              </a:rPr>
              <a:t>means a business relationship, whether direct or indirect, which is expected to be lasting, in view of the intensity or duration and which does not represent a negligible or merely ancillary part of the value chain.</a:t>
            </a:r>
            <a:endParaRPr sz="2200"/>
          </a:p>
          <a:p>
            <a:pPr marL="800100" lvl="0" indent="-342900" algn="just" rtl="0">
              <a:lnSpc>
                <a:spcPct val="115000"/>
              </a:lnSpc>
              <a:spcBef>
                <a:spcPts val="2000"/>
              </a:spcBef>
              <a:spcAft>
                <a:spcPts val="0"/>
              </a:spcAft>
              <a:buSzPts val="2400"/>
              <a:buFont typeface="Arial"/>
              <a:buChar char="•"/>
            </a:pPr>
            <a:r>
              <a:rPr lang="en-US" sz="2200" b="1">
                <a:solidFill>
                  <a:srgbClr val="000000"/>
                </a:solidFill>
              </a:rPr>
              <a:t>Subsidiary</a:t>
            </a:r>
            <a:r>
              <a:rPr lang="en-US" sz="2200">
                <a:solidFill>
                  <a:srgbClr val="000000"/>
                </a:solidFill>
              </a:rPr>
              <a:t>: means a legal person through which the activity of a controlled undertaking is exercised.  </a:t>
            </a:r>
            <a:endParaRPr sz="2200"/>
          </a:p>
          <a:p>
            <a:pPr marL="800100" lvl="0" indent="-342900" algn="just" rtl="0">
              <a:lnSpc>
                <a:spcPct val="115000"/>
              </a:lnSpc>
              <a:spcBef>
                <a:spcPts val="2000"/>
              </a:spcBef>
              <a:spcAft>
                <a:spcPts val="0"/>
              </a:spcAft>
              <a:buSzPts val="2400"/>
              <a:buFont typeface="Arial"/>
              <a:buChar char="•"/>
            </a:pPr>
            <a:r>
              <a:rPr lang="en-US" sz="2200" b="1">
                <a:solidFill>
                  <a:srgbClr val="000000"/>
                </a:solidFill>
              </a:rPr>
              <a:t>Stakeholders</a:t>
            </a:r>
            <a:r>
              <a:rPr lang="en-US" sz="2200">
                <a:solidFill>
                  <a:srgbClr val="000000"/>
                </a:solidFill>
              </a:rPr>
              <a:t>: means the company’s employees, employees of its subsidiaries, and other individuals, groups communities or entities whose rights or interests are or could be defined by the products, services, and operations of that company, its subsidiaries and its business relationships. </a:t>
            </a:r>
            <a:endParaRPr sz="2200"/>
          </a:p>
          <a:p>
            <a:pPr marL="800100" lvl="0" indent="-190500" algn="just" rtl="0">
              <a:lnSpc>
                <a:spcPct val="115000"/>
              </a:lnSpc>
              <a:spcBef>
                <a:spcPts val="2000"/>
              </a:spcBef>
              <a:spcAft>
                <a:spcPts val="1000"/>
              </a:spcAft>
              <a:buSzPts val="2400"/>
              <a:buFont typeface="Arial"/>
              <a:buNone/>
            </a:pPr>
            <a:endParaRPr sz="2000">
              <a:solidFill>
                <a:srgbClr val="000000"/>
              </a:solidFill>
            </a:endParaRPr>
          </a:p>
        </p:txBody>
      </p:sp>
      <p:sp>
        <p:nvSpPr>
          <p:cNvPr id="350" name="Google Shape;350;p42"/>
          <p:cNvSpPr txBox="1"/>
          <p:nvPr/>
        </p:nvSpPr>
        <p:spPr>
          <a:xfrm>
            <a:off x="181355" y="956834"/>
            <a:ext cx="3561969" cy="199591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3600"/>
              <a:buFont typeface="Arial"/>
              <a:buNone/>
            </a:pPr>
            <a:r>
              <a:rPr lang="en-US" sz="3600" b="1" i="0" u="none" strike="noStrike" cap="none">
                <a:solidFill>
                  <a:schemeClr val="lt1"/>
                </a:solidFill>
                <a:latin typeface="Calibri"/>
                <a:ea typeface="Calibri"/>
                <a:cs typeface="Calibri"/>
                <a:sym typeface="Calibri"/>
              </a:rPr>
              <a:t>KEY TERMS AND DEFINITIONS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1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08</a:t>
            </a:r>
            <a:endParaRPr/>
          </a:p>
        </p:txBody>
      </p:sp>
      <p:pic>
        <p:nvPicPr>
          <p:cNvPr id="356" name="Google Shape;356;p114"/>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357" name="Google Shape;357;p114"/>
          <p:cNvSpPr/>
          <p:nvPr/>
        </p:nvSpPr>
        <p:spPr>
          <a:xfrm>
            <a:off x="59500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BENCHMARK PRACTICES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9"/>
          <p:cNvSpPr txBox="1">
            <a:spLocks noGrp="1"/>
          </p:cNvSpPr>
          <p:nvPr>
            <p:ph type="body" idx="2"/>
          </p:nvPr>
        </p:nvSpPr>
        <p:spPr>
          <a:xfrm>
            <a:off x="917048" y="1172175"/>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en-US">
                <a:solidFill>
                  <a:srgbClr val="222222"/>
                </a:solidFill>
              </a:rPr>
              <a:t>A benchmark is a standard used for evaluation.</a:t>
            </a:r>
            <a:endParaRPr/>
          </a:p>
          <a:p>
            <a:pPr marL="342900" lvl="0" indent="-342900" algn="just" rtl="0">
              <a:lnSpc>
                <a:spcPct val="150000"/>
              </a:lnSpc>
              <a:spcBef>
                <a:spcPts val="600"/>
              </a:spcBef>
              <a:spcAft>
                <a:spcPts val="0"/>
              </a:spcAft>
              <a:buSzPts val="2400"/>
              <a:buFont typeface="Arial"/>
              <a:buChar char="•"/>
            </a:pPr>
            <a:r>
              <a:rPr lang="en-US">
                <a:solidFill>
                  <a:srgbClr val="222222"/>
                </a:solidFill>
              </a:rPr>
              <a:t>Sustainability benchmarks are used to assess the sustainability performance of companies and the quality of sustainability standards and certifications.</a:t>
            </a:r>
            <a:endParaRPr/>
          </a:p>
          <a:p>
            <a:pPr marL="342900" lvl="0" indent="-342900" algn="just" rtl="0">
              <a:lnSpc>
                <a:spcPct val="150000"/>
              </a:lnSpc>
              <a:spcBef>
                <a:spcPts val="600"/>
              </a:spcBef>
              <a:spcAft>
                <a:spcPts val="0"/>
              </a:spcAft>
              <a:buSzPts val="2400"/>
              <a:buFont typeface="Arial"/>
              <a:buChar char="•"/>
            </a:pPr>
            <a:r>
              <a:rPr lang="en-US" b="1">
                <a:solidFill>
                  <a:srgbClr val="222222"/>
                </a:solidFill>
              </a:rPr>
              <a:t>Benchmark:</a:t>
            </a:r>
            <a:r>
              <a:rPr lang="en-US">
                <a:solidFill>
                  <a:srgbClr val="222222"/>
                </a:solidFill>
              </a:rPr>
              <a:t> The reference point against which something is evaluated.</a:t>
            </a:r>
            <a:endParaRPr/>
          </a:p>
          <a:p>
            <a:pPr marL="342900" lvl="0" indent="-342900" algn="just" rtl="0">
              <a:lnSpc>
                <a:spcPct val="150000"/>
              </a:lnSpc>
              <a:spcBef>
                <a:spcPts val="600"/>
              </a:spcBef>
              <a:spcAft>
                <a:spcPts val="0"/>
              </a:spcAft>
              <a:buSzPts val="2400"/>
              <a:buFont typeface="Arial"/>
              <a:buChar char="•"/>
            </a:pPr>
            <a:r>
              <a:rPr lang="en-US">
                <a:solidFill>
                  <a:srgbClr val="222222"/>
                </a:solidFill>
              </a:rPr>
              <a:t>Industry standards and best practices.</a:t>
            </a:r>
            <a:endParaRPr/>
          </a:p>
          <a:p>
            <a:pPr marL="342900" lvl="0" indent="-190500" algn="just" rtl="0">
              <a:lnSpc>
                <a:spcPct val="150000"/>
              </a:lnSpc>
              <a:spcBef>
                <a:spcPts val="600"/>
              </a:spcBef>
              <a:spcAft>
                <a:spcPts val="0"/>
              </a:spcAft>
              <a:buSzPts val="2400"/>
              <a:buFont typeface="Arial"/>
              <a:buNone/>
            </a:pPr>
            <a:endParaRPr>
              <a:solidFill>
                <a:srgbClr val="222222"/>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363" name="Google Shape;363;p29"/>
          <p:cNvSpPr txBox="1">
            <a:spLocks noGrp="1"/>
          </p:cNvSpPr>
          <p:nvPr>
            <p:ph type="body" idx="1"/>
          </p:nvPr>
        </p:nvSpPr>
        <p:spPr>
          <a:xfrm>
            <a:off x="429368" y="54647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KEY TERMS AND DEFINITIONS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1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09</a:t>
            </a:r>
            <a:endParaRPr/>
          </a:p>
        </p:txBody>
      </p:sp>
      <p:pic>
        <p:nvPicPr>
          <p:cNvPr id="369" name="Google Shape;369;p115"/>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370" name="Google Shape;370;p115"/>
          <p:cNvSpPr/>
          <p:nvPr/>
        </p:nvSpPr>
        <p:spPr>
          <a:xfrm>
            <a:off x="58865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DIGITAL TOOLS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16"/>
          <p:cNvSpPr txBox="1">
            <a:spLocks noGrp="1"/>
          </p:cNvSpPr>
          <p:nvPr>
            <p:ph type="body" idx="2"/>
          </p:nvPr>
        </p:nvSpPr>
        <p:spPr>
          <a:xfrm>
            <a:off x="914000" y="1350132"/>
            <a:ext cx="10053000" cy="4819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en-US" b="1">
                <a:solidFill>
                  <a:srgbClr val="73B64B"/>
                </a:solidFill>
              </a:rPr>
              <a:t>Digital Technology: </a:t>
            </a:r>
            <a:r>
              <a:rPr lang="en-US"/>
              <a:t>A diverse array of electronic capabilities—tools, systems, and devices—capable of generating, storing, and processing data.</a:t>
            </a:r>
            <a:endParaRPr/>
          </a:p>
          <a:p>
            <a:pPr marL="0" lvl="0" indent="0" algn="just" rtl="0">
              <a:lnSpc>
                <a:spcPct val="103333"/>
              </a:lnSpc>
              <a:spcBef>
                <a:spcPts val="0"/>
              </a:spcBef>
              <a:spcAft>
                <a:spcPts val="0"/>
              </a:spcAft>
              <a:buClr>
                <a:srgbClr val="73B64B"/>
              </a:buClr>
              <a:buSzPts val="2400"/>
              <a:buNone/>
            </a:pPr>
            <a:endParaRPr/>
          </a:p>
          <a:p>
            <a:pPr marL="0" lvl="0" indent="0" algn="just" rtl="0">
              <a:lnSpc>
                <a:spcPct val="103333"/>
              </a:lnSpc>
              <a:spcBef>
                <a:spcPts val="0"/>
              </a:spcBef>
              <a:spcAft>
                <a:spcPts val="0"/>
              </a:spcAft>
              <a:buClr>
                <a:srgbClr val="73B64B"/>
              </a:buClr>
              <a:buSzPts val="2400"/>
              <a:buNone/>
            </a:pPr>
            <a:r>
              <a:rPr lang="en-US" b="1">
                <a:solidFill>
                  <a:srgbClr val="73B64B"/>
                </a:solidFill>
              </a:rPr>
              <a:t>Digital Innovation: </a:t>
            </a:r>
            <a:r>
              <a:rPr lang="en-US"/>
              <a:t>The application of digital technologies to significantly alter business practices, models, and products.</a:t>
            </a:r>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0" lvl="0" indent="0" algn="just" rtl="0">
              <a:lnSpc>
                <a:spcPct val="103333"/>
              </a:lnSpc>
              <a:spcBef>
                <a:spcPts val="0"/>
              </a:spcBef>
              <a:spcAft>
                <a:spcPts val="0"/>
              </a:spcAft>
              <a:buClr>
                <a:srgbClr val="73B64B"/>
              </a:buClr>
              <a:buSzPts val="2400"/>
              <a:buNone/>
            </a:pPr>
            <a:r>
              <a:rPr lang="en-US" b="1">
                <a:solidFill>
                  <a:srgbClr val="73B64B"/>
                </a:solidFill>
              </a:rPr>
              <a:t>Sustainability: </a:t>
            </a:r>
            <a:r>
              <a:rPr lang="en-US"/>
              <a:t>Developing practices that have long-term environmental, social, and economic benefits.</a:t>
            </a:r>
            <a:endParaRPr/>
          </a:p>
          <a:p>
            <a:pPr marL="0" lvl="0" indent="0" algn="just" rtl="0">
              <a:lnSpc>
                <a:spcPct val="103333"/>
              </a:lnSpc>
              <a:spcBef>
                <a:spcPts val="0"/>
              </a:spcBef>
              <a:spcAft>
                <a:spcPts val="0"/>
              </a:spcAft>
              <a:buClr>
                <a:srgbClr val="73B64B"/>
              </a:buClr>
              <a:buSzPts val="2400"/>
              <a:buNone/>
            </a:pPr>
            <a:r>
              <a:rPr lang="en-US" b="1">
                <a:solidFill>
                  <a:srgbClr val="73B64B"/>
                </a:solidFill>
              </a:rPr>
              <a:t>Triple Bottom Line (TBL): </a:t>
            </a:r>
            <a:r>
              <a:rPr lang="en-US"/>
              <a:t>A sustainability framework focusing equally on social equity (People), environmental protection (Planet), and economic profit (Profit).</a:t>
            </a:r>
            <a:endParaRPr/>
          </a:p>
          <a:p>
            <a:pPr marL="0" lvl="0" indent="0" algn="just" rtl="0">
              <a:lnSpc>
                <a:spcPct val="103333"/>
              </a:lnSpc>
              <a:spcBef>
                <a:spcPts val="0"/>
              </a:spcBef>
              <a:spcAft>
                <a:spcPts val="0"/>
              </a:spcAft>
              <a:buClr>
                <a:srgbClr val="73B64B"/>
              </a:buClr>
              <a:buSzPts val="2400"/>
              <a:buNone/>
            </a:pPr>
            <a:r>
              <a:rPr lang="en-US" b="1">
                <a:solidFill>
                  <a:srgbClr val="73B64B"/>
                </a:solidFill>
              </a:rPr>
              <a:t>Circular Economy: </a:t>
            </a:r>
            <a:r>
              <a:rPr lang="en-US"/>
              <a:t>An economic system aimed at eliminating waste and the continual use of resources through redesigning operations to reuse resources.</a:t>
            </a:r>
            <a:endParaRPr/>
          </a:p>
        </p:txBody>
      </p:sp>
      <p:sp>
        <p:nvSpPr>
          <p:cNvPr id="376" name="Google Shape;376;p116"/>
          <p:cNvSpPr txBox="1">
            <a:spLocks noGrp="1"/>
          </p:cNvSpPr>
          <p:nvPr>
            <p:ph type="body" idx="1"/>
          </p:nvPr>
        </p:nvSpPr>
        <p:spPr>
          <a:xfrm>
            <a:off x="575672" y="46418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KEY TERMS AND DEFINITIONS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1"/>
          <p:cNvSpPr txBox="1">
            <a:spLocks noGrp="1"/>
          </p:cNvSpPr>
          <p:nvPr>
            <p:ph type="body" idx="2"/>
          </p:nvPr>
        </p:nvSpPr>
        <p:spPr>
          <a:xfrm>
            <a:off x="904856" y="120828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73B64B"/>
              </a:buClr>
              <a:buSzPts val="2400"/>
              <a:buNone/>
            </a:pPr>
            <a:r>
              <a:rPr lang="en-US" b="1">
                <a:solidFill>
                  <a:srgbClr val="73B64B"/>
                </a:solidFill>
              </a:rPr>
              <a:t>Cloud Computing: </a:t>
            </a:r>
            <a:r>
              <a:rPr lang="en-US"/>
              <a:t>Using networked online resources instead of physical hardware and local servers.</a:t>
            </a:r>
            <a:endParaRPr/>
          </a:p>
          <a:p>
            <a:pPr marL="0" lvl="0" indent="0" algn="l" rtl="0">
              <a:lnSpc>
                <a:spcPct val="150000"/>
              </a:lnSpc>
              <a:spcBef>
                <a:spcPts val="0"/>
              </a:spcBef>
              <a:spcAft>
                <a:spcPts val="0"/>
              </a:spcAft>
              <a:buClr>
                <a:srgbClr val="73B64B"/>
              </a:buClr>
              <a:buSzPts val="2400"/>
              <a:buNone/>
            </a:pPr>
            <a:r>
              <a:rPr lang="en-US" b="1">
                <a:solidFill>
                  <a:srgbClr val="73B64B"/>
                </a:solidFill>
              </a:rPr>
              <a:t>Internet of Things (IoT): </a:t>
            </a:r>
            <a:r>
              <a:rPr lang="en-US"/>
              <a:t>Connecting physical devices over the internet to collect and exchange data.</a:t>
            </a:r>
            <a:endParaRPr/>
          </a:p>
          <a:p>
            <a:pPr marL="0" lvl="0" indent="0" algn="l" rtl="0">
              <a:lnSpc>
                <a:spcPct val="150000"/>
              </a:lnSpc>
              <a:spcBef>
                <a:spcPts val="0"/>
              </a:spcBef>
              <a:spcAft>
                <a:spcPts val="0"/>
              </a:spcAft>
              <a:buClr>
                <a:srgbClr val="73B64B"/>
              </a:buClr>
              <a:buSzPts val="2400"/>
              <a:buNone/>
            </a:pPr>
            <a:r>
              <a:rPr lang="en-US" b="1">
                <a:solidFill>
                  <a:srgbClr val="73B64B"/>
                </a:solidFill>
              </a:rPr>
              <a:t>Artificial Intelligence (AI): </a:t>
            </a:r>
            <a:r>
              <a:rPr lang="en-US"/>
              <a:t>Uses algorithms and machine learning to analyze information, make decisions, and perform tasks more efficiently.</a:t>
            </a:r>
            <a:endParaRPr/>
          </a:p>
          <a:p>
            <a:pPr marL="0" lvl="0" indent="0" algn="l" rtl="0">
              <a:lnSpc>
                <a:spcPct val="150000"/>
              </a:lnSpc>
              <a:spcBef>
                <a:spcPts val="0"/>
              </a:spcBef>
              <a:spcAft>
                <a:spcPts val="0"/>
              </a:spcAft>
              <a:buClr>
                <a:srgbClr val="73B64B"/>
              </a:buClr>
              <a:buSzPts val="2400"/>
              <a:buNone/>
            </a:pPr>
            <a:r>
              <a:rPr lang="en-US" b="1">
                <a:solidFill>
                  <a:srgbClr val="73B64B"/>
                </a:solidFill>
              </a:rPr>
              <a:t>Customer Relationship Management (CRM): </a:t>
            </a:r>
            <a:r>
              <a:rPr lang="en-US"/>
              <a:t>Systems used to manage a company’s interactions with current and potential customers.</a:t>
            </a:r>
            <a:endParaRPr/>
          </a:p>
        </p:txBody>
      </p:sp>
      <p:sp>
        <p:nvSpPr>
          <p:cNvPr id="382" name="Google Shape;382;p71"/>
          <p:cNvSpPr txBox="1">
            <a:spLocks noGrp="1"/>
          </p:cNvSpPr>
          <p:nvPr>
            <p:ph type="body" idx="1"/>
          </p:nvPr>
        </p:nvSpPr>
        <p:spPr>
          <a:xfrm>
            <a:off x="548240" y="428167"/>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KEY TERMS AND DEFINITIONS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72"/>
          <p:cNvSpPr txBox="1">
            <a:spLocks noGrp="1"/>
          </p:cNvSpPr>
          <p:nvPr>
            <p:ph type="body" idx="2"/>
          </p:nvPr>
        </p:nvSpPr>
        <p:spPr>
          <a:xfrm>
            <a:off x="840848" y="1784354"/>
            <a:ext cx="10052954" cy="367461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73B64B"/>
              </a:buClr>
              <a:buSzPts val="2400"/>
              <a:buNone/>
            </a:pPr>
            <a:r>
              <a:rPr lang="en-US" b="1">
                <a:solidFill>
                  <a:srgbClr val="73B64B"/>
                </a:solidFill>
              </a:rPr>
              <a:t>Enterprise Resource Planning (ERP): </a:t>
            </a:r>
            <a:r>
              <a:rPr lang="en-US"/>
              <a:t>A type of software used by organizations to manage business activities.</a:t>
            </a:r>
            <a:endParaRPr/>
          </a:p>
          <a:p>
            <a:pPr marL="0" lvl="0" indent="0" algn="l" rtl="0">
              <a:lnSpc>
                <a:spcPct val="150000"/>
              </a:lnSpc>
              <a:spcBef>
                <a:spcPts val="0"/>
              </a:spcBef>
              <a:spcAft>
                <a:spcPts val="0"/>
              </a:spcAft>
              <a:buClr>
                <a:srgbClr val="73B64B"/>
              </a:buClr>
              <a:buSzPts val="2400"/>
              <a:buNone/>
            </a:pPr>
            <a:r>
              <a:rPr lang="en-US" b="1">
                <a:solidFill>
                  <a:srgbClr val="73B64B"/>
                </a:solidFill>
              </a:rPr>
              <a:t>Sustainable Finance Disclosure Regulation (SFDR): </a:t>
            </a:r>
            <a:r>
              <a:rPr lang="en-US"/>
              <a:t>An EU regulation mandating businesses to disclose how their practices align with sustainable investment.</a:t>
            </a:r>
            <a:endParaRPr/>
          </a:p>
          <a:p>
            <a:pPr marL="0" lvl="0" indent="0" algn="l" rtl="0">
              <a:lnSpc>
                <a:spcPct val="150000"/>
              </a:lnSpc>
              <a:spcBef>
                <a:spcPts val="0"/>
              </a:spcBef>
              <a:spcAft>
                <a:spcPts val="0"/>
              </a:spcAft>
              <a:buClr>
                <a:srgbClr val="73B64B"/>
              </a:buClr>
              <a:buSzPts val="2400"/>
              <a:buNone/>
            </a:pPr>
            <a:r>
              <a:rPr lang="en-US" b="1">
                <a:solidFill>
                  <a:srgbClr val="73B64B"/>
                </a:solidFill>
              </a:rPr>
              <a:t>Sustainability Balanced Scorecard (SBSC): </a:t>
            </a:r>
            <a:r>
              <a:rPr lang="en-US"/>
              <a:t>A digital tool designed to align sustainability goals with business strategy.</a:t>
            </a:r>
            <a:endParaRPr/>
          </a:p>
        </p:txBody>
      </p:sp>
      <p:sp>
        <p:nvSpPr>
          <p:cNvPr id="388" name="Google Shape;388;p72"/>
          <p:cNvSpPr txBox="1">
            <a:spLocks noGrp="1"/>
          </p:cNvSpPr>
          <p:nvPr>
            <p:ph type="body" idx="1"/>
          </p:nvPr>
        </p:nvSpPr>
        <p:spPr>
          <a:xfrm>
            <a:off x="548240" y="428167"/>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KEY TERMS AND DEFINITIONS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01</a:t>
            </a:r>
            <a:endParaRPr/>
          </a:p>
        </p:txBody>
      </p:sp>
      <p:pic>
        <p:nvPicPr>
          <p:cNvPr id="164" name="Google Shape;164;p97"/>
          <p:cNvPicPr preferRelativeResize="0">
            <a:picLocks noGrp="1"/>
          </p:cNvPicPr>
          <p:nvPr>
            <p:ph type="pic" idx="2"/>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165" name="Google Shape;165;p97"/>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SUSTAINABLE BUSINESS OPERATIONS</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1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10</a:t>
            </a:r>
            <a:endParaRPr/>
          </a:p>
        </p:txBody>
      </p:sp>
      <p:pic>
        <p:nvPicPr>
          <p:cNvPr id="394" name="Google Shape;394;p117"/>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395" name="Google Shape;395;p117"/>
          <p:cNvSpPr/>
          <p:nvPr/>
        </p:nvSpPr>
        <p:spPr>
          <a:xfrm>
            <a:off x="59373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PITFALLS IN SUSTAINABLE BUSINESSES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a:p>
            <a:pPr marL="0" lvl="0" indent="0" algn="l" rtl="0">
              <a:lnSpc>
                <a:spcPct val="90000"/>
              </a:lnSpc>
              <a:spcBef>
                <a:spcPts val="1000"/>
              </a:spcBef>
              <a:spcAft>
                <a:spcPts val="0"/>
              </a:spcAft>
              <a:buClr>
                <a:schemeClr val="lt1"/>
              </a:buClr>
              <a:buSzPts val="3600"/>
              <a:buNone/>
            </a:pPr>
            <a:endParaRPr/>
          </a:p>
        </p:txBody>
      </p:sp>
      <p:sp>
        <p:nvSpPr>
          <p:cNvPr id="401" name="Google Shape;401;p67"/>
          <p:cNvSpPr txBox="1">
            <a:spLocks noGrp="1"/>
          </p:cNvSpPr>
          <p:nvPr>
            <p:ph type="body" idx="2"/>
          </p:nvPr>
        </p:nvSpPr>
        <p:spPr>
          <a:xfrm>
            <a:off x="904856" y="2401380"/>
            <a:ext cx="108045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Greenwashing: The practice of making misleading or false claims about the environmental benefits of a product, service, or company practices to appear more environmentally friendly than they are.</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Transparency: Openness in communication about a company’s sustainability practices, including successes and areas needing improvement.</a:t>
            </a:r>
            <a:endParaRPr/>
          </a:p>
          <a:p>
            <a:pPr marL="0" lvl="0" indent="0" algn="just" rtl="0">
              <a:lnSpc>
                <a:spcPct val="100000"/>
              </a:lnSpc>
              <a:spcBef>
                <a:spcPts val="0"/>
              </a:spcBef>
              <a:spcAft>
                <a:spcPts val="0"/>
              </a:spcAft>
              <a:buClr>
                <a:srgbClr val="595959"/>
              </a:buClr>
              <a:buSzPts val="2000"/>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Lifecycle Analysis (LCA): A method for assessing the environmental impacts of a product throughout its entire lifecycle, from raw material extraction to disposal.</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Sustainability Metrics: Quantifiable measures used to track and report on the performance of sustainability initiatives.</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
        <p:nvSpPr>
          <p:cNvPr id="407" name="Google Shape;407;p68"/>
          <p:cNvSpPr txBox="1">
            <a:spLocks noGrp="1"/>
          </p:cNvSpPr>
          <p:nvPr>
            <p:ph type="body" idx="2"/>
          </p:nvPr>
        </p:nvSpPr>
        <p:spPr>
          <a:xfrm>
            <a:off x="917556" y="2041030"/>
            <a:ext cx="107029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Biodiversity: The variety of plant and animal life in a particular habitat, often considered crucial to maintaining ecological balance.</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Environmental Footprint: The impact of a person, company, or activity on the environment, measured in terms of the amount of greenhouse gases produced, usually in units of carbon dioxide.</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Fair Labor Practices: Policies and practices that ensure fair treatment of workers, including fair wages, safe working conditions, and the right to organize.</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Sustainable Sourcing: Procuring products and materials in a way that has a minimal negative impact on the environment and society, often involving fair trade and environmentally friendly practices.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
        <p:nvSpPr>
          <p:cNvPr id="413" name="Google Shape;413;p69"/>
          <p:cNvSpPr txBox="1">
            <a:spLocks noGrp="1"/>
          </p:cNvSpPr>
          <p:nvPr>
            <p:ph type="body" idx="2"/>
          </p:nvPr>
        </p:nvSpPr>
        <p:spPr>
          <a:xfrm>
            <a:off x="904856" y="2160406"/>
            <a:ext cx="107664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Energy Efficiency: Using less energy to perform the same task, thereby eliminating energy waste.</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Eco-Labeling: Labeling products to inform consumers that they are made in an environmentally friendly manner.</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Water Conservation: The practice of using water efficiently to reduce unnecessary water usage.</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Waste Reduction: Practices aimed at reducing the amount of waste generated by a process or activity.</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Green Procurement: The acquisition of products and services that have a reduced effect on human health and the environment.</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
        <p:nvSpPr>
          <p:cNvPr id="419" name="Google Shape;419;p70"/>
          <p:cNvSpPr txBox="1">
            <a:spLocks noGrp="1"/>
          </p:cNvSpPr>
          <p:nvPr>
            <p:ph type="body" idx="2"/>
          </p:nvPr>
        </p:nvSpPr>
        <p:spPr>
          <a:xfrm>
            <a:off x="904856" y="2061205"/>
            <a:ext cx="1077914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en-US" sz="2000"/>
              <a:t>Triple Bottom Line: A business approach that includes social, environmental, and financial performance metrics.</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Sustainable Innovation: Developing new products, services, or processes that deliver environmental and social benefits as well as economic returns.</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Climate Change Mitigation: Efforts to reduce or prevent the emission of greenhouse gases.</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Green Technology: Technology whose use is intended to mitigate or reverse the effects of human activity on the environment.</a:t>
            </a:r>
            <a:endParaRPr/>
          </a:p>
          <a:p>
            <a:pPr marL="342900" lvl="0" indent="-215900" algn="just" rtl="0">
              <a:lnSpc>
                <a:spcPct val="100000"/>
              </a:lnSpc>
              <a:spcBef>
                <a:spcPts val="0"/>
              </a:spcBef>
              <a:spcAft>
                <a:spcPts val="0"/>
              </a:spcAft>
              <a:buClr>
                <a:srgbClr val="595959"/>
              </a:buClr>
              <a:buSzPts val="2000"/>
              <a:buFont typeface="Arial"/>
              <a:buNone/>
            </a:pPr>
            <a:endParaRPr sz="2000"/>
          </a:p>
          <a:p>
            <a:pPr marL="342900" lvl="0" indent="-342900" algn="just" rtl="0">
              <a:lnSpc>
                <a:spcPct val="100000"/>
              </a:lnSpc>
              <a:spcBef>
                <a:spcPts val="0"/>
              </a:spcBef>
              <a:spcAft>
                <a:spcPts val="0"/>
              </a:spcAft>
              <a:buClr>
                <a:srgbClr val="595959"/>
              </a:buClr>
              <a:buSzPts val="2000"/>
              <a:buFont typeface="Arial"/>
              <a:buChar char="•"/>
            </a:pPr>
            <a:r>
              <a:rPr lang="en-US" sz="2000"/>
              <a:t>Circular Supply Chain: A supply chain that emphasizes reusing, recycling, and refurbishing materials and products to create a closed-loop system.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f055413be5_0_6"/>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KEY TERMS AND DEFINITIONS</a:t>
            </a:r>
            <a:endParaRPr/>
          </a:p>
        </p:txBody>
      </p:sp>
      <p:sp>
        <p:nvSpPr>
          <p:cNvPr id="426" name="Google Shape;426;g2f055413be5_0_6"/>
          <p:cNvSpPr txBox="1">
            <a:spLocks noGrp="1"/>
          </p:cNvSpPr>
          <p:nvPr>
            <p:ph type="body" idx="2"/>
          </p:nvPr>
        </p:nvSpPr>
        <p:spPr>
          <a:xfrm>
            <a:off x="904856" y="1902750"/>
            <a:ext cx="10664844" cy="37818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SzPts val="2400"/>
              <a:buNone/>
            </a:pPr>
            <a:endParaRPr sz="2000"/>
          </a:p>
          <a:p>
            <a:pPr marL="342900" lvl="0" indent="-342900" algn="just" rtl="0">
              <a:lnSpc>
                <a:spcPct val="100000"/>
              </a:lnSpc>
              <a:spcBef>
                <a:spcPts val="0"/>
              </a:spcBef>
              <a:spcAft>
                <a:spcPts val="0"/>
              </a:spcAft>
              <a:buSzPts val="2000"/>
              <a:buFont typeface="Arial"/>
              <a:buChar char="•"/>
            </a:pPr>
            <a:r>
              <a:rPr lang="en-US" sz="2000"/>
              <a:t>Social Sustainability: Creating an equitable society that meets the needs of all citizens and can be maintained indefinitely.</a:t>
            </a:r>
            <a:endParaRPr/>
          </a:p>
          <a:p>
            <a:pPr marL="0" lvl="0" indent="0" algn="just" rtl="0">
              <a:lnSpc>
                <a:spcPct val="100000"/>
              </a:lnSpc>
              <a:spcBef>
                <a:spcPts val="0"/>
              </a:spcBef>
              <a:spcAft>
                <a:spcPts val="0"/>
              </a:spcAft>
              <a:buSzPts val="2000"/>
              <a:buNone/>
            </a:pPr>
            <a:endParaRPr sz="2000"/>
          </a:p>
          <a:p>
            <a:pPr marL="342900" lvl="0" indent="-342900" algn="just" rtl="0">
              <a:lnSpc>
                <a:spcPct val="100000"/>
              </a:lnSpc>
              <a:spcBef>
                <a:spcPts val="0"/>
              </a:spcBef>
              <a:spcAft>
                <a:spcPts val="0"/>
              </a:spcAft>
              <a:buSzPts val="2000"/>
              <a:buFont typeface="Arial"/>
              <a:buChar char="•"/>
            </a:pPr>
            <a:r>
              <a:rPr lang="en-US" sz="2000"/>
              <a:t>Renewable Resources: Natural resources that can be replenished naturally with the passage of time, such as solar energy, wind energy, and biomass.</a:t>
            </a:r>
            <a:endParaRPr sz="2000"/>
          </a:p>
          <a:p>
            <a:pPr marL="0" lvl="0" indent="0" algn="just" rtl="0">
              <a:lnSpc>
                <a:spcPct val="100000"/>
              </a:lnSpc>
              <a:spcBef>
                <a:spcPts val="0"/>
              </a:spcBef>
              <a:spcAft>
                <a:spcPts val="0"/>
              </a:spcAft>
              <a:buSzPts val="2400"/>
              <a:buNone/>
            </a:pPr>
            <a:endParaRPr sz="2000"/>
          </a:p>
          <a:p>
            <a:pPr marL="342900" lvl="0" indent="-342900" algn="just" rtl="0">
              <a:lnSpc>
                <a:spcPct val="100000"/>
              </a:lnSpc>
              <a:spcBef>
                <a:spcPts val="0"/>
              </a:spcBef>
              <a:spcAft>
                <a:spcPts val="0"/>
              </a:spcAft>
              <a:buSzPts val="2000"/>
              <a:buFont typeface="Arial"/>
              <a:buChar char="•"/>
            </a:pPr>
            <a:r>
              <a:rPr lang="en-US" sz="2000"/>
              <a:t>Corporate Governance: The system of rules, practices, and processes by which a company is directed and controlled, with an emphasis on sustainability and ethical practices.</a:t>
            </a:r>
            <a:endParaRPr sz="2000"/>
          </a:p>
          <a:p>
            <a:pPr marL="0" lvl="0" indent="0" algn="just" rtl="0">
              <a:lnSpc>
                <a:spcPct val="100000"/>
              </a:lnSpc>
              <a:spcBef>
                <a:spcPts val="0"/>
              </a:spcBef>
              <a:spcAft>
                <a:spcPts val="0"/>
              </a:spcAft>
              <a:buSzPts val="2400"/>
              <a:buNone/>
            </a:pPr>
            <a:endParaRPr sz="2000"/>
          </a:p>
          <a:p>
            <a:pPr marL="342900" lvl="0" indent="-342900" algn="just" rtl="0">
              <a:lnSpc>
                <a:spcPct val="100000"/>
              </a:lnSpc>
              <a:spcBef>
                <a:spcPts val="0"/>
              </a:spcBef>
              <a:spcAft>
                <a:spcPts val="0"/>
              </a:spcAft>
              <a:buSzPts val="2000"/>
              <a:buFont typeface="Arial"/>
              <a:buChar char="•"/>
            </a:pPr>
            <a:r>
              <a:rPr lang="en-US" sz="2000"/>
              <a:t>Life Cycle Costing: An accounting method that considers all costs associated with the life cycle of a product, including initial costs, maintenance, and disposal costs, to evaluate the total cost of ownership.</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433" name="Google Shape;433;p7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Any questions?</a:t>
            </a:r>
            <a:endParaRPr/>
          </a:p>
        </p:txBody>
      </p:sp>
      <p:sp>
        <p:nvSpPr>
          <p:cNvPr id="434" name="Google Shape;434;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Thank You</a:t>
            </a:r>
            <a:endParaRPr/>
          </a:p>
        </p:txBody>
      </p:sp>
      <p:grpSp>
        <p:nvGrpSpPr>
          <p:cNvPr id="435" name="Google Shape;435;p74"/>
          <p:cNvGrpSpPr/>
          <p:nvPr/>
        </p:nvGrpSpPr>
        <p:grpSpPr>
          <a:xfrm>
            <a:off x="8380634" y="2920943"/>
            <a:ext cx="3193903" cy="538831"/>
            <a:chOff x="5349868" y="8302092"/>
            <a:chExt cx="1664680" cy="280842"/>
          </a:xfrm>
        </p:grpSpPr>
        <p:grpSp>
          <p:nvGrpSpPr>
            <p:cNvPr id="436" name="Google Shape;436;p74"/>
            <p:cNvGrpSpPr/>
            <p:nvPr/>
          </p:nvGrpSpPr>
          <p:grpSpPr>
            <a:xfrm>
              <a:off x="6388006" y="8302092"/>
              <a:ext cx="280634" cy="280634"/>
              <a:chOff x="1950027" y="2499889"/>
              <a:chExt cx="850463" cy="850463"/>
            </a:xfrm>
          </p:grpSpPr>
          <p:sp>
            <p:nvSpPr>
              <p:cNvPr id="437" name="Google Shape;437;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38" name="Google Shape;438;p74"/>
              <p:cNvGrpSpPr/>
              <p:nvPr/>
            </p:nvGrpSpPr>
            <p:grpSpPr>
              <a:xfrm>
                <a:off x="2107521" y="2657382"/>
                <a:ext cx="535476" cy="535477"/>
                <a:chOff x="2107521" y="2657382"/>
                <a:chExt cx="535476" cy="535477"/>
              </a:xfrm>
            </p:grpSpPr>
            <p:sp>
              <p:nvSpPr>
                <p:cNvPr id="439" name="Google Shape;439;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42" name="Google Shape;442;p74"/>
            <p:cNvGrpSpPr/>
            <p:nvPr/>
          </p:nvGrpSpPr>
          <p:grpSpPr>
            <a:xfrm>
              <a:off x="5695775" y="8302092"/>
              <a:ext cx="280634" cy="280634"/>
              <a:chOff x="-147782" y="2499889"/>
              <a:chExt cx="850463" cy="850463"/>
            </a:xfrm>
          </p:grpSpPr>
          <p:sp>
            <p:nvSpPr>
              <p:cNvPr id="443" name="Google Shape;443;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5" name="Google Shape;445;p74"/>
            <p:cNvGrpSpPr/>
            <p:nvPr/>
          </p:nvGrpSpPr>
          <p:grpSpPr>
            <a:xfrm>
              <a:off x="6733914" y="8302092"/>
              <a:ext cx="280634" cy="280634"/>
              <a:chOff x="2998302" y="2499889"/>
              <a:chExt cx="850463" cy="850463"/>
            </a:xfrm>
          </p:grpSpPr>
          <p:sp>
            <p:nvSpPr>
              <p:cNvPr id="446" name="Google Shape;446;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8" name="Google Shape;448;p74"/>
            <p:cNvGrpSpPr/>
            <p:nvPr/>
          </p:nvGrpSpPr>
          <p:grpSpPr>
            <a:xfrm>
              <a:off x="5349868" y="8302092"/>
              <a:ext cx="280634" cy="280842"/>
              <a:chOff x="-1196056" y="2499889"/>
              <a:chExt cx="850463" cy="851092"/>
            </a:xfrm>
          </p:grpSpPr>
          <p:sp>
            <p:nvSpPr>
              <p:cNvPr id="449" name="Google Shape;449;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1" name="Google Shape;451;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2" name="Google Shape;452;p74"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2"/>
          <p:cNvSpPr txBox="1">
            <a:spLocks noGrp="1"/>
          </p:cNvSpPr>
          <p:nvPr>
            <p:ph type="body" idx="1"/>
          </p:nvPr>
        </p:nvSpPr>
        <p:spPr>
          <a:xfrm>
            <a:off x="47813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a:p>
            <a:pPr marL="0" lvl="0" indent="0" algn="l" rtl="0">
              <a:lnSpc>
                <a:spcPct val="90000"/>
              </a:lnSpc>
              <a:spcBef>
                <a:spcPts val="1000"/>
              </a:spcBef>
              <a:spcAft>
                <a:spcPts val="0"/>
              </a:spcAft>
              <a:buClr>
                <a:schemeClr val="lt1"/>
              </a:buClr>
              <a:buSzPts val="3600"/>
              <a:buNone/>
            </a:pPr>
            <a:endParaRPr/>
          </a:p>
        </p:txBody>
      </p:sp>
      <p:sp>
        <p:nvSpPr>
          <p:cNvPr id="171" name="Google Shape;171;p62"/>
          <p:cNvSpPr txBox="1">
            <a:spLocks noGrp="1"/>
          </p:cNvSpPr>
          <p:nvPr>
            <p:ph type="body" idx="2"/>
          </p:nvPr>
        </p:nvSpPr>
        <p:spPr>
          <a:xfrm>
            <a:off x="478136" y="2085589"/>
            <a:ext cx="1118960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a:t>Sustainability: The ability to maintain or improve standards of living without damaging or depleting natural resources for the future.</a:t>
            </a:r>
            <a:endParaRPr/>
          </a:p>
          <a:p>
            <a:pPr marL="342900" lvl="0" indent="-342900" algn="just" rtl="0">
              <a:lnSpc>
                <a:spcPct val="124000"/>
              </a:lnSpc>
              <a:spcBef>
                <a:spcPts val="0"/>
              </a:spcBef>
              <a:spcAft>
                <a:spcPts val="0"/>
              </a:spcAft>
              <a:buClr>
                <a:srgbClr val="595959"/>
              </a:buClr>
              <a:buSzPts val="2000"/>
              <a:buFont typeface="Arial"/>
              <a:buChar char="•"/>
            </a:pPr>
            <a:r>
              <a:rPr lang="en-US"/>
              <a:t>Corporate Social Responsibility (CSR): A business model that helps a company be socially accountable to itself, its stakeholders, and the public. By practicing corporate social responsibility, companies can be conscious of the kind of impact they are having on all aspects of society, including economic, social, and environmental.</a:t>
            </a:r>
            <a:endParaRPr/>
          </a:p>
          <a:p>
            <a:pPr marL="342900" lvl="0" indent="-342900" algn="just" rtl="0">
              <a:lnSpc>
                <a:spcPct val="124000"/>
              </a:lnSpc>
              <a:spcBef>
                <a:spcPts val="0"/>
              </a:spcBef>
              <a:spcAft>
                <a:spcPts val="0"/>
              </a:spcAft>
              <a:buClr>
                <a:srgbClr val="595959"/>
              </a:buClr>
              <a:buSzPts val="2000"/>
              <a:buFont typeface="Arial"/>
              <a:buChar char="•"/>
            </a:pPr>
            <a:r>
              <a:rPr lang="en-US"/>
              <a:t>Triple Bottom Line: A framework or theory that recommends that companies commit to focus on social and environmental concerns just as they do on profits. The triple bottom line consists of social equity, environmental protection, and economic profitability - three Ps: people, planet, and profit.</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3"/>
          <p:cNvSpPr txBox="1">
            <a:spLocks noGrp="1"/>
          </p:cNvSpPr>
          <p:nvPr>
            <p:ph type="body" idx="1"/>
          </p:nvPr>
        </p:nvSpPr>
        <p:spPr>
          <a:xfrm>
            <a:off x="498045" y="936622"/>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KEY TERMS AND DEFINITIONS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177" name="Google Shape;177;p63"/>
          <p:cNvSpPr txBox="1">
            <a:spLocks noGrp="1"/>
          </p:cNvSpPr>
          <p:nvPr>
            <p:ph type="body" idx="2"/>
          </p:nvPr>
        </p:nvSpPr>
        <p:spPr>
          <a:xfrm>
            <a:off x="498045" y="2236477"/>
            <a:ext cx="11195909" cy="4304023"/>
          </a:xfrm>
          <a:prstGeom prst="rect">
            <a:avLst/>
          </a:prstGeom>
          <a:noFill/>
          <a:ln>
            <a:noFill/>
          </a:ln>
        </p:spPr>
        <p:txBody>
          <a:bodyPr spcFirstLastPara="1" wrap="square" lIns="91425" tIns="45700" rIns="91425" bIns="45700" anchor="t" anchorCtr="0">
            <a:noAutofit/>
          </a:bodyPr>
          <a:lstStyle/>
          <a:p>
            <a:pPr marL="571500" lvl="0" indent="-342900" algn="just" rtl="0">
              <a:lnSpc>
                <a:spcPct val="103333"/>
              </a:lnSpc>
              <a:spcBef>
                <a:spcPts val="0"/>
              </a:spcBef>
              <a:spcAft>
                <a:spcPts val="0"/>
              </a:spcAft>
              <a:buSzPts val="2400"/>
              <a:buFont typeface="Arial"/>
              <a:buChar char="•"/>
            </a:pPr>
            <a:r>
              <a:rPr lang="en-US"/>
              <a:t>Carbon Footprint: The total amount of greenhouse gases (including carbon dioxide and methane) that are generated by our actions. Lowering a carbon footprint means saving expenses as well as helping combat climate change and its effects.</a:t>
            </a:r>
            <a:endParaRPr/>
          </a:p>
          <a:p>
            <a:pPr marL="571500" lvl="0" indent="-342900" algn="just" rtl="0">
              <a:lnSpc>
                <a:spcPct val="103333"/>
              </a:lnSpc>
              <a:spcBef>
                <a:spcPts val="0"/>
              </a:spcBef>
              <a:spcAft>
                <a:spcPts val="0"/>
              </a:spcAft>
              <a:buSzPts val="2400"/>
              <a:buFont typeface="Arial"/>
              <a:buChar char="•"/>
            </a:pPr>
            <a:r>
              <a:rPr lang="en-US"/>
              <a:t>Greenwashing: Disinformation disseminated by an organisation so as to present an environmentally responsible public image, while its business practices may not be environmentally sustainable.</a:t>
            </a:r>
            <a:endParaRPr/>
          </a:p>
          <a:p>
            <a:pPr marL="571500" lvl="0" indent="-342900" algn="just" rtl="0">
              <a:lnSpc>
                <a:spcPct val="103333"/>
              </a:lnSpc>
              <a:spcBef>
                <a:spcPts val="0"/>
              </a:spcBef>
              <a:spcAft>
                <a:spcPts val="0"/>
              </a:spcAft>
              <a:buSzPts val="2400"/>
              <a:buFont typeface="Arial"/>
              <a:buChar char="•"/>
            </a:pPr>
            <a:r>
              <a:rPr lang="en-US"/>
              <a:t>Circular Economy: A regenerative approach in contrast to the traditional linear economy (make, use, dispose) to keep resources in use for as long as possible, extract the maximum value from them whilst in use, then recover and regenerate products and materials at the end of each service life.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4"/>
          <p:cNvSpPr txBox="1">
            <a:spLocks noGrp="1"/>
          </p:cNvSpPr>
          <p:nvPr>
            <p:ph type="body" idx="1"/>
          </p:nvPr>
        </p:nvSpPr>
        <p:spPr>
          <a:xfrm>
            <a:off x="697592" y="94464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
        <p:nvSpPr>
          <p:cNvPr id="183" name="Google Shape;183;p64"/>
          <p:cNvSpPr txBox="1">
            <a:spLocks noGrp="1"/>
          </p:cNvSpPr>
          <p:nvPr>
            <p:ph type="body" idx="2"/>
          </p:nvPr>
        </p:nvSpPr>
        <p:spPr>
          <a:xfrm>
            <a:off x="697592" y="2061205"/>
            <a:ext cx="1094576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a:t>Renewable Energy: Energy from a source that is not depleted when used, such as wind or solar power.</a:t>
            </a:r>
            <a:endParaRPr/>
          </a:p>
          <a:p>
            <a:pPr marL="342900" lvl="0" indent="-342900" algn="just" rtl="0">
              <a:lnSpc>
                <a:spcPct val="124000"/>
              </a:lnSpc>
              <a:spcBef>
                <a:spcPts val="0"/>
              </a:spcBef>
              <a:spcAft>
                <a:spcPts val="0"/>
              </a:spcAft>
              <a:buClr>
                <a:srgbClr val="595959"/>
              </a:buClr>
              <a:buSzPts val="2000"/>
              <a:buFont typeface="Arial"/>
              <a:buChar char="•"/>
            </a:pPr>
            <a:r>
              <a:rPr lang="en-US"/>
              <a:t>Eco-Efficiency: Business practices aimed at reducing ecological damage while maximizing resource efficiency.</a:t>
            </a:r>
            <a:endParaRPr/>
          </a:p>
          <a:p>
            <a:pPr marL="342900" lvl="0" indent="-342900" algn="just" rtl="0">
              <a:lnSpc>
                <a:spcPct val="124000"/>
              </a:lnSpc>
              <a:spcBef>
                <a:spcPts val="0"/>
              </a:spcBef>
              <a:spcAft>
                <a:spcPts val="0"/>
              </a:spcAft>
              <a:buClr>
                <a:srgbClr val="595959"/>
              </a:buClr>
              <a:buSzPts val="2000"/>
              <a:buFont typeface="Arial"/>
              <a:buChar char="•"/>
            </a:pPr>
            <a:r>
              <a:rPr lang="en-US"/>
              <a:t>Life Cycle Assessment (LCA): The assessment of environmental impacts associated with all the stages of a product's life from raw material extraction through materials processing, manufacture, distribution, use, repair and maintenance, and disposal or recycling.</a:t>
            </a:r>
            <a:endParaRPr/>
          </a:p>
          <a:p>
            <a:pPr marL="342900" lvl="0" indent="-342900" algn="just" rtl="0">
              <a:lnSpc>
                <a:spcPct val="124000"/>
              </a:lnSpc>
              <a:spcBef>
                <a:spcPts val="0"/>
              </a:spcBef>
              <a:spcAft>
                <a:spcPts val="0"/>
              </a:spcAft>
              <a:buClr>
                <a:srgbClr val="595959"/>
              </a:buClr>
              <a:buSzPts val="2000"/>
              <a:buFont typeface="Arial"/>
              <a:buChar char="•"/>
            </a:pPr>
            <a:r>
              <a:rPr lang="en-US"/>
              <a:t>Sustainable Supply Chain: Managing supply chains in ways that are environmentally sound, socially responsible, and economically viable.</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5"/>
          <p:cNvSpPr txBox="1">
            <a:spLocks noGrp="1"/>
          </p:cNvSpPr>
          <p:nvPr>
            <p:ph type="body" idx="1"/>
          </p:nvPr>
        </p:nvSpPr>
        <p:spPr>
          <a:xfrm>
            <a:off x="451104" y="88531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KEY TERMS AND DEFINITIONS</a:t>
            </a:r>
            <a:endParaRPr/>
          </a:p>
        </p:txBody>
      </p:sp>
      <p:sp>
        <p:nvSpPr>
          <p:cNvPr id="189" name="Google Shape;189;p65"/>
          <p:cNvSpPr txBox="1">
            <a:spLocks noGrp="1"/>
          </p:cNvSpPr>
          <p:nvPr>
            <p:ph type="body" idx="2"/>
          </p:nvPr>
        </p:nvSpPr>
        <p:spPr>
          <a:xfrm>
            <a:off x="451104" y="2298570"/>
            <a:ext cx="11387400" cy="3480000"/>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a:t>Ethical Sourcing: Obtaining supplies in a way that respects the environment and ensures that the workers involved in making them are safe and treated fairly</a:t>
            </a:r>
            <a:endParaRPr/>
          </a:p>
          <a:p>
            <a:pPr marL="342900" lvl="0" indent="-342900" algn="just" rtl="0">
              <a:lnSpc>
                <a:spcPct val="124000"/>
              </a:lnSpc>
              <a:spcBef>
                <a:spcPts val="0"/>
              </a:spcBef>
              <a:spcAft>
                <a:spcPts val="0"/>
              </a:spcAft>
              <a:buClr>
                <a:srgbClr val="595959"/>
              </a:buClr>
              <a:buSzPts val="2000"/>
              <a:buFont typeface="Arial"/>
              <a:buChar char="•"/>
            </a:pPr>
            <a:r>
              <a:rPr lang="en-US"/>
              <a:t>Green Building: Building projects that would typically use sustainable materials and implement principles of sustainable architecture, which include energy efficiency, water conservation, and the use of renewable energy sources.</a:t>
            </a:r>
            <a:endParaRPr/>
          </a:p>
          <a:p>
            <a:pPr marL="342900" lvl="0" indent="-342900" algn="just" rtl="0">
              <a:lnSpc>
                <a:spcPct val="124000"/>
              </a:lnSpc>
              <a:spcBef>
                <a:spcPts val="0"/>
              </a:spcBef>
              <a:spcAft>
                <a:spcPts val="0"/>
              </a:spcAft>
              <a:buClr>
                <a:srgbClr val="595959"/>
              </a:buClr>
              <a:buSzPts val="2000"/>
              <a:buFont typeface="Arial"/>
              <a:buChar char="•"/>
            </a:pPr>
            <a:r>
              <a:rPr lang="en-US"/>
              <a:t>Biodiversity: The variety of plant and animal life in the world or in a particular habitat, a high level of which is usually considered to be important and desirable.</a:t>
            </a:r>
            <a:endParaRPr/>
          </a:p>
          <a:p>
            <a:pPr marL="342900" lvl="0" indent="-342900" algn="just" rtl="0">
              <a:lnSpc>
                <a:spcPct val="124000"/>
              </a:lnSpc>
              <a:spcBef>
                <a:spcPts val="0"/>
              </a:spcBef>
              <a:spcAft>
                <a:spcPts val="0"/>
              </a:spcAft>
              <a:buClr>
                <a:srgbClr val="595959"/>
              </a:buClr>
              <a:buSzPts val="2000"/>
              <a:buFont typeface="Arial"/>
              <a:buChar char="•"/>
            </a:pPr>
            <a:r>
              <a:rPr lang="en-US"/>
              <a:t>Energy Conservation: The effort made to reduce the consumption of energy by using less of an energy service</a:t>
            </a:r>
            <a:r>
              <a:rPr lang="en-US" sz="2000"/>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8"/>
          <p:cNvSpPr txBox="1">
            <a:spLocks noGrp="1"/>
          </p:cNvSpPr>
          <p:nvPr>
            <p:ph type="body" idx="1"/>
          </p:nvPr>
        </p:nvSpPr>
        <p:spPr>
          <a:xfrm>
            <a:off x="126492" y="912238"/>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KEY TERMS AND DEFINITIONS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195" name="Google Shape;195;p98"/>
          <p:cNvSpPr txBox="1">
            <a:spLocks noGrp="1"/>
          </p:cNvSpPr>
          <p:nvPr>
            <p:ph type="body" idx="2"/>
          </p:nvPr>
        </p:nvSpPr>
        <p:spPr>
          <a:xfrm>
            <a:off x="419100" y="1963669"/>
            <a:ext cx="1096497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a:t>LEED Certification: Leadership in Energy and Environmental Design; a popular green building certification system, which provides a framework for building highly efficient and cost-saving green buildings.</a:t>
            </a:r>
            <a:endParaRPr/>
          </a:p>
          <a:p>
            <a:pPr marL="342900" lvl="0" indent="-342900" algn="just" rtl="0">
              <a:lnSpc>
                <a:spcPct val="124000"/>
              </a:lnSpc>
              <a:spcBef>
                <a:spcPts val="0"/>
              </a:spcBef>
              <a:spcAft>
                <a:spcPts val="0"/>
              </a:spcAft>
              <a:buClr>
                <a:srgbClr val="595959"/>
              </a:buClr>
              <a:buSzPts val="2000"/>
              <a:buFont typeface="Arial"/>
              <a:buChar char="•"/>
            </a:pPr>
            <a:r>
              <a:rPr lang="en-US"/>
              <a:t>Stakeholder Engagement: Involvement of stakeholders in the planning, development, implementation, and continuous improvement process in a project or company.</a:t>
            </a:r>
            <a:endParaRPr/>
          </a:p>
          <a:p>
            <a:pPr marL="342900" lvl="0" indent="-342900" algn="just" rtl="0">
              <a:lnSpc>
                <a:spcPct val="124000"/>
              </a:lnSpc>
              <a:spcBef>
                <a:spcPts val="0"/>
              </a:spcBef>
              <a:spcAft>
                <a:spcPts val="0"/>
              </a:spcAft>
              <a:buClr>
                <a:srgbClr val="595959"/>
              </a:buClr>
              <a:buSzPts val="2000"/>
              <a:buFont typeface="Arial"/>
              <a:buChar char="•"/>
            </a:pPr>
            <a:r>
              <a:rPr lang="en-US"/>
              <a:t>Corporate Governance: The system of rules, practices, and processes by which a firm is directed and controlled. Corporate governance essentially involves balancing the interests of a company's many stakeholders.</a:t>
            </a: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3203</Words>
  <Application>Microsoft Office PowerPoint</Application>
  <PresentationFormat>Widescreen</PresentationFormat>
  <Paragraphs>241</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Montserrat Light</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1</cp:revision>
  <dcterms:created xsi:type="dcterms:W3CDTF">2020-10-14T13:32:04Z</dcterms:created>
  <dcterms:modified xsi:type="dcterms:W3CDTF">2024-10-11T10:28:31Z</dcterms:modified>
</cp:coreProperties>
</file>