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embeddedFontLst>
    <p:embeddedFont>
      <p:font typeface="Montserrat" panose="00000500000000000000" pitchFamily="2" charset="0"/>
      <p:regular r:id="rId40"/>
      <p:bold r:id="rId41"/>
      <p:italic r:id="rId42"/>
      <p:boldItalic r:id="rId43"/>
    </p:embeddedFont>
    <p:embeddedFont>
      <p:font typeface="Montserrat Light" panose="000004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hFSWjRoySshKc09fmz/iXITs47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01D2F9-6B90-4ABE-9301-E191B0F3F3B6}">
  <a:tblStyle styleId="{8401D2F9-6B90-4ABE-9301-E191B0F3F3B6}"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f101b667f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f101b667f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2f101b667f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101b667f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f101b667f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2f101b667f2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054d8d8c2_3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f054d8d8c2_3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2f054d8d8c2_3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f101b667f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f101b667f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f101b667f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1"/>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1"/>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1"/>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1"/>
          <p:cNvGrpSpPr/>
          <p:nvPr/>
        </p:nvGrpSpPr>
        <p:grpSpPr>
          <a:xfrm>
            <a:off x="-695010" y="4529052"/>
            <a:ext cx="2530502" cy="2045219"/>
            <a:chOff x="5816064" y="9435173"/>
            <a:chExt cx="798029" cy="644988"/>
          </a:xfrm>
        </p:grpSpPr>
        <p:sp>
          <p:nvSpPr>
            <p:cNvPr id="17" name="Google Shape;17;p4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1"/>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1"/>
          <p:cNvPicPr preferRelativeResize="0"/>
          <p:nvPr/>
        </p:nvPicPr>
        <p:blipFill rotWithShape="1">
          <a:blip r:embed="rId2">
            <a:alphaModFix/>
          </a:blip>
          <a:srcRect/>
          <a:stretch/>
        </p:blipFill>
        <p:spPr>
          <a:xfrm>
            <a:off x="10360241" y="6116715"/>
            <a:ext cx="1819654" cy="362954"/>
          </a:xfrm>
          <a:prstGeom prst="rect">
            <a:avLst/>
          </a:prstGeom>
          <a:noFill/>
          <a:ln>
            <a:noFill/>
          </a:ln>
        </p:spPr>
      </p:pic>
      <p:pic>
        <p:nvPicPr>
          <p:cNvPr id="34" name="Google Shape;34;p41"/>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9"/>
        <p:cNvGrpSpPr/>
        <p:nvPr/>
      </p:nvGrpSpPr>
      <p:grpSpPr>
        <a:xfrm>
          <a:off x="0" y="0"/>
          <a:ext cx="0" cy="0"/>
          <a:chOff x="0" y="0"/>
          <a:chExt cx="0" cy="0"/>
        </a:xfrm>
      </p:grpSpPr>
      <p:sp>
        <p:nvSpPr>
          <p:cNvPr id="120" name="Google Shape;120;p5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5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 name="Google Shape;122;p5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23" name="Google Shape;123;p50"/>
          <p:cNvSpPr>
            <a:spLocks noGrp="1"/>
          </p:cNvSpPr>
          <p:nvPr>
            <p:ph type="pic" idx="2"/>
          </p:nvPr>
        </p:nvSpPr>
        <p:spPr>
          <a:xfrm>
            <a:off x="635271" y="2095585"/>
            <a:ext cx="5130800" cy="3913188"/>
          </a:xfrm>
          <a:prstGeom prst="rect">
            <a:avLst/>
          </a:prstGeom>
          <a:solidFill>
            <a:srgbClr val="D8D8D8"/>
          </a:solidFill>
          <a:ln>
            <a:noFill/>
          </a:ln>
        </p:spPr>
      </p:sp>
      <p:sp>
        <p:nvSpPr>
          <p:cNvPr id="124" name="Google Shape;124;p5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50"/>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52"/>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2"/>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52"/>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0" name="Google Shape;130;p52"/>
          <p:cNvGrpSpPr/>
          <p:nvPr/>
        </p:nvGrpSpPr>
        <p:grpSpPr>
          <a:xfrm>
            <a:off x="-1984680" y="2794849"/>
            <a:ext cx="3760285" cy="3039163"/>
            <a:chOff x="5816064" y="9435173"/>
            <a:chExt cx="798029" cy="644988"/>
          </a:xfrm>
        </p:grpSpPr>
        <p:sp>
          <p:nvSpPr>
            <p:cNvPr id="131" name="Google Shape;131;p5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5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5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5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5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5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5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5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5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5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5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5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46" name="Google Shape;146;p52"/>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47" name="Google Shape;147;p52"/>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48" name="Google Shape;148;p52"/>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49" name="Google Shape;149;p52"/>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52"/>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51"/>
        <p:cNvGrpSpPr/>
        <p:nvPr/>
      </p:nvGrpSpPr>
      <p:grpSpPr>
        <a:xfrm>
          <a:off x="0" y="0"/>
          <a:ext cx="0" cy="0"/>
          <a:chOff x="0" y="0"/>
          <a:chExt cx="0" cy="0"/>
        </a:xfrm>
      </p:grpSpPr>
      <p:sp>
        <p:nvSpPr>
          <p:cNvPr id="152" name="Google Shape;152;p53"/>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53"/>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5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53"/>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2"/>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2"/>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2"/>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7"/>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43"/>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4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43"/>
          <p:cNvGrpSpPr/>
          <p:nvPr/>
        </p:nvGrpSpPr>
        <p:grpSpPr>
          <a:xfrm>
            <a:off x="6966447" y="3406884"/>
            <a:ext cx="3616885" cy="2923263"/>
            <a:chOff x="5816064" y="9435173"/>
            <a:chExt cx="798029" cy="644988"/>
          </a:xfrm>
        </p:grpSpPr>
        <p:sp>
          <p:nvSpPr>
            <p:cNvPr id="50" name="Google Shape;50;p4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4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4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4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4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4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4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4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4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43"/>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43"/>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67"/>
        <p:cNvGrpSpPr/>
        <p:nvPr/>
      </p:nvGrpSpPr>
      <p:grpSpPr>
        <a:xfrm>
          <a:off x="0" y="0"/>
          <a:ext cx="0" cy="0"/>
          <a:chOff x="0" y="0"/>
          <a:chExt cx="0" cy="0"/>
        </a:xfrm>
      </p:grpSpPr>
      <p:sp>
        <p:nvSpPr>
          <p:cNvPr id="68" name="Google Shape;68;p44"/>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4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4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4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44"/>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4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44"/>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44"/>
          <p:cNvSpPr>
            <a:spLocks noGrp="1"/>
          </p:cNvSpPr>
          <p:nvPr>
            <p:ph type="pic" idx="8"/>
          </p:nvPr>
        </p:nvSpPr>
        <p:spPr>
          <a:xfrm>
            <a:off x="-48344" y="0"/>
            <a:ext cx="3570477" cy="6858000"/>
          </a:xfrm>
          <a:prstGeom prst="rect">
            <a:avLst/>
          </a:prstGeom>
          <a:solidFill>
            <a:srgbClr val="D8D8D8"/>
          </a:solidFill>
          <a:ln>
            <a:noFill/>
          </a:ln>
        </p:spPr>
      </p:sp>
      <p:sp>
        <p:nvSpPr>
          <p:cNvPr id="77" name="Google Shape;77;p4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4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79"/>
        <p:cNvGrpSpPr/>
        <p:nvPr/>
      </p:nvGrpSpPr>
      <p:grpSpPr>
        <a:xfrm>
          <a:off x="0" y="0"/>
          <a:ext cx="0" cy="0"/>
          <a:chOff x="0" y="0"/>
          <a:chExt cx="0" cy="0"/>
        </a:xfrm>
      </p:grpSpPr>
      <p:sp>
        <p:nvSpPr>
          <p:cNvPr id="80" name="Google Shape;80;p45"/>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4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4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83"/>
        <p:cNvGrpSpPr/>
        <p:nvPr/>
      </p:nvGrpSpPr>
      <p:grpSpPr>
        <a:xfrm>
          <a:off x="0" y="0"/>
          <a:ext cx="0" cy="0"/>
          <a:chOff x="0" y="0"/>
          <a:chExt cx="0" cy="0"/>
        </a:xfrm>
      </p:grpSpPr>
      <p:sp>
        <p:nvSpPr>
          <p:cNvPr id="84" name="Google Shape;84;p4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7"/>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86" name="Google Shape;86;p4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4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47"/>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89" name="Google Shape;89;p47"/>
          <p:cNvGrpSpPr/>
          <p:nvPr/>
        </p:nvGrpSpPr>
        <p:grpSpPr>
          <a:xfrm>
            <a:off x="-848733" y="3847224"/>
            <a:ext cx="3746119" cy="3027714"/>
            <a:chOff x="5816064" y="9435173"/>
            <a:chExt cx="798029" cy="644988"/>
          </a:xfrm>
        </p:grpSpPr>
        <p:sp>
          <p:nvSpPr>
            <p:cNvPr id="90" name="Google Shape;90;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5" name="Google Shape;105;p47"/>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06"/>
        <p:cNvGrpSpPr/>
        <p:nvPr/>
      </p:nvGrpSpPr>
      <p:grpSpPr>
        <a:xfrm>
          <a:off x="0" y="0"/>
          <a:ext cx="0" cy="0"/>
          <a:chOff x="0" y="0"/>
          <a:chExt cx="0" cy="0"/>
        </a:xfrm>
      </p:grpSpPr>
      <p:sp>
        <p:nvSpPr>
          <p:cNvPr id="107" name="Google Shape;107;p48"/>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8"/>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 name="Google Shape;109;p48"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10" name="Google Shape;110;p48"/>
          <p:cNvSpPr>
            <a:spLocks noGrp="1"/>
          </p:cNvSpPr>
          <p:nvPr>
            <p:ph type="pic" idx="2"/>
          </p:nvPr>
        </p:nvSpPr>
        <p:spPr>
          <a:xfrm>
            <a:off x="7735037" y="1373925"/>
            <a:ext cx="2444127" cy="4336988"/>
          </a:xfrm>
          <a:prstGeom prst="rect">
            <a:avLst/>
          </a:prstGeom>
          <a:solidFill>
            <a:srgbClr val="D8D8D8"/>
          </a:solidFill>
          <a:ln>
            <a:noFill/>
          </a:ln>
        </p:spPr>
      </p:sp>
      <p:sp>
        <p:nvSpPr>
          <p:cNvPr id="111" name="Google Shape;111;p48"/>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48"/>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13"/>
        <p:cNvGrpSpPr/>
        <p:nvPr/>
      </p:nvGrpSpPr>
      <p:grpSpPr>
        <a:xfrm>
          <a:off x="0" y="0"/>
          <a:ext cx="0" cy="0"/>
          <a:chOff x="0" y="0"/>
          <a:chExt cx="0" cy="0"/>
        </a:xfrm>
      </p:grpSpPr>
      <p:sp>
        <p:nvSpPr>
          <p:cNvPr id="114" name="Google Shape;114;p4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49"/>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6" name="Google Shape;116;p49"/>
          <p:cNvSpPr>
            <a:spLocks noGrp="1"/>
          </p:cNvSpPr>
          <p:nvPr>
            <p:ph type="pic" idx="2"/>
          </p:nvPr>
        </p:nvSpPr>
        <p:spPr>
          <a:xfrm>
            <a:off x="799128" y="746272"/>
            <a:ext cx="10203652" cy="5365455"/>
          </a:xfrm>
          <a:prstGeom prst="rect">
            <a:avLst/>
          </a:prstGeom>
          <a:solidFill>
            <a:srgbClr val="BFBFBF"/>
          </a:solidFill>
          <a:ln>
            <a:noFill/>
          </a:ln>
        </p:spPr>
      </p:sp>
      <p:sp>
        <p:nvSpPr>
          <p:cNvPr id="117" name="Google Shape;117;p49"/>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8" name="Google Shape;118;p4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0"/>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undp.org/sustainable-development-goals"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www.sustain.ucla.edu/what-is-sustainability/" TargetMode="External"/><Relationship Id="rId5" Type="http://schemas.openxmlformats.org/officeDocument/2006/relationships/hyperlink" Target="https://www.un.org/en/about-us/un-and-sustainability" TargetMode="External"/><Relationship Id="rId4" Type="http://schemas.openxmlformats.org/officeDocument/2006/relationships/hyperlink" Target="https://sdgs.un.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62" name="Google Shape;162;p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163" name="Google Shape;163;p1"/>
          <p:cNvSpPr txBox="1"/>
          <p:nvPr/>
        </p:nvSpPr>
        <p:spPr>
          <a:xfrm>
            <a:off x="226433" y="43659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INTRODUCTION</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225E0B48-443D-A1D3-2061-67715A3ECE23}"/>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9" name="Google Shape;164;p1">
            <a:extLst>
              <a:ext uri="{FF2B5EF4-FFF2-40B4-BE49-F238E27FC236}">
                <a16:creationId xmlns:a16="http://schemas.microsoft.com/office/drawing/2014/main" id="{0A24520B-D8C0-54DA-A35C-E2F4F8DC35EB}"/>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11" name="Picture 10" descr="A grey and black sign with a person in a circle&#10;&#10;Description automatically generated">
            <a:extLst>
              <a:ext uri="{FF2B5EF4-FFF2-40B4-BE49-F238E27FC236}">
                <a16:creationId xmlns:a16="http://schemas.microsoft.com/office/drawing/2014/main" id="{CB1BA3C0-6C98-C069-52A6-1A4F441E616F}"/>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f101b667f2_0_15"/>
          <p:cNvSpPr txBox="1">
            <a:spLocks noGrp="1"/>
          </p:cNvSpPr>
          <p:nvPr>
            <p:ph type="body" idx="1"/>
          </p:nvPr>
        </p:nvSpPr>
        <p:spPr>
          <a:xfrm>
            <a:off x="4825907" y="826894"/>
            <a:ext cx="6341700" cy="51663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Char char="•"/>
            </a:pPr>
            <a:r>
              <a:rPr lang="en-US">
                <a:solidFill>
                  <a:srgbClr val="000000"/>
                </a:solidFill>
              </a:rPr>
              <a:t>Sustainability and sustainable development are related concepts that focus on the environment, society, and economy over time. </a:t>
            </a:r>
            <a:endParaRPr/>
          </a:p>
          <a:p>
            <a:pPr marL="342900" lvl="0" indent="-342900" algn="just" rtl="0">
              <a:lnSpc>
                <a:spcPct val="150000"/>
              </a:lnSpc>
              <a:spcBef>
                <a:spcPts val="1200"/>
              </a:spcBef>
              <a:spcAft>
                <a:spcPts val="0"/>
              </a:spcAft>
              <a:buSzPts val="2400"/>
              <a:buChar char="•"/>
            </a:pPr>
            <a:r>
              <a:rPr lang="en-US">
                <a:solidFill>
                  <a:srgbClr val="000000"/>
                </a:solidFill>
              </a:rPr>
              <a:t>However, they have distinct meanings and should </a:t>
            </a:r>
            <a:r>
              <a:rPr lang="en-US" u="sng">
                <a:solidFill>
                  <a:srgbClr val="000000"/>
                </a:solidFill>
              </a:rPr>
              <a:t>not</a:t>
            </a:r>
            <a:r>
              <a:rPr lang="en-US">
                <a:solidFill>
                  <a:srgbClr val="000000"/>
                </a:solidFill>
              </a:rPr>
              <a:t> be used interchangeably.</a:t>
            </a:r>
            <a:endParaRPr/>
          </a:p>
        </p:txBody>
      </p:sp>
      <p:sp>
        <p:nvSpPr>
          <p:cNvPr id="232" name="Google Shape;232;g2f101b667f2_0_15"/>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DEFINITION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f101b667f2_0_9"/>
          <p:cNvSpPr txBox="1">
            <a:spLocks noGrp="1"/>
          </p:cNvSpPr>
          <p:nvPr>
            <p:ph type="body" idx="2"/>
          </p:nvPr>
        </p:nvSpPr>
        <p:spPr>
          <a:xfrm>
            <a:off x="323850" y="2209800"/>
            <a:ext cx="11353800" cy="43815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400"/>
              <a:buNone/>
            </a:pPr>
            <a:r>
              <a:rPr lang="en-US">
                <a:solidFill>
                  <a:srgbClr val="010101"/>
                </a:solidFill>
              </a:rPr>
              <a:t>Sustainable development is defined as meeting present needs without compromising future generations' ability to meet their own needs. It involves integrating environmental health, social equity, and economic vitality to create thriving, healthy, diverse, and resilient communities. </a:t>
            </a:r>
            <a:endParaRPr>
              <a:solidFill>
                <a:srgbClr val="010101"/>
              </a:solidFill>
            </a:endParaRPr>
          </a:p>
          <a:p>
            <a:pPr marL="0" lvl="0" indent="0" algn="just" rtl="0">
              <a:lnSpc>
                <a:spcPct val="115000"/>
              </a:lnSpc>
              <a:spcBef>
                <a:spcPts val="0"/>
              </a:spcBef>
              <a:spcAft>
                <a:spcPts val="0"/>
              </a:spcAft>
              <a:buSzPts val="2400"/>
              <a:buNone/>
            </a:pPr>
            <a:endParaRPr>
              <a:solidFill>
                <a:srgbClr val="010101"/>
              </a:solidFill>
            </a:endParaRPr>
          </a:p>
          <a:p>
            <a:pPr marL="0" lvl="0" indent="0" algn="just" rtl="0">
              <a:lnSpc>
                <a:spcPct val="115000"/>
              </a:lnSpc>
              <a:spcBef>
                <a:spcPts val="0"/>
              </a:spcBef>
              <a:spcAft>
                <a:spcPts val="0"/>
              </a:spcAft>
              <a:buSzPts val="2400"/>
              <a:buNone/>
            </a:pPr>
            <a:r>
              <a:rPr lang="en-US">
                <a:solidFill>
                  <a:srgbClr val="010101"/>
                </a:solidFill>
              </a:rPr>
              <a:t>Sustainability recognizes the interconnectedness of these issues and requires a systems approach and acknowledgement of complexity. It supports ecological, human, and economic health and vitality, assuming finite resources should be used conservatively and wisely. In essence, sustainability is about our children and grandchildren, and the world we will leave them.</a:t>
            </a:r>
            <a:endParaRPr>
              <a:solidFill>
                <a:srgbClr val="010101"/>
              </a:solidFill>
            </a:endParaRPr>
          </a:p>
          <a:p>
            <a:pPr marL="0" lvl="0" indent="0" algn="just" rtl="0">
              <a:lnSpc>
                <a:spcPct val="103333"/>
              </a:lnSpc>
              <a:spcBef>
                <a:spcPts val="0"/>
              </a:spcBef>
              <a:spcAft>
                <a:spcPts val="0"/>
              </a:spcAft>
              <a:buSzPts val="2400"/>
              <a:buNone/>
            </a:pPr>
            <a:endParaRPr/>
          </a:p>
        </p:txBody>
      </p:sp>
      <p:sp>
        <p:nvSpPr>
          <p:cNvPr id="239" name="Google Shape;239;g2f101b667f2_0_9"/>
          <p:cNvSpPr txBox="1"/>
          <p:nvPr/>
        </p:nvSpPr>
        <p:spPr>
          <a:xfrm>
            <a:off x="600999" y="835090"/>
            <a:ext cx="3125700" cy="856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595959"/>
              </a:buClr>
              <a:buSzPts val="3600"/>
              <a:buFont typeface="Arial"/>
              <a:buNone/>
            </a:pPr>
            <a:r>
              <a:rPr lang="en-US" sz="3600" b="1" i="0" u="none" strike="noStrike" cap="none">
                <a:solidFill>
                  <a:schemeClr val="lt1"/>
                </a:solidFill>
                <a:latin typeface="Calibri"/>
                <a:ea typeface="Calibri"/>
                <a:cs typeface="Calibri"/>
                <a:sym typeface="Calibri"/>
              </a:rPr>
              <a:t>DEFINITION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2"/>
          <p:cNvSpPr txBox="1">
            <a:spLocks noGrp="1"/>
          </p:cNvSpPr>
          <p:nvPr>
            <p:ph type="body" idx="2"/>
          </p:nvPr>
        </p:nvSpPr>
        <p:spPr>
          <a:xfrm>
            <a:off x="323850" y="1964300"/>
            <a:ext cx="11060100" cy="4662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2400"/>
              <a:buNone/>
            </a:pPr>
            <a:r>
              <a:rPr lang="en-US">
                <a:solidFill>
                  <a:srgbClr val="000000"/>
                </a:solidFill>
              </a:rPr>
              <a:t>Sustainability involves actions that protect the environment while also meeting social, cultural, and economic needs. Its goal is to conserve the natural world and shift away from our current resource-heavy lifestyle. This means living within the limits of available resources to ensure the well-being of all living creatures in the future.</a:t>
            </a:r>
            <a:endParaRPr>
              <a:solidFill>
                <a:srgbClr val="000000"/>
              </a:solidFill>
            </a:endParaRPr>
          </a:p>
          <a:p>
            <a:pPr marL="0" lvl="0" indent="0" algn="just" rtl="0">
              <a:lnSpc>
                <a:spcPct val="150000"/>
              </a:lnSpc>
              <a:spcBef>
                <a:spcPts val="1200"/>
              </a:spcBef>
              <a:spcAft>
                <a:spcPts val="0"/>
              </a:spcAft>
              <a:buSzPts val="2400"/>
              <a:buNone/>
            </a:pPr>
            <a:r>
              <a:rPr lang="en-US">
                <a:solidFill>
                  <a:srgbClr val="222222"/>
                </a:solidFill>
              </a:rPr>
              <a:t>On the other hand, sustainable development involves creating growth and progress by incorporating physical, economic, environmental, and social aspects to enhance quality of life without depleting environmental resources. It aims to ensure that resources are used without being exhausted.</a:t>
            </a:r>
            <a:endParaRPr>
              <a:solidFill>
                <a:srgbClr val="000000"/>
              </a:solidFill>
            </a:endParaRPr>
          </a:p>
        </p:txBody>
      </p:sp>
      <p:sp>
        <p:nvSpPr>
          <p:cNvPr id="245" name="Google Shape;245;p12"/>
          <p:cNvSpPr txBox="1"/>
          <p:nvPr/>
        </p:nvSpPr>
        <p:spPr>
          <a:xfrm>
            <a:off x="600999" y="835090"/>
            <a:ext cx="3125700" cy="856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595959"/>
              </a:buClr>
              <a:buSzPts val="3600"/>
              <a:buFont typeface="Arial"/>
              <a:buNone/>
            </a:pPr>
            <a:r>
              <a:rPr lang="en-US" sz="3600" b="1" i="0" u="none" strike="noStrike" cap="none">
                <a:solidFill>
                  <a:schemeClr val="lt1"/>
                </a:solidFill>
                <a:latin typeface="Calibri"/>
                <a:ea typeface="Calibri"/>
                <a:cs typeface="Calibri"/>
                <a:sym typeface="Calibri"/>
              </a:rPr>
              <a:t>DEFINITION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1"/>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251" name="Google Shape;251;p11"/>
          <p:cNvSpPr/>
          <p:nvPr/>
        </p:nvSpPr>
        <p:spPr>
          <a:xfrm>
            <a:off x="799128" y="2218267"/>
            <a:ext cx="10203652" cy="2733893"/>
          </a:xfrm>
          <a:prstGeom prst="rect">
            <a:avLst/>
          </a:prstGeom>
          <a:solidFill>
            <a:srgbClr val="73B64B">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52" name="Google Shape;252;p11"/>
          <p:cNvGrpSpPr/>
          <p:nvPr/>
        </p:nvGrpSpPr>
        <p:grpSpPr>
          <a:xfrm>
            <a:off x="5352087" y="1358729"/>
            <a:ext cx="1487826" cy="1083162"/>
            <a:chOff x="3400450" y="986392"/>
            <a:chExt cx="1487826" cy="1083162"/>
          </a:xfrm>
        </p:grpSpPr>
        <p:sp>
          <p:nvSpPr>
            <p:cNvPr id="253" name="Google Shape;253;p1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1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5" name="Google Shape;255;p11"/>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David Attenborough</a:t>
            </a:r>
            <a:endParaRPr sz="1400" b="0" i="0" u="none" strike="noStrike" cap="none">
              <a:solidFill>
                <a:srgbClr val="000000"/>
              </a:solidFill>
              <a:latin typeface="Arial"/>
              <a:ea typeface="Arial"/>
              <a:cs typeface="Arial"/>
              <a:sym typeface="Arial"/>
            </a:endParaRPr>
          </a:p>
        </p:txBody>
      </p:sp>
      <p:sp>
        <p:nvSpPr>
          <p:cNvPr id="256" name="Google Shape;256;p11"/>
          <p:cNvSpPr txBox="1"/>
          <p:nvPr/>
        </p:nvSpPr>
        <p:spPr>
          <a:xfrm>
            <a:off x="799128" y="2665515"/>
            <a:ext cx="10203652"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There is a path to sustainability.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It is a path that could lead to a better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future for all life on Earth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4"/>
          <p:cNvSpPr txBox="1">
            <a:spLocks noGrp="1"/>
          </p:cNvSpPr>
          <p:nvPr>
            <p:ph type="body" idx="1"/>
          </p:nvPr>
        </p:nvSpPr>
        <p:spPr>
          <a:xfrm>
            <a:off x="5978061" y="605000"/>
            <a:ext cx="59076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SUSTAINABLE DEVELOPMENT</a:t>
            </a:r>
            <a:endParaRPr/>
          </a:p>
          <a:p>
            <a:pPr marL="0" lvl="0" indent="0" algn="l" rtl="0">
              <a:lnSpc>
                <a:spcPct val="90000"/>
              </a:lnSpc>
              <a:spcBef>
                <a:spcPts val="0"/>
              </a:spcBef>
              <a:spcAft>
                <a:spcPts val="0"/>
              </a:spcAft>
              <a:buClr>
                <a:srgbClr val="73B64B"/>
              </a:buClr>
              <a:buSzPts val="3600"/>
              <a:buNone/>
            </a:pPr>
            <a:r>
              <a:rPr lang="en-US"/>
              <a:t>GOALS</a:t>
            </a:r>
            <a:endParaRPr/>
          </a:p>
        </p:txBody>
      </p:sp>
      <p:sp>
        <p:nvSpPr>
          <p:cNvPr id="263" name="Google Shape;263;p14"/>
          <p:cNvSpPr txBox="1">
            <a:spLocks noGrp="1"/>
          </p:cNvSpPr>
          <p:nvPr>
            <p:ph type="body" idx="3"/>
          </p:nvPr>
        </p:nvSpPr>
        <p:spPr>
          <a:xfrm>
            <a:off x="6076949" y="2101352"/>
            <a:ext cx="5319000" cy="54174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en-US">
                <a:solidFill>
                  <a:srgbClr val="222222"/>
                </a:solidFill>
              </a:rPr>
              <a:t>The United Nations introduced the Sustainable Development Goals (SDGs) in 2015, comprising 17 global goals and 169 targets aimed at fostering a more sustainable planet </a:t>
            </a:r>
            <a:r>
              <a:rPr lang="en-US">
                <a:solidFill>
                  <a:srgbClr val="000000"/>
                </a:solidFill>
              </a:rPr>
              <a:t>and the quality of human life around the world by the year 2030.</a:t>
            </a:r>
            <a:endParaRPr/>
          </a:p>
        </p:txBody>
      </p:sp>
      <p:sp>
        <p:nvSpPr>
          <p:cNvPr id="264" name="Google Shape;264;p14"/>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65" name="Google Shape;265;p14"/>
          <p:cNvPicPr preferRelativeResize="0">
            <a:picLocks noGrp="1"/>
          </p:cNvPicPr>
          <p:nvPr>
            <p:ph type="pic" idx="2"/>
          </p:nvPr>
        </p:nvPicPr>
        <p:blipFill rotWithShape="1">
          <a:blip r:embed="rId3">
            <a:alphaModFix/>
          </a:blip>
          <a:srcRect t="21399" b="21398"/>
          <a:stretch/>
        </p:blipFill>
        <p:spPr>
          <a:xfrm>
            <a:off x="635271" y="2095585"/>
            <a:ext cx="5130800" cy="3913188"/>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p:cNvSpPr txBox="1">
            <a:spLocks noGrp="1"/>
          </p:cNvSpPr>
          <p:nvPr>
            <p:ph type="body" idx="1"/>
          </p:nvPr>
        </p:nvSpPr>
        <p:spPr>
          <a:xfrm>
            <a:off x="5959011" y="22400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SUSTAINABLE DEVELOPMENT  GOALS</a:t>
            </a:r>
            <a:endParaRPr/>
          </a:p>
        </p:txBody>
      </p:sp>
      <p:sp>
        <p:nvSpPr>
          <p:cNvPr id="272" name="Google Shape;272;p15"/>
          <p:cNvSpPr txBox="1">
            <a:spLocks noGrp="1"/>
          </p:cNvSpPr>
          <p:nvPr>
            <p:ph type="body" idx="3"/>
          </p:nvPr>
        </p:nvSpPr>
        <p:spPr>
          <a:xfrm>
            <a:off x="6185042" y="1202073"/>
            <a:ext cx="5763802" cy="538365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The objective is to "Leave no one behind," with a focus on reaching those furthest behind first and improve their quality of life.</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SDGs were formulated to address the shortcomings of the Millenium Development Goals (MDGs).</a:t>
            </a:r>
            <a:endParaRPr>
              <a:solidFill>
                <a:srgbClr val="000000"/>
              </a:solidFill>
            </a:endParaRPr>
          </a:p>
        </p:txBody>
      </p:sp>
      <p:sp>
        <p:nvSpPr>
          <p:cNvPr id="273" name="Google Shape;273;p15"/>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74" name="Google Shape;274;p15"/>
          <p:cNvPicPr preferRelativeResize="0">
            <a:picLocks noGrp="1"/>
          </p:cNvPicPr>
          <p:nvPr>
            <p:ph type="pic" idx="2"/>
          </p:nvPr>
        </p:nvPicPr>
        <p:blipFill rotWithShape="1">
          <a:blip r:embed="rId3">
            <a:alphaModFix/>
          </a:blip>
          <a:srcRect l="6292" r="6291"/>
          <a:stretch/>
        </p:blipFill>
        <p:spPr>
          <a:xfrm>
            <a:off x="635271" y="2095585"/>
            <a:ext cx="5130800" cy="39131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6"/>
          <p:cNvSpPr txBox="1">
            <a:spLocks noGrp="1"/>
          </p:cNvSpPr>
          <p:nvPr>
            <p:ph type="body" idx="1"/>
          </p:nvPr>
        </p:nvSpPr>
        <p:spPr>
          <a:xfrm>
            <a:off x="5959011" y="22400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SUSTAINABLE DEVELOPMENT GOALS</a:t>
            </a:r>
            <a:endParaRPr/>
          </a:p>
        </p:txBody>
      </p:sp>
      <p:sp>
        <p:nvSpPr>
          <p:cNvPr id="281" name="Google Shape;281;p16"/>
          <p:cNvSpPr txBox="1">
            <a:spLocks noGrp="1"/>
          </p:cNvSpPr>
          <p:nvPr>
            <p:ph type="body" idx="3"/>
          </p:nvPr>
        </p:nvSpPr>
        <p:spPr>
          <a:xfrm>
            <a:off x="6185042" y="1191800"/>
            <a:ext cx="5763802" cy="461658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SDGs focus on the three dimensions of sustainability: Social, Economic, and Environmental.</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These dimensions are interconnected, with progress in one area influencing others, and they must be addressed simultaneously.</a:t>
            </a:r>
            <a:endParaRPr/>
          </a:p>
        </p:txBody>
      </p:sp>
      <p:sp>
        <p:nvSpPr>
          <p:cNvPr id="282" name="Google Shape;282;p16"/>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83" name="Google Shape;283;p16"/>
          <p:cNvPicPr preferRelativeResize="0">
            <a:picLocks noGrp="1"/>
          </p:cNvPicPr>
          <p:nvPr>
            <p:ph type="pic" idx="2"/>
          </p:nvPr>
        </p:nvPicPr>
        <p:blipFill rotWithShape="1">
          <a:blip r:embed="rId3">
            <a:alphaModFix/>
          </a:blip>
          <a:srcRect l="6207" r="6206"/>
          <a:stretch/>
        </p:blipFill>
        <p:spPr>
          <a:xfrm>
            <a:off x="635271" y="2095585"/>
            <a:ext cx="5130800" cy="3913188"/>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a:spLocks noGrp="1"/>
          </p:cNvSpPr>
          <p:nvPr>
            <p:ph type="body" idx="1"/>
          </p:nvPr>
        </p:nvSpPr>
        <p:spPr>
          <a:xfrm>
            <a:off x="6092637" y="34592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SUSTAINABLE DEVELOPMENT GOALS</a:t>
            </a:r>
            <a:endParaRPr/>
          </a:p>
        </p:txBody>
      </p:sp>
      <p:sp>
        <p:nvSpPr>
          <p:cNvPr id="290" name="Google Shape;290;p17"/>
          <p:cNvSpPr txBox="1">
            <a:spLocks noGrp="1"/>
          </p:cNvSpPr>
          <p:nvPr>
            <p:ph type="body" idx="3"/>
          </p:nvPr>
        </p:nvSpPr>
        <p:spPr>
          <a:xfrm>
            <a:off x="6164557" y="1520984"/>
            <a:ext cx="5763802" cy="461658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Sustainable Development seeks to strike a balance between meeting current needs without compromising the needs of future generations.</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It recognizes the importance of respecting nature while advancing human development across various aspects of the world.</a:t>
            </a:r>
            <a:endParaRPr/>
          </a:p>
        </p:txBody>
      </p:sp>
      <p:sp>
        <p:nvSpPr>
          <p:cNvPr id="291" name="Google Shape;291;p17"/>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92" name="Google Shape;292;p17"/>
          <p:cNvPicPr preferRelativeResize="0">
            <a:picLocks noGrp="1"/>
          </p:cNvPicPr>
          <p:nvPr>
            <p:ph type="pic" idx="2"/>
          </p:nvPr>
        </p:nvPicPr>
        <p:blipFill rotWithShape="1">
          <a:blip r:embed="rId3">
            <a:alphaModFix/>
          </a:blip>
          <a:srcRect l="6295" r="6295"/>
          <a:stretch/>
        </p:blipFill>
        <p:spPr>
          <a:xfrm>
            <a:off x="635271" y="2095585"/>
            <a:ext cx="5130800" cy="3913188"/>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a:spLocks noGrp="1"/>
          </p:cNvSpPr>
          <p:nvPr>
            <p:ph type="body" idx="1"/>
          </p:nvPr>
        </p:nvSpPr>
        <p:spPr>
          <a:xfrm>
            <a:off x="5959011" y="22400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SUSTAINABLE DEVELOPMENT GOALS</a:t>
            </a:r>
            <a:endParaRPr/>
          </a:p>
        </p:txBody>
      </p:sp>
      <p:sp>
        <p:nvSpPr>
          <p:cNvPr id="299" name="Google Shape;299;p18"/>
          <p:cNvSpPr txBox="1">
            <a:spLocks noGrp="1"/>
          </p:cNvSpPr>
          <p:nvPr>
            <p:ph type="body" idx="3"/>
          </p:nvPr>
        </p:nvSpPr>
        <p:spPr>
          <a:xfrm>
            <a:off x="6185042" y="1191800"/>
            <a:ext cx="5763802" cy="461658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It aims to efficiently utilise resources while also meticulously planning the accomplishment of immediate as well as long-term goals for human beings, the future generations and the planet as well.</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In the present time, the need for Sustainable Development is not only for the survival of mankind but also for its future protection.</a:t>
            </a:r>
            <a:endParaRPr/>
          </a:p>
        </p:txBody>
      </p:sp>
      <p:sp>
        <p:nvSpPr>
          <p:cNvPr id="300" name="Google Shape;300;p18"/>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endParaRPr sz="1400" b="0" i="0" u="none" strike="noStrike" cap="none">
              <a:solidFill>
                <a:srgbClr val="000000"/>
              </a:solidFill>
              <a:latin typeface="Arial"/>
              <a:ea typeface="Arial"/>
              <a:cs typeface="Arial"/>
              <a:sym typeface="Arial"/>
            </a:endParaRPr>
          </a:p>
        </p:txBody>
      </p:sp>
      <p:pic>
        <p:nvPicPr>
          <p:cNvPr id="301" name="Google Shape;301;p18"/>
          <p:cNvPicPr preferRelativeResize="0"/>
          <p:nvPr/>
        </p:nvPicPr>
        <p:blipFill rotWithShape="1">
          <a:blip r:embed="rId3">
            <a:alphaModFix/>
          </a:blip>
          <a:srcRect/>
          <a:stretch/>
        </p:blipFill>
        <p:spPr>
          <a:xfrm>
            <a:off x="609600" y="2023872"/>
            <a:ext cx="5181600" cy="39502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0"/>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The United Nations (UN) emphasises the importance of businesses in achieving the Sustainable Development Goals (SDGs).</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Businesses can help by avoiding problems that governments have to address, such as pollution, poverty, and supporting war and conflict.</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They can also collaborate with others through sustainable operations, responsible investment, and innovation.</a:t>
            </a:r>
            <a:endParaRPr/>
          </a:p>
        </p:txBody>
      </p:sp>
      <p:sp>
        <p:nvSpPr>
          <p:cNvPr id="307" name="Google Shape;307;p20"/>
          <p:cNvSpPr txBox="1">
            <a:spLocks noGrp="1"/>
          </p:cNvSpPr>
          <p:nvPr>
            <p:ph type="body" idx="2"/>
          </p:nvPr>
        </p:nvSpPr>
        <p:spPr>
          <a:xfrm>
            <a:off x="626051" y="622147"/>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UNITED NATIONS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71" name="Google Shape;171;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72" name="Google Shape;172;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173" name="Google Shape;173;p2"/>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The SDGs present both duties and opportunities for businesses.</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Successful implementation of the SDGs will strengthen the environment for doing business and building markets.</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However, even responsible companies face challenges such as instability in communities, difficulty in finding skilled labour, and unprecedented natural disasters due to climate change. </a:t>
            </a:r>
            <a:endParaRPr/>
          </a:p>
        </p:txBody>
      </p:sp>
      <p:sp>
        <p:nvSpPr>
          <p:cNvPr id="313" name="Google Shape;313;p21"/>
          <p:cNvSpPr txBox="1">
            <a:spLocks noGrp="1"/>
          </p:cNvSpPr>
          <p:nvPr>
            <p:ph type="body" idx="2"/>
          </p:nvPr>
        </p:nvSpPr>
        <p:spPr>
          <a:xfrm>
            <a:off x="600999" y="622147"/>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UNITED NATIONS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txBox="1">
            <a:spLocks noGrp="1"/>
          </p:cNvSpPr>
          <p:nvPr>
            <p:ph type="body" idx="1"/>
          </p:nvPr>
        </p:nvSpPr>
        <p:spPr>
          <a:xfrm>
            <a:off x="4479532" y="187925"/>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The UN and others recognise that profit will continue to be a main motive for many companies, and some may need to be monitored.</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The UN acknowledges that working within the existing business environment could lead to better commitment.</a:t>
            </a:r>
            <a:endParaRPr/>
          </a:p>
          <a:p>
            <a:pPr marL="0" lvl="0" indent="0" algn="just" rtl="0">
              <a:lnSpc>
                <a:spcPct val="150000"/>
              </a:lnSpc>
              <a:spcBef>
                <a:spcPts val="600"/>
              </a:spcBef>
              <a:spcAft>
                <a:spcPts val="0"/>
              </a:spcAft>
              <a:buSzPts val="2400"/>
              <a:buNone/>
            </a:pPr>
            <a:r>
              <a:rPr lang="en-US">
                <a:solidFill>
                  <a:srgbClr val="000000"/>
                </a:solidFill>
                <a:highlight>
                  <a:srgbClr val="FFFFFF"/>
                </a:highlight>
              </a:rPr>
              <a:t>Sustainable Development aims to efficiently utilise resources and plan for immediate and long-term goals for human survival, the planet, and future generations. It is crucial for the survival of mankind and its future protection.</a:t>
            </a:r>
            <a:endParaRPr/>
          </a:p>
          <a:p>
            <a:pPr marL="342900" lvl="0" indent="-190500" algn="just" rtl="0">
              <a:lnSpc>
                <a:spcPct val="150000"/>
              </a:lnSpc>
              <a:spcBef>
                <a:spcPts val="600"/>
              </a:spcBef>
              <a:spcAft>
                <a:spcPts val="0"/>
              </a:spcAft>
              <a:buSzPts val="2400"/>
              <a:buFont typeface="Arial"/>
              <a:buNone/>
            </a:pPr>
            <a:endParaRPr/>
          </a:p>
        </p:txBody>
      </p:sp>
      <p:sp>
        <p:nvSpPr>
          <p:cNvPr id="319" name="Google Shape;319;p22"/>
          <p:cNvSpPr txBox="1">
            <a:spLocks noGrp="1"/>
          </p:cNvSpPr>
          <p:nvPr>
            <p:ph type="body" idx="2"/>
          </p:nvPr>
        </p:nvSpPr>
        <p:spPr>
          <a:xfrm>
            <a:off x="600999" y="546991"/>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UNITED NATIONS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ROLE OF MICRO BUSINESSES</a:t>
            </a:r>
            <a:endParaRPr/>
          </a:p>
        </p:txBody>
      </p:sp>
      <p:sp>
        <p:nvSpPr>
          <p:cNvPr id="326" name="Google Shape;326;p24"/>
          <p:cNvSpPr txBox="1">
            <a:spLocks noGrp="1"/>
          </p:cNvSpPr>
          <p:nvPr>
            <p:ph type="body" idx="3"/>
          </p:nvPr>
        </p:nvSpPr>
        <p:spPr>
          <a:xfrm>
            <a:off x="607553" y="124607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Micro businesses play a vital role in the economy but often face challenges in achieving long-term sustainability.</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To overcome these challenges, they should adopt sustainable practices, such as energy efficiency, sustainable supply chains, and responsible waste management.</a:t>
            </a:r>
            <a:endParaRPr>
              <a:solidFill>
                <a:srgbClr val="000000"/>
              </a:solidFill>
            </a:endParaRPr>
          </a:p>
        </p:txBody>
      </p:sp>
      <p:pic>
        <p:nvPicPr>
          <p:cNvPr id="327" name="Google Shape;327;p24"/>
          <p:cNvPicPr preferRelativeResize="0">
            <a:picLocks noGrp="1"/>
          </p:cNvPicPr>
          <p:nvPr>
            <p:ph type="pic" idx="2"/>
          </p:nvPr>
        </p:nvPicPr>
        <p:blipFill rotWithShape="1">
          <a:blip r:embed="rId3">
            <a:alphaModFix/>
          </a:blip>
          <a:srcRect l="7723" r="7722"/>
          <a:stretch/>
        </p:blipFill>
        <p:spPr>
          <a:xfrm>
            <a:off x="7735037" y="1373925"/>
            <a:ext cx="2444127" cy="4336988"/>
          </a:xfrm>
          <a:prstGeom prst="rect">
            <a:avLst/>
          </a:prstGeom>
          <a:solidFill>
            <a:srgbClr val="D8D8D8"/>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ROLE OF MICRO BUSINESSES</a:t>
            </a:r>
            <a:endParaRPr/>
          </a:p>
        </p:txBody>
      </p:sp>
      <p:sp>
        <p:nvSpPr>
          <p:cNvPr id="334" name="Google Shape;334;p25"/>
          <p:cNvSpPr txBox="1">
            <a:spLocks noGrp="1"/>
          </p:cNvSpPr>
          <p:nvPr>
            <p:ph type="body" idx="3"/>
          </p:nvPr>
        </p:nvSpPr>
        <p:spPr>
          <a:xfrm>
            <a:off x="607553" y="140018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Integrating social and environmental values into business operations and fostering a culture of sustainability can also positively impact the business.</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By implementing these practices, small businesses can reduce their environmental footprint, increase competitiveness, and ultimately increase profitability.</a:t>
            </a:r>
            <a:endParaRPr>
              <a:solidFill>
                <a:srgbClr val="000000"/>
              </a:solidFill>
            </a:endParaRPr>
          </a:p>
        </p:txBody>
      </p:sp>
      <p:pic>
        <p:nvPicPr>
          <p:cNvPr id="335" name="Google Shape;335;p25"/>
          <p:cNvPicPr preferRelativeResize="0">
            <a:picLocks noGrp="1"/>
          </p:cNvPicPr>
          <p:nvPr>
            <p:ph type="pic" idx="2"/>
          </p:nvPr>
        </p:nvPicPr>
        <p:blipFill rotWithShape="1">
          <a:blip r:embed="rId3">
            <a:alphaModFix/>
          </a:blip>
          <a:srcRect l="31210" r="31210"/>
          <a:stretch/>
        </p:blipFill>
        <p:spPr>
          <a:xfrm>
            <a:off x="7735037" y="1373925"/>
            <a:ext cx="2444127" cy="4336988"/>
          </a:xfrm>
          <a:prstGeom prst="rect">
            <a:avLst/>
          </a:prstGeom>
          <a:solidFill>
            <a:srgbClr val="D8D8D8"/>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ROLE OF MICRO BUSINESSES</a:t>
            </a:r>
            <a:endParaRPr/>
          </a:p>
        </p:txBody>
      </p:sp>
      <p:sp>
        <p:nvSpPr>
          <p:cNvPr id="342" name="Google Shape;342;p26"/>
          <p:cNvSpPr txBox="1">
            <a:spLocks noGrp="1"/>
          </p:cNvSpPr>
          <p:nvPr>
            <p:ph type="body" idx="3"/>
          </p:nvPr>
        </p:nvSpPr>
        <p:spPr>
          <a:xfrm>
            <a:off x="607553" y="140018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Micro businesses may have less than ten employees, but comprise nearly 90% of the German economy.</a:t>
            </a:r>
            <a:endParaRPr/>
          </a:p>
          <a:p>
            <a:pPr marL="342900" lvl="0" indent="-342900" algn="just" rtl="0">
              <a:lnSpc>
                <a:spcPct val="150000"/>
              </a:lnSpc>
              <a:spcBef>
                <a:spcPts val="1800"/>
              </a:spcBef>
              <a:spcAft>
                <a:spcPts val="1200"/>
              </a:spcAft>
              <a:buSzPts val="2400"/>
              <a:buFont typeface="Arial"/>
              <a:buChar char="•"/>
            </a:pPr>
            <a:r>
              <a:rPr lang="en-US">
                <a:solidFill>
                  <a:srgbClr val="222222"/>
                </a:solidFill>
              </a:rPr>
              <a:t>Clients and customers respond well to companies that choose to place value on the planet and people instead of pure profit.</a:t>
            </a:r>
            <a:endParaRPr/>
          </a:p>
        </p:txBody>
      </p:sp>
      <p:pic>
        <p:nvPicPr>
          <p:cNvPr id="343" name="Google Shape;343;p26"/>
          <p:cNvPicPr preferRelativeResize="0">
            <a:picLocks noGrp="1"/>
          </p:cNvPicPr>
          <p:nvPr>
            <p:ph type="pic" idx="2"/>
          </p:nvPr>
        </p:nvPicPr>
        <p:blipFill rotWithShape="1">
          <a:blip r:embed="rId3">
            <a:alphaModFix/>
          </a:blip>
          <a:srcRect t="209" b="208"/>
          <a:stretch/>
        </p:blipFill>
        <p:spPr>
          <a:xfrm>
            <a:off x="7735037" y="1373925"/>
            <a:ext cx="2444127" cy="4336988"/>
          </a:xfrm>
          <a:prstGeom prst="rect">
            <a:avLst/>
          </a:prstGeom>
          <a:solidFill>
            <a:srgbClr val="D8D8D8"/>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7"/>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ROLE OF MICRO BUSINESSES</a:t>
            </a:r>
            <a:endParaRPr/>
          </a:p>
        </p:txBody>
      </p:sp>
      <p:sp>
        <p:nvSpPr>
          <p:cNvPr id="350" name="Google Shape;350;p27"/>
          <p:cNvSpPr txBox="1">
            <a:spLocks noGrp="1"/>
          </p:cNvSpPr>
          <p:nvPr>
            <p:ph type="body" idx="3"/>
          </p:nvPr>
        </p:nvSpPr>
        <p:spPr>
          <a:xfrm>
            <a:off x="607553" y="140018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SMEs are a powerful presence in the global business landscape.</a:t>
            </a:r>
            <a:endParaRPr/>
          </a:p>
          <a:p>
            <a:pPr marL="342900" lvl="0" indent="-342900" algn="just" rtl="0">
              <a:lnSpc>
                <a:spcPct val="150000"/>
              </a:lnSpc>
              <a:spcBef>
                <a:spcPts val="1800"/>
              </a:spcBef>
              <a:spcAft>
                <a:spcPts val="1200"/>
              </a:spcAft>
              <a:buSzPts val="2400"/>
              <a:buFont typeface="Arial"/>
              <a:buChar char="•"/>
            </a:pPr>
            <a:r>
              <a:rPr lang="en-US">
                <a:solidFill>
                  <a:srgbClr val="222222"/>
                </a:solidFill>
              </a:rPr>
              <a:t>They account for 90% of businesses worldwide, generate two-thirds of all jobs, sustain the livelihoods of over two billion individuals, and play a critical role in the seamless operation of global supply chains.</a:t>
            </a:r>
            <a:endParaRPr/>
          </a:p>
        </p:txBody>
      </p:sp>
      <p:pic>
        <p:nvPicPr>
          <p:cNvPr id="351" name="Google Shape;351;p27" descr="A collage of people posing for the camera&#10;&#10;Description automatically generated"/>
          <p:cNvPicPr preferRelativeResize="0">
            <a:picLocks noGrp="1"/>
          </p:cNvPicPr>
          <p:nvPr>
            <p:ph type="pic" idx="2"/>
          </p:nvPr>
        </p:nvPicPr>
        <p:blipFill rotWithShape="1">
          <a:blip r:embed="rId3">
            <a:alphaModFix/>
          </a:blip>
          <a:srcRect l="31972" r="31972"/>
          <a:stretch/>
        </p:blipFill>
        <p:spPr>
          <a:xfrm>
            <a:off x="7735037" y="1373925"/>
            <a:ext cx="2444127" cy="4336988"/>
          </a:xfrm>
          <a:prstGeom prst="rect">
            <a:avLst/>
          </a:prstGeom>
          <a:solidFill>
            <a:srgbClr val="D8D8D8"/>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8"/>
          <p:cNvSpPr txBox="1">
            <a:spLocks noGrp="1"/>
          </p:cNvSpPr>
          <p:nvPr>
            <p:ph type="body" idx="1"/>
          </p:nvPr>
        </p:nvSpPr>
        <p:spPr>
          <a:xfrm>
            <a:off x="709649" y="826894"/>
            <a:ext cx="10567210"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Small and Medium sized Enterprises</a:t>
            </a:r>
            <a:endParaRPr/>
          </a:p>
          <a:p>
            <a:pPr marL="0" lvl="0" indent="0" algn="l" rtl="0">
              <a:lnSpc>
                <a:spcPct val="90000"/>
              </a:lnSpc>
              <a:spcBef>
                <a:spcPts val="0"/>
              </a:spcBef>
              <a:spcAft>
                <a:spcPts val="0"/>
              </a:spcAft>
              <a:buClr>
                <a:srgbClr val="73B64B"/>
              </a:buClr>
              <a:buSzPts val="3600"/>
              <a:buNone/>
            </a:pPr>
            <a:endParaRPr/>
          </a:p>
        </p:txBody>
      </p:sp>
      <p:sp>
        <p:nvSpPr>
          <p:cNvPr id="357" name="Google Shape;357;p28"/>
          <p:cNvSpPr txBox="1">
            <a:spLocks noGrp="1"/>
          </p:cNvSpPr>
          <p:nvPr>
            <p:ph type="body" idx="2"/>
          </p:nvPr>
        </p:nvSpPr>
        <p:spPr>
          <a:xfrm>
            <a:off x="709649" y="1964289"/>
            <a:ext cx="10797409"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Despite their significant influence, many SMEs have yet to fully address environmental, social, and governance (ESG) concerns.</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The reasons behind this are clear - small businesses are defined by the EU as having 11-49 employees and annual revenues below €10 million, while medium-sized businesses have 50-249 employees and revenues up to €50 million.</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Owners and managers of these enterprises are often overwhelmed with their responsibilities and have fewer resources compared to larger corporations, making it challenging for them to address issues like climate change or discrimination.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9"/>
          <p:cNvSpPr txBox="1">
            <a:spLocks noGrp="1"/>
          </p:cNvSpPr>
          <p:nvPr>
            <p:ph type="body" idx="1"/>
          </p:nvPr>
        </p:nvSpPr>
        <p:spPr>
          <a:xfrm>
            <a:off x="698643" y="826894"/>
            <a:ext cx="10685431"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Small and Medium sized Enterprises</a:t>
            </a:r>
            <a:endParaRPr/>
          </a:p>
        </p:txBody>
      </p:sp>
      <p:sp>
        <p:nvSpPr>
          <p:cNvPr id="363" name="Google Shape;363;p29"/>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They lack the time, expertise, resources, or funds needed to tackle these problems.</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However, it is crucial for SMEs to contribute to creating a better world - not only for their own benefit but for the greater good.</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Adopting sustainable business practices can improve the profits both in the environmental and traditional sense.</a:t>
            </a:r>
            <a:endParaRPr/>
          </a:p>
          <a:p>
            <a:pPr marL="342900" lvl="0" indent="-190500" algn="just" rtl="0">
              <a:lnSpc>
                <a:spcPct val="150000"/>
              </a:lnSpc>
              <a:spcBef>
                <a:spcPts val="600"/>
              </a:spcBef>
              <a:spcAft>
                <a:spcPts val="0"/>
              </a:spcAft>
              <a:buSzPts val="2400"/>
              <a:buFont typeface="Arial"/>
              <a:buNone/>
            </a:pPr>
            <a:endParaRPr>
              <a:solidFill>
                <a:srgbClr val="22222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0"/>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Profitability through sustainability</a:t>
            </a:r>
            <a:endParaRPr/>
          </a:p>
        </p:txBody>
      </p:sp>
      <p:sp>
        <p:nvSpPr>
          <p:cNvPr id="369" name="Google Shape;369;p30"/>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Our goal is to highlight that sustainability is not just a moral choice; it is a strategic one.</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By meeting the demand for eco-conscious products, businesses can contribute to public health, improve the environment, and create a positive impact on society.</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Moreover, the cost savings involved in sustainable practices can offset the initial investment, proving that adopting sustainable business practices is not just about being environmentally responsible.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1"/>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Profitability through sustainability</a:t>
            </a:r>
            <a:endParaRPr/>
          </a:p>
          <a:p>
            <a:pPr marL="0" lvl="0" indent="0" algn="l" rtl="0">
              <a:lnSpc>
                <a:spcPct val="90000"/>
              </a:lnSpc>
              <a:spcBef>
                <a:spcPts val="0"/>
              </a:spcBef>
              <a:spcAft>
                <a:spcPts val="0"/>
              </a:spcAft>
              <a:buClr>
                <a:srgbClr val="73B64B"/>
              </a:buClr>
              <a:buSzPts val="3600"/>
              <a:buNone/>
            </a:pPr>
            <a:endParaRPr/>
          </a:p>
        </p:txBody>
      </p:sp>
      <p:sp>
        <p:nvSpPr>
          <p:cNvPr id="375" name="Google Shape;375;p31"/>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Small businesses are increasingly leading the way in creating a sustainable future, with millennials driving the market.</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Companies that prioritise the planet and people over pure profit are gaining traction.</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Adopting sustainable practices can improve profits in both environmental and traditional senses, meet demand for eco-conscious products, improve public health and environment, and increase positive brand association.</a:t>
            </a:r>
            <a:endParaRPr>
              <a:solidFill>
                <a:srgbClr val="22222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179" name="Google Shape;179;p9"/>
          <p:cNvGraphicFramePr/>
          <p:nvPr/>
        </p:nvGraphicFramePr>
        <p:xfrm>
          <a:off x="621792" y="1182624"/>
          <a:ext cx="10604250" cy="4502265"/>
        </p:xfrm>
        <a:graphic>
          <a:graphicData uri="http://schemas.openxmlformats.org/drawingml/2006/table">
            <a:tbl>
              <a:tblPr firstRow="1" bandRow="1">
                <a:noFill/>
                <a:tableStyleId>{8401D2F9-6B90-4ABE-9301-E191B0F3F3B6}</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Profitability through sustainability</a:t>
            </a:r>
            <a:endParaRPr/>
          </a:p>
          <a:p>
            <a:pPr marL="0" lvl="0" indent="0" algn="l" rtl="0">
              <a:lnSpc>
                <a:spcPct val="90000"/>
              </a:lnSpc>
              <a:spcBef>
                <a:spcPts val="0"/>
              </a:spcBef>
              <a:spcAft>
                <a:spcPts val="0"/>
              </a:spcAft>
              <a:buClr>
                <a:srgbClr val="73B64B"/>
              </a:buClr>
              <a:buSzPts val="3600"/>
              <a:buNone/>
            </a:pPr>
            <a:endParaRPr/>
          </a:p>
        </p:txBody>
      </p:sp>
      <p:sp>
        <p:nvSpPr>
          <p:cNvPr id="381" name="Google Shape;381;p32"/>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Cost savings can offset the costs of integrating sustainable initiatives, making investing in a sustainability plan for small businesses a wise investment for the future.</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Business leaders must rethink their business models and value chains to create intelligent, efficient, sustainable, and resilient products, operations, and services.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By embedding digital and sustainability into their operations, 80% of a product's environmental impacts are linked to design decisions.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3"/>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Profitability through sustainability</a:t>
            </a:r>
            <a:endParaRPr/>
          </a:p>
          <a:p>
            <a:pPr marL="0" lvl="0" indent="0" algn="l" rtl="0">
              <a:lnSpc>
                <a:spcPct val="90000"/>
              </a:lnSpc>
              <a:spcBef>
                <a:spcPts val="0"/>
              </a:spcBef>
              <a:spcAft>
                <a:spcPts val="0"/>
              </a:spcAft>
              <a:buClr>
                <a:srgbClr val="73B64B"/>
              </a:buClr>
              <a:buSzPts val="3600"/>
              <a:buNone/>
            </a:pPr>
            <a:endParaRPr/>
          </a:p>
        </p:txBody>
      </p:sp>
      <p:sp>
        <p:nvSpPr>
          <p:cNvPr id="387" name="Google Shape;387;p33"/>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Sustainable practices, such as circular design, reduce environmental footprints, improve cost and resource use efficiency, and make manufacturers more resilient to supply chain shortages.</a:t>
            </a:r>
            <a:endParaRPr/>
          </a:p>
          <a:p>
            <a:pPr marL="342900" lvl="0" indent="-342900" algn="just" rtl="0">
              <a:lnSpc>
                <a:spcPct val="150000"/>
              </a:lnSpc>
              <a:spcBef>
                <a:spcPts val="2400"/>
              </a:spcBef>
              <a:spcAft>
                <a:spcPts val="0"/>
              </a:spcAft>
              <a:buSzPts val="2400"/>
              <a:buFont typeface="Arial"/>
              <a:buChar char="•"/>
            </a:pPr>
            <a:r>
              <a:rPr lang="en-US">
                <a:solidFill>
                  <a:srgbClr val="000000"/>
                </a:solidFill>
              </a:rPr>
              <a:t>While many leaders are unclear on the business case for sustainability, tomorrow's economy must decouple growth from resource consumption.</a:t>
            </a:r>
            <a:endParaRPr/>
          </a:p>
          <a:p>
            <a:pPr marL="342900" lvl="0" indent="-342900" algn="just" rtl="0">
              <a:lnSpc>
                <a:spcPct val="150000"/>
              </a:lnSpc>
              <a:spcBef>
                <a:spcPts val="2400"/>
              </a:spcBef>
              <a:spcAft>
                <a:spcPts val="1200"/>
              </a:spcAft>
              <a:buSzPts val="2400"/>
              <a:buFont typeface="Arial"/>
              <a:buChar char="•"/>
            </a:pPr>
            <a:r>
              <a:rPr lang="en-US">
                <a:solidFill>
                  <a:srgbClr val="000000"/>
                </a:solidFill>
              </a:rPr>
              <a:t>Companies must prioritise sustainability and make it a competitive advantage.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6"/>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94" name="Google Shape;394;p3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95" name="Google Shape;395;p36"/>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96" name="Google Shape;396;p36"/>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OBJECTIVES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4"/>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Sustainability is a crucial concept aimed at creating a better future for our planet and its resources.</a:t>
            </a:r>
            <a:endParaRPr/>
          </a:p>
          <a:p>
            <a:pPr marL="342900" lvl="0" indent="-342900" algn="just" rtl="0">
              <a:lnSpc>
                <a:spcPct val="150000"/>
              </a:lnSpc>
              <a:spcBef>
                <a:spcPts val="1800"/>
              </a:spcBef>
              <a:spcAft>
                <a:spcPts val="0"/>
              </a:spcAft>
              <a:buSzPts val="2400"/>
              <a:buFont typeface="Arial"/>
              <a:buChar char="•"/>
            </a:pPr>
            <a:r>
              <a:rPr lang="en-US">
                <a:solidFill>
                  <a:srgbClr val="000000"/>
                </a:solidFill>
              </a:rPr>
              <a:t>For those new to the concept, it's essential to seek advice, review current realities, and set goals.</a:t>
            </a:r>
            <a:endParaRPr/>
          </a:p>
          <a:p>
            <a:pPr marL="342900" lvl="0" indent="-342900" algn="just" rtl="0">
              <a:lnSpc>
                <a:spcPct val="150000"/>
              </a:lnSpc>
              <a:spcBef>
                <a:spcPts val="1800"/>
              </a:spcBef>
              <a:spcAft>
                <a:spcPts val="0"/>
              </a:spcAft>
              <a:buSzPts val="2400"/>
              <a:buFont typeface="Arial"/>
              <a:buChar char="•"/>
            </a:pPr>
            <a:r>
              <a:rPr lang="en-US">
                <a:solidFill>
                  <a:srgbClr val="000000"/>
                </a:solidFill>
              </a:rPr>
              <a:t>From there, strategise and take immediate action.</a:t>
            </a:r>
            <a:endParaRPr/>
          </a:p>
          <a:p>
            <a:pPr marL="342900" lvl="0" indent="-342900" algn="just" rtl="0">
              <a:lnSpc>
                <a:spcPct val="150000"/>
              </a:lnSpc>
              <a:spcBef>
                <a:spcPts val="1800"/>
              </a:spcBef>
              <a:spcAft>
                <a:spcPts val="1200"/>
              </a:spcAft>
              <a:buSzPts val="2400"/>
              <a:buFont typeface="Arial"/>
              <a:buChar char="•"/>
            </a:pPr>
            <a:r>
              <a:rPr lang="en-US">
                <a:solidFill>
                  <a:srgbClr val="000000"/>
                </a:solidFill>
              </a:rPr>
              <a:t>Even small businesses can make a significant impact on climate change, as even small changes can significantly reduce their impact.</a:t>
            </a:r>
            <a:endParaRPr/>
          </a:p>
        </p:txBody>
      </p:sp>
      <p:sp>
        <p:nvSpPr>
          <p:cNvPr id="402" name="Google Shape;402;p34"/>
          <p:cNvSpPr txBox="1">
            <a:spLocks noGrp="1"/>
          </p:cNvSpPr>
          <p:nvPr>
            <p:ph type="body" idx="2"/>
          </p:nvPr>
        </p:nvSpPr>
        <p:spPr>
          <a:xfrm>
            <a:off x="600999" y="509413"/>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OBJECTIVES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body" idx="1"/>
          </p:nvPr>
        </p:nvSpPr>
        <p:spPr>
          <a:xfrm>
            <a:off x="4448176" y="313186"/>
            <a:ext cx="6935590" cy="623048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The Sustainability Starter Kit is designed to serve as a comprehensive guide for micro organisations to build into their day-to-day operations as well as future sustainability initiatives.</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The manual addresses the importance of sustainability, compliance with EU regulations, attracting conscious consumers, reducing costs, and building a resilient business model.</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It is tailored for micro businesses looking to make a positive impact on the environment, society, and on their bottom line.</a:t>
            </a:r>
            <a:endParaRPr>
              <a:solidFill>
                <a:srgbClr val="000000"/>
              </a:solidFill>
            </a:endParaRPr>
          </a:p>
        </p:txBody>
      </p:sp>
      <p:sp>
        <p:nvSpPr>
          <p:cNvPr id="408" name="Google Shape;408;p35"/>
          <p:cNvSpPr txBox="1">
            <a:spLocks noGrp="1"/>
          </p:cNvSpPr>
          <p:nvPr>
            <p:ph type="body" idx="2"/>
          </p:nvPr>
        </p:nvSpPr>
        <p:spPr>
          <a:xfrm>
            <a:off x="600999" y="484361"/>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OBJECTIVES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15" name="Google Shape;415;p3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416" name="Google Shape;416;p3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17" name="Google Shape;417;p38"/>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f054d8d8c2_3_8"/>
          <p:cNvSpPr txBox="1">
            <a:spLocks noGrp="1"/>
          </p:cNvSpPr>
          <p:nvPr>
            <p:ph type="body" idx="1"/>
          </p:nvPr>
        </p:nvSpPr>
        <p:spPr>
          <a:xfrm>
            <a:off x="4825907" y="826894"/>
            <a:ext cx="6341700" cy="5166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n-US" u="sng">
                <a:solidFill>
                  <a:schemeClr val="hlink"/>
                </a:solidFill>
                <a:hlinkClick r:id="rId3"/>
              </a:rPr>
              <a:t>https://www.undp.org/sustainable-development-goals</a:t>
            </a:r>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r>
              <a:rPr lang="en-US" u="sng">
                <a:solidFill>
                  <a:schemeClr val="hlink"/>
                </a:solidFill>
                <a:hlinkClick r:id="rId4"/>
              </a:rPr>
              <a:t>https://sdgs.un.org/</a:t>
            </a:r>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r>
              <a:rPr lang="en-US" u="sng">
                <a:solidFill>
                  <a:schemeClr val="hlink"/>
                </a:solidFill>
                <a:hlinkClick r:id="rId5"/>
              </a:rPr>
              <a:t>https://www.un.org/en/about-us/un-and-sustainability</a:t>
            </a:r>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r>
              <a:rPr lang="en-US" u="sng">
                <a:solidFill>
                  <a:schemeClr val="hlink"/>
                </a:solidFill>
                <a:hlinkClick r:id="rId6"/>
              </a:rPr>
              <a:t>https://www.sustain.ucla.edu/what-is-sustainability/</a:t>
            </a:r>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9"/>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430" name="Google Shape;430;p39"/>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431" name="Google Shape;431;p39"/>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432" name="Google Shape;432;p39"/>
          <p:cNvGrpSpPr/>
          <p:nvPr/>
        </p:nvGrpSpPr>
        <p:grpSpPr>
          <a:xfrm>
            <a:off x="8380634" y="2920943"/>
            <a:ext cx="3193903" cy="538831"/>
            <a:chOff x="5349868" y="8302092"/>
            <a:chExt cx="1664680" cy="280842"/>
          </a:xfrm>
        </p:grpSpPr>
        <p:grpSp>
          <p:nvGrpSpPr>
            <p:cNvPr id="433" name="Google Shape;433;p39"/>
            <p:cNvGrpSpPr/>
            <p:nvPr/>
          </p:nvGrpSpPr>
          <p:grpSpPr>
            <a:xfrm>
              <a:off x="6388006" y="8302092"/>
              <a:ext cx="280634" cy="280634"/>
              <a:chOff x="1950027" y="2499889"/>
              <a:chExt cx="850463" cy="850463"/>
            </a:xfrm>
          </p:grpSpPr>
          <p:sp>
            <p:nvSpPr>
              <p:cNvPr id="434" name="Google Shape;434;p39"/>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35" name="Google Shape;435;p39"/>
              <p:cNvGrpSpPr/>
              <p:nvPr/>
            </p:nvGrpSpPr>
            <p:grpSpPr>
              <a:xfrm>
                <a:off x="2107521" y="2657382"/>
                <a:ext cx="535476" cy="535477"/>
                <a:chOff x="2107521" y="2657382"/>
                <a:chExt cx="535476" cy="535477"/>
              </a:xfrm>
            </p:grpSpPr>
            <p:sp>
              <p:nvSpPr>
                <p:cNvPr id="436" name="Google Shape;436;p3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3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3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39" name="Google Shape;439;p39"/>
            <p:cNvGrpSpPr/>
            <p:nvPr/>
          </p:nvGrpSpPr>
          <p:grpSpPr>
            <a:xfrm>
              <a:off x="5695775" y="8302092"/>
              <a:ext cx="280634" cy="280634"/>
              <a:chOff x="-147782" y="2499889"/>
              <a:chExt cx="850463" cy="850463"/>
            </a:xfrm>
          </p:grpSpPr>
          <p:sp>
            <p:nvSpPr>
              <p:cNvPr id="440" name="Google Shape;440;p39"/>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p39"/>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42" name="Google Shape;442;p39"/>
            <p:cNvGrpSpPr/>
            <p:nvPr/>
          </p:nvGrpSpPr>
          <p:grpSpPr>
            <a:xfrm>
              <a:off x="6733914" y="8302092"/>
              <a:ext cx="280634" cy="280634"/>
              <a:chOff x="2998302" y="2499889"/>
              <a:chExt cx="850463" cy="850463"/>
            </a:xfrm>
          </p:grpSpPr>
          <p:sp>
            <p:nvSpPr>
              <p:cNvPr id="443" name="Google Shape;443;p39"/>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 name="Google Shape;444;p39"/>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45" name="Google Shape;445;p39"/>
            <p:cNvGrpSpPr/>
            <p:nvPr/>
          </p:nvGrpSpPr>
          <p:grpSpPr>
            <a:xfrm>
              <a:off x="5349868" y="8302092"/>
              <a:ext cx="280634" cy="280842"/>
              <a:chOff x="-1196056" y="2499889"/>
              <a:chExt cx="850463" cy="851092"/>
            </a:xfrm>
          </p:grpSpPr>
          <p:sp>
            <p:nvSpPr>
              <p:cNvPr id="446" name="Google Shape;446;p3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39"/>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48" name="Google Shape;448;p39"/>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9" name="Google Shape;449;p39"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86" name="Google Shape;186;p3"/>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87" name="Google Shape;187;p3"/>
          <p:cNvSpPr txBox="1"/>
          <p:nvPr/>
        </p:nvSpPr>
        <p:spPr>
          <a:xfrm>
            <a:off x="6163904" y="4770223"/>
            <a:ext cx="4521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INTRODUCTION TO THE SOS STARTER KIT</a:t>
            </a: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OVERVIEW OF THE TOPIC</a:t>
            </a:r>
            <a:endParaRPr/>
          </a:p>
        </p:txBody>
      </p:sp>
      <p:sp>
        <p:nvSpPr>
          <p:cNvPr id="193" name="Google Shape;193;p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194" name="Google Shape;194;p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OBJECTIVES</a:t>
            </a:r>
            <a:endParaRPr/>
          </a:p>
          <a:p>
            <a:pPr marL="0" lvl="0" indent="0" algn="l" rtl="0">
              <a:lnSpc>
                <a:spcPct val="100000"/>
              </a:lnSpc>
              <a:spcBef>
                <a:spcPts val="0"/>
              </a:spcBef>
              <a:spcAft>
                <a:spcPts val="0"/>
              </a:spcAft>
              <a:buClr>
                <a:srgbClr val="73B64B"/>
              </a:buClr>
              <a:buSzPts val="2400"/>
              <a:buNone/>
            </a:pPr>
            <a:endParaRPr/>
          </a:p>
        </p:txBody>
      </p:sp>
      <p:sp>
        <p:nvSpPr>
          <p:cNvPr id="195" name="Google Shape;195;p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REFERENCES</a:t>
            </a:r>
            <a:endParaRPr/>
          </a:p>
          <a:p>
            <a:pPr marL="0" lvl="0" indent="0" algn="l" rtl="0">
              <a:lnSpc>
                <a:spcPct val="100000"/>
              </a:lnSpc>
              <a:spcBef>
                <a:spcPts val="0"/>
              </a:spcBef>
              <a:spcAft>
                <a:spcPts val="0"/>
              </a:spcAft>
              <a:buClr>
                <a:srgbClr val="73B64B"/>
              </a:buClr>
              <a:buSzPts val="2400"/>
              <a:buNone/>
            </a:pPr>
            <a:endParaRPr/>
          </a:p>
        </p:txBody>
      </p:sp>
      <p:sp>
        <p:nvSpPr>
          <p:cNvPr id="196" name="Google Shape;196;p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197" name="Google Shape;197;p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198" name="Google Shape;198;p4"/>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99" name="Google Shape;199;p4"/>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00" name="Google Shape;200;p4"/>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OVERVIEW</a:t>
            </a:r>
            <a:endParaRPr/>
          </a:p>
        </p:txBody>
      </p:sp>
      <p:sp>
        <p:nvSpPr>
          <p:cNvPr id="206" name="Google Shape;206;p5"/>
          <p:cNvSpPr txBox="1">
            <a:spLocks noGrp="1"/>
          </p:cNvSpPr>
          <p:nvPr>
            <p:ph type="body" idx="2"/>
          </p:nvPr>
        </p:nvSpPr>
        <p:spPr>
          <a:xfrm>
            <a:off x="904856" y="1964289"/>
            <a:ext cx="10479218"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latin typeface="Calibri"/>
                <a:ea typeface="Calibri"/>
                <a:cs typeface="Calibri"/>
                <a:sym typeface="Calibri"/>
              </a:rPr>
              <a:t>The concept of sustainable development was introduced in 1987 by the Brundtland Commission in their document "Our Common Future.“</a:t>
            </a:r>
            <a:endParaRPr>
              <a:latin typeface="Calibri"/>
              <a:ea typeface="Calibri"/>
              <a:cs typeface="Calibri"/>
              <a:sym typeface="Calibri"/>
            </a:endParaRPr>
          </a:p>
          <a:p>
            <a:pPr marL="342900" lvl="0" indent="-342900" algn="just" rtl="0">
              <a:lnSpc>
                <a:spcPct val="150000"/>
              </a:lnSpc>
              <a:spcBef>
                <a:spcPts val="600"/>
              </a:spcBef>
              <a:spcAft>
                <a:spcPts val="0"/>
              </a:spcAft>
              <a:buSzPts val="2400"/>
              <a:buFont typeface="Arial"/>
              <a:buChar char="•"/>
            </a:pPr>
            <a:r>
              <a:rPr lang="en-US">
                <a:solidFill>
                  <a:srgbClr val="222222"/>
                </a:solidFill>
                <a:latin typeface="Calibri"/>
                <a:ea typeface="Calibri"/>
                <a:cs typeface="Calibri"/>
                <a:sym typeface="Calibri"/>
              </a:rPr>
              <a:t>Sustainable development approach seeks to fulfil the needs of current generations without jeopardising the ability of future generations to meet their own needs.</a:t>
            </a:r>
            <a:endParaRPr>
              <a:latin typeface="Calibri"/>
              <a:ea typeface="Calibri"/>
              <a:cs typeface="Calibri"/>
              <a:sym typeface="Calibri"/>
            </a:endParaRPr>
          </a:p>
          <a:p>
            <a:pPr marL="342900" lvl="0" indent="-342900" algn="just" rtl="0">
              <a:lnSpc>
                <a:spcPct val="150000"/>
              </a:lnSpc>
              <a:spcBef>
                <a:spcPts val="600"/>
              </a:spcBef>
              <a:spcAft>
                <a:spcPts val="0"/>
              </a:spcAft>
              <a:buSzPts val="2400"/>
              <a:buFont typeface="Arial"/>
              <a:buChar char="•"/>
            </a:pPr>
            <a:r>
              <a:rPr lang="en-US">
                <a:solidFill>
                  <a:srgbClr val="222222"/>
                </a:solidFill>
                <a:latin typeface="Calibri"/>
                <a:ea typeface="Calibri"/>
                <a:cs typeface="Calibri"/>
                <a:sym typeface="Calibri"/>
              </a:rPr>
              <a:t>It recognizes that economic growth is necessary to provide essentials like clean water and food, while also acknowledging the challenge of environmental damage often associated with economic progress.</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7"/>
          <p:cNvSpPr txBox="1">
            <a:spLocks noGrp="1"/>
          </p:cNvSpPr>
          <p:nvPr>
            <p:ph type="body" idx="1"/>
          </p:nvPr>
        </p:nvSpPr>
        <p:spPr>
          <a:xfrm>
            <a:off x="4479532" y="573886"/>
            <a:ext cx="6904200" cy="59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The term "sustainability" was first used in the 1700s, originating from the German term "nachhaltigkeit," which translates to "sustained yield" in English. </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The term was coined to describe the practice of harvesting enough trees to ensure forests can naturally regenerate for the long term.</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The concept further broadened moving beyond forestry but still mainly confined to research and science.</a:t>
            </a:r>
            <a:endParaRPr/>
          </a:p>
        </p:txBody>
      </p:sp>
      <p:sp>
        <p:nvSpPr>
          <p:cNvPr id="212" name="Google Shape;212;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ORIGIN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f101b667f2_0_0"/>
          <p:cNvPicPr preferRelativeResize="0">
            <a:picLocks noGrp="1"/>
          </p:cNvPicPr>
          <p:nvPr>
            <p:ph type="pic" idx="2"/>
          </p:nvPr>
        </p:nvPicPr>
        <p:blipFill rotWithShape="1">
          <a:blip r:embed="rId3">
            <a:alphaModFix/>
          </a:blip>
          <a:srcRect l="31210" r="31210"/>
          <a:stretch/>
        </p:blipFill>
        <p:spPr>
          <a:xfrm>
            <a:off x="7734300" y="1385380"/>
            <a:ext cx="2444750" cy="4337050"/>
          </a:xfrm>
          <a:prstGeom prst="rect">
            <a:avLst/>
          </a:prstGeom>
          <a:solidFill>
            <a:srgbClr val="D8D8D8"/>
          </a:solidFill>
          <a:ln>
            <a:noFill/>
          </a:ln>
        </p:spPr>
      </p:pic>
      <p:sp>
        <p:nvSpPr>
          <p:cNvPr id="219" name="Google Shape;219;g2f101b667f2_0_0"/>
          <p:cNvSpPr txBox="1">
            <a:spLocks noGrp="1"/>
          </p:cNvSpPr>
          <p:nvPr>
            <p:ph type="body" idx="3"/>
          </p:nvPr>
        </p:nvSpPr>
        <p:spPr>
          <a:xfrm>
            <a:off x="340900" y="933800"/>
            <a:ext cx="6878100" cy="57840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Char char="•"/>
            </a:pPr>
            <a:r>
              <a:rPr lang="en-US">
                <a:solidFill>
                  <a:srgbClr val="000000"/>
                </a:solidFill>
              </a:rPr>
              <a:t>In 1972</a:t>
            </a:r>
            <a:r>
              <a:rPr lang="en-US">
                <a:solidFill>
                  <a:schemeClr val="lt1"/>
                </a:solidFill>
                <a:latin typeface="Montserrat Light"/>
                <a:ea typeface="Montserrat Light"/>
                <a:cs typeface="Montserrat Light"/>
                <a:sym typeface="Montserrat Light"/>
              </a:rPr>
              <a:t> </a:t>
            </a:r>
            <a:r>
              <a:rPr lang="en-US">
                <a:solidFill>
                  <a:srgbClr val="000000"/>
                </a:solidFill>
              </a:rPr>
              <a:t>The Ecologist published the Blueprint for Survival, a series of scientific papers advocating for better resource management and changes in consumer behaviours in western societies.</a:t>
            </a:r>
            <a:endParaRPr>
              <a:solidFill>
                <a:schemeClr val="lt1"/>
              </a:solidFill>
              <a:latin typeface="Montserrat Light"/>
              <a:ea typeface="Montserrat Light"/>
              <a:cs typeface="Montserrat Light"/>
              <a:sym typeface="Montserrat Light"/>
            </a:endParaRPr>
          </a:p>
          <a:p>
            <a:pPr marL="342900" lvl="0" indent="-342900" algn="just" rtl="0">
              <a:lnSpc>
                <a:spcPct val="150000"/>
              </a:lnSpc>
              <a:spcBef>
                <a:spcPts val="1200"/>
              </a:spcBef>
              <a:spcAft>
                <a:spcPts val="0"/>
              </a:spcAft>
              <a:buSzPts val="2400"/>
              <a:buChar char="•"/>
            </a:pPr>
            <a:r>
              <a:rPr lang="en-US">
                <a:solidFill>
                  <a:srgbClr val="000000"/>
                </a:solidFill>
              </a:rPr>
              <a:t>A global think-tank released the report Limits to Growth, providing a definition for sustainability. The term was defined as the ability to avoid sudden collapses and meet the basic needs of all people.</a:t>
            </a:r>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body" idx="1"/>
          </p:nvPr>
        </p:nvSpPr>
        <p:spPr>
          <a:xfrm>
            <a:off x="4555732" y="1322836"/>
            <a:ext cx="6904200" cy="60699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600"/>
              </a:spcBef>
              <a:spcAft>
                <a:spcPts val="0"/>
              </a:spcAft>
              <a:buSzPts val="2400"/>
              <a:buChar char="•"/>
            </a:pPr>
            <a:r>
              <a:rPr lang="en-US">
                <a:solidFill>
                  <a:srgbClr val="000000"/>
                </a:solidFill>
              </a:rPr>
              <a:t>In 1972, the United Nations hosted a world conference on the human environment in Stockholm, where the term sustainable development was introduced.</a:t>
            </a:r>
            <a:endParaRPr/>
          </a:p>
          <a:p>
            <a:pPr marL="457200" lvl="0" indent="-381000" algn="just" rtl="0">
              <a:lnSpc>
                <a:spcPct val="150000"/>
              </a:lnSpc>
              <a:spcBef>
                <a:spcPts val="600"/>
              </a:spcBef>
              <a:spcAft>
                <a:spcPts val="0"/>
              </a:spcAft>
              <a:buSzPts val="2400"/>
              <a:buChar char="•"/>
            </a:pPr>
            <a:r>
              <a:rPr lang="en-US">
                <a:solidFill>
                  <a:srgbClr val="000000"/>
                </a:solidFill>
              </a:rPr>
              <a:t>Throughout the 1980s, the concept of sustainability gained increasing prominence.</a:t>
            </a:r>
            <a:endParaRPr/>
          </a:p>
        </p:txBody>
      </p:sp>
      <p:sp>
        <p:nvSpPr>
          <p:cNvPr id="225" name="Google Shape;225;p8"/>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EVOLUTION</a:t>
            </a:r>
            <a:endParaRPr/>
          </a:p>
          <a:p>
            <a:pPr marL="0" lvl="0" indent="0" algn="l" rtl="0">
              <a:lnSpc>
                <a:spcPct val="90000"/>
              </a:lnSpc>
              <a:spcBef>
                <a:spcPts val="0"/>
              </a:spcBef>
              <a:spcAft>
                <a:spcPts val="0"/>
              </a:spcAft>
              <a:buClr>
                <a:schemeClr val="lt1"/>
              </a:buClr>
              <a:buSzPts val="3600"/>
              <a:buNone/>
            </a:pPr>
            <a:endParaRPr/>
          </a:p>
          <a:p>
            <a:pPr marL="0" lvl="0" indent="0" algn="l" rtl="0">
              <a:lnSpc>
                <a:spcPct val="90000"/>
              </a:lnSpc>
              <a:spcBef>
                <a:spcPts val="0"/>
              </a:spcBef>
              <a:spcAft>
                <a:spcPts val="0"/>
              </a:spcAft>
              <a:buClr>
                <a:schemeClr val="lt1"/>
              </a:buClr>
              <a:buSzPts val="36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2038</Words>
  <Application>Microsoft Office PowerPoint</Application>
  <PresentationFormat>Widescreen</PresentationFormat>
  <Paragraphs>167</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GV Vadivan</cp:lastModifiedBy>
  <cp:revision>2</cp:revision>
  <dcterms:modified xsi:type="dcterms:W3CDTF">2024-10-11T10:35:41Z</dcterms:modified>
</cp:coreProperties>
</file>