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12192000" cy="6858000"/>
  <p:notesSz cx="6858000" cy="9144000"/>
  <p:embeddedFontLst>
    <p:embeddedFont>
      <p:font typeface="Montserrat" panose="00000500000000000000" pitchFamily="2" charset="0"/>
      <p:regular r:id="rId83"/>
      <p:bold r:id="rId84"/>
      <p:italic r:id="rId85"/>
      <p:boldItalic r:id="rId86"/>
    </p:embeddedFont>
    <p:embeddedFont>
      <p:font typeface="Montserrat Light" panose="00000400000000000000" pitchFamily="2"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4" roundtripDataSignature="AMtx7mi38gpSBNYi1ppK5J0aQA1FRXDS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FD185F-4F2C-4558-8746-A6ED17156A0C}">
  <a:tblStyle styleId="{0DFD185F-4F2C-4558-8746-A6ED17156A0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6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0" name="Google Shape;35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f055413b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f055413b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2f055413be5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6" name="Google Shape;4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7" name="Google Shape;51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6" name="Google Shape;60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9" name="Google Shape;61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2" name="Google Shape;652;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0" name="Google Shape;67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2" name="Google Shape;702;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0" name="Google Shape;710;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8" name="Google Shape;728;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4" name="Google Shape;734;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2" name="Google Shape;75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4" name="Google Shape;76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f055413be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2f055413be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1" name="Google Shape;771;g2f055413be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1" name="Google Shape;801;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6"/>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6"/>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6"/>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6"/>
          <p:cNvGrpSpPr/>
          <p:nvPr/>
        </p:nvGrpSpPr>
        <p:grpSpPr>
          <a:xfrm>
            <a:off x="-695010" y="4529052"/>
            <a:ext cx="2530502" cy="2045219"/>
            <a:chOff x="5816064" y="9435173"/>
            <a:chExt cx="798029" cy="644988"/>
          </a:xfrm>
        </p:grpSpPr>
        <p:sp>
          <p:nvSpPr>
            <p:cNvPr id="17" name="Google Shape;17;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76"/>
          <p:cNvPicPr preferRelativeResize="0"/>
          <p:nvPr/>
        </p:nvPicPr>
        <p:blipFill rotWithShape="1">
          <a:blip r:embed="rId2">
            <a:alphaModFix/>
          </a:blip>
          <a:srcRect/>
          <a:stretch/>
        </p:blipFill>
        <p:spPr>
          <a:xfrm>
            <a:off x="10599937" y="6116715"/>
            <a:ext cx="1588831" cy="362954"/>
          </a:xfrm>
          <a:prstGeom prst="rect">
            <a:avLst/>
          </a:prstGeom>
          <a:noFill/>
          <a:ln>
            <a:noFill/>
          </a:ln>
        </p:spPr>
      </p:pic>
      <p:pic>
        <p:nvPicPr>
          <p:cNvPr id="34" name="Google Shape;34;p76"/>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4"/>
        <p:cNvGrpSpPr/>
        <p:nvPr/>
      </p:nvGrpSpPr>
      <p:grpSpPr>
        <a:xfrm>
          <a:off x="0" y="0"/>
          <a:ext cx="0" cy="0"/>
          <a:chOff x="0" y="0"/>
          <a:chExt cx="0" cy="0"/>
        </a:xfrm>
      </p:grpSpPr>
      <p:sp>
        <p:nvSpPr>
          <p:cNvPr id="145" name="Google Shape;145;p85"/>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85"/>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85"/>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85"/>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49"/>
        <p:cNvGrpSpPr/>
        <p:nvPr/>
      </p:nvGrpSpPr>
      <p:grpSpPr>
        <a:xfrm>
          <a:off x="0" y="0"/>
          <a:ext cx="0" cy="0"/>
          <a:chOff x="0" y="0"/>
          <a:chExt cx="0" cy="0"/>
        </a:xfrm>
      </p:grpSpPr>
      <p:sp>
        <p:nvSpPr>
          <p:cNvPr id="150" name="Google Shape;150;p8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86"/>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2" name="Google Shape;152;p8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53" name="Google Shape;153;p86"/>
          <p:cNvSpPr>
            <a:spLocks noGrp="1"/>
          </p:cNvSpPr>
          <p:nvPr>
            <p:ph type="pic" idx="2"/>
          </p:nvPr>
        </p:nvSpPr>
        <p:spPr>
          <a:xfrm>
            <a:off x="635271" y="2095585"/>
            <a:ext cx="5130800" cy="3913188"/>
          </a:xfrm>
          <a:prstGeom prst="rect">
            <a:avLst/>
          </a:prstGeom>
          <a:solidFill>
            <a:srgbClr val="D8D8D8"/>
          </a:solidFill>
          <a:ln>
            <a:noFill/>
          </a:ln>
        </p:spPr>
      </p:sp>
      <p:sp>
        <p:nvSpPr>
          <p:cNvPr id="154" name="Google Shape;154;p8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86"/>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56"/>
        <p:cNvGrpSpPr/>
        <p:nvPr/>
      </p:nvGrpSpPr>
      <p:grpSpPr>
        <a:xfrm>
          <a:off x="0" y="0"/>
          <a:ext cx="0" cy="0"/>
          <a:chOff x="0" y="0"/>
          <a:chExt cx="0" cy="0"/>
        </a:xfrm>
      </p:grpSpPr>
      <p:sp>
        <p:nvSpPr>
          <p:cNvPr id="157" name="Google Shape;157;p87"/>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87"/>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59" name="Google Shape;159;p87"/>
          <p:cNvSpPr>
            <a:spLocks noGrp="1"/>
          </p:cNvSpPr>
          <p:nvPr>
            <p:ph type="pic" idx="2"/>
          </p:nvPr>
        </p:nvSpPr>
        <p:spPr>
          <a:xfrm>
            <a:off x="799128" y="746272"/>
            <a:ext cx="10203652" cy="5365455"/>
          </a:xfrm>
          <a:prstGeom prst="rect">
            <a:avLst/>
          </a:prstGeom>
          <a:solidFill>
            <a:srgbClr val="BFBFBF"/>
          </a:solidFill>
          <a:ln>
            <a:noFill/>
          </a:ln>
        </p:spPr>
      </p:sp>
      <p:sp>
        <p:nvSpPr>
          <p:cNvPr id="160" name="Google Shape;160;p87"/>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61" name="Google Shape;161;p87"/>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62"/>
        <p:cNvGrpSpPr/>
        <p:nvPr/>
      </p:nvGrpSpPr>
      <p:grpSpPr>
        <a:xfrm>
          <a:off x="0" y="0"/>
          <a:ext cx="0" cy="0"/>
          <a:chOff x="0" y="0"/>
          <a:chExt cx="0" cy="0"/>
        </a:xfrm>
      </p:grpSpPr>
      <p:sp>
        <p:nvSpPr>
          <p:cNvPr id="163" name="Google Shape;163;p88"/>
          <p:cNvSpPr>
            <a:spLocks noGrp="1"/>
          </p:cNvSpPr>
          <p:nvPr>
            <p:ph type="pic" idx="2"/>
          </p:nvPr>
        </p:nvSpPr>
        <p:spPr>
          <a:xfrm>
            <a:off x="0" y="-12469"/>
            <a:ext cx="12192000" cy="6870469"/>
          </a:xfrm>
          <a:prstGeom prst="rect">
            <a:avLst/>
          </a:prstGeom>
          <a:solidFill>
            <a:srgbClr val="BFBFBF"/>
          </a:solidFill>
          <a:ln>
            <a:noFill/>
          </a:ln>
        </p:spPr>
      </p:sp>
      <p:sp>
        <p:nvSpPr>
          <p:cNvPr id="164" name="Google Shape;164;p88"/>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88"/>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66"/>
        <p:cNvGrpSpPr/>
        <p:nvPr/>
      </p:nvGrpSpPr>
      <p:grpSpPr>
        <a:xfrm>
          <a:off x="0" y="0"/>
          <a:ext cx="0" cy="0"/>
          <a:chOff x="0" y="0"/>
          <a:chExt cx="0" cy="0"/>
        </a:xfrm>
      </p:grpSpPr>
      <p:sp>
        <p:nvSpPr>
          <p:cNvPr id="167" name="Google Shape;167;p89"/>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8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89"/>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0"/>
        <p:cNvGrpSpPr/>
        <p:nvPr/>
      </p:nvGrpSpPr>
      <p:grpSpPr>
        <a:xfrm>
          <a:off x="0" y="0"/>
          <a:ext cx="0" cy="0"/>
          <a:chOff x="0" y="0"/>
          <a:chExt cx="0" cy="0"/>
        </a:xfrm>
      </p:grpSpPr>
      <p:sp>
        <p:nvSpPr>
          <p:cNvPr id="171" name="Google Shape;171;p90"/>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90"/>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90"/>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90"/>
          <p:cNvGrpSpPr/>
          <p:nvPr/>
        </p:nvGrpSpPr>
        <p:grpSpPr>
          <a:xfrm>
            <a:off x="-1984680" y="2794849"/>
            <a:ext cx="3760285" cy="3039163"/>
            <a:chOff x="5816064" y="9435173"/>
            <a:chExt cx="798029" cy="644988"/>
          </a:xfrm>
        </p:grpSpPr>
        <p:sp>
          <p:nvSpPr>
            <p:cNvPr id="175" name="Google Shape;175;p9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9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9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9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9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9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9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9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9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9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9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9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9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9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9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90" name="Google Shape;190;p90"/>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91" name="Google Shape;191;p90"/>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192" name="Google Shape;192;p90"/>
          <p:cNvPicPr preferRelativeResize="0"/>
          <p:nvPr/>
        </p:nvPicPr>
        <p:blipFill rotWithShape="1">
          <a:blip r:embed="rId3">
            <a:alphaModFix/>
          </a:blip>
          <a:srcRect/>
          <a:stretch/>
        </p:blipFill>
        <p:spPr>
          <a:xfrm>
            <a:off x="600648" y="6175677"/>
            <a:ext cx="2349914" cy="492013"/>
          </a:xfrm>
          <a:prstGeom prst="rect">
            <a:avLst/>
          </a:prstGeom>
          <a:noFill/>
          <a:ln>
            <a:noFill/>
          </a:ln>
        </p:spPr>
      </p:pic>
      <p:sp>
        <p:nvSpPr>
          <p:cNvPr id="193" name="Google Shape;193;p90"/>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4" name="Google Shape;194;p90"/>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95"/>
        <p:cNvGrpSpPr/>
        <p:nvPr/>
      </p:nvGrpSpPr>
      <p:grpSpPr>
        <a:xfrm>
          <a:off x="0" y="0"/>
          <a:ext cx="0" cy="0"/>
          <a:chOff x="0" y="0"/>
          <a:chExt cx="0" cy="0"/>
        </a:xfrm>
      </p:grpSpPr>
      <p:sp>
        <p:nvSpPr>
          <p:cNvPr id="196" name="Google Shape;196;p91"/>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91"/>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8" name="Google Shape;198;p91"/>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9" name="Google Shape;199;p91"/>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200" name="Google Shape;200;p91"/>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201" name="Google Shape;201;p91"/>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202" name="Google Shape;202;p91"/>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203" name="Google Shape;203;p9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4"/>
        <p:cNvGrpSpPr/>
        <p:nvPr/>
      </p:nvGrpSpPr>
      <p:grpSpPr>
        <a:xfrm>
          <a:off x="0" y="0"/>
          <a:ext cx="0" cy="0"/>
          <a:chOff x="0" y="0"/>
          <a:chExt cx="0" cy="0"/>
        </a:xfrm>
      </p:grpSpPr>
      <p:sp>
        <p:nvSpPr>
          <p:cNvPr id="205" name="Google Shape;205;p92"/>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92"/>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92"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8" name="Google Shape;208;p92"/>
          <p:cNvSpPr>
            <a:spLocks noGrp="1"/>
          </p:cNvSpPr>
          <p:nvPr>
            <p:ph type="pic" idx="2"/>
          </p:nvPr>
        </p:nvSpPr>
        <p:spPr>
          <a:xfrm>
            <a:off x="7735037" y="1373925"/>
            <a:ext cx="2444127" cy="4336988"/>
          </a:xfrm>
          <a:prstGeom prst="rect">
            <a:avLst/>
          </a:prstGeom>
          <a:solidFill>
            <a:srgbClr val="D8D8D8"/>
          </a:solidFill>
          <a:ln>
            <a:noFill/>
          </a:ln>
        </p:spPr>
      </p:sp>
      <p:sp>
        <p:nvSpPr>
          <p:cNvPr id="209" name="Google Shape;209;p92"/>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9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77"/>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77"/>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77"/>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81"/>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81"/>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81"/>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81"/>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81"/>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81"/>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46"/>
        <p:cNvGrpSpPr/>
        <p:nvPr/>
      </p:nvGrpSpPr>
      <p:grpSpPr>
        <a:xfrm>
          <a:off x="0" y="0"/>
          <a:ext cx="0" cy="0"/>
          <a:chOff x="0" y="0"/>
          <a:chExt cx="0" cy="0"/>
        </a:xfrm>
      </p:grpSpPr>
      <p:sp>
        <p:nvSpPr>
          <p:cNvPr id="47" name="Google Shape;47;p78"/>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78"/>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78"/>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8"/>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78"/>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78"/>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78"/>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78"/>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78"/>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78"/>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78"/>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 name="Google Shape;58;p78"/>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59" name="Google Shape;59;p78"/>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0" name="Google Shape;60;p78"/>
          <p:cNvGrpSpPr/>
          <p:nvPr/>
        </p:nvGrpSpPr>
        <p:grpSpPr>
          <a:xfrm>
            <a:off x="-692770" y="4423334"/>
            <a:ext cx="3029570" cy="2448579"/>
            <a:chOff x="5816064" y="9435173"/>
            <a:chExt cx="798029" cy="644988"/>
          </a:xfrm>
        </p:grpSpPr>
        <p:sp>
          <p:nvSpPr>
            <p:cNvPr id="61" name="Google Shape;61;p78"/>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8"/>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8"/>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8"/>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78"/>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78"/>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78"/>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8"/>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8"/>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78"/>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78"/>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78"/>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78"/>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78"/>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78"/>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6" name="Google Shape;76;p78"/>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77" name="Google Shape;77;p78"/>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78"/>
        <p:cNvGrpSpPr/>
        <p:nvPr/>
      </p:nvGrpSpPr>
      <p:grpSpPr>
        <a:xfrm>
          <a:off x="0" y="0"/>
          <a:ext cx="0" cy="0"/>
          <a:chOff x="0" y="0"/>
          <a:chExt cx="0" cy="0"/>
        </a:xfrm>
      </p:grpSpPr>
      <p:sp>
        <p:nvSpPr>
          <p:cNvPr id="79" name="Google Shape;79;p79"/>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80" name="Google Shape;80;p79"/>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79"/>
          <p:cNvGrpSpPr/>
          <p:nvPr/>
        </p:nvGrpSpPr>
        <p:grpSpPr>
          <a:xfrm>
            <a:off x="6966447" y="3406884"/>
            <a:ext cx="3616885" cy="2923263"/>
            <a:chOff x="5816064" y="9435173"/>
            <a:chExt cx="798029" cy="644988"/>
          </a:xfrm>
        </p:grpSpPr>
        <p:sp>
          <p:nvSpPr>
            <p:cNvPr id="82" name="Google Shape;82;p79"/>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79"/>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9"/>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9"/>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9"/>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9"/>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9"/>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9"/>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9"/>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9"/>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9"/>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9"/>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9"/>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9"/>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9"/>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79"/>
          <p:cNvSpPr>
            <a:spLocks noGrp="1"/>
          </p:cNvSpPr>
          <p:nvPr>
            <p:ph type="pic" idx="2"/>
          </p:nvPr>
        </p:nvSpPr>
        <p:spPr>
          <a:xfrm>
            <a:off x="238772" y="2626822"/>
            <a:ext cx="7708195" cy="3396829"/>
          </a:xfrm>
          <a:prstGeom prst="rect">
            <a:avLst/>
          </a:prstGeom>
          <a:solidFill>
            <a:srgbClr val="BFBFBF"/>
          </a:solidFill>
          <a:ln>
            <a:noFill/>
          </a:ln>
        </p:spPr>
      </p:sp>
      <p:sp>
        <p:nvSpPr>
          <p:cNvPr id="98" name="Google Shape;98;p79"/>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80"/>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8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8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8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8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8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8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8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80"/>
          <p:cNvSpPr>
            <a:spLocks noGrp="1"/>
          </p:cNvSpPr>
          <p:nvPr>
            <p:ph type="pic" idx="8"/>
          </p:nvPr>
        </p:nvSpPr>
        <p:spPr>
          <a:xfrm>
            <a:off x="-48344" y="0"/>
            <a:ext cx="3570477" cy="6858000"/>
          </a:xfrm>
          <a:prstGeom prst="rect">
            <a:avLst/>
          </a:prstGeom>
          <a:solidFill>
            <a:srgbClr val="D8D8D8"/>
          </a:solidFill>
          <a:ln>
            <a:noFill/>
          </a:ln>
        </p:spPr>
      </p:sp>
      <p:sp>
        <p:nvSpPr>
          <p:cNvPr id="109" name="Google Shape;109;p8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8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82"/>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82"/>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82"/>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8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82"/>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82"/>
          <p:cNvGrpSpPr/>
          <p:nvPr/>
        </p:nvGrpSpPr>
        <p:grpSpPr>
          <a:xfrm>
            <a:off x="-848733" y="3847224"/>
            <a:ext cx="3746119" cy="3027714"/>
            <a:chOff x="5816064" y="9435173"/>
            <a:chExt cx="798029" cy="644988"/>
          </a:xfrm>
        </p:grpSpPr>
        <p:sp>
          <p:nvSpPr>
            <p:cNvPr id="118" name="Google Shape;118;p8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8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8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8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8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8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8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8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8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8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8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8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8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8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8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8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Photo Slide 02">
  <p:cSld name="Quote/Photo Slide 02">
    <p:spTree>
      <p:nvGrpSpPr>
        <p:cNvPr id="1" name="Shape 134"/>
        <p:cNvGrpSpPr/>
        <p:nvPr/>
      </p:nvGrpSpPr>
      <p:grpSpPr>
        <a:xfrm>
          <a:off x="0" y="0"/>
          <a:ext cx="0" cy="0"/>
          <a:chOff x="0" y="0"/>
          <a:chExt cx="0" cy="0"/>
        </a:xfrm>
      </p:grpSpPr>
      <p:sp>
        <p:nvSpPr>
          <p:cNvPr id="135" name="Google Shape;135;p83"/>
          <p:cNvSpPr/>
          <p:nvPr/>
        </p:nvSpPr>
        <p:spPr>
          <a:xfrm rot="-5400000">
            <a:off x="4192375" y="-642572"/>
            <a:ext cx="3807250" cy="812984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83"/>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8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83"/>
          <p:cNvSpPr>
            <a:spLocks noGrp="1"/>
          </p:cNvSpPr>
          <p:nvPr>
            <p:ph type="pic" idx="3"/>
          </p:nvPr>
        </p:nvSpPr>
        <p:spPr>
          <a:xfrm>
            <a:off x="-2" y="-7299"/>
            <a:ext cx="12192002" cy="6865298"/>
          </a:xfrm>
          <a:prstGeom prst="rect">
            <a:avLst/>
          </a:prstGeom>
          <a:solidFill>
            <a:srgbClr val="BFBFBF"/>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84"/>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84"/>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84"/>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84"/>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75"/>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isdTMuN4D-k?si=3V89M6P5eu0WToPD"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www.kotterinc.com/methodology/8-steps/"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hatfix.com/blog/lewins-change-model/" TargetMode="External"/><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hyperlink" Target="https://www.constellation.com/solutions/for-your-small-business/goals/developing-a-small-businesss-sustainability-plan.html"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interface.com/US/en-US/sustainability/our-mission.html"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spWuVxu16bM"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askattest.com/blog/articles/sustainability-fails"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thesustainableagency.com/blog/greenwashing-examples/#hefty"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7" name="Google Shape;217;p1"/>
          <p:cNvSpPr txBox="1"/>
          <p:nvPr/>
        </p:nvSpPr>
        <p:spPr>
          <a:xfrm>
            <a:off x="226433" y="523776"/>
            <a:ext cx="6476785" cy="1702605"/>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rgbClr val="000000"/>
                </a:solidFill>
                <a:latin typeface="Calibri"/>
                <a:ea typeface="Calibri"/>
                <a:cs typeface="Calibri"/>
                <a:sym typeface="Calibri"/>
              </a:rPr>
              <a:t>Starter Kit</a:t>
            </a:r>
            <a:endParaRPr sz="1400" b="0" i="0" u="none" strike="noStrike" cap="none">
              <a:solidFill>
                <a:srgbClr val="000000"/>
              </a:solidFill>
              <a:latin typeface="Arial"/>
              <a:ea typeface="Arial"/>
              <a:cs typeface="Arial"/>
              <a:sym typeface="Arial"/>
            </a:endParaRPr>
          </a:p>
        </p:txBody>
      </p:sp>
      <p:sp>
        <p:nvSpPr>
          <p:cNvPr id="218" name="Google Shape;218;p1"/>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a:solidFill>
                  <a:schemeClr val="lt1"/>
                </a:solidFill>
                <a:latin typeface="Calibri"/>
                <a:ea typeface="Calibri"/>
                <a:cs typeface="Calibri"/>
                <a:sym typeface="Calibri"/>
              </a:rPr>
              <a:t>10. PITFALLS IN SUSTAINABLE BUSINESSES</a:t>
            </a:r>
            <a:endParaRPr sz="1400" b="0" i="0" u="none" strike="noStrike" cap="none">
              <a:solidFill>
                <a:srgbClr val="000000"/>
              </a:solidFill>
              <a:latin typeface="Arial"/>
              <a:ea typeface="Arial"/>
              <a:cs typeface="Arial"/>
              <a:sym typeface="Arial"/>
            </a:endParaRPr>
          </a:p>
        </p:txBody>
      </p:sp>
      <p:sp>
        <p:nvSpPr>
          <p:cNvPr id="5" name="Google Shape;164;p1">
            <a:extLst>
              <a:ext uri="{FF2B5EF4-FFF2-40B4-BE49-F238E27FC236}">
                <a16:creationId xmlns:a16="http://schemas.microsoft.com/office/drawing/2014/main" id="{5D322D20-B5C4-7CE6-4A4E-6BB68008E96E}"/>
              </a:ext>
            </a:extLst>
          </p:cNvPr>
          <p:cNvSpPr txBox="1"/>
          <p:nvPr/>
        </p:nvSpPr>
        <p:spPr>
          <a:xfrm>
            <a:off x="1781175" y="5881209"/>
            <a:ext cx="2141539" cy="645906"/>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1100" dirty="0">
                <a:solidFill>
                  <a:schemeClr val="bg1"/>
                </a:solidFill>
              </a:rPr>
              <a:t>Start on Sustainability Erasmus+ VET Project © 2024 is licensed under CC BY 4.0</a:t>
            </a:r>
            <a:endParaRPr sz="1100" dirty="0">
              <a:solidFill>
                <a:schemeClr val="bg1"/>
              </a:solidFill>
              <a:latin typeface="Calibri"/>
              <a:ea typeface="Calibri"/>
              <a:cs typeface="Calibri"/>
              <a:sym typeface="Calibri"/>
            </a:endParaRPr>
          </a:p>
        </p:txBody>
      </p:sp>
      <p:sp>
        <p:nvSpPr>
          <p:cNvPr id="6" name="Google Shape;164;p1">
            <a:extLst>
              <a:ext uri="{FF2B5EF4-FFF2-40B4-BE49-F238E27FC236}">
                <a16:creationId xmlns:a16="http://schemas.microsoft.com/office/drawing/2014/main" id="{FBC8A87D-9D3A-0690-3940-C7612AABF4AA}"/>
              </a:ext>
            </a:extLst>
          </p:cNvPr>
          <p:cNvSpPr txBox="1"/>
          <p:nvPr/>
        </p:nvSpPr>
        <p:spPr>
          <a:xfrm>
            <a:off x="4921525" y="5873125"/>
            <a:ext cx="5457375" cy="830443"/>
          </a:xfrm>
          <a:prstGeom prst="rect">
            <a:avLst/>
          </a:prstGeom>
          <a:noFill/>
          <a:ln>
            <a:noFill/>
          </a:ln>
        </p:spPr>
        <p:txBody>
          <a:bodyPr spcFirstLastPara="1" wrap="square" lIns="91425" tIns="45700" rIns="91425" bIns="45700" anchor="t" anchorCtr="0">
            <a:spAutoFit/>
          </a:bodyPr>
          <a:lstStyle/>
          <a:p>
            <a:pPr marL="12700" marR="5080" lvl="0" indent="0" algn="just" rtl="0">
              <a:lnSpc>
                <a:spcPct val="109130"/>
              </a:lnSpc>
              <a:spcBef>
                <a:spcPts val="0"/>
              </a:spcBef>
              <a:spcAft>
                <a:spcPts val="0"/>
              </a:spcAft>
              <a:buClr>
                <a:schemeClr val="lt1"/>
              </a:buClr>
              <a:buSzPts val="4800"/>
              <a:buFont typeface="Calibri"/>
              <a:buNone/>
            </a:pPr>
            <a:r>
              <a:rPr lang="en-US" sz="1100" b="1" dirty="0">
                <a:solidFill>
                  <a:srgbClr val="26324B"/>
                </a:solidFill>
              </a:rPr>
              <a:t>Disclaimer: </a:t>
            </a:r>
            <a:r>
              <a:rPr lang="en-US" sz="1100" dirty="0">
                <a:solidFill>
                  <a:srgbClr val="26324B"/>
                </a:solidFil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100" b="1" dirty="0">
              <a:solidFill>
                <a:srgbClr val="010101"/>
              </a:solidFill>
              <a:latin typeface="Calibri"/>
              <a:ea typeface="Calibri"/>
              <a:cs typeface="Calibri"/>
              <a:sym typeface="Calibri"/>
            </a:endParaRPr>
          </a:p>
        </p:txBody>
      </p:sp>
      <p:pic>
        <p:nvPicPr>
          <p:cNvPr id="7" name="Picture 6" descr="A grey and black sign with a person in a circle&#10;&#10;Description automatically generated">
            <a:extLst>
              <a:ext uri="{FF2B5EF4-FFF2-40B4-BE49-F238E27FC236}">
                <a16:creationId xmlns:a16="http://schemas.microsoft.com/office/drawing/2014/main" id="{B8F22AB5-5375-1C53-F757-1125DDF4E49F}"/>
              </a:ext>
            </a:extLst>
          </p:cNvPr>
          <p:cNvPicPr>
            <a:picLocks noChangeAspect="1"/>
          </p:cNvPicPr>
          <p:nvPr/>
        </p:nvPicPr>
        <p:blipFill>
          <a:blip r:embed="rId4"/>
          <a:stretch>
            <a:fillRect/>
          </a:stretch>
        </p:blipFill>
        <p:spPr>
          <a:xfrm>
            <a:off x="3932239" y="6123613"/>
            <a:ext cx="941661" cy="3294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95"/>
          <p:cNvSpPr txBox="1">
            <a:spLocks noGrp="1"/>
          </p:cNvSpPr>
          <p:nvPr>
            <p:ph type="body" idx="1"/>
          </p:nvPr>
        </p:nvSpPr>
        <p:spPr>
          <a:xfrm>
            <a:off x="4718825" y="826900"/>
            <a:ext cx="6448800" cy="51663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400"/>
              <a:buNone/>
            </a:pPr>
            <a:r>
              <a:rPr lang="en-US"/>
              <a:t>Learn to use tools and metrics for measuring sustainability performance, evaluate business operations, and understand how integrating sustainability can enhance long-term business competitiveness and market position.</a:t>
            </a:r>
            <a:endParaRPr/>
          </a:p>
          <a:p>
            <a:pPr marL="457200" marR="0" lvl="0" indent="-228600" algn="just" rtl="0">
              <a:lnSpc>
                <a:spcPct val="103333"/>
              </a:lnSpc>
              <a:spcBef>
                <a:spcPts val="0"/>
              </a:spcBef>
              <a:spcAft>
                <a:spcPts val="0"/>
              </a:spcAft>
              <a:buClr>
                <a:srgbClr val="595959"/>
              </a:buClr>
              <a:buSzPts val="2400"/>
              <a:buFont typeface="Arial"/>
              <a:buNone/>
            </a:pPr>
            <a:endParaRPr/>
          </a:p>
        </p:txBody>
      </p:sp>
      <p:sp>
        <p:nvSpPr>
          <p:cNvPr id="299" name="Google Shape;299;p9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OBJECTIVES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8"/>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LEARNING OUTCOMES</a:t>
            </a:r>
            <a:endParaRPr/>
          </a:p>
        </p:txBody>
      </p:sp>
      <p:sp>
        <p:nvSpPr>
          <p:cNvPr id="305" name="Google Shape;305;p8"/>
          <p:cNvSpPr txBox="1">
            <a:spLocks noGrp="1"/>
          </p:cNvSpPr>
          <p:nvPr>
            <p:ph type="body" idx="2"/>
          </p:nvPr>
        </p:nvSpPr>
        <p:spPr>
          <a:xfrm>
            <a:off x="904856" y="1780771"/>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b="0" i="0">
                <a:highlight>
                  <a:srgbClr val="FFFFFF"/>
                </a:highlight>
              </a:rPr>
              <a:t>In this module, you will learn the basics of sustainability in business. This includes information such as how to define and balance environmental, social, and economic aspects. You will also acquire skills to implement practices such as waste reduction, energy efficiency, and sustainable sourcing, and develop a sustainability plan tailored to your business.</a:t>
            </a:r>
            <a:endParaRPr/>
          </a:p>
          <a:p>
            <a:pPr marL="0" lvl="0" indent="0" algn="just" rtl="0">
              <a:lnSpc>
                <a:spcPct val="103333"/>
              </a:lnSpc>
              <a:spcBef>
                <a:spcPts val="0"/>
              </a:spcBef>
              <a:spcAft>
                <a:spcPts val="0"/>
              </a:spcAft>
              <a:buClr>
                <a:srgbClr val="595959"/>
              </a:buClr>
              <a:buSzPts val="2400"/>
              <a:buNone/>
            </a:pPr>
            <a:endParaRPr>
              <a:highlight>
                <a:srgbClr val="FFFFFF"/>
              </a:highlight>
            </a:endParaRPr>
          </a:p>
          <a:p>
            <a:pPr marL="0" lvl="0" indent="0" algn="just" rtl="0">
              <a:lnSpc>
                <a:spcPct val="103333"/>
              </a:lnSpc>
              <a:spcBef>
                <a:spcPts val="0"/>
              </a:spcBef>
              <a:spcAft>
                <a:spcPts val="0"/>
              </a:spcAft>
              <a:buClr>
                <a:srgbClr val="595959"/>
              </a:buClr>
              <a:buSzPts val="2400"/>
              <a:buNone/>
            </a:pPr>
            <a:r>
              <a:rPr lang="en-US" b="0" i="0">
                <a:highlight>
                  <a:srgbClr val="FFFFFF"/>
                </a:highlight>
              </a:rPr>
              <a:t>You will also build knowledge on understanding how to navigate regulatory requirements, and use incentives to support sustainable operations. You will also learn how to communicate your sustainability efforts to stakeholders, using metrics to measure and evaluate your business's sustainability performance, helping enhance its long-term competitiveness and market position.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9"/>
          <p:cNvSpPr txBox="1">
            <a:spLocks noGrp="1"/>
          </p:cNvSpPr>
          <p:nvPr>
            <p:ph type="body" idx="1"/>
          </p:nvPr>
        </p:nvSpPr>
        <p:spPr>
          <a:xfrm>
            <a:off x="4063536" y="428503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David Attenborough</a:t>
            </a:r>
            <a:endParaRPr/>
          </a:p>
        </p:txBody>
      </p:sp>
      <p:sp>
        <p:nvSpPr>
          <p:cNvPr id="311" name="Google Shape;311;p9"/>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3000"/>
              <a:buNone/>
            </a:pPr>
            <a:r>
              <a:rPr lang="en-US" sz="3000" b="1">
                <a:solidFill>
                  <a:schemeClr val="lt1"/>
                </a:solidFill>
                <a:latin typeface="Calibri"/>
                <a:ea typeface="Calibri"/>
                <a:cs typeface="Calibri"/>
                <a:sym typeface="Calibri"/>
              </a:rPr>
              <a:t>There is a path to sustainability.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It is a path that could lead to a better </a:t>
            </a:r>
            <a:endParaRPr/>
          </a:p>
          <a:p>
            <a:pPr marL="228600" lvl="0" indent="-228600" algn="ctr" rtl="0">
              <a:lnSpc>
                <a:spcPct val="90000"/>
              </a:lnSpc>
              <a:spcBef>
                <a:spcPts val="1000"/>
              </a:spcBef>
              <a:spcAft>
                <a:spcPts val="0"/>
              </a:spcAft>
              <a:buClr>
                <a:schemeClr val="lt1"/>
              </a:buClr>
              <a:buSzPts val="3000"/>
              <a:buNone/>
            </a:pPr>
            <a:r>
              <a:rPr lang="en-US" sz="3000" b="1">
                <a:solidFill>
                  <a:schemeClr val="lt1"/>
                </a:solidFill>
                <a:latin typeface="Calibri"/>
                <a:ea typeface="Calibri"/>
                <a:cs typeface="Calibri"/>
                <a:sym typeface="Calibri"/>
              </a:rPr>
              <a:t>future for all life on Earth</a:t>
            </a:r>
            <a:endParaRPr/>
          </a:p>
        </p:txBody>
      </p:sp>
      <p:pic>
        <p:nvPicPr>
          <p:cNvPr id="312" name="Google Shape;312;p9"/>
          <p:cNvPicPr preferRelativeResize="0">
            <a:picLocks noGrp="1"/>
          </p:cNvPicPr>
          <p:nvPr>
            <p:ph type="pic" idx="3"/>
          </p:nvPr>
        </p:nvPicPr>
        <p:blipFill rotWithShape="1">
          <a:blip r:embed="rId3">
            <a:alphaModFix/>
          </a:blip>
          <a:srcRect t="7768" b="7768"/>
          <a:stretch/>
        </p:blipFill>
        <p:spPr>
          <a:xfrm>
            <a:off x="-2" y="-7299"/>
            <a:ext cx="12192002" cy="6865298"/>
          </a:xfrm>
          <a:prstGeom prst="rect">
            <a:avLst/>
          </a:prstGeom>
          <a:solidFill>
            <a:srgbClr val="BFBFBF"/>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319" name="Google Shape;319;p1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sp>
        <p:nvSpPr>
          <p:cNvPr id="320" name="Google Shape;320;p1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21" name="Google Shape;321;p10"/>
          <p:cNvSpPr txBox="1"/>
          <p:nvPr/>
        </p:nvSpPr>
        <p:spPr>
          <a:xfrm>
            <a:off x="5906320" y="4514232"/>
            <a:ext cx="560874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Pitfalls in Sustainable Businesses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1"/>
          <p:cNvSpPr txBox="1">
            <a:spLocks noGrp="1"/>
          </p:cNvSpPr>
          <p:nvPr>
            <p:ph type="body" idx="1"/>
          </p:nvPr>
        </p:nvSpPr>
        <p:spPr>
          <a:xfrm>
            <a:off x="4950809" y="1174795"/>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Topic 1: Common Pitfalls in Business Sustainability</a:t>
            </a:r>
            <a:endParaRPr/>
          </a:p>
        </p:txBody>
      </p:sp>
      <p:sp>
        <p:nvSpPr>
          <p:cNvPr id="327" name="Google Shape;327;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8" name="Google Shape;328;p11"/>
          <p:cNvSpPr txBox="1">
            <a:spLocks noGrp="1"/>
          </p:cNvSpPr>
          <p:nvPr>
            <p:ph type="body" idx="4"/>
          </p:nvPr>
        </p:nvSpPr>
        <p:spPr>
          <a:xfrm>
            <a:off x="4950810" y="2130420"/>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Topic 2: Financial and Investment Challenges</a:t>
            </a:r>
            <a:endParaRPr/>
          </a:p>
        </p:txBody>
      </p:sp>
      <p:sp>
        <p:nvSpPr>
          <p:cNvPr id="329" name="Google Shape;329;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sz="2400" b="1"/>
              <a:t>Topic 3: Resistance to Change and Organisational Culture</a:t>
            </a:r>
            <a:endParaRPr/>
          </a:p>
        </p:txBody>
      </p:sp>
      <p:sp>
        <p:nvSpPr>
          <p:cNvPr id="330" name="Google Shape;330;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31" name="Google Shape;331;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32" name="Google Shape;332;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3" name="Google Shape;333;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4" name="Google Shape;334;p11"/>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
        <p:nvSpPr>
          <p:cNvPr id="335" name="Google Shape;335;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6" name="Google Shape;336;p11"/>
          <p:cNvSpPr txBox="1"/>
          <p:nvPr/>
        </p:nvSpPr>
        <p:spPr>
          <a:xfrm>
            <a:off x="4950811" y="398646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en-US" sz="2400" b="1" i="0" u="none" strike="noStrike" cap="none">
                <a:solidFill>
                  <a:srgbClr val="73B64B"/>
                </a:solidFill>
                <a:latin typeface="Calibri"/>
                <a:ea typeface="Calibri"/>
                <a:cs typeface="Calibri"/>
                <a:sym typeface="Calibri"/>
              </a:rPr>
              <a:t>Topic 4: Lack of Access to Sustainable Technology and Practices</a:t>
            </a:r>
            <a:endParaRPr sz="1400" b="0" i="0" u="none" strike="noStrike" cap="none">
              <a:solidFill>
                <a:srgbClr val="000000"/>
              </a:solidFill>
              <a:latin typeface="Arial"/>
              <a:ea typeface="Arial"/>
              <a:cs typeface="Arial"/>
              <a:sym typeface="Arial"/>
            </a:endParaRPr>
          </a:p>
        </p:txBody>
      </p:sp>
      <p:sp>
        <p:nvSpPr>
          <p:cNvPr id="337" name="Google Shape;337;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8" name="Google Shape;338;p11"/>
          <p:cNvSpPr/>
          <p:nvPr/>
        </p:nvSpPr>
        <p:spPr>
          <a:xfrm>
            <a:off x="3918849" y="478236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12"/>
          <p:cNvPicPr preferRelativeResize="0">
            <a:picLocks noGrp="1"/>
          </p:cNvPicPr>
          <p:nvPr>
            <p:ph type="pic" idx="2"/>
          </p:nvPr>
        </p:nvPicPr>
        <p:blipFill rotWithShape="1">
          <a:blip r:embed="rId3">
            <a:alphaModFix/>
          </a:blip>
          <a:srcRect t="16964" b="16964"/>
          <a:stretch/>
        </p:blipFill>
        <p:spPr>
          <a:xfrm>
            <a:off x="238772" y="2626822"/>
            <a:ext cx="7708195" cy="3396829"/>
          </a:xfrm>
          <a:prstGeom prst="rect">
            <a:avLst/>
          </a:prstGeom>
          <a:solidFill>
            <a:srgbClr val="BFBFBF"/>
          </a:solidFill>
          <a:ln>
            <a:noFill/>
          </a:ln>
        </p:spPr>
      </p:pic>
      <p:sp>
        <p:nvSpPr>
          <p:cNvPr id="345" name="Google Shape;345;p12"/>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2.1</a:t>
            </a:r>
            <a:endParaRPr/>
          </a:p>
        </p:txBody>
      </p:sp>
      <p:sp>
        <p:nvSpPr>
          <p:cNvPr id="346" name="Google Shape;346;p12"/>
          <p:cNvSpPr/>
          <p:nvPr/>
        </p:nvSpPr>
        <p:spPr>
          <a:xfrm>
            <a:off x="5722296" y="4461934"/>
            <a:ext cx="5792763"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47" name="Google Shape;347;p12"/>
          <p:cNvSpPr txBox="1"/>
          <p:nvPr/>
        </p:nvSpPr>
        <p:spPr>
          <a:xfrm>
            <a:off x="5906320" y="4514232"/>
            <a:ext cx="560874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73B64B"/>
                </a:solidFill>
                <a:latin typeface="Calibri"/>
                <a:ea typeface="Calibri"/>
                <a:cs typeface="Calibri"/>
                <a:sym typeface="Calibri"/>
              </a:rPr>
              <a:t>Topic 1: Common Pitfalls in Business Sustainability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13"/>
          <p:cNvSpPr txBox="1">
            <a:spLocks noGrp="1"/>
          </p:cNvSpPr>
          <p:nvPr>
            <p:ph type="body" idx="1"/>
          </p:nvPr>
        </p:nvSpPr>
        <p:spPr>
          <a:xfrm>
            <a:off x="317875" y="1254725"/>
            <a:ext cx="5506853" cy="53109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a:t>When micro businesses misunderstand the true scope of sustainability, they often end up making mistakes that can undermine their efforts. One-way businesses might do this is by putting too much of their sustainability efforts on just environmental factors.</a:t>
            </a:r>
            <a:endParaRPr/>
          </a:p>
          <a:p>
            <a:pPr marL="0" lvl="0" indent="0" algn="just" rtl="0">
              <a:lnSpc>
                <a:spcPct val="90000"/>
              </a:lnSpc>
              <a:spcBef>
                <a:spcPts val="1000"/>
              </a:spcBef>
              <a:spcAft>
                <a:spcPts val="0"/>
              </a:spcAft>
              <a:buClr>
                <a:schemeClr val="lt1"/>
              </a:buClr>
              <a:buSzPts val="2200"/>
              <a:buNone/>
            </a:pPr>
            <a:r>
              <a:rPr lang="en-US"/>
              <a:t>Sustainability isn't just about going green; it’s about building a business that can thrive over the long term by balancing profit with purpose. Economic sustainability ensures the business can generate profit and support livelihoods.</a:t>
            </a:r>
            <a:endParaRPr/>
          </a:p>
        </p:txBody>
      </p:sp>
      <p:sp>
        <p:nvSpPr>
          <p:cNvPr id="353" name="Google Shape;353;p13"/>
          <p:cNvSpPr txBox="1">
            <a:spLocks noGrp="1"/>
          </p:cNvSpPr>
          <p:nvPr>
            <p:ph type="body" idx="2"/>
          </p:nvPr>
        </p:nvSpPr>
        <p:spPr>
          <a:xfrm>
            <a:off x="317876" y="262591"/>
            <a:ext cx="5765800"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3000"/>
              <a:t>Focusing Only on Environmental Factors</a:t>
            </a:r>
            <a:endParaRPr sz="3000"/>
          </a:p>
        </p:txBody>
      </p:sp>
      <p:pic>
        <p:nvPicPr>
          <p:cNvPr id="354" name="Google Shape;354;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292100"/>
            <a:ext cx="5361066" cy="6858000"/>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96"/>
          <p:cNvSpPr txBox="1">
            <a:spLocks noGrp="1"/>
          </p:cNvSpPr>
          <p:nvPr>
            <p:ph type="body" idx="1"/>
          </p:nvPr>
        </p:nvSpPr>
        <p:spPr>
          <a:xfrm>
            <a:off x="624935" y="1595713"/>
            <a:ext cx="4867011"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b="1"/>
              <a:t>Environmental sustainability </a:t>
            </a:r>
            <a:r>
              <a:rPr lang="en-US"/>
              <a:t>involves minimising negative impacts on the planet, such as reducing waste and emissions.</a:t>
            </a:r>
            <a:endParaRPr/>
          </a:p>
          <a:p>
            <a:pPr marL="0" lvl="0" indent="0" algn="just" rtl="0">
              <a:lnSpc>
                <a:spcPct val="90000"/>
              </a:lnSpc>
              <a:spcBef>
                <a:spcPts val="1000"/>
              </a:spcBef>
              <a:spcAft>
                <a:spcPts val="0"/>
              </a:spcAft>
              <a:buClr>
                <a:schemeClr val="lt1"/>
              </a:buClr>
              <a:buSzPts val="2200"/>
              <a:buNone/>
            </a:pPr>
            <a:r>
              <a:rPr lang="en-US"/>
              <a:t> </a:t>
            </a:r>
            <a:endParaRPr/>
          </a:p>
          <a:p>
            <a:pPr marL="0" lvl="0" indent="0" algn="just" rtl="0">
              <a:lnSpc>
                <a:spcPct val="90000"/>
              </a:lnSpc>
              <a:spcBef>
                <a:spcPts val="1000"/>
              </a:spcBef>
              <a:spcAft>
                <a:spcPts val="0"/>
              </a:spcAft>
              <a:buClr>
                <a:schemeClr val="lt1"/>
              </a:buClr>
              <a:buSzPts val="2200"/>
              <a:buNone/>
            </a:pPr>
            <a:r>
              <a:rPr lang="en-US" b="1"/>
              <a:t>Social sustainability </a:t>
            </a:r>
            <a:r>
              <a:rPr lang="en-US"/>
              <a:t>focuses on the welfare of employees, customers, and the community, ensuring fair practices and contributing positively to society.</a:t>
            </a:r>
            <a:endParaRPr/>
          </a:p>
        </p:txBody>
      </p:sp>
      <p:pic>
        <p:nvPicPr>
          <p:cNvPr id="360" name="Google Shape;360;p96"/>
          <p:cNvPicPr preferRelativeResize="0">
            <a:picLocks noGrp="1"/>
          </p:cNvPicPr>
          <p:nvPr>
            <p:ph type="pic" idx="3"/>
          </p:nvPr>
        </p:nvPicPr>
        <p:blipFill rotWithShape="1">
          <a:blip r:embed="rId3">
            <a:alphaModFix/>
          </a:blip>
          <a:srcRect l="20653" r="20653"/>
          <a:stretch/>
        </p:blipFill>
        <p:spPr>
          <a:xfrm>
            <a:off x="6083676" y="0"/>
            <a:ext cx="5361066" cy="6858000"/>
          </a:xfrm>
          <a:prstGeom prst="rect">
            <a:avLst/>
          </a:prstGeom>
          <a:solidFill>
            <a:srgbClr val="D8D8D8"/>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4"/>
          <p:cNvSpPr txBox="1">
            <a:spLocks noGrp="1"/>
          </p:cNvSpPr>
          <p:nvPr>
            <p:ph type="body" idx="1"/>
          </p:nvPr>
        </p:nvSpPr>
        <p:spPr>
          <a:xfrm>
            <a:off x="5486400" y="1078637"/>
            <a:ext cx="5913120"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One of the most serious mistakes businesses make regarding sustainability is the belief that it doesn't matter to them. This misconception couldn't be further from the truth.</a:t>
            </a:r>
            <a:endParaRPr/>
          </a:p>
          <a:p>
            <a:pPr marL="0" lvl="0" indent="0" algn="just" rtl="0">
              <a:lnSpc>
                <a:spcPct val="90000"/>
              </a:lnSpc>
              <a:spcBef>
                <a:spcPts val="1000"/>
              </a:spcBef>
              <a:spcAft>
                <a:spcPts val="0"/>
              </a:spcAft>
              <a:buClr>
                <a:schemeClr val="lt1"/>
              </a:buClr>
              <a:buSzPts val="2200"/>
              <a:buNone/>
            </a:pPr>
            <a:r>
              <a:rPr lang="en-US" sz="2200"/>
              <a:t>Sustainability is crucial in every industry due to the significant risks associated with ignoring sustainable practices. These risks include severe damage to your brand and public reputation, as social media can rapidly disseminate negative information, driving customers to more sustainable competitors.</a:t>
            </a:r>
            <a:endParaRPr/>
          </a:p>
          <a:p>
            <a:pPr marL="0" lvl="0" indent="0" algn="just" rtl="0">
              <a:lnSpc>
                <a:spcPct val="90000"/>
              </a:lnSpc>
              <a:spcBef>
                <a:spcPts val="1000"/>
              </a:spcBef>
              <a:spcAft>
                <a:spcPts val="0"/>
              </a:spcAft>
              <a:buClr>
                <a:schemeClr val="lt1"/>
              </a:buClr>
              <a:buSzPts val="2200"/>
              <a:buNone/>
            </a:pPr>
            <a:r>
              <a:rPr lang="en-US" sz="2200"/>
              <a:t>Unsustainable practices, such as inefficient resource use and poor waste management, can lead to escalating costs. Neglecting sustainability also expose businesses to financial and social repercussions of non-compliance, including hefty fines, legal challenges, and public relations crises. </a:t>
            </a:r>
            <a:endParaRPr/>
          </a:p>
        </p:txBody>
      </p:sp>
      <p:sp>
        <p:nvSpPr>
          <p:cNvPr id="366" name="Google Shape;366;p14"/>
          <p:cNvSpPr txBox="1">
            <a:spLocks noGrp="1"/>
          </p:cNvSpPr>
          <p:nvPr>
            <p:ph type="body" idx="2"/>
          </p:nvPr>
        </p:nvSpPr>
        <p:spPr>
          <a:xfrm>
            <a:off x="5872480" y="95254"/>
            <a:ext cx="4990998"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Sustainability Doesn’t Matter To My Business </a:t>
            </a:r>
            <a:endParaRPr/>
          </a:p>
        </p:txBody>
      </p:sp>
      <p:pic>
        <p:nvPicPr>
          <p:cNvPr id="367" name="Google Shape;367;p14" descr="Free stock photo of activist, banner, blue Stock Photo"/>
          <p:cNvPicPr preferRelativeResize="0">
            <a:picLocks noGrp="1"/>
          </p:cNvPicPr>
          <p:nvPr>
            <p:ph type="pic" idx="3"/>
          </p:nvPr>
        </p:nvPicPr>
        <p:blipFill rotWithShape="1">
          <a:blip r:embed="rId3">
            <a:alphaModFix/>
          </a:blip>
          <a:srcRect l="23943" r="23943"/>
          <a:stretch/>
        </p:blipFill>
        <p:spPr>
          <a:xfrm>
            <a:off x="0" y="24607"/>
            <a:ext cx="5361066"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5"/>
          <p:cNvSpPr txBox="1">
            <a:spLocks noGrp="1"/>
          </p:cNvSpPr>
          <p:nvPr>
            <p:ph type="body" idx="1"/>
          </p:nvPr>
        </p:nvSpPr>
        <p:spPr>
          <a:xfrm>
            <a:off x="152495" y="894482"/>
            <a:ext cx="5772817"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While many businesses recognise the importance of sustainability, an unfortunate phenomenon known as “greenwashing” has emerged.</a:t>
            </a:r>
            <a:endParaRPr/>
          </a:p>
          <a:p>
            <a:pPr marL="0" lvl="0" indent="0" algn="just" rtl="0">
              <a:lnSpc>
                <a:spcPct val="90000"/>
              </a:lnSpc>
              <a:spcBef>
                <a:spcPts val="1000"/>
              </a:spcBef>
              <a:spcAft>
                <a:spcPts val="0"/>
              </a:spcAft>
              <a:buClr>
                <a:schemeClr val="lt1"/>
              </a:buClr>
              <a:buSzPts val="2200"/>
              <a:buNone/>
            </a:pPr>
            <a:r>
              <a:rPr lang="en-US" sz="2200"/>
              <a:t>Greenwashing occurs when companies make misleading or false claims about their products or services being environmental friendly. The perceived benefits of greenwashing include gaining positive PR and a reputation for being green without the necessary investment or effort.</a:t>
            </a:r>
            <a:endParaRPr/>
          </a:p>
          <a:p>
            <a:pPr marL="0" lvl="0" indent="0" algn="just" rtl="0">
              <a:lnSpc>
                <a:spcPct val="90000"/>
              </a:lnSpc>
              <a:spcBef>
                <a:spcPts val="1000"/>
              </a:spcBef>
              <a:spcAft>
                <a:spcPts val="0"/>
              </a:spcAft>
              <a:buClr>
                <a:schemeClr val="lt1"/>
              </a:buClr>
              <a:buSzPts val="2200"/>
              <a:buNone/>
            </a:pPr>
            <a:r>
              <a:rPr lang="en-US" sz="2200"/>
              <a:t>However, this approach carries significant risks. When customers and the public discover they have been misled on such a crucial issue, it can result in a severe loss of trust and business.</a:t>
            </a:r>
            <a:endParaRPr/>
          </a:p>
          <a:p>
            <a:pPr marL="0" lvl="0" indent="0" algn="just" rtl="0">
              <a:lnSpc>
                <a:spcPct val="90000"/>
              </a:lnSpc>
              <a:spcBef>
                <a:spcPts val="1000"/>
              </a:spcBef>
              <a:spcAft>
                <a:spcPts val="0"/>
              </a:spcAft>
              <a:buClr>
                <a:schemeClr val="lt1"/>
              </a:buClr>
              <a:buSzPts val="2200"/>
              <a:buNone/>
            </a:pPr>
            <a:r>
              <a:rPr lang="en-US" sz="2200"/>
              <a:t>It is therefore important for businesses to promote the green aspects of their products or services honestly and transparently.</a:t>
            </a:r>
            <a:endParaRPr/>
          </a:p>
        </p:txBody>
      </p:sp>
      <p:sp>
        <p:nvSpPr>
          <p:cNvPr id="373" name="Google Shape;373;p15"/>
          <p:cNvSpPr txBox="1">
            <a:spLocks noGrp="1"/>
          </p:cNvSpPr>
          <p:nvPr>
            <p:ph type="body" idx="2"/>
          </p:nvPr>
        </p:nvSpPr>
        <p:spPr>
          <a:xfrm>
            <a:off x="1119861" y="139017"/>
            <a:ext cx="6095905" cy="61644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Be Wary of Greenwashing</a:t>
            </a:r>
            <a:endParaRPr/>
          </a:p>
        </p:txBody>
      </p:sp>
      <p:pic>
        <p:nvPicPr>
          <p:cNvPr id="374" name="Google Shape;374;p15" descr="a bunch of bikes that are sitting in the grass"/>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6" name="Google Shape;226;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7" name="Google Shape;227;p2"/>
          <p:cNvSpPr txBox="1"/>
          <p:nvPr/>
        </p:nvSpPr>
        <p:spPr>
          <a:xfrm>
            <a:off x="4110770" y="1305097"/>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ABOUT OUR PROJECT</a:t>
            </a:r>
            <a:endParaRPr sz="1400" b="0" i="0" u="none" strike="noStrike" cap="none">
              <a:solidFill>
                <a:srgbClr val="000000"/>
              </a:solidFill>
              <a:latin typeface="Arial"/>
              <a:ea typeface="Arial"/>
              <a:cs typeface="Arial"/>
              <a:sym typeface="Arial"/>
            </a:endParaRPr>
          </a:p>
        </p:txBody>
      </p:sp>
      <p:sp>
        <p:nvSpPr>
          <p:cNvPr id="228" name="Google Shape;228;p2"/>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en-US" sz="2400"/>
              <a:t>By implementing Start on Sustainability, we aim </a:t>
            </a:r>
            <a:r>
              <a:rPr lang="en-US" sz="2400" b="1"/>
              <a:t>to equip micro-enterprises </a:t>
            </a:r>
            <a:r>
              <a:rPr lang="en-US" sz="2400"/>
              <a:t>with the necessary </a:t>
            </a:r>
            <a:r>
              <a:rPr lang="en-US" sz="2400" b="1"/>
              <a:t>tools and resources </a:t>
            </a:r>
            <a:r>
              <a:rPr lang="en-US" sz="2400"/>
              <a:t>to take meaningful action towards sustainability, thereby contributing to a more sustainable and resilient EU economy.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a:t>How to Spot Greenwashing</a:t>
            </a:r>
            <a:endParaRPr/>
          </a:p>
        </p:txBody>
      </p:sp>
      <p:sp>
        <p:nvSpPr>
          <p:cNvPr id="380" name="Google Shape;380;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200"/>
              <a:t>Click on the link below or on the video to the left to learn more about Greenwashing, and how you can spot companies that do it, whilst avoiding practicing it in your own business.</a:t>
            </a:r>
            <a:endParaRPr/>
          </a:p>
          <a:p>
            <a:pPr marL="0" lvl="0" indent="0" algn="just" rtl="0">
              <a:lnSpc>
                <a:spcPct val="112727"/>
              </a:lnSpc>
              <a:spcBef>
                <a:spcPts val="0"/>
              </a:spcBef>
              <a:spcAft>
                <a:spcPts val="0"/>
              </a:spcAft>
              <a:buClr>
                <a:srgbClr val="595959"/>
              </a:buClr>
              <a:buSzPts val="2200"/>
              <a:buNone/>
            </a:pPr>
            <a:endParaRPr sz="2200"/>
          </a:p>
          <a:p>
            <a:pPr marL="0" lvl="0" indent="0" algn="just" rtl="0">
              <a:lnSpc>
                <a:spcPct val="112727"/>
              </a:lnSpc>
              <a:spcBef>
                <a:spcPts val="0"/>
              </a:spcBef>
              <a:spcAft>
                <a:spcPts val="0"/>
              </a:spcAft>
              <a:buClr>
                <a:srgbClr val="595959"/>
              </a:buClr>
              <a:buSzPts val="2200"/>
              <a:buNone/>
            </a:pPr>
            <a:r>
              <a:rPr lang="en-US" sz="2200" u="sng">
                <a:solidFill>
                  <a:schemeClr val="hlink"/>
                </a:solidFill>
                <a:hlinkClick r:id="rId3"/>
              </a:rPr>
              <a:t>https://youtu.be/isdTMuN4D-k?si=3V89M6P5eu0WToPD</a:t>
            </a:r>
            <a:endParaRPr sz="2200"/>
          </a:p>
        </p:txBody>
      </p:sp>
      <p:sp>
        <p:nvSpPr>
          <p:cNvPr id="381" name="Google Shape;381;p16"/>
          <p:cNvSpPr txBox="1"/>
          <p:nvPr/>
        </p:nvSpPr>
        <p:spPr>
          <a:xfrm>
            <a:off x="1650729" y="399312"/>
            <a:ext cx="35763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WATCH &amp; LEARN</a:t>
            </a:r>
            <a:endParaRPr sz="1400" b="0" i="0" u="none" strike="noStrike" cap="none">
              <a:solidFill>
                <a:srgbClr val="000000"/>
              </a:solidFill>
              <a:latin typeface="Arial"/>
              <a:ea typeface="Arial"/>
              <a:cs typeface="Arial"/>
              <a:sym typeface="Arial"/>
            </a:endParaRPr>
          </a:p>
        </p:txBody>
      </p:sp>
      <p:sp>
        <p:nvSpPr>
          <p:cNvPr id="382" name="Google Shape;382;p16"/>
          <p:cNvSpPr>
            <a:spLocks noGrp="1"/>
          </p:cNvSpPr>
          <p:nvPr>
            <p:ph type="pic" idx="2"/>
          </p:nvPr>
        </p:nvSpPr>
        <p:spPr>
          <a:xfrm>
            <a:off x="635271" y="2095585"/>
            <a:ext cx="5130800" cy="3913188"/>
          </a:xfrm>
          <a:prstGeom prst="rect">
            <a:avLst/>
          </a:prstGeom>
          <a:solidFill>
            <a:srgbClr val="D8D8D8"/>
          </a:solidFill>
          <a:ln>
            <a:noFill/>
          </a:ln>
        </p:spPr>
        <p:txBody>
          <a:bodyPr/>
          <a:lstStyle/>
          <a:p>
            <a:endParaRPr lang="en-GB"/>
          </a:p>
        </p:txBody>
      </p:sp>
      <p:pic>
        <p:nvPicPr>
          <p:cNvPr id="383" name="Google Shape;383;p16" title="Everything You Need to Know About Greenwashing"/>
          <p:cNvPicPr preferRelativeResize="0"/>
          <p:nvPr/>
        </p:nvPicPr>
        <p:blipFill rotWithShape="1">
          <a:blip r:embed="rId4">
            <a:alphaModFix/>
          </a:blip>
          <a:srcRect/>
          <a:stretch/>
        </p:blipFill>
        <p:spPr>
          <a:xfrm>
            <a:off x="622131" y="2095585"/>
            <a:ext cx="5217584" cy="39131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a:spLocks noGrp="1"/>
          </p:cNvSpPr>
          <p:nvPr>
            <p:ph type="body" idx="1"/>
          </p:nvPr>
        </p:nvSpPr>
        <p:spPr>
          <a:xfrm>
            <a:off x="5400040" y="1220090"/>
            <a:ext cx="5913000" cy="552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Often, businesses attempt to graft sustainability practices onto their existing operations. However, these efforts tend to be far more effective and perceived as more genuine by the public when sustainability is ingrained into the core values of the company.</a:t>
            </a:r>
            <a:endParaRPr/>
          </a:p>
          <a:p>
            <a:pPr marL="0" lvl="0" indent="0" algn="just" rtl="0">
              <a:lnSpc>
                <a:spcPct val="90000"/>
              </a:lnSpc>
              <a:spcBef>
                <a:spcPts val="1000"/>
              </a:spcBef>
              <a:spcAft>
                <a:spcPts val="0"/>
              </a:spcAft>
              <a:buClr>
                <a:schemeClr val="lt1"/>
              </a:buClr>
              <a:buSzPts val="2200"/>
              <a:buNone/>
            </a:pPr>
            <a:r>
              <a:rPr lang="en-US" sz="2200"/>
              <a:t>By making a public commitment to sustainability, businesses can establish a firm foundation where such practices are considered in every decision and by every individual within the organisation.</a:t>
            </a:r>
            <a:endParaRPr/>
          </a:p>
          <a:p>
            <a:pPr marL="0" lvl="0" indent="0" algn="just" rtl="0">
              <a:lnSpc>
                <a:spcPct val="90000"/>
              </a:lnSpc>
              <a:spcBef>
                <a:spcPts val="1000"/>
              </a:spcBef>
              <a:spcAft>
                <a:spcPts val="0"/>
              </a:spcAft>
              <a:buClr>
                <a:schemeClr val="lt1"/>
              </a:buClr>
              <a:buSzPts val="2200"/>
              <a:buNone/>
            </a:pPr>
            <a:r>
              <a:rPr lang="en-US" sz="2200"/>
              <a:t>Integrating sustainability into the core of a company’s operations ensures it becomes an integral part of daily business activities, making it impossible to overlook.</a:t>
            </a:r>
            <a:endParaRPr/>
          </a:p>
          <a:p>
            <a:pPr marL="0" lvl="0" indent="0" algn="just" rtl="0">
              <a:lnSpc>
                <a:spcPct val="90000"/>
              </a:lnSpc>
              <a:spcBef>
                <a:spcPts val="1000"/>
              </a:spcBef>
              <a:spcAft>
                <a:spcPts val="0"/>
              </a:spcAft>
              <a:buClr>
                <a:schemeClr val="lt1"/>
              </a:buClr>
              <a:buSzPts val="2200"/>
              <a:buNone/>
            </a:pPr>
            <a:r>
              <a:rPr lang="en-US" sz="2200"/>
              <a:t>You can find out more about the impact workers and company culture have on your organisation in Topic 3.</a:t>
            </a:r>
            <a:endParaRPr/>
          </a:p>
        </p:txBody>
      </p:sp>
      <p:sp>
        <p:nvSpPr>
          <p:cNvPr id="389" name="Google Shape;389;p17"/>
          <p:cNvSpPr txBox="1">
            <a:spLocks noGrp="1"/>
          </p:cNvSpPr>
          <p:nvPr>
            <p:ph type="body" idx="2"/>
          </p:nvPr>
        </p:nvSpPr>
        <p:spPr>
          <a:xfrm>
            <a:off x="5445760" y="117190"/>
            <a:ext cx="6096000"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sz="3200"/>
              <a:t>Sustainable Practices Not In Your Company Values</a:t>
            </a:r>
            <a:endParaRPr/>
          </a:p>
        </p:txBody>
      </p:sp>
      <p:pic>
        <p:nvPicPr>
          <p:cNvPr id="390" name="Google Shape;390;p17" descr="person showing both hands with make a change note and coins"/>
          <p:cNvPicPr preferRelativeResize="0">
            <a:picLocks noGrp="1"/>
          </p:cNvPicPr>
          <p:nvPr>
            <p:ph type="pic" idx="3"/>
          </p:nvPr>
        </p:nvPicPr>
        <p:blipFill rotWithShape="1">
          <a:blip r:embed="rId3">
            <a:alphaModFix/>
          </a:blip>
          <a:srcRect l="23929" r="23930"/>
          <a:stretch/>
        </p:blipFill>
        <p:spPr>
          <a:xfrm>
            <a:off x="0" y="14288"/>
            <a:ext cx="5360988"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18"/>
          <p:cNvSpPr txBox="1">
            <a:spLocks noGrp="1"/>
          </p:cNvSpPr>
          <p:nvPr>
            <p:ph type="body" idx="1"/>
          </p:nvPr>
        </p:nvSpPr>
        <p:spPr>
          <a:xfrm>
            <a:off x="726725" y="354726"/>
            <a:ext cx="10231200" cy="1275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2800"/>
              <a:buNone/>
            </a:pPr>
            <a:r>
              <a:rPr lang="en-US" sz="2800"/>
              <a:t>Poor Sustainability Management</a:t>
            </a:r>
            <a:endParaRPr/>
          </a:p>
        </p:txBody>
      </p:sp>
      <p:sp>
        <p:nvSpPr>
          <p:cNvPr id="396" name="Google Shape;396;p18"/>
          <p:cNvSpPr txBox="1">
            <a:spLocks noGrp="1"/>
          </p:cNvSpPr>
          <p:nvPr>
            <p:ph type="body" idx="2"/>
          </p:nvPr>
        </p:nvSpPr>
        <p:spPr>
          <a:xfrm>
            <a:off x="726725" y="827700"/>
            <a:ext cx="10322700" cy="5434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200"/>
              <a:t>Another issue that businesses and organisations need to be aware of when it comes to sustainability is poor management. It is best to have a dedicated sustainability team rather than adding it to the workload of current employees.</a:t>
            </a:r>
            <a:endParaRPr/>
          </a:p>
          <a:p>
            <a:pPr marL="0" lvl="0" indent="0" algn="just" rtl="0">
              <a:lnSpc>
                <a:spcPct val="112727"/>
              </a:lnSpc>
              <a:spcBef>
                <a:spcPts val="0"/>
              </a:spcBef>
              <a:spcAft>
                <a:spcPts val="0"/>
              </a:spcAft>
              <a:buClr>
                <a:srgbClr val="595959"/>
              </a:buClr>
              <a:buSzPts val="2200"/>
              <a:buNone/>
            </a:pPr>
            <a:endParaRPr sz="2200"/>
          </a:p>
          <a:p>
            <a:pPr marL="0" lvl="0" indent="0" algn="just" rtl="0">
              <a:lnSpc>
                <a:spcPct val="112727"/>
              </a:lnSpc>
              <a:spcBef>
                <a:spcPts val="0"/>
              </a:spcBef>
              <a:spcAft>
                <a:spcPts val="0"/>
              </a:spcAft>
              <a:buClr>
                <a:srgbClr val="595959"/>
              </a:buClr>
              <a:buSzPts val="2200"/>
              <a:buNone/>
            </a:pPr>
            <a:r>
              <a:rPr lang="en-US" sz="2200"/>
              <a:t>This team can devote the necessary time and energy to staying up to date with applicable regulations and the latest trends to improve sustainability. However, it is crucial that the sustainability team integrates and works closely with other managers and areas of the business.</a:t>
            </a:r>
            <a:endParaRPr/>
          </a:p>
          <a:p>
            <a:pPr marL="0" lvl="0" indent="0" algn="just" rtl="0">
              <a:lnSpc>
                <a:spcPct val="112727"/>
              </a:lnSpc>
              <a:spcBef>
                <a:spcPts val="0"/>
              </a:spcBef>
              <a:spcAft>
                <a:spcPts val="0"/>
              </a:spcAft>
              <a:buClr>
                <a:srgbClr val="595959"/>
              </a:buClr>
              <a:buSzPts val="2200"/>
              <a:buNone/>
            </a:pPr>
            <a:endParaRPr sz="2200"/>
          </a:p>
          <a:p>
            <a:pPr marL="0" lvl="0" indent="0" algn="just" rtl="0">
              <a:lnSpc>
                <a:spcPct val="112727"/>
              </a:lnSpc>
              <a:spcBef>
                <a:spcPts val="0"/>
              </a:spcBef>
              <a:spcAft>
                <a:spcPts val="0"/>
              </a:spcAft>
              <a:buClr>
                <a:srgbClr val="595959"/>
              </a:buClr>
              <a:buSzPts val="2200"/>
              <a:buNone/>
            </a:pPr>
            <a:r>
              <a:rPr lang="en-US" sz="2200"/>
              <a:t>They should understand the challenges and issues of each area and team, devising solutions that are collaborative and supportive. Additionally, having a vital part of the organisation dependent on a single person is a significant risk. If that person were to become unavailable due to illness, leaving the company, or even death, the business can suffer. Ensuring a strong sustainability team with shared responsibilities, where each member can cover another's role, is essential for long-term sustainability.</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9"/>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03" name="Google Shape;403;p19"/>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02.2</a:t>
            </a:r>
            <a:endParaRPr/>
          </a:p>
        </p:txBody>
      </p:sp>
      <p:sp>
        <p:nvSpPr>
          <p:cNvPr id="404" name="Google Shape;404;p19"/>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05" name="Google Shape;405;p19"/>
          <p:cNvSpPr txBox="1"/>
          <p:nvPr/>
        </p:nvSpPr>
        <p:spPr>
          <a:xfrm>
            <a:off x="5925496" y="4461934"/>
            <a:ext cx="5529904"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Topic 2: Financial And Investment Challenges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20"/>
          <p:cNvPicPr preferRelativeResize="0">
            <a:picLocks noGrp="1"/>
          </p:cNvPicPr>
          <p:nvPr>
            <p:ph type="pic" idx="2"/>
          </p:nvPr>
        </p:nvPicPr>
        <p:blipFill rotWithShape="1">
          <a:blip r:embed="rId3">
            <a:alphaModFix/>
          </a:blip>
          <a:srcRect t="30282" b="30282"/>
          <a:stretch/>
        </p:blipFill>
        <p:spPr>
          <a:xfrm>
            <a:off x="799128" y="746272"/>
            <a:ext cx="10203652" cy="5365455"/>
          </a:xfrm>
          <a:prstGeom prst="rect">
            <a:avLst/>
          </a:prstGeom>
          <a:solidFill>
            <a:srgbClr val="BFBFBF"/>
          </a:solidFill>
          <a:ln>
            <a:noFill/>
          </a:ln>
        </p:spPr>
      </p:pic>
      <p:sp>
        <p:nvSpPr>
          <p:cNvPr id="411" name="Google Shape;411;p20"/>
          <p:cNvSpPr/>
          <p:nvPr/>
        </p:nvSpPr>
        <p:spPr>
          <a:xfrm>
            <a:off x="799128" y="2248176"/>
            <a:ext cx="10203652" cy="2733893"/>
          </a:xfrm>
          <a:prstGeom prst="rect">
            <a:avLst/>
          </a:prstGeom>
          <a:solidFill>
            <a:srgbClr val="73B64B">
              <a:alpha val="7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2" name="Google Shape;412;p20"/>
          <p:cNvGrpSpPr/>
          <p:nvPr/>
        </p:nvGrpSpPr>
        <p:grpSpPr>
          <a:xfrm>
            <a:off x="5352087" y="1358729"/>
            <a:ext cx="1487826" cy="1083162"/>
            <a:chOff x="3400450" y="986392"/>
            <a:chExt cx="1487826" cy="1083162"/>
          </a:xfrm>
        </p:grpSpPr>
        <p:sp>
          <p:nvSpPr>
            <p:cNvPr id="413" name="Google Shape;413;p2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2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15" name="Google Shape;415;p20"/>
          <p:cNvSpPr txBox="1"/>
          <p:nvPr/>
        </p:nvSpPr>
        <p:spPr>
          <a:xfrm>
            <a:off x="4106905" y="4079051"/>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200"/>
              <a:buFont typeface="Arial"/>
              <a:buNone/>
            </a:pPr>
            <a:r>
              <a:rPr lang="en-US" sz="2200" b="1" i="0" u="none" strike="noStrike" cap="none">
                <a:solidFill>
                  <a:schemeClr val="lt1"/>
                </a:solidFill>
                <a:latin typeface="Calibri"/>
                <a:ea typeface="Calibri"/>
                <a:cs typeface="Calibri"/>
                <a:sym typeface="Calibri"/>
              </a:rPr>
              <a:t>Peter Drucker</a:t>
            </a:r>
            <a:endParaRPr sz="1400" b="0" i="0" u="none" strike="noStrike" cap="none">
              <a:solidFill>
                <a:srgbClr val="000000"/>
              </a:solidFill>
              <a:latin typeface="Arial"/>
              <a:ea typeface="Arial"/>
              <a:cs typeface="Arial"/>
              <a:sym typeface="Arial"/>
            </a:endParaRPr>
          </a:p>
        </p:txBody>
      </p:sp>
      <p:sp>
        <p:nvSpPr>
          <p:cNvPr id="416" name="Google Shape;416;p20"/>
          <p:cNvSpPr txBox="1"/>
          <p:nvPr/>
        </p:nvSpPr>
        <p:spPr>
          <a:xfrm>
            <a:off x="799128" y="2983472"/>
            <a:ext cx="10203652"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lt1"/>
                </a:solidFill>
                <a:latin typeface="Calibri"/>
                <a:ea typeface="Calibri"/>
                <a:cs typeface="Calibri"/>
                <a:sym typeface="Calibri"/>
              </a:rPr>
              <a:t>"The best way to predict the future is to create it."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1"/>
          <p:cNvSpPr txBox="1">
            <a:spLocks noGrp="1"/>
          </p:cNvSpPr>
          <p:nvPr>
            <p:ph type="body" idx="1"/>
          </p:nvPr>
        </p:nvSpPr>
        <p:spPr>
          <a:xfrm>
            <a:off x="148262" y="1153361"/>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One of the most significant pitfalls that micro businesses face when aiming for sustainability is challenges from the financial and investment aspect of your business.</a:t>
            </a:r>
            <a:endParaRPr/>
          </a:p>
          <a:p>
            <a:pPr marL="0" lvl="0" indent="0" algn="just" rtl="0">
              <a:lnSpc>
                <a:spcPct val="90000"/>
              </a:lnSpc>
              <a:spcBef>
                <a:spcPts val="1000"/>
              </a:spcBef>
              <a:spcAft>
                <a:spcPts val="0"/>
              </a:spcAft>
              <a:buClr>
                <a:schemeClr val="lt1"/>
              </a:buClr>
              <a:buSzPts val="2200"/>
              <a:buNone/>
            </a:pPr>
            <a:r>
              <a:rPr lang="en-US" sz="2200"/>
              <a:t>Often, the perception is that adopting sustainable practices requires substantial upfront investment, which can be daunting for small enterprises operating on tight budgets.</a:t>
            </a:r>
            <a:endParaRPr/>
          </a:p>
          <a:p>
            <a:pPr marL="0" lvl="0" indent="0" algn="just" rtl="0">
              <a:lnSpc>
                <a:spcPct val="90000"/>
              </a:lnSpc>
              <a:spcBef>
                <a:spcPts val="1000"/>
              </a:spcBef>
              <a:spcAft>
                <a:spcPts val="0"/>
              </a:spcAft>
              <a:buClr>
                <a:schemeClr val="lt1"/>
              </a:buClr>
              <a:buSzPts val="2200"/>
              <a:buNone/>
            </a:pPr>
            <a:r>
              <a:rPr lang="en-US" sz="2200"/>
              <a:t>This financial barrier can deter businesses from pursuing sustainability initiatives, fearing that the costs will outweigh the benefits.</a:t>
            </a:r>
            <a:endParaRPr/>
          </a:p>
          <a:p>
            <a:pPr marL="0" lvl="0" indent="0" algn="just" rtl="0">
              <a:lnSpc>
                <a:spcPct val="90000"/>
              </a:lnSpc>
              <a:spcBef>
                <a:spcPts val="1000"/>
              </a:spcBef>
              <a:spcAft>
                <a:spcPts val="0"/>
              </a:spcAft>
              <a:buClr>
                <a:schemeClr val="lt1"/>
              </a:buClr>
              <a:buSzPts val="2200"/>
              <a:buNone/>
            </a:pPr>
            <a:r>
              <a:rPr lang="en-US" sz="2200"/>
              <a:t>However, this perception is not entirely accurate, as many sustainable practices can lead to cost savings and even open up new revenue streams over time.</a:t>
            </a:r>
            <a:endParaRPr sz="2200"/>
          </a:p>
        </p:txBody>
      </p:sp>
      <p:sp>
        <p:nvSpPr>
          <p:cNvPr id="422" name="Google Shape;422;p21"/>
          <p:cNvSpPr txBox="1">
            <a:spLocks noGrp="1"/>
          </p:cNvSpPr>
          <p:nvPr>
            <p:ph type="body" idx="2"/>
          </p:nvPr>
        </p:nvSpPr>
        <p:spPr>
          <a:xfrm>
            <a:off x="148262" y="343589"/>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Financial Challenges</a:t>
            </a:r>
            <a:endParaRPr/>
          </a:p>
        </p:txBody>
      </p:sp>
      <p:pic>
        <p:nvPicPr>
          <p:cNvPr id="423" name="Google Shape;423;p21" descr="a glass filled with coins next to a green leaf"/>
          <p:cNvPicPr preferRelativeResize="0">
            <a:picLocks noGrp="1"/>
          </p:cNvPicPr>
          <p:nvPr>
            <p:ph type="pic" idx="3"/>
          </p:nvPr>
        </p:nvPicPr>
        <p:blipFill rotWithShape="1">
          <a:blip r:embed="rId3">
            <a:alphaModFix/>
          </a:blip>
          <a:srcRect l="19329" r="28528"/>
          <a:stretch/>
        </p:blipFill>
        <p:spPr>
          <a:xfrm>
            <a:off x="6083676" y="0"/>
            <a:ext cx="5361066"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2"/>
          <p:cNvSpPr txBox="1">
            <a:spLocks noGrp="1"/>
          </p:cNvSpPr>
          <p:nvPr>
            <p:ph type="body" idx="1"/>
          </p:nvPr>
        </p:nvSpPr>
        <p:spPr>
          <a:xfrm>
            <a:off x="5445750" y="860250"/>
            <a:ext cx="58929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Accessing capital to fund sustainable projects is a major challenge. Micro businesses often have limited access to traditional financing options, such as bank loans or investment capital, especially if they lack a proven track record or collateral. </a:t>
            </a:r>
            <a:endParaRPr/>
          </a:p>
          <a:p>
            <a:pPr marL="0" lvl="0" indent="0" algn="just" rtl="0">
              <a:lnSpc>
                <a:spcPct val="90000"/>
              </a:lnSpc>
              <a:spcBef>
                <a:spcPts val="1000"/>
              </a:spcBef>
              <a:spcAft>
                <a:spcPts val="0"/>
              </a:spcAft>
              <a:buClr>
                <a:schemeClr val="lt1"/>
              </a:buClr>
              <a:buSzPts val="2200"/>
              <a:buNone/>
            </a:pPr>
            <a:r>
              <a:rPr lang="en-US" sz="2200"/>
              <a:t>However, alternative financing options are increasingly available, specifically designed for sustainability initiatives.</a:t>
            </a:r>
            <a:endParaRPr/>
          </a:p>
          <a:p>
            <a:pPr marL="0" lvl="0" indent="0" algn="just" rtl="0">
              <a:lnSpc>
                <a:spcPct val="90000"/>
              </a:lnSpc>
              <a:spcBef>
                <a:spcPts val="1000"/>
              </a:spcBef>
              <a:spcAft>
                <a:spcPts val="0"/>
              </a:spcAft>
              <a:buClr>
                <a:schemeClr val="lt1"/>
              </a:buClr>
              <a:buSzPts val="2200"/>
              <a:buNone/>
            </a:pPr>
            <a:r>
              <a:rPr lang="en-US" sz="2200"/>
              <a:t>For example, green loans and grants provided by governments and non-profit organisations can help cover the initial costs of implementing sustainable technologies.</a:t>
            </a:r>
            <a:endParaRPr/>
          </a:p>
          <a:p>
            <a:pPr marL="0" lvl="0" indent="0" algn="just" rtl="0">
              <a:lnSpc>
                <a:spcPct val="90000"/>
              </a:lnSpc>
              <a:spcBef>
                <a:spcPts val="1000"/>
              </a:spcBef>
              <a:spcAft>
                <a:spcPts val="0"/>
              </a:spcAft>
              <a:buClr>
                <a:schemeClr val="lt1"/>
              </a:buClr>
              <a:buSzPts val="2200"/>
              <a:buNone/>
            </a:pPr>
            <a:r>
              <a:rPr lang="en-US" sz="2200"/>
              <a:t>According to a report by the International Finance Corporation (IFC), green bonds and sustainable finance mechanisms have seen a significant rise in Europe, offering micro businesses innovative ways to finance their sustainability efforts.</a:t>
            </a:r>
            <a:endParaRPr sz="2200"/>
          </a:p>
        </p:txBody>
      </p:sp>
      <p:sp>
        <p:nvSpPr>
          <p:cNvPr id="429" name="Google Shape;429;p22"/>
          <p:cNvSpPr txBox="1">
            <a:spLocks noGrp="1"/>
          </p:cNvSpPr>
          <p:nvPr>
            <p:ph type="body" idx="2"/>
          </p:nvPr>
        </p:nvSpPr>
        <p:spPr>
          <a:xfrm>
            <a:off x="5389419" y="98451"/>
            <a:ext cx="63453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Accessing Capital</a:t>
            </a:r>
            <a:endParaRPr/>
          </a:p>
        </p:txBody>
      </p:sp>
      <p:pic>
        <p:nvPicPr>
          <p:cNvPr id="430" name="Google Shape;430;p22" descr="architectural photography of glass building"/>
          <p:cNvPicPr preferRelativeResize="0">
            <a:picLocks noGrp="1"/>
          </p:cNvPicPr>
          <p:nvPr>
            <p:ph type="pic" idx="3"/>
          </p:nvPr>
        </p:nvPicPr>
        <p:blipFill rotWithShape="1">
          <a:blip r:embed="rId3">
            <a:alphaModFix/>
          </a:blip>
          <a:srcRect l="23929" r="23930"/>
          <a:stretch/>
        </p:blipFill>
        <p:spPr>
          <a:xfrm>
            <a:off x="0" y="13974"/>
            <a:ext cx="5361066"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3"/>
          <p:cNvSpPr txBox="1">
            <a:spLocks noGrp="1"/>
          </p:cNvSpPr>
          <p:nvPr>
            <p:ph type="body" idx="1"/>
          </p:nvPr>
        </p:nvSpPr>
        <p:spPr>
          <a:xfrm>
            <a:off x="72062" y="1336241"/>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Another financial challenge is the long payback period of some sustainable investments. Energy-efficient equipment, renewable energy installations, and waste reduction systems often come with high upfront costs and a gradual return on investment (ROI).</a:t>
            </a:r>
            <a:endParaRPr/>
          </a:p>
          <a:p>
            <a:pPr marL="0" lvl="0" indent="0" algn="just" rtl="0">
              <a:lnSpc>
                <a:spcPct val="90000"/>
              </a:lnSpc>
              <a:spcBef>
                <a:spcPts val="1000"/>
              </a:spcBef>
              <a:spcAft>
                <a:spcPts val="0"/>
              </a:spcAft>
              <a:buClr>
                <a:schemeClr val="lt1"/>
              </a:buClr>
              <a:buSzPts val="2200"/>
              <a:buNone/>
            </a:pPr>
            <a:r>
              <a:rPr lang="en-US" sz="2200"/>
              <a:t>For example, installing solar panels can be a substantial expense, but the savings on energy bills over time can offset the initial outlay. In Europe, businesses can benefit from various EU grants and subsidies aimed at promoting renewable energy solutions, which can help alleviate the financial burden.</a:t>
            </a:r>
            <a:endParaRPr/>
          </a:p>
          <a:p>
            <a:pPr marL="0" lvl="0" indent="0" algn="just" rtl="0">
              <a:lnSpc>
                <a:spcPct val="90000"/>
              </a:lnSpc>
              <a:spcBef>
                <a:spcPts val="1000"/>
              </a:spcBef>
              <a:spcAft>
                <a:spcPts val="0"/>
              </a:spcAft>
              <a:buClr>
                <a:schemeClr val="lt1"/>
              </a:buClr>
              <a:buSzPts val="2200"/>
              <a:buNone/>
            </a:pPr>
            <a:r>
              <a:rPr lang="en-US" sz="2200"/>
              <a:t>Additionally, the European Green Deal and other EU policies provide support for businesses transitioning to sustainable practices.</a:t>
            </a:r>
            <a:endParaRPr/>
          </a:p>
        </p:txBody>
      </p:sp>
      <p:sp>
        <p:nvSpPr>
          <p:cNvPr id="436" name="Google Shape;436;p23"/>
          <p:cNvSpPr txBox="1">
            <a:spLocks noGrp="1"/>
          </p:cNvSpPr>
          <p:nvPr>
            <p:ph type="body" idx="2"/>
          </p:nvPr>
        </p:nvSpPr>
        <p:spPr>
          <a:xfrm>
            <a:off x="148262" y="319457"/>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Return on Investment </a:t>
            </a:r>
            <a:endParaRPr/>
          </a:p>
        </p:txBody>
      </p:sp>
      <p:pic>
        <p:nvPicPr>
          <p:cNvPr id="437" name="Google Shape;437;p23" descr="Free Photo Of Person Holding Pen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4"/>
          <p:cNvSpPr txBox="1">
            <a:spLocks noGrp="1"/>
          </p:cNvSpPr>
          <p:nvPr>
            <p:ph type="body" idx="1"/>
          </p:nvPr>
        </p:nvSpPr>
        <p:spPr>
          <a:xfrm>
            <a:off x="5537200" y="816054"/>
            <a:ext cx="5913120"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Micro businesses must also navigate the complexities of calculating and demonstrating the ROI of sustainability projects.</a:t>
            </a:r>
            <a:endParaRPr/>
          </a:p>
          <a:p>
            <a:pPr marL="0" lvl="0" indent="0" algn="just" rtl="0">
              <a:lnSpc>
                <a:spcPct val="90000"/>
              </a:lnSpc>
              <a:spcBef>
                <a:spcPts val="1000"/>
              </a:spcBef>
              <a:spcAft>
                <a:spcPts val="0"/>
              </a:spcAft>
              <a:buClr>
                <a:schemeClr val="lt1"/>
              </a:buClr>
              <a:buSzPts val="2200"/>
              <a:buNone/>
            </a:pPr>
            <a:r>
              <a:rPr lang="en-US" sz="2200"/>
              <a:t>This involves understanding the direct financial savings and considering the indirect benefits, such as enhanced brand reputation, customer loyalty, and regulatory compliance.</a:t>
            </a:r>
            <a:endParaRPr/>
          </a:p>
          <a:p>
            <a:pPr marL="0" lvl="0" indent="0" algn="just" rtl="0">
              <a:lnSpc>
                <a:spcPct val="90000"/>
              </a:lnSpc>
              <a:spcBef>
                <a:spcPts val="1000"/>
              </a:spcBef>
              <a:spcAft>
                <a:spcPts val="0"/>
              </a:spcAft>
              <a:buClr>
                <a:schemeClr val="lt1"/>
              </a:buClr>
              <a:buSzPts val="2200"/>
              <a:buNone/>
            </a:pPr>
            <a:r>
              <a:rPr lang="en-US" sz="2200"/>
              <a:t>A study by Nielsen found that a significant percentage of European consumers are willing to pay more for products from companies committed to positive social and environmental impact.</a:t>
            </a:r>
            <a:endParaRPr/>
          </a:p>
          <a:p>
            <a:pPr marL="0" lvl="0" indent="0" algn="just" rtl="0">
              <a:lnSpc>
                <a:spcPct val="90000"/>
              </a:lnSpc>
              <a:spcBef>
                <a:spcPts val="1000"/>
              </a:spcBef>
              <a:spcAft>
                <a:spcPts val="0"/>
              </a:spcAft>
              <a:buClr>
                <a:schemeClr val="lt1"/>
              </a:buClr>
              <a:buSzPts val="2200"/>
              <a:buNone/>
            </a:pPr>
            <a:r>
              <a:rPr lang="en-US" sz="2200"/>
              <a:t>This consumer preference indicates that sustainable practices can lead to increased sales and customer retention, ultimately benefiting the bottom line.</a:t>
            </a:r>
            <a:endParaRPr/>
          </a:p>
        </p:txBody>
      </p:sp>
      <p:sp>
        <p:nvSpPr>
          <p:cNvPr id="443" name="Google Shape;443;p24"/>
          <p:cNvSpPr txBox="1">
            <a:spLocks noGrp="1"/>
          </p:cNvSpPr>
          <p:nvPr>
            <p:ph type="body" idx="2"/>
          </p:nvPr>
        </p:nvSpPr>
        <p:spPr>
          <a:xfrm>
            <a:off x="5537200" y="119592"/>
            <a:ext cx="609600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Return on Investment </a:t>
            </a:r>
            <a:endParaRPr/>
          </a:p>
        </p:txBody>
      </p:sp>
      <p:pic>
        <p:nvPicPr>
          <p:cNvPr id="444" name="Google Shape;444;p24" descr="Free Solar Panels on Snow With Windmill Under Clear Day Sky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5"/>
          <p:cNvSpPr txBox="1">
            <a:spLocks noGrp="1"/>
          </p:cNvSpPr>
          <p:nvPr>
            <p:ph type="body" idx="1"/>
          </p:nvPr>
        </p:nvSpPr>
        <p:spPr>
          <a:xfrm>
            <a:off x="3109576" y="347692"/>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200"/>
              <a:buNone/>
            </a:pPr>
            <a:endParaRPr sz="3200"/>
          </a:p>
          <a:p>
            <a:pPr marL="0" lvl="0" indent="0" algn="l" rtl="0">
              <a:lnSpc>
                <a:spcPct val="90000"/>
              </a:lnSpc>
              <a:spcBef>
                <a:spcPts val="0"/>
              </a:spcBef>
              <a:spcAft>
                <a:spcPts val="0"/>
              </a:spcAft>
              <a:buClr>
                <a:srgbClr val="73B64B"/>
              </a:buClr>
              <a:buSzPts val="3200"/>
              <a:buNone/>
            </a:pPr>
            <a:r>
              <a:rPr lang="en-US" sz="3200"/>
              <a:t>Finding Sources of Funding</a:t>
            </a:r>
            <a:endParaRPr/>
          </a:p>
        </p:txBody>
      </p:sp>
      <p:sp>
        <p:nvSpPr>
          <p:cNvPr id="450" name="Google Shape;450;p25"/>
          <p:cNvSpPr txBox="1">
            <a:spLocks noGrp="1"/>
          </p:cNvSpPr>
          <p:nvPr>
            <p:ph type="body" idx="2"/>
          </p:nvPr>
        </p:nvSpPr>
        <p:spPr>
          <a:xfrm>
            <a:off x="584504" y="1563864"/>
            <a:ext cx="11022900" cy="59628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200"/>
              <a:t>A European micro business should explore various funding sources tailored to sustainability initiatives. There are many ways one can do this. Begin by researching EU grants and subsidies available through programs such as Horizon Europe, which supports research and innovation projects, including those focused on sustainability.</a:t>
            </a:r>
            <a:endParaRPr/>
          </a:p>
          <a:p>
            <a:pPr marL="0" lvl="0" indent="0" algn="just" rtl="0">
              <a:lnSpc>
                <a:spcPct val="112727"/>
              </a:lnSpc>
              <a:spcBef>
                <a:spcPts val="0"/>
              </a:spcBef>
              <a:spcAft>
                <a:spcPts val="0"/>
              </a:spcAft>
              <a:buClr>
                <a:srgbClr val="595959"/>
              </a:buClr>
              <a:buSzPts val="2200"/>
              <a:buNone/>
            </a:pPr>
            <a:endParaRPr sz="2200"/>
          </a:p>
          <a:p>
            <a:pPr marL="0" lvl="0" indent="0" algn="just" rtl="0">
              <a:lnSpc>
                <a:spcPct val="112727"/>
              </a:lnSpc>
              <a:spcBef>
                <a:spcPts val="0"/>
              </a:spcBef>
              <a:spcAft>
                <a:spcPts val="0"/>
              </a:spcAft>
              <a:buClr>
                <a:srgbClr val="595959"/>
              </a:buClr>
              <a:buSzPts val="2200"/>
              <a:buNone/>
            </a:pPr>
            <a:r>
              <a:rPr lang="en-US" sz="2200"/>
              <a:t>Additionally, consider applying for national grants specific to your country; many European governments offer financial incentives for green projects. Look into green bonds and sustainable finance mechanisms, which are increasingly available and can provide the necessary capital for sustainable projects.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93"/>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a:solidFill>
                  <a:srgbClr val="595959"/>
                </a:solidFill>
              </a:rPr>
              <a:t>SOS Starter Kit Table of Contents </a:t>
            </a:r>
            <a:endParaRPr/>
          </a:p>
        </p:txBody>
      </p:sp>
      <p:graphicFrame>
        <p:nvGraphicFramePr>
          <p:cNvPr id="234" name="Google Shape;234;p93"/>
          <p:cNvGraphicFramePr/>
          <p:nvPr/>
        </p:nvGraphicFramePr>
        <p:xfrm>
          <a:off x="621792" y="1456944"/>
          <a:ext cx="3000000" cy="3000000"/>
        </p:xfrm>
        <a:graphic>
          <a:graphicData uri="http://schemas.openxmlformats.org/drawingml/2006/table">
            <a:tbl>
              <a:tblPr>
                <a:noFill/>
                <a:tableStyleId>{0DFD185F-4F2C-4558-8746-A6ED17156A0C}</a:tableStyleId>
              </a:tblPr>
              <a:tblGrid>
                <a:gridCol w="5302125">
                  <a:extLst>
                    <a:ext uri="{9D8B030D-6E8A-4147-A177-3AD203B41FA5}">
                      <a16:colId xmlns:a16="http://schemas.microsoft.com/office/drawing/2014/main" val="20000"/>
                    </a:ext>
                  </a:extLst>
                </a:gridCol>
                <a:gridCol w="5302125">
                  <a:extLst>
                    <a:ext uri="{9D8B030D-6E8A-4147-A177-3AD203B41FA5}">
                      <a16:colId xmlns:a16="http://schemas.microsoft.com/office/drawing/2014/main" val="20001"/>
                    </a:ext>
                  </a:extLst>
                </a:gridCol>
              </a:tblGrid>
              <a:tr h="538150">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UNIT NAME</a:t>
                      </a:r>
                      <a:endParaRPr sz="3600" b="1" i="0" u="none" strike="noStrike" cap="none">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0"/>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Introduction to the SOS Starter Kit</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7- Supply Chain Transparency</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59400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 Sustainable Business Operations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8- Benchmark Practices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2"/>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2- Sustainable Thinking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9- Digital Tools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3"/>
                  </a:ext>
                </a:extLst>
              </a:tr>
              <a:tr h="5774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3- Engaging Staff</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10- Pitfalls in Sustainable Businesses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4"/>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4- Serving Green Consumers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Summary to the SOS Starter Kit</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5"/>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5- Community Partnerships</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Key Terms and Definitions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6"/>
                  </a:ext>
                </a:extLst>
              </a:tr>
              <a:tr h="538150">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Unit 6- Assessment and Planning</a:t>
                      </a:r>
                      <a:endParaRPr sz="2400" u="none" strike="noStrike" cap="none">
                        <a:solidFill>
                          <a:srgbClr val="010101"/>
                        </a:solidFill>
                        <a:latin typeface="Calibri"/>
                        <a:ea typeface="Calibri"/>
                        <a:cs typeface="Calibri"/>
                        <a:sym typeface="Calibri"/>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rgbClr val="010101"/>
                          </a:solidFill>
                          <a:latin typeface="Calibri"/>
                          <a:ea typeface="Calibri"/>
                          <a:cs typeface="Calibri"/>
                          <a:sym typeface="Calibri"/>
                        </a:rPr>
                        <a:t>References</a:t>
                      </a:r>
                      <a:endParaRPr sz="2400" u="none" strike="noStrike" cap="none">
                        <a:solidFill>
                          <a:srgbClr val="01010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f055413be5_0_0"/>
          <p:cNvSpPr txBox="1">
            <a:spLocks noGrp="1"/>
          </p:cNvSpPr>
          <p:nvPr>
            <p:ph type="body" idx="2"/>
          </p:nvPr>
        </p:nvSpPr>
        <p:spPr>
          <a:xfrm>
            <a:off x="921756" y="620839"/>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Font typeface="Arial"/>
              <a:buNone/>
            </a:pPr>
            <a:r>
              <a:rPr lang="en-US" sz="2200"/>
              <a:t>Collaborate with financial institutions that specialize in green finance, such as the European Investment Bank (EIB), which offers loans and technical assistance for sustainable projects. Utilising platforms like the European Commission's Funding &amp; Tenders Portal can also help identify relevant opportunities.</a:t>
            </a:r>
            <a:endParaRPr/>
          </a:p>
          <a:p>
            <a:pPr marL="0" lvl="0" indent="0" algn="just" rtl="0">
              <a:lnSpc>
                <a:spcPct val="112727"/>
              </a:lnSpc>
              <a:spcBef>
                <a:spcPts val="0"/>
              </a:spcBef>
              <a:spcAft>
                <a:spcPts val="0"/>
              </a:spcAft>
              <a:buClr>
                <a:srgbClr val="595959"/>
              </a:buClr>
              <a:buSzPts val="2200"/>
              <a:buFont typeface="Arial"/>
              <a:buNone/>
            </a:pPr>
            <a:endParaRPr sz="2200"/>
          </a:p>
          <a:p>
            <a:pPr marL="0" lvl="0" indent="0" algn="just" rtl="0">
              <a:lnSpc>
                <a:spcPct val="112727"/>
              </a:lnSpc>
              <a:spcBef>
                <a:spcPts val="0"/>
              </a:spcBef>
              <a:spcAft>
                <a:spcPts val="0"/>
              </a:spcAft>
              <a:buClr>
                <a:srgbClr val="595959"/>
              </a:buClr>
              <a:buSzPts val="2200"/>
              <a:buFont typeface="Arial"/>
              <a:buNone/>
            </a:pPr>
            <a:r>
              <a:rPr lang="en-US" sz="2200"/>
              <a:t>Networking with other businesses and sustainability organisations can provide insights and connections to potential investors who prioritise environmental, social, and governance (ESG) criteria.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26"/>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463" name="Google Shape;463;p26"/>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02.3</a:t>
            </a:r>
            <a:endParaRPr/>
          </a:p>
        </p:txBody>
      </p:sp>
      <p:sp>
        <p:nvSpPr>
          <p:cNvPr id="464" name="Google Shape;464;p26"/>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65" name="Google Shape;465;p26"/>
          <p:cNvSpPr txBox="1"/>
          <p:nvPr/>
        </p:nvSpPr>
        <p:spPr>
          <a:xfrm>
            <a:off x="5925496" y="4461934"/>
            <a:ext cx="552990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Topic 3: Resistance to Change and Organisational Culture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7"/>
          <p:cNvSpPr txBox="1">
            <a:spLocks noGrp="1"/>
          </p:cNvSpPr>
          <p:nvPr>
            <p:ph type="body" idx="1"/>
          </p:nvPr>
        </p:nvSpPr>
        <p:spPr>
          <a:xfrm>
            <a:off x="140171" y="1330236"/>
            <a:ext cx="59436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Resistance to change is a common challenge that many micro and small businesses face when implementing sustainable practices. This resistance can stem from various factors, including fear of the unknown, perceived threats to job security, and a lack of understanding of the benefits of sustainability.</a:t>
            </a:r>
            <a:endParaRPr/>
          </a:p>
          <a:p>
            <a:pPr marL="0" lvl="0" indent="0" algn="just" rtl="0">
              <a:lnSpc>
                <a:spcPct val="90000"/>
              </a:lnSpc>
              <a:spcBef>
                <a:spcPts val="1000"/>
              </a:spcBef>
              <a:spcAft>
                <a:spcPts val="0"/>
              </a:spcAft>
              <a:buClr>
                <a:schemeClr val="lt1"/>
              </a:buClr>
              <a:buSzPts val="2200"/>
              <a:buNone/>
            </a:pPr>
            <a:r>
              <a:rPr lang="en-US" sz="2200"/>
              <a:t>Employees may feel overwhelmed by the prospect of changing established routines and workflows, leading to apprehension and pushback. According to a study by the Harvard Business Review, about 70% of change initiatives fail, often due to employee resistance and lack of management support​.</a:t>
            </a:r>
            <a:endParaRPr/>
          </a:p>
        </p:txBody>
      </p:sp>
      <p:sp>
        <p:nvSpPr>
          <p:cNvPr id="471" name="Google Shape;471;p27"/>
          <p:cNvSpPr txBox="1">
            <a:spLocks noGrp="1"/>
          </p:cNvSpPr>
          <p:nvPr>
            <p:ph type="body" idx="2"/>
          </p:nvPr>
        </p:nvSpPr>
        <p:spPr>
          <a:xfrm>
            <a:off x="140171" y="132324"/>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Understanding Resistance to Change</a:t>
            </a:r>
            <a:endParaRPr/>
          </a:p>
        </p:txBody>
      </p:sp>
      <p:pic>
        <p:nvPicPr>
          <p:cNvPr id="472" name="Google Shape;472;p27" descr="Free Men Working in a Warehouse Stock Photo"/>
          <p:cNvPicPr preferRelativeResize="0">
            <a:picLocks noGrp="1"/>
          </p:cNvPicPr>
          <p:nvPr>
            <p:ph type="pic" idx="3"/>
          </p:nvPr>
        </p:nvPicPr>
        <p:blipFill rotWithShape="1">
          <a:blip r:embed="rId3">
            <a:alphaModFix/>
          </a:blip>
          <a:srcRect t="7359" b="7358"/>
          <a:stretch/>
        </p:blipFill>
        <p:spPr>
          <a:xfrm>
            <a:off x="6083676" y="0"/>
            <a:ext cx="5361066"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8"/>
          <p:cNvSpPr txBox="1">
            <a:spLocks noGrp="1"/>
          </p:cNvSpPr>
          <p:nvPr>
            <p:ph type="body" idx="1"/>
          </p:nvPr>
        </p:nvSpPr>
        <p:spPr>
          <a:xfrm>
            <a:off x="5461827" y="727200"/>
            <a:ext cx="5913120" cy="530961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To effectively manage resistance, it's crucial to address the concerns and fears of employees. Open communication is key; involve employees in the planning process by explaining the reasons behind the change and how it aligns with the company's long-term goals.</a:t>
            </a:r>
            <a:endParaRPr/>
          </a:p>
          <a:p>
            <a:pPr marL="0" lvl="0" indent="0" algn="just" rtl="0">
              <a:lnSpc>
                <a:spcPct val="90000"/>
              </a:lnSpc>
              <a:spcBef>
                <a:spcPts val="1000"/>
              </a:spcBef>
              <a:spcAft>
                <a:spcPts val="0"/>
              </a:spcAft>
              <a:buClr>
                <a:schemeClr val="lt1"/>
              </a:buClr>
              <a:buSzPts val="2200"/>
              <a:buNone/>
            </a:pPr>
            <a:r>
              <a:rPr lang="en-US" sz="2200"/>
              <a:t>Providing education and training can also help alleviate fears by equipping employees with the knowledge and skills needed to adapt to new sustainable practices.</a:t>
            </a:r>
            <a:endParaRPr/>
          </a:p>
          <a:p>
            <a:pPr marL="0" lvl="0" indent="0" algn="just" rtl="0">
              <a:lnSpc>
                <a:spcPct val="90000"/>
              </a:lnSpc>
              <a:spcBef>
                <a:spcPts val="1000"/>
              </a:spcBef>
              <a:spcAft>
                <a:spcPts val="0"/>
              </a:spcAft>
              <a:buClr>
                <a:schemeClr val="lt1"/>
              </a:buClr>
              <a:buSzPts val="2200"/>
              <a:buNone/>
            </a:pPr>
            <a:r>
              <a:rPr lang="en-US" sz="2200"/>
              <a:t>For example, a micro business could organise workshops or seminars that demonstrate the practical benefits of sustainability, such as cost savings from energy efficiency or improved health and safety from reducing toxic materials.</a:t>
            </a:r>
            <a:endParaRPr/>
          </a:p>
        </p:txBody>
      </p:sp>
      <p:sp>
        <p:nvSpPr>
          <p:cNvPr id="478" name="Google Shape;478;p28"/>
          <p:cNvSpPr txBox="1">
            <a:spLocks noGrp="1"/>
          </p:cNvSpPr>
          <p:nvPr>
            <p:ph type="body" idx="2"/>
          </p:nvPr>
        </p:nvSpPr>
        <p:spPr>
          <a:xfrm>
            <a:off x="5461827" y="13974"/>
            <a:ext cx="6544458" cy="5709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Addressing Employee Concerns</a:t>
            </a:r>
            <a:endParaRPr/>
          </a:p>
        </p:txBody>
      </p:sp>
      <p:pic>
        <p:nvPicPr>
          <p:cNvPr id="479" name="Google Shape;479;p28" descr="Free Close-up of Woman Holding a Business Card  Stock Photo"/>
          <p:cNvPicPr preferRelativeResize="0">
            <a:picLocks noGrp="1"/>
          </p:cNvPicPr>
          <p:nvPr>
            <p:ph type="pic" idx="3"/>
          </p:nvPr>
        </p:nvPicPr>
        <p:blipFill rotWithShape="1">
          <a:blip r:embed="rId3">
            <a:alphaModFix/>
          </a:blip>
          <a:srcRect t="7359" b="7358"/>
          <a:stretch/>
        </p:blipFill>
        <p:spPr>
          <a:xfrm>
            <a:off x="0" y="13974"/>
            <a:ext cx="5361066"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9"/>
          <p:cNvSpPr txBox="1">
            <a:spLocks noGrp="1"/>
          </p:cNvSpPr>
          <p:nvPr>
            <p:ph type="body" idx="1"/>
          </p:nvPr>
        </p:nvSpPr>
        <p:spPr>
          <a:xfrm>
            <a:off x="148262" y="1336241"/>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Establishing a culture of continuous improvement, where feedback is encouraged and valued, can help create an environment where employees feel empowered to suggest and implement sustainable practices.</a:t>
            </a:r>
            <a:endParaRPr sz="2200"/>
          </a:p>
          <a:p>
            <a:pPr marL="0" lvl="0" indent="0" algn="just" rtl="0">
              <a:lnSpc>
                <a:spcPct val="90000"/>
              </a:lnSpc>
              <a:spcBef>
                <a:spcPts val="0"/>
              </a:spcBef>
              <a:spcAft>
                <a:spcPts val="0"/>
              </a:spcAft>
              <a:buClr>
                <a:schemeClr val="lt1"/>
              </a:buClr>
              <a:buSzPts val="2200"/>
              <a:buNone/>
            </a:pPr>
            <a:endParaRPr sz="2200"/>
          </a:p>
          <a:p>
            <a:pPr marL="0" lvl="0" indent="0" algn="just" rtl="0">
              <a:lnSpc>
                <a:spcPct val="90000"/>
              </a:lnSpc>
              <a:spcBef>
                <a:spcPts val="0"/>
              </a:spcBef>
              <a:spcAft>
                <a:spcPts val="0"/>
              </a:spcAft>
              <a:buClr>
                <a:schemeClr val="lt1"/>
              </a:buClr>
              <a:buSzPts val="2200"/>
              <a:buNone/>
            </a:pPr>
            <a:r>
              <a:rPr lang="en-US" sz="2200"/>
              <a:t>According to research by McKinsey &amp; Company, companies with a strong culture of engagement are more likely to successfully implement change and achieve better performance outcomes​.</a:t>
            </a:r>
            <a:endParaRPr sz="2200"/>
          </a:p>
          <a:p>
            <a:pPr marL="0" lvl="0" indent="0" algn="just" rtl="0">
              <a:lnSpc>
                <a:spcPct val="90000"/>
              </a:lnSpc>
              <a:spcBef>
                <a:spcPts val="0"/>
              </a:spcBef>
              <a:spcAft>
                <a:spcPts val="0"/>
              </a:spcAft>
              <a:buClr>
                <a:schemeClr val="lt1"/>
              </a:buClr>
              <a:buSzPts val="2200"/>
              <a:buNone/>
            </a:pPr>
            <a:endParaRPr sz="2200"/>
          </a:p>
          <a:p>
            <a:pPr marL="0" lvl="0" indent="0" algn="just" rtl="0">
              <a:lnSpc>
                <a:spcPct val="90000"/>
              </a:lnSpc>
              <a:spcBef>
                <a:spcPts val="0"/>
              </a:spcBef>
              <a:spcAft>
                <a:spcPts val="0"/>
              </a:spcAft>
              <a:buClr>
                <a:schemeClr val="lt1"/>
              </a:buClr>
              <a:buSzPts val="2200"/>
              <a:buNone/>
            </a:pPr>
            <a:r>
              <a:rPr lang="en-US" sz="2200"/>
              <a:t>Building a supportive organisational culture that embraces change is essential for the successful implementation of sustainability initiatives.</a:t>
            </a:r>
            <a:endParaRPr/>
          </a:p>
          <a:p>
            <a:pPr marL="0" lvl="0" indent="0" algn="just" rtl="0">
              <a:lnSpc>
                <a:spcPct val="90000"/>
              </a:lnSpc>
              <a:spcBef>
                <a:spcPts val="1000"/>
              </a:spcBef>
              <a:spcAft>
                <a:spcPts val="0"/>
              </a:spcAft>
              <a:buClr>
                <a:schemeClr val="lt1"/>
              </a:buClr>
              <a:buSzPts val="2200"/>
              <a:buNone/>
            </a:pPr>
            <a:r>
              <a:rPr lang="en-US" sz="2200"/>
              <a:t>Leaders play a crucial role in this process by modeling sustainable behaviors and demonstrating their commitment to sustainability.</a:t>
            </a:r>
            <a:endParaRPr sz="2200"/>
          </a:p>
        </p:txBody>
      </p:sp>
      <p:sp>
        <p:nvSpPr>
          <p:cNvPr id="485" name="Google Shape;485;p29"/>
          <p:cNvSpPr txBox="1">
            <a:spLocks noGrp="1"/>
          </p:cNvSpPr>
          <p:nvPr>
            <p:ph type="body" idx="2"/>
          </p:nvPr>
        </p:nvSpPr>
        <p:spPr>
          <a:xfrm>
            <a:off x="140171" y="26337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Creating a Supportive Organisational Culture</a:t>
            </a:r>
            <a:endParaRPr/>
          </a:p>
        </p:txBody>
      </p:sp>
      <p:pic>
        <p:nvPicPr>
          <p:cNvPr id="486" name="Google Shape;486;p29" descr="Free Close-up of Human Hand Stock Photo"/>
          <p:cNvPicPr preferRelativeResize="0">
            <a:picLocks noGrp="1"/>
          </p:cNvPicPr>
          <p:nvPr>
            <p:ph type="pic" idx="3"/>
          </p:nvPr>
        </p:nvPicPr>
        <p:blipFill rotWithShape="1">
          <a:blip r:embed="rId3">
            <a:alphaModFix/>
          </a:blip>
          <a:srcRect l="25507" r="25510"/>
          <a:stretch/>
        </p:blipFill>
        <p:spPr>
          <a:xfrm>
            <a:off x="6083676" y="0"/>
            <a:ext cx="5361066"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0"/>
          <p:cNvSpPr txBox="1">
            <a:spLocks noGrp="1"/>
          </p:cNvSpPr>
          <p:nvPr>
            <p:ph type="body" idx="1"/>
          </p:nvPr>
        </p:nvSpPr>
        <p:spPr>
          <a:xfrm>
            <a:off x="5445760" y="1108142"/>
            <a:ext cx="5901944" cy="55644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For sustainability efforts to be genuinely effective, they need to be integrated into the core values and mission of the company. Core values are the fundamental beliefs and guiding principles that drive an organization's behaviours and decision-making processes.</a:t>
            </a:r>
            <a:endParaRPr/>
          </a:p>
          <a:p>
            <a:pPr marL="0" lvl="0" indent="0" algn="just" rtl="0">
              <a:lnSpc>
                <a:spcPct val="90000"/>
              </a:lnSpc>
              <a:spcBef>
                <a:spcPts val="1000"/>
              </a:spcBef>
              <a:spcAft>
                <a:spcPts val="0"/>
              </a:spcAft>
              <a:buClr>
                <a:schemeClr val="lt1"/>
              </a:buClr>
              <a:buSzPts val="2200"/>
              <a:buNone/>
            </a:pPr>
            <a:r>
              <a:rPr lang="en-US" sz="2200"/>
              <a:t>This integration ensures that sustainability is not seen as a temporary or peripheral initiative but as a fundamental aspect of the business strategy. </a:t>
            </a:r>
            <a:endParaRPr sz="2200"/>
          </a:p>
          <a:p>
            <a:pPr marL="0" lvl="0" indent="0" algn="just" rtl="0">
              <a:lnSpc>
                <a:spcPct val="90000"/>
              </a:lnSpc>
              <a:spcBef>
                <a:spcPts val="1000"/>
              </a:spcBef>
              <a:spcAft>
                <a:spcPts val="0"/>
              </a:spcAft>
              <a:buClr>
                <a:schemeClr val="lt1"/>
              </a:buClr>
              <a:buSzPts val="2200"/>
              <a:buNone/>
            </a:pPr>
            <a:r>
              <a:rPr lang="en-US" sz="2200"/>
              <a:t>For instance, a small European manufacturing firm could adopt a sustainability charter that outlines its commitment to reducing carbon emissions, sourcing materials responsibly, and promoting fair labour practices. By embedding sustainability into the company’s values, it becomes a guiding principle for decision-making and operations.</a:t>
            </a:r>
            <a:endParaRPr sz="2200"/>
          </a:p>
        </p:txBody>
      </p:sp>
      <p:sp>
        <p:nvSpPr>
          <p:cNvPr id="492" name="Google Shape;492;p30"/>
          <p:cNvSpPr txBox="1">
            <a:spLocks noGrp="1"/>
          </p:cNvSpPr>
          <p:nvPr>
            <p:ph type="body" idx="2"/>
          </p:nvPr>
        </p:nvSpPr>
        <p:spPr>
          <a:xfrm>
            <a:off x="5361066" y="74016"/>
            <a:ext cx="6345381" cy="5060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Integrating Sustainability into Core Values</a:t>
            </a:r>
            <a:endParaRPr/>
          </a:p>
        </p:txBody>
      </p:sp>
      <p:pic>
        <p:nvPicPr>
          <p:cNvPr id="493" name="Google Shape;493;p30" descr="Free Sticky Notes on a Whiteboard with Company Values Stock Photo"/>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1"/>
          <p:cNvSpPr txBox="1">
            <a:spLocks noGrp="1"/>
          </p:cNvSpPr>
          <p:nvPr>
            <p:ph type="body" idx="1"/>
          </p:nvPr>
        </p:nvSpPr>
        <p:spPr>
          <a:xfrm>
            <a:off x="-4138" y="672297"/>
            <a:ext cx="6087814" cy="612919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Aiming to develop a workplace culture of supporting sustainability? Try the following steps:</a:t>
            </a:r>
            <a:endParaRPr/>
          </a:p>
          <a:p>
            <a:pPr marL="228600" lvl="0" indent="-228600" algn="just" rtl="0">
              <a:lnSpc>
                <a:spcPct val="90000"/>
              </a:lnSpc>
              <a:spcBef>
                <a:spcPts val="1000"/>
              </a:spcBef>
              <a:spcAft>
                <a:spcPts val="0"/>
              </a:spcAft>
              <a:buClr>
                <a:schemeClr val="lt1"/>
              </a:buClr>
              <a:buSzPts val="2200"/>
              <a:buFont typeface="Arial"/>
              <a:buChar char="•"/>
            </a:pPr>
            <a:r>
              <a:rPr lang="en-US" sz="2200" b="1"/>
              <a:t>Leadership Commitment: </a:t>
            </a:r>
            <a:r>
              <a:rPr lang="en-US" sz="2200"/>
              <a:t>Ensure that leaders at all levels demonstrate a commitment to sustainability through their actions and decisions.</a:t>
            </a:r>
            <a:endParaRPr/>
          </a:p>
          <a:p>
            <a:pPr marL="228600" lvl="0" indent="-228600" algn="just" rtl="0">
              <a:lnSpc>
                <a:spcPct val="90000"/>
              </a:lnSpc>
              <a:spcBef>
                <a:spcPts val="1000"/>
              </a:spcBef>
              <a:spcAft>
                <a:spcPts val="0"/>
              </a:spcAft>
              <a:buClr>
                <a:schemeClr val="lt1"/>
              </a:buClr>
              <a:buSzPts val="2200"/>
              <a:buFont typeface="Arial"/>
              <a:buChar char="•"/>
            </a:pPr>
            <a:r>
              <a:rPr lang="en-US" sz="2200" b="1"/>
              <a:t>Employee Involvement: </a:t>
            </a:r>
            <a:r>
              <a:rPr lang="en-US" sz="2200"/>
              <a:t>Involve employees in the planning and implementation of sustainability initiatives to foster ownership and buy-in.</a:t>
            </a:r>
            <a:endParaRPr/>
          </a:p>
          <a:p>
            <a:pPr marL="228600" lvl="0" indent="-228600" algn="just" rtl="0">
              <a:lnSpc>
                <a:spcPct val="90000"/>
              </a:lnSpc>
              <a:spcBef>
                <a:spcPts val="1000"/>
              </a:spcBef>
              <a:spcAft>
                <a:spcPts val="0"/>
              </a:spcAft>
              <a:buClr>
                <a:schemeClr val="lt1"/>
              </a:buClr>
              <a:buSzPts val="2200"/>
              <a:buFont typeface="Arial"/>
              <a:buChar char="•"/>
            </a:pPr>
            <a:r>
              <a:rPr lang="en-US" sz="2200" b="1"/>
              <a:t>Continuous Education: </a:t>
            </a:r>
            <a:r>
              <a:rPr lang="en-US" sz="2200"/>
              <a:t>Provide ongoing education and training on sustainability practices and their benefits.</a:t>
            </a:r>
            <a:endParaRPr/>
          </a:p>
          <a:p>
            <a:pPr marL="228600" lvl="0" indent="-228600" algn="just" rtl="0">
              <a:lnSpc>
                <a:spcPct val="90000"/>
              </a:lnSpc>
              <a:spcBef>
                <a:spcPts val="1000"/>
              </a:spcBef>
              <a:spcAft>
                <a:spcPts val="0"/>
              </a:spcAft>
              <a:buClr>
                <a:schemeClr val="lt1"/>
              </a:buClr>
              <a:buSzPts val="2200"/>
              <a:buFont typeface="Arial"/>
              <a:buChar char="•"/>
            </a:pPr>
            <a:r>
              <a:rPr lang="en-US" sz="2200" b="1"/>
              <a:t>Recognition and Rewards: </a:t>
            </a:r>
            <a:r>
              <a:rPr lang="en-US" sz="2200"/>
              <a:t>Recognise and reward employees who contribute to sustainability goals, creating positive reinforcement for sustainable behaviors.</a:t>
            </a:r>
            <a:endParaRPr/>
          </a:p>
          <a:p>
            <a:pPr marL="228600" lvl="0" indent="-228600" algn="just" rtl="0">
              <a:lnSpc>
                <a:spcPct val="90000"/>
              </a:lnSpc>
              <a:spcBef>
                <a:spcPts val="1000"/>
              </a:spcBef>
              <a:spcAft>
                <a:spcPts val="0"/>
              </a:spcAft>
              <a:buClr>
                <a:schemeClr val="lt1"/>
              </a:buClr>
              <a:buSzPts val="2200"/>
              <a:buFont typeface="Arial"/>
              <a:buChar char="•"/>
            </a:pPr>
            <a:r>
              <a:rPr lang="en-US" sz="2200" b="1"/>
              <a:t>Feedback Mechanisms: </a:t>
            </a:r>
            <a:r>
              <a:rPr lang="en-US" sz="2200"/>
              <a:t>Establish mechanisms for employees to provide feedback and suggest improvements to sustainability practices.</a:t>
            </a:r>
            <a:endParaRPr/>
          </a:p>
        </p:txBody>
      </p:sp>
      <p:sp>
        <p:nvSpPr>
          <p:cNvPr id="499" name="Google Shape;499;p31"/>
          <p:cNvSpPr txBox="1">
            <a:spLocks noGrp="1"/>
          </p:cNvSpPr>
          <p:nvPr>
            <p:ph type="body" idx="2"/>
          </p:nvPr>
        </p:nvSpPr>
        <p:spPr>
          <a:xfrm>
            <a:off x="408111" y="56511"/>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Practical Steps You Can Take</a:t>
            </a:r>
            <a:endParaRPr/>
          </a:p>
        </p:txBody>
      </p:sp>
      <p:pic>
        <p:nvPicPr>
          <p:cNvPr id="500" name="Google Shape;500;p3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2"/>
          <p:cNvSpPr txBox="1">
            <a:spLocks noGrp="1"/>
          </p:cNvSpPr>
          <p:nvPr>
            <p:ph type="body" idx="1"/>
          </p:nvPr>
        </p:nvSpPr>
        <p:spPr>
          <a:xfrm>
            <a:off x="5551980" y="589577"/>
            <a:ext cx="5913120" cy="617273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Understanding organisational change is important for micro businesses as it enables them to adapt to evolving market conditions, foster innovation, and maintain competitiveness. Effective change management boosts employee engagement and retention by involving staff in the process and demonstrating the positive impacts on the business.</a:t>
            </a:r>
            <a:endParaRPr/>
          </a:p>
          <a:p>
            <a:pPr marL="0" lvl="0" indent="0" algn="just" rtl="0">
              <a:lnSpc>
                <a:spcPct val="90000"/>
              </a:lnSpc>
              <a:spcBef>
                <a:spcPts val="1000"/>
              </a:spcBef>
              <a:spcAft>
                <a:spcPts val="0"/>
              </a:spcAft>
              <a:buClr>
                <a:schemeClr val="lt1"/>
              </a:buClr>
              <a:buSzPts val="2200"/>
              <a:buNone/>
            </a:pPr>
            <a:r>
              <a:rPr lang="en-US" sz="2200"/>
              <a:t>It can also enhance customer satisfaction through improved services, and provides a competitive edge by allowing businesses to swiftly respond to market dynamics.</a:t>
            </a:r>
            <a:endParaRPr/>
          </a:p>
          <a:p>
            <a:pPr marL="0" lvl="0" indent="0" algn="just" rtl="0">
              <a:lnSpc>
                <a:spcPct val="90000"/>
              </a:lnSpc>
              <a:spcBef>
                <a:spcPts val="1000"/>
              </a:spcBef>
              <a:spcAft>
                <a:spcPts val="0"/>
              </a:spcAft>
              <a:buClr>
                <a:schemeClr val="lt1"/>
              </a:buClr>
              <a:buSzPts val="2200"/>
              <a:buNone/>
            </a:pPr>
            <a:r>
              <a:rPr lang="en-US" sz="2200"/>
              <a:t>Organisational Change can be a vast topic to cover, however there are several models for organisational change that can help you and your business to adapt to change.</a:t>
            </a:r>
            <a:endParaRPr/>
          </a:p>
          <a:p>
            <a:pPr marL="0" lvl="0" indent="0" algn="just" rtl="0">
              <a:lnSpc>
                <a:spcPct val="90000"/>
              </a:lnSpc>
              <a:spcBef>
                <a:spcPts val="1000"/>
              </a:spcBef>
              <a:spcAft>
                <a:spcPts val="0"/>
              </a:spcAft>
              <a:buClr>
                <a:schemeClr val="lt1"/>
              </a:buClr>
              <a:buSzPts val="2200"/>
              <a:buNone/>
            </a:pPr>
            <a:r>
              <a:rPr lang="en-US" sz="2200"/>
              <a:t>Over the next few slides we will take a closer look at Kotter’s 8 Step Model for Organisational Change, and Lewin’s Change management model.</a:t>
            </a:r>
            <a:endParaRPr/>
          </a:p>
        </p:txBody>
      </p:sp>
      <p:sp>
        <p:nvSpPr>
          <p:cNvPr id="506" name="Google Shape;506;p32"/>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Other Models for Change</a:t>
            </a:r>
            <a:endParaRPr/>
          </a:p>
        </p:txBody>
      </p:sp>
      <p:pic>
        <p:nvPicPr>
          <p:cNvPr id="507" name="Google Shape;507;p32"/>
          <p:cNvPicPr preferRelativeResize="0">
            <a:picLocks noGrp="1"/>
          </p:cNvPicPr>
          <p:nvPr>
            <p:ph type="pic" idx="3"/>
          </p:nvPr>
        </p:nvPicPr>
        <p:blipFill rotWithShape="1">
          <a:blip r:embed="rId3">
            <a:alphaModFix/>
          </a:blip>
          <a:srcRect l="39575" t="-1073" r="8310" b="1073"/>
          <a:stretch/>
        </p:blipFill>
        <p:spPr>
          <a:xfrm>
            <a:off x="0" y="-91130"/>
            <a:ext cx="5361066" cy="6949130"/>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3"/>
          <p:cNvSpPr txBox="1">
            <a:spLocks noGrp="1"/>
          </p:cNvSpPr>
          <p:nvPr>
            <p:ph type="body" idx="1"/>
          </p:nvPr>
        </p:nvSpPr>
        <p:spPr>
          <a:xfrm>
            <a:off x="140171" y="750762"/>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Kotter's 8-Step Change Model, developed by Dr. John Kotter, a professor at Harvard Business School, is a widely recognised framework for leading organisational change.</a:t>
            </a:r>
            <a:endParaRPr/>
          </a:p>
          <a:p>
            <a:pPr marL="0" lvl="0" indent="0" algn="just" rtl="0">
              <a:lnSpc>
                <a:spcPct val="90000"/>
              </a:lnSpc>
              <a:spcBef>
                <a:spcPts val="1000"/>
              </a:spcBef>
              <a:spcAft>
                <a:spcPts val="0"/>
              </a:spcAft>
              <a:buClr>
                <a:schemeClr val="lt1"/>
              </a:buClr>
              <a:buSzPts val="2200"/>
              <a:buNone/>
            </a:pPr>
            <a:r>
              <a:rPr lang="en-US" sz="2200"/>
              <a:t>Introduced in his 1996 book, "Leading Change," this model outlines a step-by-step approach to transforming organisations and ensuring that change initiatives are successful and sustainable.</a:t>
            </a:r>
            <a:endParaRPr/>
          </a:p>
          <a:p>
            <a:pPr marL="0" lvl="0" indent="0" algn="just" rtl="0">
              <a:lnSpc>
                <a:spcPct val="90000"/>
              </a:lnSpc>
              <a:spcBef>
                <a:spcPts val="1000"/>
              </a:spcBef>
              <a:spcAft>
                <a:spcPts val="0"/>
              </a:spcAft>
              <a:buClr>
                <a:schemeClr val="lt1"/>
              </a:buClr>
              <a:buSzPts val="2200"/>
              <a:buNone/>
            </a:pPr>
            <a:r>
              <a:rPr lang="en-US" sz="2200"/>
              <a:t>The model is based on the understanding that change is a complex process that requires a structured and systematic approach. Kotter's framework emphasises the importance of creating a sense of urgency, building a guiding coalition, and communicating a clear vision for change.</a:t>
            </a:r>
            <a:endParaRPr/>
          </a:p>
          <a:p>
            <a:pPr marL="0" lvl="0" indent="0" algn="just" rtl="0">
              <a:lnSpc>
                <a:spcPct val="90000"/>
              </a:lnSpc>
              <a:spcBef>
                <a:spcPts val="1000"/>
              </a:spcBef>
              <a:spcAft>
                <a:spcPts val="0"/>
              </a:spcAft>
              <a:buClr>
                <a:schemeClr val="lt1"/>
              </a:buClr>
              <a:buSzPts val="2200"/>
              <a:buNone/>
            </a:pPr>
            <a:r>
              <a:rPr lang="en-US" sz="2200"/>
              <a:t>It also highlights the need to remove obstacles, generate short-term wins, and anchor new approaches into the organisation's culture.</a:t>
            </a:r>
            <a:endParaRPr/>
          </a:p>
          <a:p>
            <a:pPr marL="0" lvl="0" indent="0" algn="just" rtl="0">
              <a:lnSpc>
                <a:spcPct val="90000"/>
              </a:lnSpc>
              <a:spcBef>
                <a:spcPts val="1000"/>
              </a:spcBef>
              <a:spcAft>
                <a:spcPts val="0"/>
              </a:spcAft>
              <a:buClr>
                <a:schemeClr val="lt1"/>
              </a:buClr>
              <a:buSzPts val="2200"/>
              <a:buNone/>
            </a:pPr>
            <a:r>
              <a:rPr lang="en-US" sz="2200" u="sng">
                <a:solidFill>
                  <a:schemeClr val="hlink"/>
                </a:solidFill>
                <a:hlinkClick r:id="rId3"/>
              </a:rPr>
              <a:t>Find out more by clicking on this link.</a:t>
            </a:r>
            <a:endParaRPr sz="2200" b="1"/>
          </a:p>
        </p:txBody>
      </p:sp>
      <p:sp>
        <p:nvSpPr>
          <p:cNvPr id="513" name="Google Shape;513;p33"/>
          <p:cNvSpPr txBox="1">
            <a:spLocks noGrp="1"/>
          </p:cNvSpPr>
          <p:nvPr>
            <p:ph type="body" idx="2"/>
          </p:nvPr>
        </p:nvSpPr>
        <p:spPr>
          <a:xfrm>
            <a:off x="140171" y="132324"/>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Kotter’s 8 Step Model</a:t>
            </a:r>
            <a:endParaRPr/>
          </a:p>
        </p:txBody>
      </p:sp>
      <p:pic>
        <p:nvPicPr>
          <p:cNvPr id="514" name="Google Shape;514;p33"/>
          <p:cNvPicPr preferRelativeResize="0">
            <a:picLocks noGrp="1"/>
          </p:cNvPicPr>
          <p:nvPr>
            <p:ph type="pic" idx="3"/>
          </p:nvPr>
        </p:nvPicPr>
        <p:blipFill rotWithShape="1">
          <a:blip r:embed="rId4">
            <a:alphaModFix/>
          </a:blip>
          <a:srcRect l="9876" t="1929" r="39873" b="-1928"/>
          <a:stretch/>
        </p:blipFill>
        <p:spPr>
          <a:xfrm>
            <a:off x="6108326" y="0"/>
            <a:ext cx="5361066" cy="6858000"/>
          </a:xfrm>
          <a:prstGeom prst="rect">
            <a:avLst/>
          </a:prstGeom>
          <a:solidFill>
            <a:srgbClr val="D8D8D8"/>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4"/>
          <p:cNvSpPr txBox="1">
            <a:spLocks noGrp="1"/>
          </p:cNvSpPr>
          <p:nvPr>
            <p:ph type="body" idx="1"/>
          </p:nvPr>
        </p:nvSpPr>
        <p:spPr>
          <a:xfrm>
            <a:off x="5361066" y="487977"/>
            <a:ext cx="6038454" cy="3666574"/>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200"/>
              <a:buFont typeface="Calibri"/>
              <a:buAutoNum type="arabicPeriod"/>
            </a:pPr>
            <a:r>
              <a:rPr lang="en-US" sz="2200" b="1"/>
              <a:t>Create a Sense of Urgency: </a:t>
            </a:r>
            <a:r>
              <a:rPr lang="en-US" sz="2200"/>
              <a:t>Highlight the importance and necessity of change to motivate people to act immediately. This involves identifying potential threats and opportunities.</a:t>
            </a:r>
            <a:endParaRPr/>
          </a:p>
          <a:p>
            <a:pPr marL="228600" lvl="0" indent="-228600" algn="just" rtl="0">
              <a:lnSpc>
                <a:spcPct val="90000"/>
              </a:lnSpc>
              <a:spcBef>
                <a:spcPts val="1000"/>
              </a:spcBef>
              <a:spcAft>
                <a:spcPts val="0"/>
              </a:spcAft>
              <a:buClr>
                <a:schemeClr val="lt1"/>
              </a:buClr>
              <a:buSzPts val="2200"/>
              <a:buFont typeface="Calibri"/>
              <a:buAutoNum type="arabicPeriod"/>
            </a:pPr>
            <a:r>
              <a:rPr lang="en-US" sz="2200" b="1"/>
              <a:t>Form a Powerful Coalition: </a:t>
            </a:r>
            <a:r>
              <a:rPr lang="en-US" sz="2200"/>
              <a:t>Assemble a group of influential individuals within the organisation to lead and support the change effort. This coalition should have a mix of skills, backgrounds, and perspectives.</a:t>
            </a:r>
            <a:endParaRPr/>
          </a:p>
          <a:p>
            <a:pPr marL="228600" lvl="0" indent="-228600" algn="just" rtl="0">
              <a:lnSpc>
                <a:spcPct val="90000"/>
              </a:lnSpc>
              <a:spcBef>
                <a:spcPts val="1000"/>
              </a:spcBef>
              <a:spcAft>
                <a:spcPts val="0"/>
              </a:spcAft>
              <a:buClr>
                <a:schemeClr val="lt1"/>
              </a:buClr>
              <a:buSzPts val="2200"/>
              <a:buFont typeface="Calibri"/>
              <a:buAutoNum type="arabicPeriod"/>
            </a:pPr>
            <a:r>
              <a:rPr lang="en-US" sz="2200" b="1"/>
              <a:t>Develop a Vision and Strategy: </a:t>
            </a:r>
            <a:r>
              <a:rPr lang="en-US" sz="2200"/>
              <a:t>Create a clear vision for the future that aligns with the desired change. Develop strategic initiatives to achieve this vision and guide the direction of the effort.</a:t>
            </a:r>
            <a:endParaRPr/>
          </a:p>
          <a:p>
            <a:pPr marL="228600" lvl="0" indent="-228600" algn="just" rtl="0">
              <a:lnSpc>
                <a:spcPct val="90000"/>
              </a:lnSpc>
              <a:spcBef>
                <a:spcPts val="1000"/>
              </a:spcBef>
              <a:spcAft>
                <a:spcPts val="0"/>
              </a:spcAft>
              <a:buClr>
                <a:schemeClr val="lt1"/>
              </a:buClr>
              <a:buSzPts val="2200"/>
              <a:buFont typeface="Calibri"/>
              <a:buAutoNum type="arabicPeriod"/>
            </a:pPr>
            <a:r>
              <a:rPr lang="en-US" sz="2200" b="1"/>
              <a:t>Communicate the Vision: </a:t>
            </a:r>
            <a:r>
              <a:rPr lang="en-US" sz="2200"/>
              <a:t>Share the vision and strategy with the entire organisation using various communication channels. Ensure that the message is clear, consistent, and easily understood by all employees.</a:t>
            </a:r>
            <a:endParaRPr/>
          </a:p>
        </p:txBody>
      </p:sp>
      <p:sp>
        <p:nvSpPr>
          <p:cNvPr id="520" name="Google Shape;520;p34"/>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The 8 Steps</a:t>
            </a:r>
            <a:endParaRPr/>
          </a:p>
        </p:txBody>
      </p:sp>
      <p:pic>
        <p:nvPicPr>
          <p:cNvPr id="521" name="Google Shape;521;p34"/>
          <p:cNvPicPr preferRelativeResize="0">
            <a:picLocks noGrp="1"/>
          </p:cNvPicPr>
          <p:nvPr>
            <p:ph type="pic" idx="3"/>
          </p:nvPr>
        </p:nvPicPr>
        <p:blipFill rotWithShape="1">
          <a:blip r:embed="rId3">
            <a:alphaModFix/>
          </a:blip>
          <a:srcRect l="23908" r="23908"/>
          <a:stretch/>
        </p:blipFill>
        <p:spPr>
          <a:xfrm>
            <a:off x="0" y="13974"/>
            <a:ext cx="5361066" cy="6858000"/>
          </a:xfrm>
          <a:prstGeom prst="rect">
            <a:avLst/>
          </a:prstGeom>
          <a:solidFill>
            <a:srgbClr val="D8D8D8"/>
          </a:solid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Introduction to the module</a:t>
            </a:r>
            <a:endParaRPr/>
          </a:p>
        </p:txBody>
      </p:sp>
      <p:sp>
        <p:nvSpPr>
          <p:cNvPr id="241" name="Google Shape;241;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Pitfalls in Sustainable Business</a:t>
            </a:r>
            <a:endParaRPr/>
          </a:p>
        </p:txBody>
      </p:sp>
      <p:sp>
        <p:nvSpPr>
          <p:cNvPr id="242" name="Google Shape;242;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Case Studies</a:t>
            </a:r>
            <a:endParaRPr/>
          </a:p>
        </p:txBody>
      </p:sp>
      <p:sp>
        <p:nvSpPr>
          <p:cNvPr id="243" name="Google Shape;243;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Assessment</a:t>
            </a:r>
            <a:endParaRPr/>
          </a:p>
        </p:txBody>
      </p:sp>
      <p:sp>
        <p:nvSpPr>
          <p:cNvPr id="244" name="Google Shape;244;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a:t>Key terms and definitions</a:t>
            </a:r>
            <a:endParaRPr/>
          </a:p>
        </p:txBody>
      </p:sp>
      <p:sp>
        <p:nvSpPr>
          <p:cNvPr id="245" name="Google Shape;245;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TABLE OF CONTENTS</a:t>
            </a:r>
            <a:endParaRPr/>
          </a:p>
        </p:txBody>
      </p:sp>
      <p:sp>
        <p:nvSpPr>
          <p:cNvPr id="246" name="Google Shape;246;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47" name="Google Shape;247;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48" name="Google Shape;248;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49" name="Google Shape;249;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50" name="Google Shape;250;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51" name="Google Shape;251;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a:solidFill>
                  <a:srgbClr val="595959"/>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
        <p:nvSpPr>
          <p:cNvPr id="252" name="Google Shape;252;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5"/>
          <p:cNvSpPr/>
          <p:nvPr/>
        </p:nvSpPr>
        <p:spPr>
          <a:xfrm>
            <a:off x="6004560" y="0"/>
            <a:ext cx="7112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7" name="Google Shape;527;p35"/>
          <p:cNvSpPr txBox="1">
            <a:spLocks noGrp="1"/>
          </p:cNvSpPr>
          <p:nvPr>
            <p:ph type="body" idx="1"/>
          </p:nvPr>
        </p:nvSpPr>
        <p:spPr>
          <a:xfrm>
            <a:off x="0" y="619750"/>
            <a:ext cx="6360300" cy="36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lt1"/>
              </a:buClr>
              <a:buSzPts val="2200"/>
              <a:buFont typeface="Calibri"/>
              <a:buAutoNum type="arabicPeriod" startAt="5"/>
            </a:pPr>
            <a:r>
              <a:rPr lang="en-US" sz="2200" b="1"/>
              <a:t>Remove Obstacles: </a:t>
            </a:r>
            <a:r>
              <a:rPr lang="en-US" sz="2200"/>
              <a:t>Identify and eliminate barriers that could hinder the change process. This might involve changing systems, structures, or behaviours that undermine the vision.</a:t>
            </a:r>
            <a:endParaRPr/>
          </a:p>
          <a:p>
            <a:pPr marL="228600" lvl="0" indent="-228600" algn="just" rtl="0">
              <a:lnSpc>
                <a:spcPct val="90000"/>
              </a:lnSpc>
              <a:spcBef>
                <a:spcPts val="1000"/>
              </a:spcBef>
              <a:spcAft>
                <a:spcPts val="0"/>
              </a:spcAft>
              <a:buClr>
                <a:schemeClr val="lt1"/>
              </a:buClr>
              <a:buSzPts val="2200"/>
              <a:buFont typeface="Calibri"/>
              <a:buAutoNum type="arabicPeriod" startAt="5"/>
            </a:pPr>
            <a:r>
              <a:rPr lang="en-US" sz="2200" b="1"/>
              <a:t>Generate Short-Term Wins: </a:t>
            </a:r>
            <a:r>
              <a:rPr lang="en-US" sz="2200"/>
              <a:t>Create and celebrate visible, short-term successes to build momentum and demonstrate the benefits of the change. These wins help to motivate employees and show that progress is being made.</a:t>
            </a:r>
            <a:endParaRPr/>
          </a:p>
          <a:p>
            <a:pPr marL="228600" lvl="0" indent="-228600" algn="just" rtl="0">
              <a:lnSpc>
                <a:spcPct val="90000"/>
              </a:lnSpc>
              <a:spcBef>
                <a:spcPts val="1000"/>
              </a:spcBef>
              <a:spcAft>
                <a:spcPts val="0"/>
              </a:spcAft>
              <a:buClr>
                <a:schemeClr val="lt1"/>
              </a:buClr>
              <a:buSzPts val="2200"/>
              <a:buFont typeface="Calibri"/>
              <a:buAutoNum type="arabicPeriod" startAt="5"/>
            </a:pPr>
            <a:r>
              <a:rPr lang="en-US" sz="2200" b="1"/>
              <a:t>Consolidate Gains and Produce More Change: </a:t>
            </a:r>
            <a:r>
              <a:rPr lang="en-US" sz="2200"/>
              <a:t>Use the credibility from short-term wins to tackle additional and larger change initiatives. Continue to drive the change deeper into the organisation by refining and improving processes.</a:t>
            </a:r>
            <a:endParaRPr/>
          </a:p>
          <a:p>
            <a:pPr marL="228600" lvl="0" indent="-228600" algn="just" rtl="0">
              <a:lnSpc>
                <a:spcPct val="90000"/>
              </a:lnSpc>
              <a:spcBef>
                <a:spcPts val="1000"/>
              </a:spcBef>
              <a:spcAft>
                <a:spcPts val="0"/>
              </a:spcAft>
              <a:buClr>
                <a:schemeClr val="lt1"/>
              </a:buClr>
              <a:buSzPts val="2200"/>
              <a:buFont typeface="Calibri"/>
              <a:buAutoNum type="arabicPeriod" startAt="5"/>
            </a:pPr>
            <a:r>
              <a:rPr lang="en-US" sz="2200" b="1"/>
              <a:t>Anchor the Changes in Corporate Culture: </a:t>
            </a:r>
            <a:r>
              <a:rPr lang="en-US" sz="2200"/>
              <a:t>Ensure that the new behaviours and changes are embedded into the organisational culture. This involves ongoing efforts to maintain the change and integrating it into everyday business practices.</a:t>
            </a:r>
            <a:endParaRPr sz="2200" b="1"/>
          </a:p>
        </p:txBody>
      </p:sp>
      <p:sp>
        <p:nvSpPr>
          <p:cNvPr id="528" name="Google Shape;528;p35"/>
          <p:cNvSpPr txBox="1">
            <a:spLocks noGrp="1"/>
          </p:cNvSpPr>
          <p:nvPr>
            <p:ph type="body" idx="2"/>
          </p:nvPr>
        </p:nvSpPr>
        <p:spPr>
          <a:xfrm>
            <a:off x="140171" y="13232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The 8 Steps</a:t>
            </a:r>
            <a:endParaRPr/>
          </a:p>
        </p:txBody>
      </p:sp>
      <p:pic>
        <p:nvPicPr>
          <p:cNvPr id="529" name="Google Shape;529;p35" descr="Free Man Working on His Laptop Stock Photo"/>
          <p:cNvPicPr preferRelativeResize="0">
            <a:picLocks noGrp="1"/>
          </p:cNvPicPr>
          <p:nvPr>
            <p:ph type="pic" idx="3"/>
          </p:nvPr>
        </p:nvPicPr>
        <p:blipFill rotWithShape="1">
          <a:blip r:embed="rId3">
            <a:alphaModFix/>
          </a:blip>
          <a:srcRect t="7359" b="7358"/>
          <a:stretch/>
        </p:blipFill>
        <p:spPr>
          <a:xfrm>
            <a:off x="6360160" y="0"/>
            <a:ext cx="536106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36"/>
          <p:cNvSpPr txBox="1">
            <a:spLocks noGrp="1"/>
          </p:cNvSpPr>
          <p:nvPr>
            <p:ph type="body" idx="1"/>
          </p:nvPr>
        </p:nvSpPr>
        <p:spPr>
          <a:xfrm>
            <a:off x="140171" y="750762"/>
            <a:ext cx="5943505"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Developed by the social psychologist Kurt Lewin in the mid-20th century, the model outlines a structured approach to implementing change within organisations. It comprises three distinct stages: Unfreeze, Change, and Refreeze.</a:t>
            </a:r>
            <a:endParaRPr/>
          </a:p>
          <a:p>
            <a:pPr marL="0" lvl="0" indent="0" algn="just" rtl="0">
              <a:lnSpc>
                <a:spcPct val="90000"/>
              </a:lnSpc>
              <a:spcBef>
                <a:spcPts val="1000"/>
              </a:spcBef>
              <a:spcAft>
                <a:spcPts val="0"/>
              </a:spcAft>
              <a:buClr>
                <a:schemeClr val="lt1"/>
              </a:buClr>
              <a:buSzPts val="2200"/>
              <a:buNone/>
            </a:pPr>
            <a:r>
              <a:rPr lang="en-US" sz="2200"/>
              <a:t>The model highlights the importance of preparing an organisation for change by breaking down existing norms and behaviours (Unfreeze), making the transition through effective communication and support (Change), and solidifying new practices to ensure they become an integral part of the organisational culture (Refreeze). </a:t>
            </a:r>
            <a:endParaRPr/>
          </a:p>
          <a:p>
            <a:pPr marL="0" lvl="0" indent="0" algn="just" rtl="0">
              <a:lnSpc>
                <a:spcPct val="90000"/>
              </a:lnSpc>
              <a:spcBef>
                <a:spcPts val="1000"/>
              </a:spcBef>
              <a:spcAft>
                <a:spcPts val="0"/>
              </a:spcAft>
              <a:buClr>
                <a:schemeClr val="lt1"/>
              </a:buClr>
              <a:buSzPts val="2200"/>
              <a:buNone/>
            </a:pPr>
            <a:endParaRPr sz="2200" b="1"/>
          </a:p>
          <a:p>
            <a:pPr marL="0" lvl="0" indent="0" algn="just" rtl="0">
              <a:lnSpc>
                <a:spcPct val="90000"/>
              </a:lnSpc>
              <a:spcBef>
                <a:spcPts val="1000"/>
              </a:spcBef>
              <a:spcAft>
                <a:spcPts val="0"/>
              </a:spcAft>
              <a:buClr>
                <a:schemeClr val="lt1"/>
              </a:buClr>
              <a:buSzPts val="2200"/>
              <a:buNone/>
            </a:pPr>
            <a:r>
              <a:rPr lang="en-US" sz="2200"/>
              <a:t>Let’s take a closer look at each step.</a:t>
            </a:r>
            <a:endParaRPr/>
          </a:p>
        </p:txBody>
      </p:sp>
      <p:sp>
        <p:nvSpPr>
          <p:cNvPr id="535" name="Google Shape;535;p36"/>
          <p:cNvSpPr txBox="1">
            <a:spLocks noGrp="1"/>
          </p:cNvSpPr>
          <p:nvPr>
            <p:ph type="body" idx="2"/>
          </p:nvPr>
        </p:nvSpPr>
        <p:spPr>
          <a:xfrm>
            <a:off x="140171" y="132324"/>
            <a:ext cx="6095905" cy="48743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Kurt Lewin’s Model of Change</a:t>
            </a:r>
            <a:endParaRPr/>
          </a:p>
        </p:txBody>
      </p:sp>
      <p:pic>
        <p:nvPicPr>
          <p:cNvPr id="536" name="Google Shape;536;p36"/>
          <p:cNvPicPr preferRelativeResize="0">
            <a:picLocks noGrp="1"/>
          </p:cNvPicPr>
          <p:nvPr>
            <p:ph type="pic" idx="3"/>
          </p:nvPr>
        </p:nvPicPr>
        <p:blipFill rotWithShape="1">
          <a:blip r:embed="rId3">
            <a:alphaModFix/>
          </a:blip>
          <a:srcRect l="28007" r="28004"/>
          <a:stretch/>
        </p:blipFill>
        <p:spPr>
          <a:xfrm>
            <a:off x="6083676" y="0"/>
            <a:ext cx="5361066" cy="6858000"/>
          </a:xfrm>
          <a:prstGeom prst="rect">
            <a:avLst/>
          </a:prstGeom>
          <a:solidFill>
            <a:srgbClr val="D8D8D8"/>
          </a:solid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7"/>
          <p:cNvSpPr txBox="1">
            <a:spLocks noGrp="1"/>
          </p:cNvSpPr>
          <p:nvPr>
            <p:ph type="body" idx="1"/>
          </p:nvPr>
        </p:nvSpPr>
        <p:spPr>
          <a:xfrm>
            <a:off x="5361066" y="322202"/>
            <a:ext cx="6038454"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b="1"/>
              <a:t>Unfreeze: </a:t>
            </a:r>
            <a:r>
              <a:rPr lang="en-US" sz="2200"/>
              <a:t>This stage involves challenging the current beliefs, values, attitudes, and behaviours that define the organisation. It's about creating awareness of the need for change, often by presenting data and evidence that highlight problems with the current state and the benefits of the proposed changes.</a:t>
            </a:r>
            <a:endParaRPr/>
          </a:p>
          <a:p>
            <a:pPr marL="0" lvl="0" indent="0" algn="just" rtl="0">
              <a:lnSpc>
                <a:spcPct val="90000"/>
              </a:lnSpc>
              <a:spcBef>
                <a:spcPts val="1000"/>
              </a:spcBef>
              <a:spcAft>
                <a:spcPts val="0"/>
              </a:spcAft>
              <a:buClr>
                <a:schemeClr val="lt1"/>
              </a:buClr>
              <a:buSzPts val="2200"/>
              <a:buNone/>
            </a:pPr>
            <a:r>
              <a:rPr lang="en-US" sz="2200" b="1"/>
              <a:t>Change: </a:t>
            </a:r>
            <a:r>
              <a:rPr lang="en-US" sz="2200"/>
              <a:t>During this stage, people begin to resolve their uncertainty and look for new ways to do things. The process involves transforming thoughts, feelings, and behaviours to align with the new direction. This may include new organisational structures, processes, systems, and practices. </a:t>
            </a:r>
            <a:endParaRPr/>
          </a:p>
          <a:p>
            <a:pPr marL="0" lvl="0" indent="0" algn="just" rtl="0">
              <a:lnSpc>
                <a:spcPct val="90000"/>
              </a:lnSpc>
              <a:spcBef>
                <a:spcPts val="1000"/>
              </a:spcBef>
              <a:spcAft>
                <a:spcPts val="0"/>
              </a:spcAft>
              <a:buClr>
                <a:schemeClr val="lt1"/>
              </a:buClr>
              <a:buSzPts val="2200"/>
              <a:buNone/>
            </a:pPr>
            <a:r>
              <a:rPr lang="en-US" sz="2200" b="1"/>
              <a:t>Refreeze: </a:t>
            </a:r>
            <a:r>
              <a:rPr lang="en-US" sz="2200"/>
              <a:t>This stage involves reinforcing, stabilising, and embedding the changes into the organisation’s culture and practices. It is essential to establish new norms, policies, and practices to ensure the changes are maintained over the long term.</a:t>
            </a:r>
            <a:endParaRPr/>
          </a:p>
          <a:p>
            <a:pPr marL="0" lvl="0" indent="0" algn="just" rtl="0">
              <a:lnSpc>
                <a:spcPct val="90000"/>
              </a:lnSpc>
              <a:spcBef>
                <a:spcPts val="1000"/>
              </a:spcBef>
              <a:spcAft>
                <a:spcPts val="0"/>
              </a:spcAft>
              <a:buClr>
                <a:schemeClr val="lt1"/>
              </a:buClr>
              <a:buSzPts val="2200"/>
              <a:buNone/>
            </a:pPr>
            <a:r>
              <a:rPr lang="en-US" sz="2200" u="sng">
                <a:solidFill>
                  <a:schemeClr val="hlink"/>
                </a:solidFill>
                <a:hlinkClick r:id="rId3"/>
              </a:rPr>
              <a:t>Find out more by clicking on this link</a:t>
            </a:r>
            <a:endParaRPr sz="2200"/>
          </a:p>
        </p:txBody>
      </p:sp>
      <p:sp>
        <p:nvSpPr>
          <p:cNvPr id="542" name="Google Shape;542;p37"/>
          <p:cNvSpPr txBox="1">
            <a:spLocks noGrp="1"/>
          </p:cNvSpPr>
          <p:nvPr>
            <p:ph type="body" idx="2"/>
          </p:nvPr>
        </p:nvSpPr>
        <p:spPr>
          <a:xfrm>
            <a:off x="4954773" y="13974"/>
            <a:ext cx="6916597" cy="61645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Lewin’s Model of Change</a:t>
            </a:r>
            <a:endParaRPr/>
          </a:p>
        </p:txBody>
      </p:sp>
      <p:pic>
        <p:nvPicPr>
          <p:cNvPr id="543" name="Google Shape;543;p37" descr="Free Icicle on White Frame Stock Photo"/>
          <p:cNvPicPr preferRelativeResize="0">
            <a:picLocks noGrp="1"/>
          </p:cNvPicPr>
          <p:nvPr>
            <p:ph type="pic" idx="3"/>
          </p:nvPr>
        </p:nvPicPr>
        <p:blipFill rotWithShape="1">
          <a:blip r:embed="rId4">
            <a:alphaModFix/>
          </a:blip>
          <a:srcRect l="23989" r="23988"/>
          <a:stretch/>
        </p:blipFill>
        <p:spPr>
          <a:xfrm>
            <a:off x="0" y="13974"/>
            <a:ext cx="5361066"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38"/>
          <p:cNvPicPr preferRelativeResize="0">
            <a:picLocks noGrp="1"/>
          </p:cNvPicPr>
          <p:nvPr>
            <p:ph type="pic" idx="2"/>
          </p:nvPr>
        </p:nvPicPr>
        <p:blipFill rotWithShape="1">
          <a:blip r:embed="rId3">
            <a:alphaModFix/>
          </a:blip>
          <a:srcRect t="16964" b="16964"/>
          <a:stretch/>
        </p:blipFill>
        <p:spPr>
          <a:xfrm>
            <a:off x="238772" y="2763519"/>
            <a:ext cx="7708195" cy="3396829"/>
          </a:xfrm>
          <a:prstGeom prst="rect">
            <a:avLst/>
          </a:prstGeom>
          <a:solidFill>
            <a:srgbClr val="BFBFBF"/>
          </a:solidFill>
          <a:ln>
            <a:noFill/>
          </a:ln>
        </p:spPr>
      </p:pic>
      <p:sp>
        <p:nvSpPr>
          <p:cNvPr id="550" name="Google Shape;550;p38"/>
          <p:cNvSpPr txBox="1">
            <a:spLocks noGrp="1"/>
          </p:cNvSpPr>
          <p:nvPr>
            <p:ph type="body" idx="1"/>
          </p:nvPr>
        </p:nvSpPr>
        <p:spPr>
          <a:xfrm>
            <a:off x="7630824" y="990923"/>
            <a:ext cx="271205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02.4</a:t>
            </a:r>
            <a:endParaRPr/>
          </a:p>
        </p:txBody>
      </p:sp>
      <p:sp>
        <p:nvSpPr>
          <p:cNvPr id="551" name="Google Shape;551;p38"/>
          <p:cNvSpPr/>
          <p:nvPr/>
        </p:nvSpPr>
        <p:spPr>
          <a:xfrm>
            <a:off x="5722297" y="4461934"/>
            <a:ext cx="5529904"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52" name="Google Shape;552;p38"/>
          <p:cNvSpPr txBox="1"/>
          <p:nvPr/>
        </p:nvSpPr>
        <p:spPr>
          <a:xfrm>
            <a:off x="5925496" y="4461934"/>
            <a:ext cx="552990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73B64B"/>
                </a:solidFill>
                <a:latin typeface="Calibri"/>
                <a:ea typeface="Calibri"/>
                <a:cs typeface="Calibri"/>
                <a:sym typeface="Calibri"/>
              </a:rPr>
              <a:t>Topic 4: Customer Perception And Market Trends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39"/>
          <p:cNvSpPr txBox="1">
            <a:spLocks noGrp="1"/>
          </p:cNvSpPr>
          <p:nvPr>
            <p:ph type="body" idx="1"/>
          </p:nvPr>
        </p:nvSpPr>
        <p:spPr>
          <a:xfrm>
            <a:off x="152495" y="768348"/>
            <a:ext cx="5855113"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Customer perception is an important thing to consider for the success of sustainable businesses. Customers are increasingly loyal to brands they see as sustainable, giving these businesses an edge over competitors.</a:t>
            </a:r>
            <a:endParaRPr/>
          </a:p>
          <a:p>
            <a:pPr marL="0" lvl="0" indent="0" algn="just" rtl="0">
              <a:lnSpc>
                <a:spcPct val="90000"/>
              </a:lnSpc>
              <a:spcBef>
                <a:spcPts val="1000"/>
              </a:spcBef>
              <a:spcAft>
                <a:spcPts val="0"/>
              </a:spcAft>
              <a:buClr>
                <a:schemeClr val="lt1"/>
              </a:buClr>
              <a:buSzPts val="2200"/>
              <a:buNone/>
            </a:pPr>
            <a:r>
              <a:rPr lang="en-US" sz="2200"/>
              <a:t>When making a purchasing decision, many customers now consider sustainability when making a decision. To meet these expectations, micro businesses need to understand what sustainability means to their customers.</a:t>
            </a:r>
            <a:endParaRPr/>
          </a:p>
          <a:p>
            <a:pPr marL="0" lvl="0" indent="0" algn="just" rtl="0">
              <a:lnSpc>
                <a:spcPct val="90000"/>
              </a:lnSpc>
              <a:spcBef>
                <a:spcPts val="1000"/>
              </a:spcBef>
              <a:spcAft>
                <a:spcPts val="0"/>
              </a:spcAft>
              <a:buClr>
                <a:schemeClr val="lt1"/>
              </a:buClr>
              <a:buSzPts val="2200"/>
              <a:buNone/>
            </a:pPr>
            <a:r>
              <a:rPr lang="en-US" sz="2200"/>
              <a:t>There are many ways to do this, such as market research, like surveys, focus groups, and customer feedback. Monitoring social media for sustainability discussions and analysing competitors' efforts and customer reactions can also provide valuable insights.</a:t>
            </a:r>
            <a:endParaRPr/>
          </a:p>
        </p:txBody>
      </p:sp>
      <p:sp>
        <p:nvSpPr>
          <p:cNvPr id="558" name="Google Shape;558;p39"/>
          <p:cNvSpPr txBox="1">
            <a:spLocks noGrp="1"/>
          </p:cNvSpPr>
          <p:nvPr>
            <p:ph type="body" idx="2"/>
          </p:nvPr>
        </p:nvSpPr>
        <p:spPr>
          <a:xfrm>
            <a:off x="140171" y="29696"/>
            <a:ext cx="6095905" cy="8339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Customer Expectations &amp; Sustainability</a:t>
            </a:r>
            <a:endParaRPr/>
          </a:p>
        </p:txBody>
      </p:sp>
      <p:pic>
        <p:nvPicPr>
          <p:cNvPr id="559" name="Google Shape;559;p39" descr="Free A Woman in Knitted Sweater Reporting Using White Board Stock Photo"/>
          <p:cNvPicPr preferRelativeResize="0">
            <a:picLocks noGrp="1"/>
          </p:cNvPicPr>
          <p:nvPr>
            <p:ph type="pic" idx="3"/>
          </p:nvPr>
        </p:nvPicPr>
        <p:blipFill rotWithShape="1">
          <a:blip r:embed="rId3">
            <a:alphaModFix/>
          </a:blip>
          <a:srcRect t="7273" b="7273"/>
          <a:stretch/>
        </p:blipFill>
        <p:spPr>
          <a:xfrm>
            <a:off x="6083676" y="0"/>
            <a:ext cx="5361066"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0"/>
          <p:cNvSpPr txBox="1">
            <a:spLocks noGrp="1"/>
          </p:cNvSpPr>
          <p:nvPr>
            <p:ph type="body" idx="1"/>
          </p:nvPr>
        </p:nvSpPr>
        <p:spPr>
          <a:xfrm>
            <a:off x="5398300" y="704525"/>
            <a:ext cx="6040844" cy="59493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Similarly, how you communicate as a business is important. Transparency is essential, and businesses should openly share their practices, goals, and progress, including both successes and areas for improvement.</a:t>
            </a:r>
            <a:endParaRPr/>
          </a:p>
          <a:p>
            <a:pPr marL="0" lvl="0" indent="0" algn="just" rtl="0">
              <a:lnSpc>
                <a:spcPct val="90000"/>
              </a:lnSpc>
              <a:spcBef>
                <a:spcPts val="1000"/>
              </a:spcBef>
              <a:spcAft>
                <a:spcPts val="0"/>
              </a:spcAft>
              <a:buClr>
                <a:schemeClr val="lt1"/>
              </a:buClr>
              <a:buSzPts val="2200"/>
              <a:buNone/>
            </a:pPr>
            <a:r>
              <a:rPr lang="en-US" sz="2200"/>
              <a:t>Using storytelling can make the sustainability journey relatable and engaging, highlighting specific initiatives and their impacts. Additionally, obtaining and displaying recognised sustainability certifications, such as Fair Trade, Organic, or B Corp, can enhance credibility and trust with customers.</a:t>
            </a:r>
            <a:endParaRPr/>
          </a:p>
          <a:p>
            <a:pPr marL="0" lvl="0" indent="0" algn="just" rtl="0">
              <a:lnSpc>
                <a:spcPct val="90000"/>
              </a:lnSpc>
              <a:spcBef>
                <a:spcPts val="1000"/>
              </a:spcBef>
              <a:spcAft>
                <a:spcPts val="0"/>
              </a:spcAft>
              <a:buClr>
                <a:schemeClr val="lt1"/>
              </a:buClr>
              <a:buSzPts val="2200"/>
              <a:buNone/>
            </a:pPr>
            <a:r>
              <a:rPr lang="en-US" sz="2200"/>
              <a:t>Likewise, transparency is pivotal when making changes in your business. For example, if your business adopts new sustainable practices, switches to eco-friendly materials, or modifies production processes to reduce environmental impact, clearly communicating these changes can reinforce your commitment to sustainability.</a:t>
            </a:r>
            <a:endParaRPr sz="2200" b="1"/>
          </a:p>
        </p:txBody>
      </p:sp>
      <p:sp>
        <p:nvSpPr>
          <p:cNvPr id="565" name="Google Shape;565;p40"/>
          <p:cNvSpPr txBox="1">
            <a:spLocks noGrp="1"/>
          </p:cNvSpPr>
          <p:nvPr>
            <p:ph type="body" idx="2"/>
          </p:nvPr>
        </p:nvSpPr>
        <p:spPr>
          <a:xfrm>
            <a:off x="5361066" y="-3315"/>
            <a:ext cx="6973174"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Customer Expectations &amp; Sustainability</a:t>
            </a:r>
            <a:endParaRPr/>
          </a:p>
        </p:txBody>
      </p:sp>
      <p:pic>
        <p:nvPicPr>
          <p:cNvPr id="566" name="Google Shape;566;p40"/>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1"/>
          <p:cNvSpPr txBox="1">
            <a:spLocks noGrp="1"/>
          </p:cNvSpPr>
          <p:nvPr>
            <p:ph type="body" idx="1"/>
          </p:nvPr>
        </p:nvSpPr>
        <p:spPr>
          <a:xfrm>
            <a:off x="110550" y="833675"/>
            <a:ext cx="5869626" cy="41094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Ensuring you are aware of the latest market trends can help to give your business a competitive advantage.</a:t>
            </a:r>
            <a:endParaRPr/>
          </a:p>
          <a:p>
            <a:pPr marL="0" lvl="0" indent="0" algn="just" rtl="0">
              <a:lnSpc>
                <a:spcPct val="90000"/>
              </a:lnSpc>
              <a:spcBef>
                <a:spcPts val="1000"/>
              </a:spcBef>
              <a:spcAft>
                <a:spcPts val="0"/>
              </a:spcAft>
              <a:buClr>
                <a:schemeClr val="lt1"/>
              </a:buClr>
              <a:buSzPts val="2200"/>
              <a:buNone/>
            </a:pPr>
            <a:r>
              <a:rPr lang="en-US" sz="2200"/>
              <a:t>Trends such as the circular economy, which focuses on reducing waste through reusing, recycling, and repurposing materials, and climate action, with an emphasis on reducing carbon footprints, are gaining traction.</a:t>
            </a:r>
            <a:endParaRPr/>
          </a:p>
          <a:p>
            <a:pPr marL="0" lvl="0" indent="0" algn="just" rtl="0">
              <a:lnSpc>
                <a:spcPct val="90000"/>
              </a:lnSpc>
              <a:spcBef>
                <a:spcPts val="1000"/>
              </a:spcBef>
              <a:spcAft>
                <a:spcPts val="0"/>
              </a:spcAft>
              <a:buClr>
                <a:schemeClr val="lt1"/>
              </a:buClr>
              <a:buSzPts val="2200"/>
              <a:buNone/>
            </a:pPr>
            <a:r>
              <a:rPr lang="en-US" sz="2200"/>
              <a:t>Ethical sourcing, ensuring products are sourced responsibly and produced under fair labour conditions, is also increasingly important to consumers.</a:t>
            </a:r>
            <a:endParaRPr sz="2200"/>
          </a:p>
        </p:txBody>
      </p:sp>
      <p:sp>
        <p:nvSpPr>
          <p:cNvPr id="572" name="Google Shape;572;p41"/>
          <p:cNvSpPr txBox="1">
            <a:spLocks noGrp="1"/>
          </p:cNvSpPr>
          <p:nvPr>
            <p:ph type="body" idx="2"/>
          </p:nvPr>
        </p:nvSpPr>
        <p:spPr>
          <a:xfrm>
            <a:off x="225231" y="56511"/>
            <a:ext cx="6095905" cy="48196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Adapting to Changing Market Trends</a:t>
            </a:r>
            <a:endParaRPr/>
          </a:p>
        </p:txBody>
      </p:sp>
      <p:pic>
        <p:nvPicPr>
          <p:cNvPr id="573" name="Google Shape;573;p41"/>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2"/>
          <p:cNvSpPr txBox="1">
            <a:spLocks noGrp="1"/>
          </p:cNvSpPr>
          <p:nvPr>
            <p:ph type="body" idx="1"/>
          </p:nvPr>
        </p:nvSpPr>
        <p:spPr>
          <a:xfrm>
            <a:off x="5398300" y="704527"/>
            <a:ext cx="6004268" cy="56088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To keep up with trends, businesses should regularly review industry reports from analysts and sustainability experts. Attending trade shows, conferences, and industry events can provide insights into the latest trends and innovations.</a:t>
            </a:r>
            <a:endParaRPr/>
          </a:p>
          <a:p>
            <a:pPr marL="0" lvl="0" indent="0" algn="just" rtl="0">
              <a:lnSpc>
                <a:spcPct val="90000"/>
              </a:lnSpc>
              <a:spcBef>
                <a:spcPts val="1000"/>
              </a:spcBef>
              <a:spcAft>
                <a:spcPts val="0"/>
              </a:spcAft>
              <a:buClr>
                <a:schemeClr val="lt1"/>
              </a:buClr>
              <a:buSzPts val="2200"/>
              <a:buNone/>
            </a:pPr>
            <a:r>
              <a:rPr lang="en-US" sz="2200"/>
              <a:t>Networking within sustainability-focused associations and networks allows for the exchange of knowledge and best practices. Responding to these trends might involve product innovation, such as developing new products with sustainable materials or modifying existing ones to be more eco-friendly.</a:t>
            </a:r>
            <a:endParaRPr/>
          </a:p>
          <a:p>
            <a:pPr marL="0" lvl="0" indent="0" algn="just" rtl="0">
              <a:lnSpc>
                <a:spcPct val="90000"/>
              </a:lnSpc>
              <a:spcBef>
                <a:spcPts val="1000"/>
              </a:spcBef>
              <a:spcAft>
                <a:spcPts val="0"/>
              </a:spcAft>
              <a:buClr>
                <a:schemeClr val="lt1"/>
              </a:buClr>
              <a:buSzPts val="2200"/>
              <a:buNone/>
            </a:pPr>
            <a:r>
              <a:rPr lang="en-US" sz="2200"/>
              <a:t>Forming sustainable partnerships with businesses that have a similar ethos can help to amplify efforts. Educating customers on the benefits of sustainable practices through transparent communication can also enhance customer loyalty and trust.</a:t>
            </a:r>
            <a:endParaRPr sz="2200" b="1"/>
          </a:p>
        </p:txBody>
      </p:sp>
      <p:sp>
        <p:nvSpPr>
          <p:cNvPr id="579" name="Google Shape;579;p42"/>
          <p:cNvSpPr txBox="1">
            <a:spLocks noGrp="1"/>
          </p:cNvSpPr>
          <p:nvPr>
            <p:ph type="body" idx="2"/>
          </p:nvPr>
        </p:nvSpPr>
        <p:spPr>
          <a:xfrm>
            <a:off x="5361066" y="-3315"/>
            <a:ext cx="6973174"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a:t>Customer Expectations &amp; Sustainability</a:t>
            </a:r>
            <a:endParaRPr/>
          </a:p>
        </p:txBody>
      </p:sp>
      <p:pic>
        <p:nvPicPr>
          <p:cNvPr id="580" name="Google Shape;580;p42"/>
          <p:cNvPicPr preferRelativeResize="0">
            <a:picLocks noGrp="1"/>
          </p:cNvPicPr>
          <p:nvPr>
            <p:ph type="pic" idx="3"/>
          </p:nvPr>
        </p:nvPicPr>
        <p:blipFill rotWithShape="1">
          <a:blip r:embed="rId3">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3"/>
          <p:cNvSpPr txBox="1">
            <a:spLocks noGrp="1"/>
          </p:cNvSpPr>
          <p:nvPr>
            <p:ph type="body" idx="1"/>
          </p:nvPr>
        </p:nvSpPr>
        <p:spPr>
          <a:xfrm>
            <a:off x="57762" y="545612"/>
            <a:ext cx="6025914" cy="68580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Engaging customers through sustainability can significantly boost loyalty. Interactive campaigns, like recycling programs or sustainability challenges, encourage active participation and demonstrate a business's commitment to sustainability.</a:t>
            </a:r>
            <a:endParaRPr/>
          </a:p>
          <a:p>
            <a:pPr marL="0" lvl="0" indent="0" algn="just" rtl="0">
              <a:lnSpc>
                <a:spcPct val="90000"/>
              </a:lnSpc>
              <a:spcBef>
                <a:spcPts val="1000"/>
              </a:spcBef>
              <a:spcAft>
                <a:spcPts val="0"/>
              </a:spcAft>
              <a:buClr>
                <a:schemeClr val="lt1"/>
              </a:buClr>
              <a:buSzPts val="2200"/>
              <a:buNone/>
            </a:pPr>
            <a:r>
              <a:rPr lang="en-US" sz="2200"/>
              <a:t>Providing channels for customer feedback on sustainability efforts and incorporating their suggestions can strengthen the customer-business relationship. Loyalty programs that reward sustainable behaviours, such as discounts for returning packaging, will further incentivise customer engagement.</a:t>
            </a:r>
            <a:endParaRPr/>
          </a:p>
          <a:p>
            <a:pPr marL="0" lvl="0" indent="0" algn="just" rtl="0">
              <a:lnSpc>
                <a:spcPct val="90000"/>
              </a:lnSpc>
              <a:spcBef>
                <a:spcPts val="1000"/>
              </a:spcBef>
              <a:spcAft>
                <a:spcPts val="0"/>
              </a:spcAft>
              <a:buClr>
                <a:schemeClr val="lt1"/>
              </a:buClr>
              <a:buSzPts val="2200"/>
              <a:buNone/>
            </a:pPr>
            <a:r>
              <a:rPr lang="en-US" sz="2200"/>
              <a:t>Regular surveys and polls can gauge customer satisfaction, while the Net Promoter Score (NPS) can measure overall loyalty and satisfaction related to sustainability efforts. Social media metrics, such as engagement and sentiment analysis, provide additional insights into how customers perceive sustainability communications.</a:t>
            </a:r>
            <a:endParaRPr/>
          </a:p>
        </p:txBody>
      </p:sp>
      <p:sp>
        <p:nvSpPr>
          <p:cNvPr id="586" name="Google Shape;586;p43"/>
          <p:cNvSpPr txBox="1">
            <a:spLocks noGrp="1"/>
          </p:cNvSpPr>
          <p:nvPr>
            <p:ph type="body" idx="2"/>
          </p:nvPr>
        </p:nvSpPr>
        <p:spPr>
          <a:xfrm>
            <a:off x="0" y="0"/>
            <a:ext cx="6575589" cy="54561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2800"/>
              <a:t>Loyalty Through Sustainability</a:t>
            </a:r>
            <a:endParaRPr/>
          </a:p>
        </p:txBody>
      </p:sp>
      <p:pic>
        <p:nvPicPr>
          <p:cNvPr id="587" name="Google Shape;587;p43"/>
          <p:cNvPicPr preferRelativeResize="0">
            <a:picLocks noGrp="1"/>
          </p:cNvPicPr>
          <p:nvPr>
            <p:ph type="pic" idx="3"/>
          </p:nvPr>
        </p:nvPicPr>
        <p:blipFill rotWithShape="1">
          <a:blip r:embed="rId3">
            <a:alphaModFix/>
          </a:blip>
          <a:srcRect t="24" b="24"/>
          <a:stretch/>
        </p:blipFill>
        <p:spPr>
          <a:xfrm>
            <a:off x="6083676" y="0"/>
            <a:ext cx="5361066" cy="6858000"/>
          </a:xfrm>
          <a:prstGeom prst="rect">
            <a:avLst/>
          </a:prstGeom>
          <a:solidFill>
            <a:srgbClr val="D8D8D8"/>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4"/>
          <p:cNvSpPr txBox="1">
            <a:spLocks noGrp="1"/>
          </p:cNvSpPr>
          <p:nvPr>
            <p:ph type="body" idx="1"/>
          </p:nvPr>
        </p:nvSpPr>
        <p:spPr>
          <a:xfrm>
            <a:off x="5472826" y="592928"/>
            <a:ext cx="6101198" cy="366657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en-US" sz="2200"/>
              <a:t>For sustainability to effectively enhance business competitiveness, it must be integrated into the core business strategy. This requires a long-term outlook that aligns sustainability goals with business objectives, ensuring that sustainable practices are maintained, measured, and improved over time.</a:t>
            </a:r>
            <a:endParaRPr/>
          </a:p>
          <a:p>
            <a:pPr marL="0" lvl="0" indent="0" algn="just" rtl="0">
              <a:lnSpc>
                <a:spcPct val="90000"/>
              </a:lnSpc>
              <a:spcBef>
                <a:spcPts val="1000"/>
              </a:spcBef>
              <a:spcAft>
                <a:spcPts val="0"/>
              </a:spcAft>
              <a:buClr>
                <a:schemeClr val="lt1"/>
              </a:buClr>
              <a:buSzPts val="2200"/>
              <a:buNone/>
            </a:pPr>
            <a:endParaRPr sz="2200"/>
          </a:p>
          <a:p>
            <a:pPr marL="0" lvl="0" indent="0" algn="just" rtl="0">
              <a:lnSpc>
                <a:spcPct val="90000"/>
              </a:lnSpc>
              <a:spcBef>
                <a:spcPts val="1000"/>
              </a:spcBef>
              <a:spcAft>
                <a:spcPts val="0"/>
              </a:spcAft>
              <a:buClr>
                <a:schemeClr val="lt1"/>
              </a:buClr>
              <a:buSzPts val="2200"/>
              <a:buNone/>
            </a:pPr>
            <a:r>
              <a:rPr lang="en-US" sz="2200" b="1"/>
              <a:t>Developing a Roadmap for Implementation</a:t>
            </a:r>
            <a:endParaRPr sz="2200"/>
          </a:p>
          <a:p>
            <a:pPr marL="0" lvl="0" indent="0" algn="just" rtl="0">
              <a:lnSpc>
                <a:spcPct val="90000"/>
              </a:lnSpc>
              <a:spcBef>
                <a:spcPts val="1000"/>
              </a:spcBef>
              <a:spcAft>
                <a:spcPts val="0"/>
              </a:spcAft>
              <a:buClr>
                <a:schemeClr val="lt1"/>
              </a:buClr>
              <a:buSzPts val="2200"/>
              <a:buNone/>
            </a:pPr>
            <a:r>
              <a:rPr lang="en-US" sz="2200" b="1"/>
              <a:t>Setting Realistic Goals: </a:t>
            </a:r>
            <a:r>
              <a:rPr lang="en-US" sz="2200"/>
              <a:t>Based on the assessment of current sustainability metrics, set achievable yet ambitious goals that push the business towards greater sustainability.</a:t>
            </a:r>
            <a:endParaRPr/>
          </a:p>
          <a:p>
            <a:pPr marL="0" lvl="0" indent="0" algn="just" rtl="0">
              <a:lnSpc>
                <a:spcPct val="90000"/>
              </a:lnSpc>
              <a:spcBef>
                <a:spcPts val="1000"/>
              </a:spcBef>
              <a:spcAft>
                <a:spcPts val="0"/>
              </a:spcAft>
              <a:buClr>
                <a:schemeClr val="lt1"/>
              </a:buClr>
              <a:buSzPts val="2200"/>
              <a:buNone/>
            </a:pPr>
            <a:r>
              <a:rPr lang="en-US" sz="2200" b="1"/>
              <a:t>Continuous Improvement: </a:t>
            </a:r>
            <a:r>
              <a:rPr lang="en-US" sz="2200"/>
              <a:t>Implement a cycle of monitoring, reporting, and adjusting sustainability practices to respond to changes in the business environment and regulatory landscape.</a:t>
            </a:r>
            <a:endParaRPr/>
          </a:p>
          <a:p>
            <a:pPr marL="0" lvl="0" indent="0" algn="just" rtl="0">
              <a:lnSpc>
                <a:spcPct val="90000"/>
              </a:lnSpc>
              <a:spcBef>
                <a:spcPts val="1000"/>
              </a:spcBef>
              <a:spcAft>
                <a:spcPts val="0"/>
              </a:spcAft>
              <a:buClr>
                <a:schemeClr val="lt1"/>
              </a:buClr>
              <a:buSzPts val="2200"/>
              <a:buNone/>
            </a:pPr>
            <a:r>
              <a:rPr lang="en-US" sz="2200" u="sng">
                <a:solidFill>
                  <a:schemeClr val="hlink"/>
                </a:solidFill>
                <a:hlinkClick r:id="rId3"/>
              </a:rPr>
              <a:t>Click here to find out more</a:t>
            </a:r>
            <a:endParaRPr sz="2200"/>
          </a:p>
        </p:txBody>
      </p:sp>
      <p:sp>
        <p:nvSpPr>
          <p:cNvPr id="593" name="Google Shape;593;p44"/>
          <p:cNvSpPr txBox="1">
            <a:spLocks noGrp="1"/>
          </p:cNvSpPr>
          <p:nvPr>
            <p:ph type="body" idx="2"/>
          </p:nvPr>
        </p:nvSpPr>
        <p:spPr>
          <a:xfrm>
            <a:off x="5543946" y="-3315"/>
            <a:ext cx="6345381" cy="5975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Planning for the Future</a:t>
            </a:r>
            <a:endParaRPr/>
          </a:p>
        </p:txBody>
      </p:sp>
      <p:pic>
        <p:nvPicPr>
          <p:cNvPr id="594" name="Google Shape;594;p44"/>
          <p:cNvPicPr preferRelativeResize="0">
            <a:picLocks noGrp="1"/>
          </p:cNvPicPr>
          <p:nvPr>
            <p:ph type="pic" idx="3"/>
          </p:nvPr>
        </p:nvPicPr>
        <p:blipFill rotWithShape="1">
          <a:blip r:embed="rId4">
            <a:alphaModFix/>
          </a:blip>
          <a:srcRect l="23943" r="23943"/>
          <a:stretch/>
        </p:blipFill>
        <p:spPr>
          <a:xfrm>
            <a:off x="0" y="13974"/>
            <a:ext cx="5361066" cy="6858000"/>
          </a:xfrm>
          <a:prstGeom prst="rect">
            <a:avLst/>
          </a:prstGeom>
          <a:solidFill>
            <a:srgbClr val="D8D8D8"/>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59" name="Google Shape;259;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60" name="Google Shape;260;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61" name="Google Shape;261;p4"/>
          <p:cNvSpPr txBox="1"/>
          <p:nvPr/>
        </p:nvSpPr>
        <p:spPr>
          <a:xfrm>
            <a:off x="6163904" y="4770223"/>
            <a:ext cx="452182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INTRODUCTION TO THE MODULE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45"/>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01" name="Google Shape;601;p4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602" name="Google Shape;602;p45"/>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03" name="Google Shape;603;p45"/>
          <p:cNvSpPr txBox="1"/>
          <p:nvPr/>
        </p:nvSpPr>
        <p:spPr>
          <a:xfrm>
            <a:off x="6025679" y="4642627"/>
            <a:ext cx="46305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CASE STUDIES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1: IKEA Case Study: Implementing Solar Energy</a:t>
            </a:r>
            <a:endParaRPr/>
          </a:p>
          <a:p>
            <a:pPr marL="0" lvl="0" indent="0" algn="l" rtl="0">
              <a:lnSpc>
                <a:spcPct val="100000"/>
              </a:lnSpc>
              <a:spcBef>
                <a:spcPts val="0"/>
              </a:spcBef>
              <a:spcAft>
                <a:spcPts val="0"/>
              </a:spcAft>
              <a:buClr>
                <a:srgbClr val="73B64B"/>
              </a:buClr>
              <a:buSzPts val="2400"/>
              <a:buNone/>
            </a:pPr>
            <a:endParaRPr/>
          </a:p>
        </p:txBody>
      </p:sp>
      <p:sp>
        <p:nvSpPr>
          <p:cNvPr id="609" name="Google Shape;609;p4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610" name="Google Shape;610;p4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2: All About Kombucha - Sustainable Innovation in Beverage Production</a:t>
            </a:r>
            <a:endParaRPr/>
          </a:p>
          <a:p>
            <a:pPr marL="0" lvl="0" indent="0" algn="l" rtl="0">
              <a:lnSpc>
                <a:spcPct val="100000"/>
              </a:lnSpc>
              <a:spcBef>
                <a:spcPts val="0"/>
              </a:spcBef>
              <a:spcAft>
                <a:spcPts val="0"/>
              </a:spcAft>
              <a:buClr>
                <a:srgbClr val="73B64B"/>
              </a:buClr>
              <a:buSzPts val="2400"/>
              <a:buNone/>
            </a:pPr>
            <a:endParaRPr/>
          </a:p>
        </p:txBody>
      </p:sp>
      <p:sp>
        <p:nvSpPr>
          <p:cNvPr id="611" name="Google Shape;611;p4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Case study 3: BiaSol - Revolutionising Food Sustainability</a:t>
            </a:r>
            <a:endParaRPr/>
          </a:p>
        </p:txBody>
      </p:sp>
      <p:sp>
        <p:nvSpPr>
          <p:cNvPr id="612" name="Google Shape;612;p4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613" name="Google Shape;613;p4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614" name="Google Shape;614;p4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615" name="Google Shape;615;p4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616" name="Google Shape;616;p4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7"/>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Introduction</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Interface, a global carpet tile manufacturer, serves as an good practice case of embedding sustainability into organisational culture and overcoming resistance to change. In 1994, Interface initiated its ambitious Mission Zero, aiming to eliminate any negative impact the company has on the environment by 2020.</a:t>
            </a:r>
            <a:endParaRPr/>
          </a:p>
          <a:p>
            <a:pPr marL="0" lvl="0" indent="0" algn="just" rtl="0">
              <a:lnSpc>
                <a:spcPct val="112727"/>
              </a:lnSpc>
              <a:spcBef>
                <a:spcPts val="0"/>
              </a:spcBef>
              <a:spcAft>
                <a:spcPts val="0"/>
              </a:spcAft>
              <a:buClr>
                <a:srgbClr val="595959"/>
              </a:buClr>
              <a:buSzPts val="2200"/>
              <a:buNone/>
            </a:pP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This initiative required a comprehensive transformation of the company's operations and culture. The mission was driven by Interface's founder, Ray Anderson, who had a profound realisation about the environmental impacts of his business, often referred to as his "spear in the chest moment"​ </a:t>
            </a:r>
            <a:endParaRPr/>
          </a:p>
        </p:txBody>
      </p:sp>
      <p:sp>
        <p:nvSpPr>
          <p:cNvPr id="622" name="Google Shape;622;p4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1</a:t>
            </a:r>
            <a:endParaRPr/>
          </a:p>
          <a:p>
            <a:pPr marL="0" lvl="0" indent="0" algn="ctr" rtl="0">
              <a:lnSpc>
                <a:spcPct val="90000"/>
              </a:lnSpc>
              <a:spcBef>
                <a:spcPts val="1000"/>
              </a:spcBef>
              <a:spcAft>
                <a:spcPts val="0"/>
              </a:spcAft>
              <a:buClr>
                <a:schemeClr val="lt1"/>
              </a:buClr>
              <a:buSzPts val="3600"/>
              <a:buNone/>
            </a:pPr>
            <a:r>
              <a:rPr lang="en-US"/>
              <a:t>Interface Case Study-</a:t>
            </a:r>
            <a:endParaRPr/>
          </a:p>
          <a:p>
            <a:pPr marL="0" lvl="0" indent="0" algn="ctr" rtl="0">
              <a:lnSpc>
                <a:spcPct val="90000"/>
              </a:lnSpc>
              <a:spcBef>
                <a:spcPts val="1000"/>
              </a:spcBef>
              <a:spcAft>
                <a:spcPts val="0"/>
              </a:spcAft>
              <a:buClr>
                <a:schemeClr val="lt1"/>
              </a:buClr>
              <a:buSzPts val="3600"/>
              <a:buNone/>
            </a:pPr>
            <a:r>
              <a:rPr lang="en-US"/>
              <a:t>Mission Zero and Beyond</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48"/>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Implementation</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To achieve Mission Zero, Interface focused on several key areas: reducing waste, lowering energy and water usage, and transforming its supply chain.</a:t>
            </a:r>
            <a:endParaRPr/>
          </a:p>
          <a:p>
            <a:pPr marL="0" lvl="0" indent="0" algn="just" rtl="0">
              <a:lnSpc>
                <a:spcPct val="112727"/>
              </a:lnSpc>
              <a:spcBef>
                <a:spcPts val="0"/>
              </a:spcBef>
              <a:spcAft>
                <a:spcPts val="0"/>
              </a:spcAft>
              <a:buClr>
                <a:srgbClr val="595959"/>
              </a:buClr>
              <a:buSzPts val="2200"/>
              <a:buNone/>
            </a:pP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The company implemented the ReEntry® Reclamation and Recycling program, achieving carbon neutrality across its product lifecycle, and developed the world's first cradle-to-gate carbon negative carpet tile.</a:t>
            </a:r>
            <a:endParaRPr/>
          </a:p>
          <a:p>
            <a:pPr marL="0" lvl="0" indent="0" algn="just" rtl="0">
              <a:lnSpc>
                <a:spcPct val="112727"/>
              </a:lnSpc>
              <a:spcBef>
                <a:spcPts val="0"/>
              </a:spcBef>
              <a:spcAft>
                <a:spcPts val="0"/>
              </a:spcAft>
              <a:buClr>
                <a:srgbClr val="595959"/>
              </a:buClr>
              <a:buSzPts val="2200"/>
              <a:buNone/>
            </a:pP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By 2019, Interface announced it had met its Mission Zero targets ahead of schedule and subsequently launched its new mission, Climate Take Back, aiming to reverse global warming by becoming a carbon-negative enterprise by 2040</a:t>
            </a:r>
            <a:endParaRPr/>
          </a:p>
        </p:txBody>
      </p:sp>
      <p:sp>
        <p:nvSpPr>
          <p:cNvPr id="628" name="Google Shape;628;p48"/>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1</a:t>
            </a:r>
            <a:endParaRPr/>
          </a:p>
          <a:p>
            <a:pPr marL="0" lvl="0" indent="0" algn="ctr" rtl="0">
              <a:lnSpc>
                <a:spcPct val="90000"/>
              </a:lnSpc>
              <a:spcBef>
                <a:spcPts val="1000"/>
              </a:spcBef>
              <a:spcAft>
                <a:spcPts val="0"/>
              </a:spcAft>
              <a:buClr>
                <a:schemeClr val="lt1"/>
              </a:buClr>
              <a:buSzPts val="3600"/>
              <a:buNone/>
            </a:pPr>
            <a:r>
              <a:rPr lang="en-US"/>
              <a:t>Interface Case Study-</a:t>
            </a:r>
            <a:endParaRPr/>
          </a:p>
          <a:p>
            <a:pPr marL="0" lvl="0" indent="0" algn="ctr" rtl="0">
              <a:lnSpc>
                <a:spcPct val="90000"/>
              </a:lnSpc>
              <a:spcBef>
                <a:spcPts val="1000"/>
              </a:spcBef>
              <a:spcAft>
                <a:spcPts val="0"/>
              </a:spcAft>
              <a:buClr>
                <a:schemeClr val="lt1"/>
              </a:buClr>
              <a:buSzPts val="3600"/>
              <a:buNone/>
            </a:pPr>
            <a:r>
              <a:rPr lang="en-US"/>
              <a:t>Mission Zero and Beyond</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9"/>
          <p:cNvSpPr txBox="1">
            <a:spLocks noGrp="1"/>
          </p:cNvSpPr>
          <p:nvPr>
            <p:ph type="body" idx="1"/>
          </p:nvPr>
        </p:nvSpPr>
        <p:spPr>
          <a:xfrm>
            <a:off x="4752335" y="377577"/>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Implementation</a:t>
            </a:r>
            <a:endParaRPr sz="2200"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A crucial aspect of Interface's success was the deep integration of sustainability into its core values and organisational culture. This commitment was reflected in transparent communication and extensive employee engagement.</a:t>
            </a:r>
            <a:endParaRPr/>
          </a:p>
          <a:p>
            <a:pPr marL="0" lvl="0" indent="0" algn="just" rtl="0">
              <a:lnSpc>
                <a:spcPct val="112727"/>
              </a:lnSpc>
              <a:spcBef>
                <a:spcPts val="0"/>
              </a:spcBef>
              <a:spcAft>
                <a:spcPts val="0"/>
              </a:spcAft>
              <a:buClr>
                <a:srgbClr val="595959"/>
              </a:buClr>
              <a:buSzPts val="2200"/>
              <a:buNone/>
            </a:pP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Interface empowered its employees through continuous education and involvement in sustainability initiatives, fostering a culture of innovation and collaboration.</a:t>
            </a:r>
            <a:endParaRPr sz="2200"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By making sustainability a fundamental part of its mission, Interface not only improved its environmental impact but also enhanced its brand reputation and market position​.</a:t>
            </a:r>
            <a:endParaRPr/>
          </a:p>
        </p:txBody>
      </p:sp>
      <p:sp>
        <p:nvSpPr>
          <p:cNvPr id="634" name="Google Shape;634;p4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1</a:t>
            </a:r>
            <a:endParaRPr/>
          </a:p>
          <a:p>
            <a:pPr marL="0" lvl="0" indent="0" algn="ctr" rtl="0">
              <a:lnSpc>
                <a:spcPct val="90000"/>
              </a:lnSpc>
              <a:spcBef>
                <a:spcPts val="1000"/>
              </a:spcBef>
              <a:spcAft>
                <a:spcPts val="0"/>
              </a:spcAft>
              <a:buClr>
                <a:schemeClr val="lt1"/>
              </a:buClr>
              <a:buSzPts val="3600"/>
              <a:buNone/>
            </a:pPr>
            <a:r>
              <a:rPr lang="en-US"/>
              <a:t>Interface Case Study-</a:t>
            </a:r>
            <a:endParaRPr/>
          </a:p>
          <a:p>
            <a:pPr marL="0" lvl="0" indent="0" algn="ctr" rtl="0">
              <a:lnSpc>
                <a:spcPct val="90000"/>
              </a:lnSpc>
              <a:spcBef>
                <a:spcPts val="1000"/>
              </a:spcBef>
              <a:spcAft>
                <a:spcPts val="0"/>
              </a:spcAft>
              <a:buClr>
                <a:schemeClr val="lt1"/>
              </a:buClr>
              <a:buSzPts val="3600"/>
              <a:buNone/>
            </a:pPr>
            <a:r>
              <a:rPr lang="en-US"/>
              <a:t>Mission Zero and Beyond</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0"/>
          <p:cNvSpPr txBox="1">
            <a:spLocks noGrp="1"/>
          </p:cNvSpPr>
          <p:nvPr>
            <p:ph type="body" idx="1"/>
          </p:nvPr>
        </p:nvSpPr>
        <p:spPr>
          <a:xfrm>
            <a:off x="4594680" y="696249"/>
            <a:ext cx="67461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Interface's Mission Zero and Climate Take Back initiatives offer valuable lessons for other businesses aiming to integrate sustainability into their operations. Visible support and active engagement from leadership were crucial in setting the tone, inspiring employees to take sustainability seriously.</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Involving employees early in the planning process fostered a sense of ownership and reduced resistance to change. Continuous education kept employees informed and motivated, enabling them to effectively contribute to sustainability goals. Embedding sustainability into the company's core values and decision-making ensured long-term commitment, making sustainability a key part of the company's identity.</a:t>
            </a:r>
            <a:r>
              <a:rPr lang="en-US" sz="2200">
                <a:solidFill>
                  <a:srgbClr val="0D0D0D"/>
                </a:solidFill>
                <a:highlight>
                  <a:srgbClr val="FFFFFF"/>
                </a:highlight>
              </a:rPr>
              <a:t> </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u="sng">
                <a:solidFill>
                  <a:srgbClr val="080808"/>
                </a:solidFill>
                <a:highlight>
                  <a:srgbClr val="FFFFFF"/>
                </a:highlight>
                <a:hlinkClick r:id="rId3">
                  <a:extLst>
                    <a:ext uri="{A12FA001-AC4F-418D-AE19-62706E023703}">
                      <ahyp:hlinkClr xmlns:ahyp="http://schemas.microsoft.com/office/drawing/2018/hyperlinkcolor" val="tx"/>
                    </a:ext>
                  </a:extLst>
                </a:hlinkClick>
              </a:rPr>
              <a:t>Find out more about Interface’s sustainability efforts by clicking here</a:t>
            </a:r>
            <a:endParaRPr sz="2200" i="0">
              <a:solidFill>
                <a:srgbClr val="080808"/>
              </a:solidFill>
              <a:highlight>
                <a:srgbClr val="FFFFFF"/>
              </a:highlight>
            </a:endParaRPr>
          </a:p>
        </p:txBody>
      </p:sp>
      <p:sp>
        <p:nvSpPr>
          <p:cNvPr id="640" name="Google Shape;640;p5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1</a:t>
            </a:r>
            <a:endParaRPr/>
          </a:p>
          <a:p>
            <a:pPr marL="0" lvl="0" indent="0" algn="ctr" rtl="0">
              <a:lnSpc>
                <a:spcPct val="90000"/>
              </a:lnSpc>
              <a:spcBef>
                <a:spcPts val="1000"/>
              </a:spcBef>
              <a:spcAft>
                <a:spcPts val="0"/>
              </a:spcAft>
              <a:buClr>
                <a:schemeClr val="lt1"/>
              </a:buClr>
              <a:buSzPts val="3600"/>
              <a:buNone/>
            </a:pPr>
            <a:r>
              <a:rPr lang="en-US"/>
              <a:t>Interface Case Study-</a:t>
            </a:r>
            <a:endParaRPr/>
          </a:p>
          <a:p>
            <a:pPr marL="0" lvl="0" indent="0" algn="ctr" rtl="0">
              <a:lnSpc>
                <a:spcPct val="90000"/>
              </a:lnSpc>
              <a:spcBef>
                <a:spcPts val="1000"/>
              </a:spcBef>
              <a:spcAft>
                <a:spcPts val="0"/>
              </a:spcAft>
              <a:buClr>
                <a:schemeClr val="lt1"/>
              </a:buClr>
              <a:buSzPts val="3600"/>
              <a:buNone/>
            </a:pPr>
            <a:r>
              <a:rPr lang="en-US"/>
              <a:t>Mission Zero and Beyond</a:t>
            </a:r>
            <a:endParaRPr/>
          </a:p>
        </p:txBody>
      </p:sp>
      <p:sp>
        <p:nvSpPr>
          <p:cNvPr id="641" name="Google Shape;641;p50"/>
          <p:cNvSpPr txBox="1"/>
          <p:nvPr/>
        </p:nvSpPr>
        <p:spPr>
          <a:xfrm>
            <a:off x="4594680" y="398807"/>
            <a:ext cx="776188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D0D0D"/>
                </a:solidFill>
                <a:highlight>
                  <a:srgbClr val="FFFFFF"/>
                </a:highlight>
                <a:latin typeface="Calibri"/>
                <a:ea typeface="Calibri"/>
                <a:cs typeface="Calibri"/>
                <a:sym typeface="Calibri"/>
              </a:rPr>
              <a:t>Outcome</a:t>
            </a: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51"/>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WATCH- I AM MISSION ZERO</a:t>
            </a:r>
            <a:endParaRPr/>
          </a:p>
        </p:txBody>
      </p:sp>
      <p:sp>
        <p:nvSpPr>
          <p:cNvPr id="647" name="Google Shape;647;p51"/>
          <p:cNvSpPr>
            <a:spLocks noGrp="1"/>
          </p:cNvSpPr>
          <p:nvPr>
            <p:ph type="pic" idx="2"/>
          </p:nvPr>
        </p:nvSpPr>
        <p:spPr>
          <a:xfrm>
            <a:off x="635271" y="2095585"/>
            <a:ext cx="5130800" cy="3913188"/>
          </a:xfrm>
          <a:prstGeom prst="rect">
            <a:avLst/>
          </a:prstGeom>
          <a:solidFill>
            <a:srgbClr val="D8D8D8"/>
          </a:solidFill>
          <a:ln>
            <a:noFill/>
          </a:ln>
        </p:spPr>
        <p:txBody>
          <a:bodyPr/>
          <a:lstStyle/>
          <a:p>
            <a:endParaRPr lang="en-GB"/>
          </a:p>
        </p:txBody>
      </p:sp>
      <p:sp>
        <p:nvSpPr>
          <p:cNvPr id="648" name="Google Shape;648;p51"/>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en-US"/>
              <a:t>Watch the following video highlighting employee engagement and how Interface embarked on the Mission Zero Goal. Click on the link below to play the video.</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r>
              <a:rPr lang="en-US" u="sng">
                <a:solidFill>
                  <a:schemeClr val="hlink"/>
                </a:solidFill>
                <a:hlinkClick r:id="rId3"/>
              </a:rPr>
              <a:t>https://www.youtube.com/watch?v=spWuVxu16bM</a:t>
            </a:r>
            <a:endParaRPr/>
          </a:p>
          <a:p>
            <a:pPr marL="0" lvl="0" indent="0" algn="just" rtl="0">
              <a:lnSpc>
                <a:spcPct val="103333"/>
              </a:lnSpc>
              <a:spcBef>
                <a:spcPts val="0"/>
              </a:spcBef>
              <a:spcAft>
                <a:spcPts val="0"/>
              </a:spcAft>
              <a:buClr>
                <a:srgbClr val="595959"/>
              </a:buClr>
              <a:buSzPts val="2400"/>
              <a:buNone/>
            </a:pPr>
            <a:endParaRPr/>
          </a:p>
          <a:p>
            <a:pPr marL="0" lvl="0" indent="0" algn="just" rtl="0">
              <a:lnSpc>
                <a:spcPct val="103333"/>
              </a:lnSpc>
              <a:spcBef>
                <a:spcPts val="0"/>
              </a:spcBef>
              <a:spcAft>
                <a:spcPts val="0"/>
              </a:spcAft>
              <a:buClr>
                <a:srgbClr val="595959"/>
              </a:buClr>
              <a:buSzPts val="2400"/>
              <a:buNone/>
            </a:pPr>
            <a:endParaRPr/>
          </a:p>
        </p:txBody>
      </p:sp>
      <p:pic>
        <p:nvPicPr>
          <p:cNvPr id="649" name="Google Shape;649;p51" title="I am Mission Zero - The story of employee engagement at Interface Australia"/>
          <p:cNvPicPr preferRelativeResize="0"/>
          <p:nvPr/>
        </p:nvPicPr>
        <p:blipFill rotWithShape="1">
          <a:blip r:embed="rId4">
            <a:alphaModFix/>
          </a:blip>
          <a:srcRect/>
          <a:stretch/>
        </p:blipFill>
        <p:spPr>
          <a:xfrm>
            <a:off x="635271" y="2095585"/>
            <a:ext cx="5147584" cy="38977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animEffect transition="in" filter="fade">
                                      <p:cBhvr>
                                        <p:cTn id="7" dur="1"/>
                                        <p:tgtEl>
                                          <p:spTgt spid="6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2"/>
          <p:cNvSpPr txBox="1">
            <a:spLocks noGrp="1"/>
          </p:cNvSpPr>
          <p:nvPr>
            <p:ph type="body" idx="1"/>
          </p:nvPr>
        </p:nvSpPr>
        <p:spPr>
          <a:xfrm>
            <a:off x="4752335" y="606177"/>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Introduction</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 an effort to reduce plastic waste, McDonald's decided to replace its plastic straws with paper ones in all of its UK and Ireland locations in 2018. This initiative was part of a broader movement to address the environmental impact of single-use plastics, aligning with growing consumer demand for more sustainable practices.</a:t>
            </a:r>
            <a:endParaRPr/>
          </a:p>
          <a:p>
            <a:pPr marL="0" lvl="0" indent="0" algn="just" rtl="0">
              <a:lnSpc>
                <a:spcPct val="112727"/>
              </a:lnSpc>
              <a:spcBef>
                <a:spcPts val="0"/>
              </a:spcBef>
              <a:spcAft>
                <a:spcPts val="0"/>
              </a:spcAft>
              <a:buClr>
                <a:srgbClr val="595959"/>
              </a:buClr>
              <a:buSzPts val="2200"/>
              <a:buNone/>
            </a:pP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However, the paper straw replacement w</a:t>
            </a:r>
            <a:r>
              <a:rPr lang="en-US" sz="2200">
                <a:solidFill>
                  <a:srgbClr val="0D0D0D"/>
                </a:solidFill>
                <a:highlight>
                  <a:srgbClr val="FFFFFF"/>
                </a:highlight>
              </a:rPr>
              <a:t>as</a:t>
            </a:r>
            <a:r>
              <a:rPr lang="en-US" sz="2200" i="0">
                <a:solidFill>
                  <a:srgbClr val="0D0D0D"/>
                </a:solidFill>
                <a:highlight>
                  <a:srgbClr val="FFFFFF"/>
                </a:highlight>
              </a:rPr>
              <a:t> met with several issues from the offset, highlighting the importance of conducting a full analysis of alternative materials.</a:t>
            </a:r>
            <a:r>
              <a:rPr lang="en-US" sz="2200">
                <a:solidFill>
                  <a:srgbClr val="0D0D0D"/>
                </a:solidFill>
                <a:highlight>
                  <a:srgbClr val="FFFFFF"/>
                </a:highlight>
              </a:rPr>
              <a:t> </a:t>
            </a:r>
            <a:r>
              <a:rPr lang="en-US" sz="2200" i="0">
                <a:solidFill>
                  <a:srgbClr val="0D0D0D"/>
                </a:solidFill>
                <a:highlight>
                  <a:srgbClr val="FFFFFF"/>
                </a:highlight>
              </a:rPr>
              <a:t>The main issues surrounding the new straws w</a:t>
            </a:r>
            <a:r>
              <a:rPr lang="en-US" sz="2200">
                <a:solidFill>
                  <a:srgbClr val="0D0D0D"/>
                </a:solidFill>
                <a:highlight>
                  <a:srgbClr val="FFFFFF"/>
                </a:highlight>
              </a:rPr>
              <a:t>ere</a:t>
            </a:r>
            <a:r>
              <a:rPr lang="en-US" sz="2200" i="0">
                <a:solidFill>
                  <a:srgbClr val="0D0D0D"/>
                </a:solidFill>
                <a:highlight>
                  <a:srgbClr val="FFFFFF"/>
                </a:highlight>
              </a:rPr>
              <a:t> to do with customer backlash, unrecyclable materials, and issues with durability. </a:t>
            </a:r>
            <a:endParaRPr/>
          </a:p>
        </p:txBody>
      </p:sp>
      <p:sp>
        <p:nvSpPr>
          <p:cNvPr id="655" name="Google Shape;655;p52"/>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2</a:t>
            </a:r>
            <a:endParaRPr/>
          </a:p>
          <a:p>
            <a:pPr marL="0" lvl="0" indent="0" algn="ctr" rtl="0">
              <a:lnSpc>
                <a:spcPct val="90000"/>
              </a:lnSpc>
              <a:spcBef>
                <a:spcPts val="1000"/>
              </a:spcBef>
              <a:spcAft>
                <a:spcPts val="0"/>
              </a:spcAft>
              <a:buClr>
                <a:schemeClr val="lt1"/>
              </a:buClr>
              <a:buSzPts val="3600"/>
              <a:buNone/>
            </a:pPr>
            <a:r>
              <a:rPr lang="en-US"/>
              <a:t>McDonald’s- Adapting To Paper Straws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53"/>
          <p:cNvSpPr txBox="1">
            <a:spLocks noGrp="1"/>
          </p:cNvSpPr>
          <p:nvPr>
            <p:ph type="body" idx="1"/>
          </p:nvPr>
        </p:nvSpPr>
        <p:spPr>
          <a:xfrm>
            <a:off x="4752325" y="439175"/>
            <a:ext cx="6341700" cy="53334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Challenges and Issues</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Despite being marketed as a more eco-friendly alternative, the paper straws introduced by McDonald's were found to be non-recyclable. The paper used in the straws was too thick to be processed by standard recycling facilities, unlike the plastic straws they replaced which were recyclable.</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This revelation led to significant public criticism. Customers were instructed to dispose off the paper straws in general waste bins, which contradicted the initial sustainability goal of reducing waste.</a:t>
            </a:r>
            <a:r>
              <a:rPr lang="en-US" sz="2200">
                <a:solidFill>
                  <a:srgbClr val="0D0D0D"/>
                </a:solidFill>
                <a:highlight>
                  <a:srgbClr val="FFFFFF"/>
                </a:highlight>
              </a:rPr>
              <a:t> </a:t>
            </a:r>
            <a:r>
              <a:rPr lang="en-US" sz="2200" i="0">
                <a:solidFill>
                  <a:srgbClr val="0D0D0D"/>
                </a:solidFill>
                <a:highlight>
                  <a:srgbClr val="FFFFFF"/>
                </a:highlight>
              </a:rPr>
              <a:t>The paper straws were reported to perform poorly, becoming soggy and disintegrating quickly when used with beverages. This affected the customer experience negatively and further fueled the backlash against the initiative​.</a:t>
            </a:r>
            <a:endParaRPr/>
          </a:p>
        </p:txBody>
      </p:sp>
      <p:sp>
        <p:nvSpPr>
          <p:cNvPr id="661" name="Google Shape;661;p53"/>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2</a:t>
            </a:r>
            <a:endParaRPr/>
          </a:p>
          <a:p>
            <a:pPr marL="0" lvl="0" indent="0" algn="ctr" rtl="0">
              <a:lnSpc>
                <a:spcPct val="90000"/>
              </a:lnSpc>
              <a:spcBef>
                <a:spcPts val="1000"/>
              </a:spcBef>
              <a:spcAft>
                <a:spcPts val="0"/>
              </a:spcAft>
              <a:buClr>
                <a:schemeClr val="lt1"/>
              </a:buClr>
              <a:buSzPts val="3600"/>
              <a:buNone/>
            </a:pPr>
            <a:r>
              <a:rPr lang="en-US"/>
              <a:t>McDonald’s- Adapting To Paper Straws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4"/>
          <p:cNvSpPr txBox="1">
            <a:spLocks noGrp="1"/>
          </p:cNvSpPr>
          <p:nvPr>
            <p:ph type="body" idx="1"/>
          </p:nvPr>
        </p:nvSpPr>
        <p:spPr>
          <a:xfrm>
            <a:off x="4615700" y="459032"/>
            <a:ext cx="6567306"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Solution</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The McDonald's case highlights the importance of thoroughly evaluating the entire lifecycle and recyclability of alternative materials before implementation. A sustainable solution should not only focus on the material change but also on its end-of-life processing.</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Similarly, effective sustainability initiatives need to balance environmental benefits with maintaining or improving the user experience. The performance issues with the paper straws detracted from the positive impact of reducing plastic waste​.</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Clear and honest communication with consumers about the limitations and advantages of new sustainable practices is crucial as it ensures that consumers are not misled and can fully support the initiatives​.</a:t>
            </a:r>
            <a:endParaRPr/>
          </a:p>
        </p:txBody>
      </p:sp>
      <p:sp>
        <p:nvSpPr>
          <p:cNvPr id="667" name="Google Shape;667;p54"/>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2</a:t>
            </a:r>
            <a:endParaRPr/>
          </a:p>
          <a:p>
            <a:pPr marL="0" lvl="0" indent="0" algn="ctr" rtl="0">
              <a:lnSpc>
                <a:spcPct val="90000"/>
              </a:lnSpc>
              <a:spcBef>
                <a:spcPts val="1000"/>
              </a:spcBef>
              <a:spcAft>
                <a:spcPts val="0"/>
              </a:spcAft>
              <a:buClr>
                <a:schemeClr val="lt1"/>
              </a:buClr>
              <a:buSzPts val="3600"/>
              <a:buNone/>
            </a:pPr>
            <a:r>
              <a:rPr lang="en-US"/>
              <a:t>McDonald’s- Adapting To Paper Straws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OVERVIEW OF THE TOPIC</a:t>
            </a:r>
            <a:endParaRPr/>
          </a:p>
        </p:txBody>
      </p:sp>
      <p:sp>
        <p:nvSpPr>
          <p:cNvPr id="267" name="Google Shape;267;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8" name="Google Shape;268;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OBJECTIVES</a:t>
            </a:r>
            <a:endParaRPr/>
          </a:p>
          <a:p>
            <a:pPr marL="0" lvl="0" indent="0" algn="l" rtl="0">
              <a:lnSpc>
                <a:spcPct val="100000"/>
              </a:lnSpc>
              <a:spcBef>
                <a:spcPts val="0"/>
              </a:spcBef>
              <a:spcAft>
                <a:spcPts val="0"/>
              </a:spcAft>
              <a:buClr>
                <a:srgbClr val="73B64B"/>
              </a:buClr>
              <a:buSzPts val="2400"/>
              <a:buNone/>
            </a:pPr>
            <a:endParaRPr/>
          </a:p>
        </p:txBody>
      </p:sp>
      <p:sp>
        <p:nvSpPr>
          <p:cNvPr id="269" name="Google Shape;269;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a:t>LEARNING OUTCOMES</a:t>
            </a:r>
            <a:endParaRPr/>
          </a:p>
          <a:p>
            <a:pPr marL="0" lvl="0" indent="0" algn="l" rtl="0">
              <a:lnSpc>
                <a:spcPct val="100000"/>
              </a:lnSpc>
              <a:spcBef>
                <a:spcPts val="0"/>
              </a:spcBef>
              <a:spcAft>
                <a:spcPts val="0"/>
              </a:spcAft>
              <a:buClr>
                <a:srgbClr val="73B64B"/>
              </a:buClr>
              <a:buSzPts val="2400"/>
              <a:buNone/>
            </a:pPr>
            <a:endParaRPr/>
          </a:p>
        </p:txBody>
      </p:sp>
      <p:sp>
        <p:nvSpPr>
          <p:cNvPr id="270" name="Google Shape;270;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71" name="Google Shape;271;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72" name="Google Shape;272;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73" name="Google Shape;273;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74" name="Google Shape;274;p5"/>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5"/>
          <p:cNvSpPr txBox="1">
            <a:spLocks noGrp="1"/>
          </p:cNvSpPr>
          <p:nvPr>
            <p:ph type="body" idx="1"/>
          </p:nvPr>
        </p:nvSpPr>
        <p:spPr>
          <a:xfrm>
            <a:off x="4752335" y="368052"/>
            <a:ext cx="6341700" cy="5166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Outcome</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Despite the setbacks, McDonald's continues to explore sustainable alternatives and improve its practices. The company remains committed to reducing its environmental footprint and is learning from these challenges to develop better solutions in the future. </a:t>
            </a:r>
            <a:endParaRPr sz="2200" i="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a:solidFill>
                  <a:srgbClr val="0D0D0D"/>
                </a:solidFill>
                <a:highlight>
                  <a:srgbClr val="FFFFFF"/>
                </a:highlight>
              </a:rPr>
              <a:t>E</a:t>
            </a:r>
            <a:r>
              <a:rPr lang="en-US" sz="2200" i="0">
                <a:solidFill>
                  <a:srgbClr val="0D0D0D"/>
                </a:solidFill>
                <a:highlight>
                  <a:srgbClr val="FFFFFF"/>
                </a:highlight>
              </a:rPr>
              <a:t>nsuring that alternative materials are genuinely more sustainable and by maintaining a high standard of product performance, companies can better achieve their environmental goals without compromising customer satisfaction.</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Although this case is based on a corporation, the learning message is relatable to microbusinesses.</a:t>
            </a:r>
            <a:endParaRPr sz="2200">
              <a:solidFill>
                <a:srgbClr val="0D0D0D"/>
              </a:solidFill>
              <a:highlight>
                <a:srgbClr val="FFFFFF"/>
              </a:highlight>
            </a:endParaRPr>
          </a:p>
          <a:p>
            <a:pPr marL="0" lvl="0" indent="0" algn="just" rtl="0">
              <a:lnSpc>
                <a:spcPct val="112727"/>
              </a:lnSpc>
              <a:spcBef>
                <a:spcPts val="0"/>
              </a:spcBef>
              <a:spcAft>
                <a:spcPts val="0"/>
              </a:spcAft>
              <a:buClr>
                <a:srgbClr val="080808"/>
              </a:buClr>
              <a:buSzPts val="2200"/>
              <a:buNone/>
            </a:pPr>
            <a:r>
              <a:rPr lang="en-US" sz="2200" u="sng">
                <a:solidFill>
                  <a:srgbClr val="080808"/>
                </a:solidFill>
                <a:highlight>
                  <a:srgbClr val="FFFFFF"/>
                </a:highlight>
                <a:hlinkClick r:id="rId3">
                  <a:extLst>
                    <a:ext uri="{A12FA001-AC4F-418D-AE19-62706E023703}">
                      <ahyp:hlinkClr xmlns:ahyp="http://schemas.microsoft.com/office/drawing/2018/hyperlinkcolor" val="tx"/>
                    </a:ext>
                  </a:extLst>
                </a:hlinkClick>
              </a:rPr>
              <a:t>Find out more about this case by clicking here.</a:t>
            </a:r>
            <a:endParaRPr sz="2200">
              <a:solidFill>
                <a:srgbClr val="080808"/>
              </a:solidFill>
              <a:highlight>
                <a:srgbClr val="FFFFFF"/>
              </a:highlight>
            </a:endParaRPr>
          </a:p>
        </p:txBody>
      </p:sp>
      <p:sp>
        <p:nvSpPr>
          <p:cNvPr id="673" name="Google Shape;673;p55"/>
          <p:cNvSpPr txBox="1">
            <a:spLocks noGrp="1"/>
          </p:cNvSpPr>
          <p:nvPr>
            <p:ph type="body" idx="2"/>
          </p:nvPr>
        </p:nvSpPr>
        <p:spPr>
          <a:xfrm>
            <a:off x="0" y="858189"/>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2</a:t>
            </a:r>
            <a:endParaRPr/>
          </a:p>
          <a:p>
            <a:pPr marL="0" lvl="0" indent="0" algn="ctr" rtl="0">
              <a:lnSpc>
                <a:spcPct val="90000"/>
              </a:lnSpc>
              <a:spcBef>
                <a:spcPts val="1000"/>
              </a:spcBef>
              <a:spcAft>
                <a:spcPts val="0"/>
              </a:spcAft>
              <a:buClr>
                <a:schemeClr val="lt1"/>
              </a:buClr>
              <a:buSzPts val="3600"/>
              <a:buNone/>
            </a:pPr>
            <a:r>
              <a:rPr lang="en-US"/>
              <a:t>McDonald’s- Adapting To Paper Straws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6"/>
          <p:cNvSpPr txBox="1">
            <a:spLocks noGrp="1"/>
          </p:cNvSpPr>
          <p:nvPr>
            <p:ph type="body" idx="1"/>
          </p:nvPr>
        </p:nvSpPr>
        <p:spPr>
          <a:xfrm>
            <a:off x="4699775" y="405400"/>
            <a:ext cx="6630300" cy="53883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Problem:</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In May 2021, Hefty, a brand under Reynolds Consumer Products, faced a class-action lawsuit for misleading consumers about the recyclability of its Hefty Recycling Bags. Marketed as being “designed to handle all types of recyclables,” the bags were intended to appeal to eco-conscious consumers looking for ways to reduce their environmental impact. However, these claims were soon called into question.</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It turns out that although the bags were marketed for all types of recycling materials, the bags themselves were not recyclable and so in turn were contaminating any recycling loads that contained the bags.</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Another major issue was around consumer deception, as the lawsuit claimed that consumers were being led to think that they were making eco-conscious decisions.</a:t>
            </a:r>
            <a:endParaRPr sz="2200" i="0">
              <a:highlight>
                <a:srgbClr val="FFFFFF"/>
              </a:highlight>
            </a:endParaRPr>
          </a:p>
        </p:txBody>
      </p:sp>
      <p:sp>
        <p:nvSpPr>
          <p:cNvPr id="679" name="Google Shape;679;p56"/>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3</a:t>
            </a:r>
            <a:endParaRPr/>
          </a:p>
          <a:p>
            <a:pPr marL="0" lvl="0" indent="0" algn="ctr" rtl="0">
              <a:lnSpc>
                <a:spcPct val="90000"/>
              </a:lnSpc>
              <a:spcBef>
                <a:spcPts val="1000"/>
              </a:spcBef>
              <a:spcAft>
                <a:spcPts val="0"/>
              </a:spcAft>
              <a:buClr>
                <a:schemeClr val="lt1"/>
              </a:buClr>
              <a:buSzPts val="3600"/>
              <a:buNone/>
            </a:pPr>
            <a:r>
              <a:rPr lang="en-US"/>
              <a:t>Hefty Recycling Bags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7"/>
          <p:cNvSpPr txBox="1">
            <a:spLocks noGrp="1"/>
          </p:cNvSpPr>
          <p:nvPr>
            <p:ph type="body" idx="1"/>
          </p:nvPr>
        </p:nvSpPr>
        <p:spPr>
          <a:xfrm>
            <a:off x="4699775" y="425225"/>
            <a:ext cx="6630300" cy="536850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Allegations of the Lawsuit:</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The lawsuit alleged that Hefty Recycling Bags were not recyclable. Despite their marketing, the bags were made from plastic materials that could not be processed by standard recycling facilities. This meant that the bags, when mixed with other recyclables, often ended up contaminating the entire batch, leading to more waste being sent to landfills​. Instead of facilitating recycling, Hefty Recycling Bags were found to hinder the process.</a:t>
            </a:r>
            <a:endParaRPr sz="220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Another core issue in the lawsuit was the deceptive marketing practices that misled consumers into believing they were making environmentally friendly choices. The lawsuit claimed that the branding and promotional materials violated California’s anti-greenwashing laws by falsely representing the product’s environmental benefits.</a:t>
            </a:r>
            <a:endParaRPr/>
          </a:p>
        </p:txBody>
      </p:sp>
      <p:sp>
        <p:nvSpPr>
          <p:cNvPr id="685" name="Google Shape;685;p57"/>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3</a:t>
            </a:r>
            <a:endParaRPr/>
          </a:p>
          <a:p>
            <a:pPr marL="0" lvl="0" indent="0" algn="ctr" rtl="0">
              <a:lnSpc>
                <a:spcPct val="90000"/>
              </a:lnSpc>
              <a:spcBef>
                <a:spcPts val="1000"/>
              </a:spcBef>
              <a:spcAft>
                <a:spcPts val="0"/>
              </a:spcAft>
              <a:buClr>
                <a:schemeClr val="lt1"/>
              </a:buClr>
              <a:buSzPts val="3600"/>
              <a:buNone/>
            </a:pPr>
            <a:r>
              <a:rPr lang="en-US"/>
              <a:t>Hefty Recycling Bags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8"/>
          <p:cNvSpPr txBox="1">
            <a:spLocks noGrp="1"/>
          </p:cNvSpPr>
          <p:nvPr>
            <p:ph type="body" idx="1"/>
          </p:nvPr>
        </p:nvSpPr>
        <p:spPr>
          <a:xfrm>
            <a:off x="4508499" y="391591"/>
            <a:ext cx="6747642" cy="516642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200" b="1" i="0">
                <a:solidFill>
                  <a:srgbClr val="0D0D0D"/>
                </a:solidFill>
                <a:highlight>
                  <a:srgbClr val="FFFFFF"/>
                </a:highlight>
              </a:rPr>
              <a:t>Impact on the Brand:</a:t>
            </a:r>
            <a:endParaRPr/>
          </a:p>
          <a:p>
            <a:pPr marL="0" lvl="0" indent="0" algn="just" rtl="0">
              <a:lnSpc>
                <a:spcPct val="112727"/>
              </a:lnSpc>
              <a:spcBef>
                <a:spcPts val="0"/>
              </a:spcBef>
              <a:spcAft>
                <a:spcPts val="0"/>
              </a:spcAft>
              <a:buClr>
                <a:srgbClr val="0D0D0D"/>
              </a:buClr>
              <a:buSzPts val="2200"/>
              <a:buNone/>
            </a:pPr>
            <a:r>
              <a:rPr lang="en-US" sz="2200" i="0">
                <a:solidFill>
                  <a:srgbClr val="0D0D0D"/>
                </a:solidFill>
                <a:highlight>
                  <a:srgbClr val="FFFFFF"/>
                </a:highlight>
              </a:rPr>
              <a:t>The class-action lawsuit not only damaged Hefty’s reputation but also highlighted the potential legal risks of making unsubstantiated environmental claims. The plaintiffs sought damages for the misleading advertising, which could have significant financial implications for the company if they were found liable.</a:t>
            </a:r>
            <a:r>
              <a:rPr lang="en-US" sz="2200">
                <a:solidFill>
                  <a:srgbClr val="0D0D0D"/>
                </a:solidFill>
                <a:highlight>
                  <a:srgbClr val="FFFFFF"/>
                </a:highlight>
              </a:rPr>
              <a:t> </a:t>
            </a:r>
            <a:r>
              <a:rPr lang="en-US" sz="2200" i="0">
                <a:solidFill>
                  <a:srgbClr val="080808"/>
                </a:solidFill>
                <a:highlight>
                  <a:srgbClr val="FFFFFF"/>
                </a:highlight>
              </a:rPr>
              <a:t>The revelation that Hefty Recycling Bags were not as eco-friendly as advertised eroded consumer trust. Eco-conscious consumers, who are often willing to pay a premium for products they believe to be sustainable, felt deceived. This kind of breach of trust can lead to long-term damage to a brand’s image and customer loyalty. This case highlights how greenwashing can severely damage a brand’s reputation and consumer loyalty if not handled with integrity and honesty​.</a:t>
            </a:r>
            <a:r>
              <a:rPr lang="en-US"/>
              <a:t> </a:t>
            </a:r>
            <a:r>
              <a:rPr lang="en-US" sz="2200" u="sng">
                <a:solidFill>
                  <a:srgbClr val="080808"/>
                </a:solidFill>
                <a:highlight>
                  <a:srgbClr val="FFFFFF"/>
                </a:highlight>
                <a:hlinkClick r:id="rId3">
                  <a:extLst>
                    <a:ext uri="{A12FA001-AC4F-418D-AE19-62706E023703}">
                      <ahyp:hlinkClr xmlns:ahyp="http://schemas.microsoft.com/office/drawing/2018/hyperlinkcolor" val="tx"/>
                    </a:ext>
                  </a:extLst>
                </a:hlinkClick>
              </a:rPr>
              <a:t>Click here to find out more</a:t>
            </a:r>
            <a:endParaRPr sz="2200" i="0">
              <a:solidFill>
                <a:srgbClr val="080808"/>
              </a:solidFill>
              <a:highlight>
                <a:srgbClr val="FFFFFF"/>
              </a:highlight>
            </a:endParaRPr>
          </a:p>
        </p:txBody>
      </p:sp>
      <p:sp>
        <p:nvSpPr>
          <p:cNvPr id="691" name="Google Shape;691;p58"/>
          <p:cNvSpPr txBox="1">
            <a:spLocks noGrp="1"/>
          </p:cNvSpPr>
          <p:nvPr>
            <p:ph type="body" idx="2"/>
          </p:nvPr>
        </p:nvSpPr>
        <p:spPr>
          <a:xfrm>
            <a:off x="136634" y="818842"/>
            <a:ext cx="447740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a:t>Case Study 3</a:t>
            </a:r>
            <a:endParaRPr/>
          </a:p>
          <a:p>
            <a:pPr marL="0" lvl="0" indent="0" algn="ctr" rtl="0">
              <a:lnSpc>
                <a:spcPct val="90000"/>
              </a:lnSpc>
              <a:spcBef>
                <a:spcPts val="1000"/>
              </a:spcBef>
              <a:spcAft>
                <a:spcPts val="0"/>
              </a:spcAft>
              <a:buClr>
                <a:schemeClr val="lt1"/>
              </a:buClr>
              <a:buSzPts val="3600"/>
              <a:buNone/>
            </a:pPr>
            <a:r>
              <a:rPr lang="en-US"/>
              <a:t>Hefty Recycling Bags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59"/>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697" name="Google Shape;697;p59"/>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b="1"/>
              <a:t>Paul McCartney</a:t>
            </a:r>
            <a:endParaRPr sz="2400" b="1" i="0">
              <a:solidFill>
                <a:schemeClr val="lt1"/>
              </a:solidFill>
            </a:endParaRPr>
          </a:p>
        </p:txBody>
      </p:sp>
      <p:sp>
        <p:nvSpPr>
          <p:cNvPr id="698" name="Google Shape;698;p59"/>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595959"/>
              </a:buClr>
              <a:buSzPts val="3000"/>
              <a:buNone/>
            </a:pPr>
            <a:r>
              <a:rPr lang="en-US" sz="3000" b="1">
                <a:solidFill>
                  <a:srgbClr val="FFFFFF"/>
                </a:solidFill>
                <a:highlight>
                  <a:srgbClr val="010101"/>
                </a:highlight>
                <a:latin typeface="Calibri"/>
                <a:ea typeface="Calibri"/>
                <a:cs typeface="Calibri"/>
                <a:sym typeface="Calibri"/>
              </a:rPr>
              <a:t>There must be a better way to make the things we want, a way that doesn’t spoil the sky, or the rain or the land.</a:t>
            </a:r>
            <a:endParaRPr>
              <a:solidFill>
                <a:srgbClr val="FFFFFF"/>
              </a:solidFill>
              <a:highlight>
                <a:srgbClr val="010101"/>
              </a:high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60"/>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05" name="Google Shape;705;p6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706" name="Google Shape;706;p60"/>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07" name="Google Shape;707;p60"/>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ASSESSMENT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Q1</a:t>
            </a:r>
            <a:endParaRPr/>
          </a:p>
        </p:txBody>
      </p:sp>
      <p:sp>
        <p:nvSpPr>
          <p:cNvPr id="713" name="Google Shape;713;p97"/>
          <p:cNvSpPr txBox="1">
            <a:spLocks noGrp="1"/>
          </p:cNvSpPr>
          <p:nvPr>
            <p:ph type="body" idx="2"/>
          </p:nvPr>
        </p:nvSpPr>
        <p:spPr>
          <a:xfrm>
            <a:off x="459250" y="2160125"/>
            <a:ext cx="10924800" cy="407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sz="2200" b="1">
                <a:solidFill>
                  <a:srgbClr val="000000"/>
                </a:solidFill>
              </a:rPr>
              <a:t>Which of the following is a common pitfall for businesses trying to implement sustainable practices?</a:t>
            </a:r>
            <a:endParaRPr sz="2200" b="1">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A. Setting clear and measurable sustainability goals.</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B. Greenwashing, or making misleading claims about sustainability.</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C. Engaging in transparent communication with stakeholders.</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D. Investing in renewable energy sources.</a:t>
            </a:r>
            <a:endParaRPr sz="2200">
              <a:solidFill>
                <a:srgbClr val="00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719" name="Google Shape;719;p98"/>
          <p:cNvSpPr txBox="1">
            <a:spLocks noGrp="1"/>
          </p:cNvSpPr>
          <p:nvPr>
            <p:ph type="body" idx="2"/>
          </p:nvPr>
        </p:nvSpPr>
        <p:spPr>
          <a:xfrm>
            <a:off x="527275" y="2160125"/>
            <a:ext cx="11191800" cy="40794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sz="2200" b="1">
                <a:solidFill>
                  <a:srgbClr val="000000"/>
                </a:solidFill>
              </a:rPr>
              <a:t>Why is it important for businesses to ensure the recyclability of their product packaging?</a:t>
            </a:r>
            <a:endParaRPr sz="2200" b="1">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A. It always reduces the cost of production.</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B. It enhances product durability.</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C. It ensures the product can be marketed as eco-friendly without facing backlash.</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D. It guarantees legal immunity from all environmental regulations.</a:t>
            </a:r>
            <a:endParaRPr sz="2200">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9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sz="3500"/>
              <a:t>Q3</a:t>
            </a:r>
            <a:endParaRPr sz="3500"/>
          </a:p>
        </p:txBody>
      </p:sp>
      <p:sp>
        <p:nvSpPr>
          <p:cNvPr id="725" name="Google Shape;725;p99"/>
          <p:cNvSpPr txBox="1">
            <a:spLocks noGrp="1"/>
          </p:cNvSpPr>
          <p:nvPr>
            <p:ph type="body" idx="2"/>
          </p:nvPr>
        </p:nvSpPr>
        <p:spPr>
          <a:xfrm>
            <a:off x="408225" y="2092100"/>
            <a:ext cx="10975800" cy="41472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sz="2200" b="1">
                <a:solidFill>
                  <a:srgbClr val="000000"/>
                </a:solidFill>
              </a:rPr>
              <a:t>What is a significant risk of not conducting thorough market research before launching a sustainable product?</a:t>
            </a:r>
            <a:endParaRPr sz="2200" b="1">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A. Immediate increase in sales due to novelty.</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B. High customer loyalty regardless of product performance.</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C. Misalignment with customer expectations and potential backlash.</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D. Guaranteed approval from environmental regulatory bodies.</a:t>
            </a:r>
            <a:endParaRPr sz="2200">
              <a:solidFill>
                <a:srgbClr val="0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0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Q4</a:t>
            </a:r>
            <a:endParaRPr/>
          </a:p>
        </p:txBody>
      </p:sp>
      <p:sp>
        <p:nvSpPr>
          <p:cNvPr id="731" name="Google Shape;731;p100"/>
          <p:cNvSpPr txBox="1">
            <a:spLocks noGrp="1"/>
          </p:cNvSpPr>
          <p:nvPr>
            <p:ph type="body" idx="2"/>
          </p:nvPr>
        </p:nvSpPr>
        <p:spPr>
          <a:xfrm>
            <a:off x="561300" y="2092100"/>
            <a:ext cx="11157900" cy="4147200"/>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sz="2200" b="1">
                <a:solidFill>
                  <a:srgbClr val="000000"/>
                </a:solidFill>
              </a:rPr>
              <a:t>How can businesses avoid the pitfall of greenwashing?</a:t>
            </a:r>
            <a:endParaRPr sz="2200" b="1">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A. By making broad, unverifiable claims about their sustainability efforts.</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B. By focusing solely on the recyclability of their products.</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C. By backing up all sustainability claims with credible, third-party certifications and data.</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D. By prioritizing marketing over actual sustainable practices.</a:t>
            </a:r>
            <a:endParaRPr sz="22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6"/>
          <p:cNvSpPr txBox="1">
            <a:spLocks noGrp="1"/>
          </p:cNvSpPr>
          <p:nvPr>
            <p:ph type="body" idx="1"/>
          </p:nvPr>
        </p:nvSpPr>
        <p:spPr>
          <a:xfrm>
            <a:off x="904856"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a:t>OVERVIEW</a:t>
            </a:r>
            <a:endParaRPr/>
          </a:p>
        </p:txBody>
      </p:sp>
      <p:sp>
        <p:nvSpPr>
          <p:cNvPr id="280" name="Google Shape;280;p6"/>
          <p:cNvSpPr txBox="1">
            <a:spLocks noGrp="1"/>
          </p:cNvSpPr>
          <p:nvPr>
            <p:ph type="body" idx="2"/>
          </p:nvPr>
        </p:nvSpPr>
        <p:spPr>
          <a:xfrm>
            <a:off x="782628" y="1688692"/>
            <a:ext cx="1062674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b="1"/>
              <a:t>Topic 1: Understanding of Sustainability</a:t>
            </a:r>
            <a:endParaRPr/>
          </a:p>
          <a:p>
            <a:pPr marL="0" lvl="0" indent="0" algn="just" rtl="0">
              <a:lnSpc>
                <a:spcPct val="112727"/>
              </a:lnSpc>
              <a:spcBef>
                <a:spcPts val="0"/>
              </a:spcBef>
              <a:spcAft>
                <a:spcPts val="0"/>
              </a:spcAft>
              <a:buClr>
                <a:srgbClr val="595959"/>
              </a:buClr>
              <a:buSzPts val="2200"/>
              <a:buNone/>
            </a:pPr>
            <a:r>
              <a:rPr lang="en-US"/>
              <a:t>Learners will cover the principles of sustainability in business, recognising how to integrate and balance environmental, social, and economic factors in their micro business.</a:t>
            </a:r>
            <a:endParaRPr/>
          </a:p>
          <a:p>
            <a:pPr marL="0" lvl="0" indent="0" algn="just" rtl="0">
              <a:lnSpc>
                <a:spcPct val="112727"/>
              </a:lnSpc>
              <a:spcBef>
                <a:spcPts val="0"/>
              </a:spcBef>
              <a:spcAft>
                <a:spcPts val="0"/>
              </a:spcAft>
              <a:buClr>
                <a:srgbClr val="595959"/>
              </a:buClr>
              <a:buSzPts val="2200"/>
              <a:buNone/>
            </a:pPr>
            <a:endParaRPr b="1"/>
          </a:p>
          <a:p>
            <a:pPr marL="0" lvl="0" indent="0" algn="just" rtl="0">
              <a:lnSpc>
                <a:spcPct val="112727"/>
              </a:lnSpc>
              <a:spcBef>
                <a:spcPts val="0"/>
              </a:spcBef>
              <a:spcAft>
                <a:spcPts val="0"/>
              </a:spcAft>
              <a:buClr>
                <a:srgbClr val="595959"/>
              </a:buClr>
              <a:buSzPts val="2200"/>
              <a:buNone/>
            </a:pPr>
            <a:r>
              <a:rPr lang="en-US" b="1"/>
              <a:t>Topic 2: Practical Application of Sustainable Practices</a:t>
            </a:r>
            <a:endParaRPr/>
          </a:p>
          <a:p>
            <a:pPr marL="0" lvl="0" indent="0" algn="just" rtl="0">
              <a:lnSpc>
                <a:spcPct val="112727"/>
              </a:lnSpc>
              <a:spcBef>
                <a:spcPts val="0"/>
              </a:spcBef>
              <a:spcAft>
                <a:spcPts val="0"/>
              </a:spcAft>
              <a:buClr>
                <a:srgbClr val="595959"/>
              </a:buClr>
              <a:buSzPts val="2200"/>
              <a:buNone/>
            </a:pPr>
            <a:r>
              <a:rPr lang="en-US"/>
              <a:t>Learners will acquire the skills to implement key sustainable practices such as waste reduction, energy efficiency, and sustainable sourcing within their business operations.</a:t>
            </a:r>
            <a:endParaRPr sz="2200"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01"/>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Q5</a:t>
            </a:r>
            <a:endParaRPr/>
          </a:p>
        </p:txBody>
      </p:sp>
      <p:sp>
        <p:nvSpPr>
          <p:cNvPr id="737" name="Google Shape;737;p101"/>
          <p:cNvSpPr txBox="1">
            <a:spLocks noGrp="1"/>
          </p:cNvSpPr>
          <p:nvPr>
            <p:ph type="body" idx="2"/>
          </p:nvPr>
        </p:nvSpPr>
        <p:spPr>
          <a:xfrm>
            <a:off x="904850" y="2126125"/>
            <a:ext cx="10479300" cy="4113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rgbClr val="595959"/>
              </a:buClr>
              <a:buSzPts val="2400"/>
              <a:buNone/>
            </a:pPr>
            <a:r>
              <a:rPr lang="en-US" sz="2200" b="1">
                <a:solidFill>
                  <a:srgbClr val="000000"/>
                </a:solidFill>
              </a:rPr>
              <a:t>What is a potential consequence of businesses not being transparent about their sustainability practices?</a:t>
            </a:r>
            <a:endParaRPr sz="2200" b="1">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A. Enhanced brand reputation.</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B. Increased consumer trust and loyalty.</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C. Potential legal actions and loss of consumer trust.</a:t>
            </a:r>
            <a:endParaRPr sz="2200">
              <a:solidFill>
                <a:srgbClr val="000000"/>
              </a:solidFill>
            </a:endParaRPr>
          </a:p>
          <a:p>
            <a:pPr marL="228600" lvl="0" indent="-228600" algn="just" rtl="0">
              <a:lnSpc>
                <a:spcPct val="150000"/>
              </a:lnSpc>
              <a:spcBef>
                <a:spcPts val="0"/>
              </a:spcBef>
              <a:spcAft>
                <a:spcPts val="0"/>
              </a:spcAft>
              <a:buClr>
                <a:srgbClr val="595959"/>
              </a:buClr>
              <a:buSzPts val="2400"/>
              <a:buNone/>
            </a:pPr>
            <a:r>
              <a:rPr lang="en-US" sz="2200">
                <a:solidFill>
                  <a:srgbClr val="000000"/>
                </a:solidFill>
              </a:rPr>
              <a:t>D. Uninterrupted business operations regardless of market trends.</a:t>
            </a:r>
            <a:endParaRPr sz="220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Answer Key</a:t>
            </a:r>
            <a:endParaRPr/>
          </a:p>
        </p:txBody>
      </p:sp>
      <p:sp>
        <p:nvSpPr>
          <p:cNvPr id="743" name="Google Shape;743;p102"/>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a:solidFill>
                  <a:srgbClr val="000000"/>
                </a:solidFill>
              </a:rPr>
              <a:t>Q1: B</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Q2: C </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Q3: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Q4: C</a:t>
            </a:r>
            <a:endParaRPr/>
          </a:p>
          <a:p>
            <a:pPr marL="228600" lvl="0" indent="-228600" algn="just" rtl="0">
              <a:lnSpc>
                <a:spcPct val="150000"/>
              </a:lnSpc>
              <a:spcBef>
                <a:spcPts val="0"/>
              </a:spcBef>
              <a:spcAft>
                <a:spcPts val="0"/>
              </a:spcAft>
              <a:buClr>
                <a:srgbClr val="595959"/>
              </a:buClr>
              <a:buSzPts val="2400"/>
              <a:buNone/>
            </a:pPr>
            <a:r>
              <a:rPr lang="en-US">
                <a:solidFill>
                  <a:srgbClr val="000000"/>
                </a:solidFill>
              </a:rPr>
              <a:t>Q5: C</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a:p>
            <a:pPr marL="0" lvl="0" indent="0" algn="l" rtl="0">
              <a:lnSpc>
                <a:spcPct val="90000"/>
              </a:lnSpc>
              <a:spcBef>
                <a:spcPts val="1000"/>
              </a:spcBef>
              <a:spcAft>
                <a:spcPts val="0"/>
              </a:spcAft>
              <a:buClr>
                <a:schemeClr val="lt1"/>
              </a:buClr>
              <a:buSzPts val="3600"/>
              <a:buNone/>
            </a:pPr>
            <a:endParaRPr/>
          </a:p>
        </p:txBody>
      </p:sp>
      <p:sp>
        <p:nvSpPr>
          <p:cNvPr id="749" name="Google Shape;749;p67"/>
          <p:cNvSpPr txBox="1">
            <a:spLocks noGrp="1"/>
          </p:cNvSpPr>
          <p:nvPr>
            <p:ph type="body" idx="2"/>
          </p:nvPr>
        </p:nvSpPr>
        <p:spPr>
          <a:xfrm>
            <a:off x="904856" y="2401380"/>
            <a:ext cx="108045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Greenwashing: The practice of making misleading or false claims about the environmental benefits of a product, service, or company practices to appear more environmentally friendly than they are.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Transparency: Openness in communication about a company’s sustainability practices, including successes and areas needing improvement.</a:t>
            </a:r>
            <a:endParaRPr/>
          </a:p>
          <a:p>
            <a:pPr marL="0" lvl="0" indent="0" algn="just" rtl="0">
              <a:lnSpc>
                <a:spcPct val="100000"/>
              </a:lnSpc>
              <a:spcBef>
                <a:spcPts val="0"/>
              </a:spcBef>
              <a:spcAft>
                <a:spcPts val="0"/>
              </a:spcAft>
              <a:buClr>
                <a:srgbClr val="595959"/>
              </a:buClr>
              <a:buSzPts val="2000"/>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Lifecycle Analysis (LCA): A method for assessing the environmental impacts of a product throughout its entire lifecycle, from raw material extraction to disposal.</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Sustainability Metrics: Quantifiable measures used to track and report on the performance of sustainability initiatives.</a:t>
            </a:r>
            <a:endParaRPr sz="20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8"/>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55" name="Google Shape;755;p68"/>
          <p:cNvSpPr txBox="1">
            <a:spLocks noGrp="1"/>
          </p:cNvSpPr>
          <p:nvPr>
            <p:ph type="body" idx="2"/>
          </p:nvPr>
        </p:nvSpPr>
        <p:spPr>
          <a:xfrm>
            <a:off x="917556" y="2041030"/>
            <a:ext cx="107029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Biodiversity: The variety of plant and animal life in a particular habitat, often considered crucial to maintaining ecological balance.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Environmental Footprint: The impact of a person, company, or activity on the environment, measured in terms of the amount of greenhouse gases produced, usually in units of carbon dioxide.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Fair Labor Practices: Policies and practices that ensure fair treatment of workers, including fair wages, safe working conditions, and the right to organize.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Sustainable Sourcing: Procuring products and materials in a way that has a minimal negative impact on the environment and society, often involving fair trade and environmentally friendly practices.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69"/>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61" name="Google Shape;761;p69"/>
          <p:cNvSpPr txBox="1">
            <a:spLocks noGrp="1"/>
          </p:cNvSpPr>
          <p:nvPr>
            <p:ph type="body" idx="2"/>
          </p:nvPr>
        </p:nvSpPr>
        <p:spPr>
          <a:xfrm>
            <a:off x="904856" y="2160406"/>
            <a:ext cx="10766444"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Energy Efficiency: Using less energy to perform the same task, thereby eliminating energy waste.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Eco-Labeling: Labeling products to inform consumers that they are made in an environmentally friendly manner.</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Water Conservation: The practice of using water efficiently to reduce unnecessary water usage.</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Waste Reduction: Practices aimed at reducing the amount of waste generated by a process or activity.</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Green Procurement: The acquisition of products and services that have a reduced effect on human health and the environment.</a:t>
            </a:r>
            <a:endParaRPr sz="20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0"/>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KEY TERMS AND DEFINITIONS</a:t>
            </a:r>
            <a:endParaRPr/>
          </a:p>
        </p:txBody>
      </p:sp>
      <p:sp>
        <p:nvSpPr>
          <p:cNvPr id="767" name="Google Shape;767;p70"/>
          <p:cNvSpPr txBox="1">
            <a:spLocks noGrp="1"/>
          </p:cNvSpPr>
          <p:nvPr>
            <p:ph type="body" idx="2"/>
          </p:nvPr>
        </p:nvSpPr>
        <p:spPr>
          <a:xfrm>
            <a:off x="904856" y="2061205"/>
            <a:ext cx="10779144" cy="3781929"/>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000"/>
              <a:buFont typeface="Arial"/>
              <a:buChar char="•"/>
            </a:pPr>
            <a:r>
              <a:rPr lang="en-US" sz="2000"/>
              <a:t>Triple Bottom Line: A business approach that includes social, environmental, and financial performance metrics.</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Sustainable Innovation: Developing new products, services, or processes that deliver environmental and social benefits as well as economic returns.</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Climate Change Mitigation: Efforts to reduce or prevent the emission of greenhouse gases.</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Green Technology: Technology whose use is intended to mitigate or reverse the effects of human activity on the environment.</a:t>
            </a:r>
            <a:endParaRPr/>
          </a:p>
          <a:p>
            <a:pPr marL="342900" lvl="0" indent="-215900" algn="just" rtl="0">
              <a:lnSpc>
                <a:spcPct val="100000"/>
              </a:lnSpc>
              <a:spcBef>
                <a:spcPts val="0"/>
              </a:spcBef>
              <a:spcAft>
                <a:spcPts val="0"/>
              </a:spcAft>
              <a:buClr>
                <a:srgbClr val="595959"/>
              </a:buClr>
              <a:buSzPts val="2000"/>
              <a:buFont typeface="Arial"/>
              <a:buNone/>
            </a:pPr>
            <a:endParaRPr sz="2000"/>
          </a:p>
          <a:p>
            <a:pPr marL="342900" lvl="0" indent="-342900" algn="just" rtl="0">
              <a:lnSpc>
                <a:spcPct val="100000"/>
              </a:lnSpc>
              <a:spcBef>
                <a:spcPts val="0"/>
              </a:spcBef>
              <a:spcAft>
                <a:spcPts val="0"/>
              </a:spcAft>
              <a:buClr>
                <a:srgbClr val="595959"/>
              </a:buClr>
              <a:buSzPts val="2000"/>
              <a:buFont typeface="Arial"/>
              <a:buChar char="•"/>
            </a:pPr>
            <a:r>
              <a:rPr lang="en-US" sz="2000"/>
              <a:t>Circular Supply Chain: A supply chain that emphasizes reusing, recycling, and refurbishing materials and products to create a closed-loop system.</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f055413be5_0_6"/>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Arial"/>
              <a:buNone/>
            </a:pPr>
            <a:r>
              <a:rPr lang="en-US"/>
              <a:t>KEY TERMS AND DEFINITIONS</a:t>
            </a:r>
            <a:endParaRPr/>
          </a:p>
        </p:txBody>
      </p:sp>
      <p:sp>
        <p:nvSpPr>
          <p:cNvPr id="774" name="Google Shape;774;g2f055413be5_0_6"/>
          <p:cNvSpPr txBox="1">
            <a:spLocks noGrp="1"/>
          </p:cNvSpPr>
          <p:nvPr>
            <p:ph type="body" idx="2"/>
          </p:nvPr>
        </p:nvSpPr>
        <p:spPr>
          <a:xfrm>
            <a:off x="904856" y="1902750"/>
            <a:ext cx="10664844" cy="37818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SzPts val="2400"/>
              <a:buNone/>
            </a:pPr>
            <a:endParaRPr sz="2000"/>
          </a:p>
          <a:p>
            <a:pPr marL="342900" lvl="0" indent="-342900" algn="just" rtl="0">
              <a:lnSpc>
                <a:spcPct val="100000"/>
              </a:lnSpc>
              <a:spcBef>
                <a:spcPts val="0"/>
              </a:spcBef>
              <a:spcAft>
                <a:spcPts val="0"/>
              </a:spcAft>
              <a:buSzPts val="2000"/>
              <a:buFont typeface="Arial"/>
              <a:buChar char="•"/>
            </a:pPr>
            <a:r>
              <a:rPr lang="en-US" sz="2000"/>
              <a:t>Social Sustainability: Creating an equitable society that meets the needs of all citizens and can be maintained indefinitely.</a:t>
            </a:r>
            <a:endParaRPr/>
          </a:p>
          <a:p>
            <a:pPr marL="0" lvl="0" indent="0" algn="just" rtl="0">
              <a:lnSpc>
                <a:spcPct val="100000"/>
              </a:lnSpc>
              <a:spcBef>
                <a:spcPts val="0"/>
              </a:spcBef>
              <a:spcAft>
                <a:spcPts val="0"/>
              </a:spcAft>
              <a:buSzPts val="2000"/>
              <a:buNone/>
            </a:pPr>
            <a:endParaRPr sz="2000"/>
          </a:p>
          <a:p>
            <a:pPr marL="342900" lvl="0" indent="-342900" algn="just" rtl="0">
              <a:lnSpc>
                <a:spcPct val="100000"/>
              </a:lnSpc>
              <a:spcBef>
                <a:spcPts val="0"/>
              </a:spcBef>
              <a:spcAft>
                <a:spcPts val="0"/>
              </a:spcAft>
              <a:buSzPts val="2000"/>
              <a:buFont typeface="Arial"/>
              <a:buChar char="•"/>
            </a:pPr>
            <a:r>
              <a:rPr lang="en-US" sz="2000"/>
              <a:t>Renewable Resources: Natural resources that can be replenished naturally with the passage of time, such as solar energy, wind energy, and biomass.</a:t>
            </a:r>
            <a:endParaRPr sz="2000"/>
          </a:p>
          <a:p>
            <a:pPr marL="0" lvl="0" indent="0" algn="just" rtl="0">
              <a:lnSpc>
                <a:spcPct val="100000"/>
              </a:lnSpc>
              <a:spcBef>
                <a:spcPts val="0"/>
              </a:spcBef>
              <a:spcAft>
                <a:spcPts val="0"/>
              </a:spcAft>
              <a:buSzPts val="2400"/>
              <a:buNone/>
            </a:pPr>
            <a:endParaRPr sz="2000"/>
          </a:p>
          <a:p>
            <a:pPr marL="342900" lvl="0" indent="-342900" algn="just" rtl="0">
              <a:lnSpc>
                <a:spcPct val="100000"/>
              </a:lnSpc>
              <a:spcBef>
                <a:spcPts val="0"/>
              </a:spcBef>
              <a:spcAft>
                <a:spcPts val="0"/>
              </a:spcAft>
              <a:buSzPts val="2000"/>
              <a:buFont typeface="Arial"/>
              <a:buChar char="•"/>
            </a:pPr>
            <a:r>
              <a:rPr lang="en-US" sz="2000"/>
              <a:t>Corporate Governance: The system of rules, practices, and processes by which a company is directed and controlled, with an emphasis on sustainability and ethical practices.</a:t>
            </a:r>
            <a:endParaRPr sz="2000"/>
          </a:p>
          <a:p>
            <a:pPr marL="0" lvl="0" indent="0" algn="just" rtl="0">
              <a:lnSpc>
                <a:spcPct val="100000"/>
              </a:lnSpc>
              <a:spcBef>
                <a:spcPts val="0"/>
              </a:spcBef>
              <a:spcAft>
                <a:spcPts val="0"/>
              </a:spcAft>
              <a:buSzPts val="2400"/>
              <a:buNone/>
            </a:pPr>
            <a:endParaRPr sz="2000"/>
          </a:p>
          <a:p>
            <a:pPr marL="342900" lvl="0" indent="-342900" algn="just" rtl="0">
              <a:lnSpc>
                <a:spcPct val="100000"/>
              </a:lnSpc>
              <a:spcBef>
                <a:spcPts val="0"/>
              </a:spcBef>
              <a:spcAft>
                <a:spcPts val="0"/>
              </a:spcAft>
              <a:buSzPts val="2000"/>
              <a:buFont typeface="Arial"/>
              <a:buChar char="•"/>
            </a:pPr>
            <a:r>
              <a:rPr lang="en-US" sz="2000"/>
              <a:t>Life Cycle Costing: An accounting method that considers all costs associated with the life cycle of a product, including initial costs, maintenance, and disposal costs, to evaluate the total cost of ownership.</a:t>
            </a:r>
            <a:endParaRPr sz="2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pic>
        <p:nvPicPr>
          <p:cNvPr id="779" name="Google Shape;779;p71"/>
          <p:cNvPicPr preferRelativeResize="0">
            <a:picLocks noGrp="1"/>
          </p:cNvPicPr>
          <p:nvPr>
            <p:ph type="pic" idx="2"/>
          </p:nvPr>
        </p:nvPicPr>
        <p:blipFill rotWithShape="1">
          <a:blip r:embed="rId3">
            <a:alphaModFix/>
          </a:blip>
          <a:srcRect t="7740" b="7739"/>
          <a:stretch/>
        </p:blipFill>
        <p:spPr>
          <a:xfrm>
            <a:off x="0" y="-12469"/>
            <a:ext cx="12192000" cy="6870469"/>
          </a:xfrm>
          <a:prstGeom prst="rect">
            <a:avLst/>
          </a:prstGeom>
          <a:solidFill>
            <a:srgbClr val="BFBFBF"/>
          </a:solidFill>
          <a:ln>
            <a:noFill/>
          </a:ln>
        </p:spPr>
      </p:pic>
      <p:sp>
        <p:nvSpPr>
          <p:cNvPr id="780" name="Google Shape;780;p71"/>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2400" b="1" i="0">
                <a:solidFill>
                  <a:schemeClr val="lt1"/>
                </a:solidFill>
              </a:rPr>
              <a:t>George Bernard Shaw</a:t>
            </a:r>
            <a:endParaRPr/>
          </a:p>
        </p:txBody>
      </p:sp>
      <p:sp>
        <p:nvSpPr>
          <p:cNvPr id="781" name="Google Shape;781;p71"/>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D0D0D"/>
              </a:buClr>
              <a:buSzPts val="3000"/>
              <a:buNone/>
            </a:pPr>
            <a:r>
              <a:rPr lang="en-US" b="0" i="0">
                <a:solidFill>
                  <a:srgbClr val="FFFFFF"/>
                </a:solidFill>
                <a:highlight>
                  <a:srgbClr val="010101"/>
                </a:highlight>
                <a:latin typeface="Arial"/>
                <a:ea typeface="Arial"/>
                <a:cs typeface="Arial"/>
                <a:sym typeface="Arial"/>
              </a:rPr>
              <a:t>Progress is impossible without change, and those who cannot change their minds cannot change anything.</a:t>
            </a:r>
            <a:endParaRPr>
              <a:solidFill>
                <a:srgbClr val="FFFFFF"/>
              </a:solidFill>
              <a:highlight>
                <a:srgbClr val="010101"/>
              </a:highlight>
            </a:endParaRPr>
          </a:p>
        </p:txBody>
      </p:sp>
      <p:sp>
        <p:nvSpPr>
          <p:cNvPr id="782" name="Google Shape;782;p71"/>
          <p:cNvSpPr txBox="1"/>
          <p:nvPr/>
        </p:nvSpPr>
        <p:spPr>
          <a:xfrm>
            <a:off x="3826379" y="5209142"/>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788" name="Google Shape;788;p7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789" name="Google Shape;789;p7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06</a:t>
            </a:r>
            <a:endParaRPr/>
          </a:p>
        </p:txBody>
      </p:sp>
      <p:sp>
        <p:nvSpPr>
          <p:cNvPr id="790" name="Google Shape;790;p7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91" name="Google Shape;791;p72"/>
          <p:cNvSpPr txBox="1"/>
          <p:nvPr/>
        </p:nvSpPr>
        <p:spPr>
          <a:xfrm>
            <a:off x="5906320" y="4514232"/>
            <a:ext cx="560874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73B64B"/>
                </a:solidFill>
                <a:latin typeface="Calibri"/>
                <a:ea typeface="Calibri"/>
                <a:cs typeface="Calibri"/>
                <a:sym typeface="Calibri"/>
              </a:rPr>
              <a:t>REFERENCES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3"/>
          <p:cNvSpPr txBox="1">
            <a:spLocks noGrp="1"/>
          </p:cNvSpPr>
          <p:nvPr>
            <p:ph type="body" idx="1"/>
          </p:nvPr>
        </p:nvSpPr>
        <p:spPr>
          <a:xfrm>
            <a:off x="253500" y="841050"/>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References</a:t>
            </a:r>
            <a:endParaRPr/>
          </a:p>
        </p:txBody>
      </p:sp>
      <p:sp>
        <p:nvSpPr>
          <p:cNvPr id="797" name="Google Shape;797;p73"/>
          <p:cNvSpPr txBox="1">
            <a:spLocks noGrp="1"/>
          </p:cNvSpPr>
          <p:nvPr>
            <p:ph type="body" idx="2"/>
          </p:nvPr>
        </p:nvSpPr>
        <p:spPr>
          <a:xfrm>
            <a:off x="253500" y="1939475"/>
            <a:ext cx="11685000" cy="3990000"/>
          </a:xfrm>
          <a:prstGeom prst="rect">
            <a:avLst/>
          </a:prstGeom>
          <a:noFill/>
          <a:ln>
            <a:noFill/>
          </a:ln>
        </p:spPr>
        <p:txBody>
          <a:bodyPr spcFirstLastPara="1" wrap="square" lIns="91425" tIns="45700" rIns="91425" bIns="45700" anchor="t" anchorCtr="0">
            <a:noAutofit/>
          </a:bodyPr>
          <a:lstStyle/>
          <a:p>
            <a:pPr marL="228600" lvl="0" indent="-228600" algn="l" rtl="0">
              <a:lnSpc>
                <a:spcPct val="137777"/>
              </a:lnSpc>
              <a:spcBef>
                <a:spcPts val="0"/>
              </a:spcBef>
              <a:spcAft>
                <a:spcPts val="0"/>
              </a:spcAft>
              <a:buClr>
                <a:srgbClr val="033637"/>
              </a:buClr>
              <a:buSzPts val="1800"/>
              <a:buNone/>
            </a:pPr>
            <a:r>
              <a:rPr lang="en-US" sz="1800">
                <a:solidFill>
                  <a:srgbClr val="033637"/>
                </a:solidFill>
                <a:latin typeface="Arial"/>
                <a:ea typeface="Arial"/>
                <a:cs typeface="Arial"/>
                <a:sym typeface="Arial"/>
              </a:rPr>
              <a:t>Kopnina, H. (2017). Sustainability: new strategic thinking for business. </a:t>
            </a:r>
            <a:r>
              <a:rPr lang="en-US" sz="1800" i="1">
                <a:solidFill>
                  <a:srgbClr val="033637"/>
                </a:solidFill>
                <a:latin typeface="Arial"/>
                <a:ea typeface="Arial"/>
                <a:cs typeface="Arial"/>
                <a:sym typeface="Arial"/>
              </a:rPr>
              <a:t>Environment, Development and Sustainability</a:t>
            </a:r>
            <a:r>
              <a:rPr lang="en-US" sz="1800">
                <a:solidFill>
                  <a:srgbClr val="033637"/>
                </a:solidFill>
                <a:latin typeface="Arial"/>
                <a:ea typeface="Arial"/>
                <a:cs typeface="Arial"/>
                <a:sym typeface="Arial"/>
              </a:rPr>
              <a:t>, 19, 27-43.</a:t>
            </a:r>
            <a:endParaRPr/>
          </a:p>
          <a:p>
            <a:pPr marL="228600" lvl="0" indent="-228600" algn="l" rtl="0">
              <a:lnSpc>
                <a:spcPct val="137777"/>
              </a:lnSpc>
              <a:spcBef>
                <a:spcPts val="0"/>
              </a:spcBef>
              <a:spcAft>
                <a:spcPts val="0"/>
              </a:spcAft>
              <a:buClr>
                <a:srgbClr val="033637"/>
              </a:buClr>
              <a:buSzPts val="1800"/>
              <a:buNone/>
            </a:pPr>
            <a:r>
              <a:rPr lang="en-US" sz="1800">
                <a:solidFill>
                  <a:srgbClr val="033637"/>
                </a:solidFill>
                <a:latin typeface="Arial"/>
                <a:ea typeface="Arial"/>
                <a:cs typeface="Arial"/>
                <a:sym typeface="Arial"/>
              </a:rPr>
              <a:t>Comin, L. C., Aguiar, C., Sehnem, S., Yusliza, M., Cazella, C., &amp; Julkovski, D. J. (2019). Sustainable business models: a literature review. </a:t>
            </a:r>
            <a:r>
              <a:rPr lang="en-US" sz="1800" i="1">
                <a:solidFill>
                  <a:srgbClr val="033637"/>
                </a:solidFill>
                <a:latin typeface="Arial"/>
                <a:ea typeface="Arial"/>
                <a:cs typeface="Arial"/>
                <a:sym typeface="Arial"/>
              </a:rPr>
              <a:t>Benchmarking: An International Journal</a:t>
            </a:r>
            <a:r>
              <a:rPr lang="en-US" sz="1800">
                <a:solidFill>
                  <a:srgbClr val="033637"/>
                </a:solidFill>
                <a:latin typeface="Arial"/>
                <a:ea typeface="Arial"/>
                <a:cs typeface="Arial"/>
                <a:sym typeface="Arial"/>
              </a:rPr>
              <a:t>.</a:t>
            </a:r>
            <a:endParaRPr/>
          </a:p>
          <a:p>
            <a:pPr marL="228600" lvl="0" indent="-228600" algn="l" rtl="0">
              <a:lnSpc>
                <a:spcPct val="137777"/>
              </a:lnSpc>
              <a:spcBef>
                <a:spcPts val="0"/>
              </a:spcBef>
              <a:spcAft>
                <a:spcPts val="0"/>
              </a:spcAft>
              <a:buClr>
                <a:srgbClr val="033637"/>
              </a:buClr>
              <a:buSzPts val="1800"/>
              <a:buNone/>
            </a:pPr>
            <a:r>
              <a:rPr lang="en-US" sz="1800">
                <a:solidFill>
                  <a:srgbClr val="033637"/>
                </a:solidFill>
                <a:latin typeface="Arial"/>
                <a:ea typeface="Arial"/>
                <a:cs typeface="Arial"/>
                <a:sym typeface="Arial"/>
              </a:rPr>
              <a:t>Tur-Porcar, A. M., Roig-Tierno, N., &amp; Mestre, A. L. (2018). Factors affecting entrepreneurship and business sustainability. </a:t>
            </a:r>
            <a:r>
              <a:rPr lang="en-US" sz="1800" i="1">
                <a:solidFill>
                  <a:srgbClr val="033637"/>
                </a:solidFill>
                <a:latin typeface="Arial"/>
                <a:ea typeface="Arial"/>
                <a:cs typeface="Arial"/>
                <a:sym typeface="Arial"/>
              </a:rPr>
              <a:t>Sustainability</a:t>
            </a:r>
            <a:r>
              <a:rPr lang="en-US" sz="1800">
                <a:solidFill>
                  <a:srgbClr val="033637"/>
                </a:solidFill>
                <a:latin typeface="Arial"/>
                <a:ea typeface="Arial"/>
                <a:cs typeface="Arial"/>
                <a:sym typeface="Arial"/>
              </a:rPr>
              <a:t>, 10, 1-12.</a:t>
            </a:r>
            <a:endParaRPr/>
          </a:p>
          <a:p>
            <a:pPr marL="228600" lvl="0" indent="-228600" algn="l" rtl="0">
              <a:lnSpc>
                <a:spcPct val="137777"/>
              </a:lnSpc>
              <a:spcBef>
                <a:spcPts val="0"/>
              </a:spcBef>
              <a:spcAft>
                <a:spcPts val="0"/>
              </a:spcAft>
              <a:buClr>
                <a:srgbClr val="033637"/>
              </a:buClr>
              <a:buSzPts val="1800"/>
              <a:buNone/>
            </a:pPr>
            <a:r>
              <a:rPr lang="en-US" sz="1800">
                <a:solidFill>
                  <a:srgbClr val="033637"/>
                </a:solidFill>
                <a:latin typeface="Arial"/>
                <a:ea typeface="Arial"/>
                <a:cs typeface="Arial"/>
                <a:sym typeface="Arial"/>
              </a:rPr>
              <a:t>Caldera, H., Desha, C., &amp; Dawes, L. (2018). Exploring the characteristics of sustainable business practice in small and medium-sized enterprises: Experiences from the Australian manufacturing industry. </a:t>
            </a:r>
            <a:r>
              <a:rPr lang="en-US" sz="1800" i="1">
                <a:solidFill>
                  <a:srgbClr val="033637"/>
                </a:solidFill>
                <a:latin typeface="Arial"/>
                <a:ea typeface="Arial"/>
                <a:cs typeface="Arial"/>
                <a:sym typeface="Arial"/>
              </a:rPr>
              <a:t>Journal of Cleaner Production</a:t>
            </a:r>
            <a:r>
              <a:rPr lang="en-US" sz="1800">
                <a:solidFill>
                  <a:srgbClr val="033637"/>
                </a:solidFill>
                <a:latin typeface="Arial"/>
                <a:ea typeface="Arial"/>
                <a:cs typeface="Arial"/>
                <a:sym typeface="Arial"/>
              </a:rPr>
              <a:t>, 177, 338-349.</a:t>
            </a:r>
            <a:endParaRPr/>
          </a:p>
          <a:p>
            <a:pPr marL="228600" lvl="0" indent="-228600" algn="l" rtl="0">
              <a:lnSpc>
                <a:spcPct val="137777"/>
              </a:lnSpc>
              <a:spcBef>
                <a:spcPts val="0"/>
              </a:spcBef>
              <a:spcAft>
                <a:spcPts val="0"/>
              </a:spcAft>
              <a:buClr>
                <a:srgbClr val="033637"/>
              </a:buClr>
              <a:buSzPts val="1800"/>
              <a:buNone/>
            </a:pPr>
            <a:r>
              <a:rPr lang="en-US" sz="1800">
                <a:solidFill>
                  <a:srgbClr val="033637"/>
                </a:solidFill>
                <a:latin typeface="Arial"/>
                <a:ea typeface="Arial"/>
                <a:cs typeface="Arial"/>
                <a:sym typeface="Arial"/>
              </a:rPr>
              <a:t>Schulte, J., &amp; Hallstedt, S. (2018). Company risk management in light of the sustainability transition. </a:t>
            </a:r>
            <a:r>
              <a:rPr lang="en-US" sz="1800" i="1">
                <a:solidFill>
                  <a:srgbClr val="033637"/>
                </a:solidFill>
                <a:latin typeface="Arial"/>
                <a:ea typeface="Arial"/>
                <a:cs typeface="Arial"/>
                <a:sym typeface="Arial"/>
              </a:rPr>
              <a:t>Sustainability</a:t>
            </a:r>
            <a:r>
              <a:rPr lang="en-US" sz="1800">
                <a:solidFill>
                  <a:srgbClr val="033637"/>
                </a:solidFill>
                <a:latin typeface="Arial"/>
                <a:ea typeface="Arial"/>
                <a:cs typeface="Arial"/>
                <a:sym typeface="Arial"/>
              </a:rPr>
              <a:t>, 10.</a:t>
            </a:r>
            <a:endParaRPr/>
          </a:p>
          <a:p>
            <a:pPr marL="228600" lvl="0" indent="-228600" algn="l" rtl="0">
              <a:lnSpc>
                <a:spcPct val="137777"/>
              </a:lnSpc>
              <a:spcBef>
                <a:spcPts val="0"/>
              </a:spcBef>
              <a:spcAft>
                <a:spcPts val="0"/>
              </a:spcAft>
              <a:buClr>
                <a:srgbClr val="033637"/>
              </a:buClr>
              <a:buSzPts val="1800"/>
              <a:buNone/>
            </a:pPr>
            <a:r>
              <a:rPr lang="en-US" sz="1800">
                <a:solidFill>
                  <a:srgbClr val="033637"/>
                </a:solidFill>
                <a:latin typeface="Arial"/>
                <a:ea typeface="Arial"/>
                <a:cs typeface="Arial"/>
                <a:sym typeface="Arial"/>
              </a:rPr>
              <a:t>Saiu, V. (2017). The three pitfalls of sustainable city: A conceptual framework for evaluating the theory-practice gap. </a:t>
            </a:r>
            <a:r>
              <a:rPr lang="en-US" sz="1800" i="1">
                <a:solidFill>
                  <a:srgbClr val="033637"/>
                </a:solidFill>
                <a:latin typeface="Arial"/>
                <a:ea typeface="Arial"/>
                <a:cs typeface="Arial"/>
                <a:sym typeface="Arial"/>
              </a:rPr>
              <a:t>Sustainability</a:t>
            </a:r>
            <a:r>
              <a:rPr lang="en-US" sz="1800">
                <a:solidFill>
                  <a:srgbClr val="033637"/>
                </a:solidFill>
                <a:latin typeface="Arial"/>
                <a:ea typeface="Arial"/>
                <a:cs typeface="Arial"/>
                <a:sym typeface="Arial"/>
              </a:rPr>
              <a:t>, 9, 2311.</a:t>
            </a:r>
            <a:endParaRPr sz="1800" i="1">
              <a:solidFill>
                <a:srgbClr val="033637"/>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94"/>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73B64B"/>
              </a:buClr>
              <a:buSzPts val="3600"/>
              <a:buFont typeface="Arial"/>
              <a:buNone/>
            </a:pPr>
            <a:r>
              <a:rPr lang="en-US"/>
              <a:t>OVERVIEW</a:t>
            </a:r>
            <a:endParaRPr/>
          </a:p>
          <a:p>
            <a:pPr marL="457200" marR="0" lvl="0" indent="-228600" algn="l" rtl="0">
              <a:lnSpc>
                <a:spcPct val="90000"/>
              </a:lnSpc>
              <a:spcBef>
                <a:spcPts val="1000"/>
              </a:spcBef>
              <a:spcAft>
                <a:spcPts val="0"/>
              </a:spcAft>
              <a:buClr>
                <a:srgbClr val="73B64B"/>
              </a:buClr>
              <a:buSzPts val="3600"/>
              <a:buFont typeface="Arial"/>
              <a:buNone/>
            </a:pPr>
            <a:endParaRPr/>
          </a:p>
        </p:txBody>
      </p:sp>
      <p:sp>
        <p:nvSpPr>
          <p:cNvPr id="286" name="Google Shape;286;p94"/>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en-US" sz="2400" b="1"/>
              <a:t>Topic 3: Regulatory Insight and Stakeholder Engagement</a:t>
            </a:r>
            <a:endParaRPr/>
          </a:p>
          <a:p>
            <a:pPr marL="0" lvl="0" indent="0" algn="just" rtl="0">
              <a:lnSpc>
                <a:spcPct val="112727"/>
              </a:lnSpc>
              <a:spcBef>
                <a:spcPts val="0"/>
              </a:spcBef>
              <a:spcAft>
                <a:spcPts val="0"/>
              </a:spcAft>
              <a:buClr>
                <a:srgbClr val="595959"/>
              </a:buClr>
              <a:buSzPts val="2200"/>
              <a:buNone/>
            </a:pPr>
            <a:r>
              <a:rPr lang="en-US" sz="2400"/>
              <a:t>Learners will understand and navigate the regulatory landscape affecting their business, and learn how to engage stakeholders effectively to communicate sustainability efforts.</a:t>
            </a:r>
            <a:endParaRPr/>
          </a:p>
          <a:p>
            <a:pPr marL="0" lvl="0" indent="0" algn="just" rtl="0">
              <a:lnSpc>
                <a:spcPct val="112727"/>
              </a:lnSpc>
              <a:spcBef>
                <a:spcPts val="0"/>
              </a:spcBef>
              <a:spcAft>
                <a:spcPts val="0"/>
              </a:spcAft>
              <a:buClr>
                <a:srgbClr val="595959"/>
              </a:buClr>
              <a:buSzPts val="2200"/>
              <a:buNone/>
            </a:pPr>
            <a:endParaRPr sz="2400" b="1"/>
          </a:p>
          <a:p>
            <a:pPr marL="0" lvl="0" indent="0" algn="just" rtl="0">
              <a:lnSpc>
                <a:spcPct val="112727"/>
              </a:lnSpc>
              <a:spcBef>
                <a:spcPts val="0"/>
              </a:spcBef>
              <a:spcAft>
                <a:spcPts val="0"/>
              </a:spcAft>
              <a:buClr>
                <a:srgbClr val="595959"/>
              </a:buClr>
              <a:buSzPts val="2200"/>
              <a:buNone/>
            </a:pPr>
            <a:r>
              <a:rPr lang="en-US" sz="2400" b="1"/>
              <a:t>Topic 4: Performance Measurement and Business Competitiveness</a:t>
            </a:r>
            <a:endParaRPr/>
          </a:p>
          <a:p>
            <a:pPr marL="0" lvl="0" indent="0" algn="just" rtl="0">
              <a:lnSpc>
                <a:spcPct val="112727"/>
              </a:lnSpc>
              <a:spcBef>
                <a:spcPts val="0"/>
              </a:spcBef>
              <a:spcAft>
                <a:spcPts val="0"/>
              </a:spcAft>
              <a:buClr>
                <a:srgbClr val="595959"/>
              </a:buClr>
              <a:buSzPts val="2200"/>
              <a:buNone/>
            </a:pPr>
            <a:r>
              <a:rPr lang="en-US" sz="2400"/>
              <a:t>Learners will be able to use various tools and metrics to measure their sustainability performance and leverage this data to enhance their business's long-term competitiveness and market position</a:t>
            </a:r>
            <a:r>
              <a:rPr lang="en-US"/>
              <a:t>.</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4"/>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804" name="Google Shape;804;p74"/>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a:t>Any questions?</a:t>
            </a:r>
            <a:endParaRPr/>
          </a:p>
        </p:txBody>
      </p:sp>
      <p:sp>
        <p:nvSpPr>
          <p:cNvPr id="805" name="Google Shape;805;p74"/>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a:t>Thank You</a:t>
            </a:r>
            <a:endParaRPr/>
          </a:p>
        </p:txBody>
      </p:sp>
      <p:grpSp>
        <p:nvGrpSpPr>
          <p:cNvPr id="806" name="Google Shape;806;p74"/>
          <p:cNvGrpSpPr/>
          <p:nvPr/>
        </p:nvGrpSpPr>
        <p:grpSpPr>
          <a:xfrm>
            <a:off x="8380634" y="2920943"/>
            <a:ext cx="3193903" cy="538831"/>
            <a:chOff x="5349868" y="8302092"/>
            <a:chExt cx="1664680" cy="280842"/>
          </a:xfrm>
        </p:grpSpPr>
        <p:grpSp>
          <p:nvGrpSpPr>
            <p:cNvPr id="807" name="Google Shape;807;p74"/>
            <p:cNvGrpSpPr/>
            <p:nvPr/>
          </p:nvGrpSpPr>
          <p:grpSpPr>
            <a:xfrm>
              <a:off x="6388006" y="8302092"/>
              <a:ext cx="280634" cy="280634"/>
              <a:chOff x="1950027" y="2499889"/>
              <a:chExt cx="850463" cy="850463"/>
            </a:xfrm>
          </p:grpSpPr>
          <p:sp>
            <p:nvSpPr>
              <p:cNvPr id="808" name="Google Shape;808;p74"/>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09" name="Google Shape;809;p74"/>
              <p:cNvGrpSpPr/>
              <p:nvPr/>
            </p:nvGrpSpPr>
            <p:grpSpPr>
              <a:xfrm>
                <a:off x="2107521" y="2657382"/>
                <a:ext cx="535476" cy="535477"/>
                <a:chOff x="2107521" y="2657382"/>
                <a:chExt cx="535476" cy="535477"/>
              </a:xfrm>
            </p:grpSpPr>
            <p:sp>
              <p:nvSpPr>
                <p:cNvPr id="810" name="Google Shape;810;p74"/>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1" name="Google Shape;811;p74"/>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2" name="Google Shape;812;p74"/>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813" name="Google Shape;813;p74"/>
            <p:cNvGrpSpPr/>
            <p:nvPr/>
          </p:nvGrpSpPr>
          <p:grpSpPr>
            <a:xfrm>
              <a:off x="5695775" y="8302092"/>
              <a:ext cx="280634" cy="280634"/>
              <a:chOff x="-147782" y="2499889"/>
              <a:chExt cx="850463" cy="850463"/>
            </a:xfrm>
          </p:grpSpPr>
          <p:sp>
            <p:nvSpPr>
              <p:cNvPr id="814" name="Google Shape;814;p74"/>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5" name="Google Shape;815;p74"/>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16" name="Google Shape;816;p74"/>
            <p:cNvGrpSpPr/>
            <p:nvPr/>
          </p:nvGrpSpPr>
          <p:grpSpPr>
            <a:xfrm>
              <a:off x="6733914" y="8302092"/>
              <a:ext cx="280634" cy="280634"/>
              <a:chOff x="2998302" y="2499889"/>
              <a:chExt cx="850463" cy="850463"/>
            </a:xfrm>
          </p:grpSpPr>
          <p:sp>
            <p:nvSpPr>
              <p:cNvPr id="817" name="Google Shape;817;p74"/>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8" name="Google Shape;818;p74"/>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19" name="Google Shape;819;p74"/>
            <p:cNvGrpSpPr/>
            <p:nvPr/>
          </p:nvGrpSpPr>
          <p:grpSpPr>
            <a:xfrm>
              <a:off x="5349868" y="8302092"/>
              <a:ext cx="280634" cy="280842"/>
              <a:chOff x="-1196056" y="2499889"/>
              <a:chExt cx="850463" cy="851092"/>
            </a:xfrm>
          </p:grpSpPr>
          <p:sp>
            <p:nvSpPr>
              <p:cNvPr id="820" name="Google Shape;820;p74"/>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1" name="Google Shape;821;p74"/>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22" name="Google Shape;822;p74"/>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23" name="Google Shape;823;p74"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7"/>
          <p:cNvSpPr txBox="1">
            <a:spLocks noGrp="1"/>
          </p:cNvSpPr>
          <p:nvPr>
            <p:ph type="body" idx="1"/>
          </p:nvPr>
        </p:nvSpPr>
        <p:spPr>
          <a:xfrm>
            <a:off x="4412325" y="263025"/>
            <a:ext cx="6909300" cy="6332100"/>
          </a:xfrm>
          <a:prstGeom prst="rect">
            <a:avLst/>
          </a:prstGeom>
          <a:noFill/>
          <a:ln>
            <a:noFill/>
          </a:ln>
        </p:spPr>
        <p:txBody>
          <a:bodyPr spcFirstLastPara="1" wrap="square" lIns="91425" tIns="45700" rIns="91425" bIns="45700" anchor="t" anchorCtr="0">
            <a:noAutofit/>
          </a:bodyPr>
          <a:lstStyle/>
          <a:p>
            <a:pPr marL="114300" lvl="0" indent="-114300" algn="just" rtl="0">
              <a:lnSpc>
                <a:spcPct val="100000"/>
              </a:lnSpc>
              <a:spcBef>
                <a:spcPts val="0"/>
              </a:spcBef>
              <a:spcAft>
                <a:spcPts val="0"/>
              </a:spcAft>
              <a:buClr>
                <a:srgbClr val="595959"/>
              </a:buClr>
              <a:buSzPts val="2000"/>
              <a:buFont typeface="Arial"/>
              <a:buChar char="•"/>
            </a:pPr>
            <a:r>
              <a:rPr lang="en-US"/>
              <a:t>Gain a robust understanding of sustainability in the business context, including defining sustainability, recognising sustainable business models like circular economy and shared value, and balancing environmental, social, and economic factors.</a:t>
            </a:r>
            <a:endParaRPr/>
          </a:p>
          <a:p>
            <a:pPr marL="114300" lvl="0" indent="12700" algn="just" rtl="0">
              <a:lnSpc>
                <a:spcPct val="100000"/>
              </a:lnSpc>
              <a:spcBef>
                <a:spcPts val="0"/>
              </a:spcBef>
              <a:spcAft>
                <a:spcPts val="0"/>
              </a:spcAft>
              <a:buClr>
                <a:srgbClr val="595959"/>
              </a:buClr>
              <a:buSzPts val="2000"/>
              <a:buFont typeface="Arial"/>
              <a:buNone/>
            </a:pPr>
            <a:endParaRPr/>
          </a:p>
          <a:p>
            <a:pPr marL="114300" lvl="0" indent="-114300" algn="just" rtl="0">
              <a:lnSpc>
                <a:spcPct val="100000"/>
              </a:lnSpc>
              <a:spcBef>
                <a:spcPts val="0"/>
              </a:spcBef>
              <a:spcAft>
                <a:spcPts val="0"/>
              </a:spcAft>
              <a:buClr>
                <a:srgbClr val="595959"/>
              </a:buClr>
              <a:buSzPts val="2000"/>
              <a:buFont typeface="Arial"/>
              <a:buChar char="•"/>
            </a:pPr>
            <a:r>
              <a:rPr lang="en-US"/>
              <a:t>Acquire knowledge and skills to apply eco-efficient practices such as waste reduction, energy efficiency, and sustainable sourcing, alongside developing and implementing a tailored sustainability plan for business improvement.</a:t>
            </a:r>
            <a:endParaRPr/>
          </a:p>
          <a:p>
            <a:pPr marL="114300" lvl="0" indent="12700" algn="just" rtl="0">
              <a:lnSpc>
                <a:spcPct val="100000"/>
              </a:lnSpc>
              <a:spcBef>
                <a:spcPts val="0"/>
              </a:spcBef>
              <a:spcAft>
                <a:spcPts val="0"/>
              </a:spcAft>
              <a:buClr>
                <a:srgbClr val="595959"/>
              </a:buClr>
              <a:buSzPts val="2000"/>
              <a:buFont typeface="Arial"/>
              <a:buNone/>
            </a:pPr>
            <a:endParaRPr/>
          </a:p>
          <a:p>
            <a:pPr marL="114300" lvl="0" indent="-114300" algn="just" rtl="0">
              <a:lnSpc>
                <a:spcPct val="100000"/>
              </a:lnSpc>
              <a:spcBef>
                <a:spcPts val="0"/>
              </a:spcBef>
              <a:spcAft>
                <a:spcPts val="0"/>
              </a:spcAft>
              <a:buClr>
                <a:srgbClr val="595959"/>
              </a:buClr>
              <a:buSzPts val="2000"/>
              <a:buFont typeface="Arial"/>
              <a:buChar char="•"/>
            </a:pPr>
            <a:r>
              <a:rPr lang="en-US"/>
              <a:t>Understand and navigate the regulatory landscape, utilise available incentives, and effectively communicate and report sustainability efforts to stakeholders to enhance engagement and transparency.</a:t>
            </a:r>
            <a:endParaRPr sz="2000"/>
          </a:p>
        </p:txBody>
      </p:sp>
      <p:sp>
        <p:nvSpPr>
          <p:cNvPr id="293" name="Google Shape;293;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OBJECTIVES</a:t>
            </a:r>
            <a:endParaRPr/>
          </a:p>
          <a:p>
            <a:pPr marL="0" lvl="0" indent="0" algn="l" rtl="0">
              <a:lnSpc>
                <a:spcPct val="90000"/>
              </a:lnSpc>
              <a:spcBef>
                <a:spcPts val="1000"/>
              </a:spcBef>
              <a:spcAft>
                <a:spcPts val="0"/>
              </a:spcAft>
              <a:buClr>
                <a:schemeClr val="lt1"/>
              </a:buClr>
              <a:buSzPts val="3600"/>
              <a:buNone/>
            </a:pP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6612</Words>
  <Application>Microsoft Office PowerPoint</Application>
  <PresentationFormat>Widescreen</PresentationFormat>
  <Paragraphs>432</Paragraphs>
  <Slides>80</Slides>
  <Notes>80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Montserrat Light</vt:lpstr>
      <vt:lpstr>Montserrat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GV Vadivan</cp:lastModifiedBy>
  <cp:revision>1</cp:revision>
  <dcterms:created xsi:type="dcterms:W3CDTF">2020-10-14T13:32:04Z</dcterms:created>
  <dcterms:modified xsi:type="dcterms:W3CDTF">2024-10-11T10:44:58Z</dcterms:modified>
</cp:coreProperties>
</file>