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embeddedFontLst>
    <p:embeddedFont>
      <p:font typeface="Montserrat" panose="00000500000000000000" pitchFamily="2" charset="0"/>
      <p:regular r:id="rId56"/>
      <p:bold r:id="rId57"/>
      <p:italic r:id="rId58"/>
      <p:boldItalic r:id="rId59"/>
    </p:embeddedFont>
    <p:embeddedFont>
      <p:font typeface="Montserrat Light" panose="00000400000000000000" pitchFamily="2" charset="0"/>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cgbZzM6jDXIuDnN1ThBr795t/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9A0271-C1EA-4031-9A80-6116C34EF0DA}">
  <a:tblStyle styleId="{BB9A0271-C1EA-4031-9A80-6116C34EF0D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0240af1f0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f0240af1f0_0_7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f0240af1f0_0_7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f0240af1f0_0_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2f0240af1f0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0240af1f0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f0240af1f0_0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2f0240af1f0_0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f0240af1f0_0_8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f0240af1f0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f0240af1f0_0_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f0240af1f0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f0240af1f0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f0240af1f0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f0240af1f0_0_8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2f0240af1f0_0_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0240af1f0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f0240af1f0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2f0240af1f0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f0240af1f0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f0240af1f0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2f0240af1f0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f0240af1f0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f0240af1f0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2f0240af1f0_0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f0240af1f0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f0240af1f0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0240af1f0_0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f0240af1f0_0_8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f0240af1f0_0_8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f0240af1f0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f0240af1f0_0_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f0240af1f0_0_7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0240af1f0_0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f0240af1f0_0_8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2f0240af1f0_0_8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f0240af1f0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f0240af1f0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f0240af1f0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f0240af1f0_0_8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f0240af1f0_0_8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2f0240af1f0_0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f0240af1f0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f0240af1f0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f0240af1f0_0_8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f0240af1f0_0_8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f0240af1f0_0_8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0240af1f0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2f0240af1f0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f0240af1f0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f0240af1f0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f0240af1f0_0_9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f0240af1f0_0_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f0240af1f0_0_9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2f0240af1f0_0_9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0240af1f0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f0240af1f0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2f0240af1f0_0_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f0240af1f0_0_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2f0240af1f0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f0240af1f0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f0240af1f0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f0240af1f0_0_9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f0240af1f0_0_9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f0240af1f0_0_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2f0240af1f0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f0240af1f0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2f0240af1f0_0_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f0240af1f0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2f0240af1f0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f0240af1f0_0_9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f0240af1f0_0_9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f0240af1f0_0_9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2f0240af1f0_0_9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0240af1f0_0_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f0240af1f0_0_9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2f0240af1f0_0_9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f0240af1f0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f0240af1f0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f0240af1f0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f0240af1f0_0_9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2f0240af1f0_0_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f0240af1f0_0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2f0240af1f0_0_9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f0240af1f0_0_9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f0240af1f0_0_1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2f0240af1f0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f0240af1f0_0_10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2f0240af1f0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f0240af1f0_0_1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2f0240af1f0_0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f0240af1f0_0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f0240af1f0_0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2f0240af1f0_0_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f0240af1f0_0_10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f0240af1f0_0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f0240af1f0_0_1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f0240af1f0_0_10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2f0240af1f0_0_10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0240af1f0_0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f0240af1f0_0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f0240af1f0_0_10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f0240af1f0_0_10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2f0240af1f0_0_10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f0240af1f0_0_7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2f0240af1f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f0240af1f0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2f0240af1f0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f0240af1f0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f0240af1f0_0_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2f0240af1f0_0_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8"/>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8"/>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8"/>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8"/>
          <p:cNvGrpSpPr/>
          <p:nvPr/>
        </p:nvGrpSpPr>
        <p:grpSpPr>
          <a:xfrm>
            <a:off x="-695010" y="4529052"/>
            <a:ext cx="2530502" cy="2045219"/>
            <a:chOff x="5816064" y="9435173"/>
            <a:chExt cx="798029" cy="644988"/>
          </a:xfrm>
        </p:grpSpPr>
        <p:sp>
          <p:nvSpPr>
            <p:cNvPr id="17" name="Google Shape;17;p4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8"/>
          <p:cNvPicPr preferRelativeResize="0"/>
          <p:nvPr/>
        </p:nvPicPr>
        <p:blipFill rotWithShape="1">
          <a:blip r:embed="rId2">
            <a:alphaModFix/>
          </a:blip>
          <a:srcRect/>
          <a:stretch/>
        </p:blipFill>
        <p:spPr>
          <a:xfrm>
            <a:off x="10333608" y="5987657"/>
            <a:ext cx="1855162" cy="412426"/>
          </a:xfrm>
          <a:prstGeom prst="rect">
            <a:avLst/>
          </a:prstGeom>
          <a:noFill/>
          <a:ln>
            <a:noFill/>
          </a:ln>
        </p:spPr>
      </p:pic>
      <p:pic>
        <p:nvPicPr>
          <p:cNvPr id="34" name="Google Shape;34;p48"/>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29"/>
        <p:cNvGrpSpPr/>
        <p:nvPr/>
      </p:nvGrpSpPr>
      <p:grpSpPr>
        <a:xfrm>
          <a:off x="0" y="0"/>
          <a:ext cx="0" cy="0"/>
          <a:chOff x="0" y="0"/>
          <a:chExt cx="0" cy="0"/>
        </a:xfrm>
      </p:grpSpPr>
      <p:sp>
        <p:nvSpPr>
          <p:cNvPr id="130" name="Google Shape;130;p5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2" name="Google Shape;132;p57"/>
          <p:cNvSpPr>
            <a:spLocks noGrp="1"/>
          </p:cNvSpPr>
          <p:nvPr>
            <p:ph type="pic" idx="2"/>
          </p:nvPr>
        </p:nvSpPr>
        <p:spPr>
          <a:xfrm>
            <a:off x="799128" y="746272"/>
            <a:ext cx="10203652" cy="5365455"/>
          </a:xfrm>
          <a:prstGeom prst="rect">
            <a:avLst/>
          </a:prstGeom>
          <a:solidFill>
            <a:srgbClr val="BFBFBF"/>
          </a:solidFill>
          <a:ln>
            <a:noFill/>
          </a:ln>
        </p:spPr>
      </p:sp>
      <p:sp>
        <p:nvSpPr>
          <p:cNvPr id="133" name="Google Shape;133;p57"/>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4" name="Google Shape;134;p5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58"/>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8"/>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5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58"/>
          <p:cNvGrpSpPr/>
          <p:nvPr/>
        </p:nvGrpSpPr>
        <p:grpSpPr>
          <a:xfrm>
            <a:off x="-848733" y="3847224"/>
            <a:ext cx="3746119" cy="3027714"/>
            <a:chOff x="5816064" y="9435173"/>
            <a:chExt cx="798029" cy="644988"/>
          </a:xfrm>
        </p:grpSpPr>
        <p:sp>
          <p:nvSpPr>
            <p:cNvPr id="142" name="Google Shape;142;p5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5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8"/>
        <p:cNvGrpSpPr/>
        <p:nvPr/>
      </p:nvGrpSpPr>
      <p:grpSpPr>
        <a:xfrm>
          <a:off x="0" y="0"/>
          <a:ext cx="0" cy="0"/>
          <a:chOff x="0" y="0"/>
          <a:chExt cx="0" cy="0"/>
        </a:xfrm>
      </p:grpSpPr>
      <p:sp>
        <p:nvSpPr>
          <p:cNvPr id="159" name="Google Shape;159;p59"/>
          <p:cNvSpPr>
            <a:spLocks noGrp="1"/>
          </p:cNvSpPr>
          <p:nvPr>
            <p:ph type="pic" idx="2"/>
          </p:nvPr>
        </p:nvSpPr>
        <p:spPr>
          <a:xfrm>
            <a:off x="0" y="-12469"/>
            <a:ext cx="12192000" cy="6870469"/>
          </a:xfrm>
          <a:prstGeom prst="rect">
            <a:avLst/>
          </a:prstGeom>
          <a:solidFill>
            <a:srgbClr val="BFBFBF"/>
          </a:solidFill>
          <a:ln>
            <a:noFill/>
          </a:ln>
        </p:spPr>
      </p:sp>
      <p:sp>
        <p:nvSpPr>
          <p:cNvPr id="160" name="Google Shape;160;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2"/>
        <p:cNvGrpSpPr/>
        <p:nvPr/>
      </p:nvGrpSpPr>
      <p:grpSpPr>
        <a:xfrm>
          <a:off x="0" y="0"/>
          <a:ext cx="0" cy="0"/>
          <a:chOff x="0" y="0"/>
          <a:chExt cx="0" cy="0"/>
        </a:xfrm>
      </p:grpSpPr>
      <p:sp>
        <p:nvSpPr>
          <p:cNvPr id="163" name="Google Shape;163;p6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6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6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6" name="Google Shape;166;p60"/>
          <p:cNvGrpSpPr/>
          <p:nvPr/>
        </p:nvGrpSpPr>
        <p:grpSpPr>
          <a:xfrm>
            <a:off x="-1984680" y="2794849"/>
            <a:ext cx="3760285" cy="3039163"/>
            <a:chOff x="5816064" y="9435173"/>
            <a:chExt cx="798029" cy="644988"/>
          </a:xfrm>
        </p:grpSpPr>
        <p:sp>
          <p:nvSpPr>
            <p:cNvPr id="167" name="Google Shape;167;p6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6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6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6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6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6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6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6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6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6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6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6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6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2" name="Google Shape;182;p6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3" name="Google Shape;183;p6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4" name="Google Shape;184;p6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5" name="Google Shape;185;p6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6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87"/>
        <p:cNvGrpSpPr/>
        <p:nvPr/>
      </p:nvGrpSpPr>
      <p:grpSpPr>
        <a:xfrm>
          <a:off x="0" y="0"/>
          <a:ext cx="0" cy="0"/>
          <a:chOff x="0" y="0"/>
          <a:chExt cx="0" cy="0"/>
        </a:xfrm>
      </p:grpSpPr>
      <p:sp>
        <p:nvSpPr>
          <p:cNvPr id="188" name="Google Shape;188;p61"/>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61"/>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61"/>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61"/>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92"/>
        <p:cNvGrpSpPr/>
        <p:nvPr/>
      </p:nvGrpSpPr>
      <p:grpSpPr>
        <a:xfrm>
          <a:off x="0" y="0"/>
          <a:ext cx="0" cy="0"/>
          <a:chOff x="0" y="0"/>
          <a:chExt cx="0" cy="0"/>
        </a:xfrm>
      </p:grpSpPr>
      <p:sp>
        <p:nvSpPr>
          <p:cNvPr id="193" name="Google Shape;193;p62"/>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6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6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6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9"/>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9"/>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9"/>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3"/>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53"/>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50"/>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5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5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5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5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5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5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5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5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50"/>
          <p:cNvSpPr/>
          <p:nvPr/>
        </p:nvSpPr>
        <p:spPr>
          <a:xfrm>
            <a:off x="6938709" y="5602813"/>
            <a:ext cx="4346620" cy="70788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E5E5E"/>
              </a:buClr>
              <a:buSzPts val="1000"/>
              <a:buFont typeface="Calibri"/>
              <a:buNone/>
            </a:pPr>
            <a:r>
              <a:rPr lang="es-E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50"/>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50"/>
          <p:cNvGrpSpPr/>
          <p:nvPr/>
        </p:nvGrpSpPr>
        <p:grpSpPr>
          <a:xfrm>
            <a:off x="-692770" y="4423334"/>
            <a:ext cx="3029570" cy="2448579"/>
            <a:chOff x="5816064" y="9435173"/>
            <a:chExt cx="798029" cy="644988"/>
          </a:xfrm>
        </p:grpSpPr>
        <p:sp>
          <p:nvSpPr>
            <p:cNvPr id="61" name="Google Shape;61;p5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5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5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5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5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5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50"/>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51"/>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5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51"/>
          <p:cNvGrpSpPr/>
          <p:nvPr/>
        </p:nvGrpSpPr>
        <p:grpSpPr>
          <a:xfrm>
            <a:off x="6966447" y="3406884"/>
            <a:ext cx="3616885" cy="2923263"/>
            <a:chOff x="5816064" y="9435173"/>
            <a:chExt cx="798029" cy="644988"/>
          </a:xfrm>
        </p:grpSpPr>
        <p:sp>
          <p:nvSpPr>
            <p:cNvPr id="82" name="Google Shape;82;p5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5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5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5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5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5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5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5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5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5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5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51"/>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51"/>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52"/>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52"/>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52"/>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52"/>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52"/>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52"/>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52"/>
          <p:cNvSpPr>
            <a:spLocks noGrp="1"/>
          </p:cNvSpPr>
          <p:nvPr>
            <p:ph type="pic" idx="8"/>
          </p:nvPr>
        </p:nvSpPr>
        <p:spPr>
          <a:xfrm>
            <a:off x="-48344" y="0"/>
            <a:ext cx="3570477" cy="6858000"/>
          </a:xfrm>
          <a:prstGeom prst="rect">
            <a:avLst/>
          </a:prstGeom>
          <a:solidFill>
            <a:srgbClr val="D8D8D8"/>
          </a:solidFill>
          <a:ln>
            <a:noFill/>
          </a:ln>
        </p:spPr>
      </p:sp>
      <p:sp>
        <p:nvSpPr>
          <p:cNvPr id="109" name="Google Shape;109;p52"/>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52"/>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4"/>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4"/>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4"/>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4"/>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4"/>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4"/>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5"/>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5"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5"/>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5"/>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5"/>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6"/>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7"/>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eur-lex.europa.eu/legal-content/EN/AUTO/?uri=celex:52019DC0640"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f0240af1f0_0_721"/>
          <p:cNvPicPr preferRelativeResize="0">
            <a:picLocks noGrp="1"/>
          </p:cNvPicPr>
          <p:nvPr>
            <p:ph type="pic" idx="2"/>
          </p:nvPr>
        </p:nvPicPr>
        <p:blipFill rotWithShape="1">
          <a:blip r:embed="rId3">
            <a:alphaModFix/>
          </a:blip>
          <a:srcRect t="36552" b="44631"/>
          <a:stretch/>
        </p:blipFill>
        <p:spPr>
          <a:xfrm>
            <a:off x="0" y="2180235"/>
            <a:ext cx="12192000" cy="3440625"/>
          </a:xfrm>
          <a:prstGeom prst="rect">
            <a:avLst/>
          </a:prstGeom>
          <a:noFill/>
          <a:ln>
            <a:noFill/>
          </a:ln>
        </p:spPr>
      </p:pic>
      <p:sp>
        <p:nvSpPr>
          <p:cNvPr id="203" name="Google Shape;203;g2f0240af1f0_0_72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s-E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s-E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204" name="Google Shape;204;g2f0240af1f0_0_72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s-ES" sz="4800" b="1" i="0" u="none" strike="noStrike" cap="none">
                <a:solidFill>
                  <a:schemeClr val="lt1"/>
                </a:solidFill>
                <a:latin typeface="Calibri"/>
                <a:ea typeface="Calibri"/>
                <a:cs typeface="Calibri"/>
                <a:sym typeface="Calibri"/>
              </a:rPr>
              <a:t>7. SUPPLY CHAIN TRANSPARENCY</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9FF0E222-4A6C-F3F0-BCA1-A3FA834F266B}"/>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C71BDAAC-682E-D12C-AB67-0E51C168C39E}"/>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66152A28-F42D-C847-78C6-944AEC6766AD}"/>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f0240af1f0_0_787"/>
          <p:cNvSpPr txBox="1">
            <a:spLocks noGrp="1"/>
          </p:cNvSpPr>
          <p:nvPr>
            <p:ph type="body" idx="1"/>
          </p:nvPr>
        </p:nvSpPr>
        <p:spPr>
          <a:xfrm>
            <a:off x="1143000" y="567900"/>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a:t>03. LEARNING OUTCOMES</a:t>
            </a:r>
            <a:endParaRPr/>
          </a:p>
        </p:txBody>
      </p:sp>
      <p:sp>
        <p:nvSpPr>
          <p:cNvPr id="288" name="Google Shape;288;g2f0240af1f0_0_787"/>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SzPts val="2400"/>
              <a:buChar char="●"/>
            </a:pPr>
            <a:r>
              <a:rPr lang="es-ES">
                <a:solidFill>
                  <a:srgbClr val="000000"/>
                </a:solidFill>
              </a:rPr>
              <a:t>What is considered as a supply or value chain and a “cascade procedure”?</a:t>
            </a:r>
            <a:endParaRPr>
              <a:solidFill>
                <a:srgbClr val="000000"/>
              </a:solidFill>
            </a:endParaRPr>
          </a:p>
          <a:p>
            <a:pPr marL="457200" lvl="0" indent="-381000" algn="l" rtl="0">
              <a:lnSpc>
                <a:spcPct val="150000"/>
              </a:lnSpc>
              <a:spcBef>
                <a:spcPts val="1000"/>
              </a:spcBef>
              <a:spcAft>
                <a:spcPts val="0"/>
              </a:spcAft>
              <a:buSzPts val="2400"/>
              <a:buChar char="●"/>
            </a:pPr>
            <a:r>
              <a:rPr lang="es-ES">
                <a:solidFill>
                  <a:srgbClr val="000000"/>
                </a:solidFill>
              </a:rPr>
              <a:t>Which companies are obliged by European regulatory mandates on reporting information of their supply chain or value chain and how it can affect micro-enterprises?</a:t>
            </a:r>
            <a:endParaRPr>
              <a:solidFill>
                <a:srgbClr val="000000"/>
              </a:solidFill>
            </a:endParaRPr>
          </a:p>
          <a:p>
            <a:pPr marL="457200" lvl="0" indent="-381000" algn="l" rtl="0">
              <a:lnSpc>
                <a:spcPct val="150000"/>
              </a:lnSpc>
              <a:spcBef>
                <a:spcPts val="1000"/>
              </a:spcBef>
              <a:spcAft>
                <a:spcPts val="0"/>
              </a:spcAft>
              <a:buSzPts val="2400"/>
              <a:buChar char="●"/>
            </a:pPr>
            <a:r>
              <a:rPr lang="es-ES">
                <a:solidFill>
                  <a:srgbClr val="000000"/>
                </a:solidFill>
              </a:rPr>
              <a:t>Which information do they require to be prepared?</a:t>
            </a:r>
            <a:endParaRPr>
              <a:solidFill>
                <a:srgbClr val="000000"/>
              </a:solidFill>
            </a:endParaRPr>
          </a:p>
          <a:p>
            <a:pPr marL="457200" lvl="0" indent="-381000" algn="l" rtl="0">
              <a:lnSpc>
                <a:spcPct val="150000"/>
              </a:lnSpc>
              <a:spcBef>
                <a:spcPts val="1000"/>
              </a:spcBef>
              <a:spcAft>
                <a:spcPts val="0"/>
              </a:spcAft>
              <a:buSzPts val="2400"/>
              <a:buChar char="●"/>
            </a:pPr>
            <a:r>
              <a:rPr lang="es-ES">
                <a:solidFill>
                  <a:srgbClr val="000000"/>
                </a:solidFill>
              </a:rPr>
              <a:t>What are the advantages of transparency in supply chains?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2f0240af1f0_0_792"/>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295" name="Google Shape;295;g2f0240af1f0_0_79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02</a:t>
            </a:r>
            <a:endParaRPr/>
          </a:p>
        </p:txBody>
      </p:sp>
      <p:sp>
        <p:nvSpPr>
          <p:cNvPr id="296" name="Google Shape;296;g2f0240af1f0_0_792"/>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7" name="Google Shape;297;g2f0240af1f0_0_792"/>
          <p:cNvSpPr txBox="1"/>
          <p:nvPr/>
        </p:nvSpPr>
        <p:spPr>
          <a:xfrm>
            <a:off x="5906320" y="4514232"/>
            <a:ext cx="5608800" cy="12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s-ES" sz="2400" b="1" i="0" u="none" strike="noStrike" cap="none">
                <a:solidFill>
                  <a:srgbClr val="73B64B"/>
                </a:solidFill>
                <a:latin typeface="Calibri"/>
                <a:ea typeface="Calibri"/>
                <a:cs typeface="Calibri"/>
                <a:sym typeface="Calibri"/>
              </a:rPr>
              <a:t>REGULATORY OBLIGATIONS ON SUSTAINABILITY IN SUPPLY AND VALUE CHAINS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f0240af1f0_0_800"/>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es-ES"/>
              <a:t>Supply chain and value chain definitions </a:t>
            </a:r>
            <a:endParaRPr/>
          </a:p>
        </p:txBody>
      </p:sp>
      <p:sp>
        <p:nvSpPr>
          <p:cNvPr id="303" name="Google Shape;303;g2f0240af1f0_0_800"/>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304" name="Google Shape;304;g2f0240af1f0_0_800"/>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5" name="Google Shape;305;g2f0240af1f0_0_80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
        <p:nvSpPr>
          <p:cNvPr id="306" name="Google Shape;306;g2f0240af1f0_0_800"/>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7" name="Google Shape;307;g2f0240af1f0_0_800"/>
          <p:cNvSpPr txBox="1"/>
          <p:nvPr/>
        </p:nvSpPr>
        <p:spPr>
          <a:xfrm>
            <a:off x="5003208" y="2222713"/>
            <a:ext cx="6771300" cy="8001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800"/>
              </a:spcBef>
              <a:spcAft>
                <a:spcPts val="0"/>
              </a:spcAft>
              <a:buClr>
                <a:srgbClr val="000000"/>
              </a:buClr>
              <a:buSzPts val="1400"/>
              <a:buFont typeface="Arial"/>
              <a:buNone/>
            </a:pPr>
            <a:r>
              <a:rPr lang="es-ES" sz="2400" b="1" i="0" u="none" strike="noStrike" cap="none">
                <a:solidFill>
                  <a:srgbClr val="73B64B"/>
                </a:solidFill>
                <a:latin typeface="Calibri"/>
                <a:ea typeface="Calibri"/>
                <a:cs typeface="Calibri"/>
                <a:sym typeface="Calibri"/>
              </a:rPr>
              <a:t>Regulatory framework on sustainable supply chain and value chain in the EU </a:t>
            </a:r>
            <a:endParaRPr sz="2400" b="0" i="0" u="none" strike="noStrike" cap="none">
              <a:solidFill>
                <a:srgbClr val="000000"/>
              </a:solidFill>
              <a:latin typeface="Arial"/>
              <a:ea typeface="Arial"/>
              <a:cs typeface="Arial"/>
              <a:sym typeface="Arial"/>
            </a:endParaRPr>
          </a:p>
        </p:txBody>
      </p:sp>
      <p:sp>
        <p:nvSpPr>
          <p:cNvPr id="308" name="Google Shape;308;g2f0240af1f0_0_800"/>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09" name="Google Shape;309;g2f0240af1f0_0_800"/>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0" name="Google Shape;310;g2f0240af1f0_0_800"/>
          <p:cNvSpPr txBox="1"/>
          <p:nvPr/>
        </p:nvSpPr>
        <p:spPr>
          <a:xfrm>
            <a:off x="5029883" y="3698575"/>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s-ES" sz="2400" b="1" i="0" u="none" strike="noStrike" cap="none">
                <a:solidFill>
                  <a:srgbClr val="73B64B"/>
                </a:solidFill>
                <a:latin typeface="Calibri"/>
                <a:ea typeface="Calibri"/>
                <a:cs typeface="Calibri"/>
                <a:sym typeface="Calibri"/>
              </a:rPr>
              <a:t>Main regulatory obligations- both direct and indirect for micro-enterprises in supply and value chains</a:t>
            </a:r>
            <a:endParaRPr sz="2400" b="1" i="0" u="none" strike="noStrike" cap="none">
              <a:solidFill>
                <a:srgbClr val="73B64B"/>
              </a:solidFill>
              <a:latin typeface="Calibri"/>
              <a:ea typeface="Calibri"/>
              <a:cs typeface="Calibri"/>
              <a:sym typeface="Calibri"/>
            </a:endParaRPr>
          </a:p>
        </p:txBody>
      </p:sp>
      <p:sp>
        <p:nvSpPr>
          <p:cNvPr id="311" name="Google Shape;311;g2f0240af1f0_0_800"/>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12" name="Google Shape;312;g2f0240af1f0_0_800"/>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3" name="Google Shape;313;g2f0240af1f0_0_800"/>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14" name="Google Shape;314;g2f0240af1f0_0_800"/>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s-ES" sz="2400" b="1" i="0" u="none" strike="noStrike" cap="none">
                <a:solidFill>
                  <a:srgbClr val="73B64B"/>
                </a:solidFill>
                <a:latin typeface="Calibri"/>
                <a:ea typeface="Calibri"/>
                <a:cs typeface="Calibri"/>
                <a:sym typeface="Calibri"/>
              </a:rPr>
              <a:t>First step: Transparency </a:t>
            </a:r>
            <a:endParaRPr sz="2400" b="1" i="0" u="none" strike="noStrike" cap="none">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f0240af1f0_0_816"/>
          <p:cNvPicPr preferRelativeResize="0">
            <a:picLocks noGrp="1"/>
          </p:cNvPicPr>
          <p:nvPr>
            <p:ph type="pic" idx="2"/>
          </p:nvPr>
        </p:nvPicPr>
        <p:blipFill rotWithShape="1">
          <a:blip r:embed="rId3">
            <a:alphaModFix/>
          </a:blip>
          <a:srcRect l="31094" r="31091"/>
          <a:stretch/>
        </p:blipFill>
        <p:spPr>
          <a:xfrm>
            <a:off x="7734300" y="1373188"/>
            <a:ext cx="2444751" cy="4337049"/>
          </a:xfrm>
          <a:prstGeom prst="rect">
            <a:avLst/>
          </a:prstGeom>
          <a:solidFill>
            <a:srgbClr val="D8D8D8"/>
          </a:solidFill>
          <a:ln>
            <a:noFill/>
          </a:ln>
        </p:spPr>
      </p:pic>
      <p:sp>
        <p:nvSpPr>
          <p:cNvPr id="321" name="Google Shape;321;g2f0240af1f0_0_816"/>
          <p:cNvSpPr txBox="1">
            <a:spLocks noGrp="1"/>
          </p:cNvSpPr>
          <p:nvPr>
            <p:ph type="body" idx="1"/>
          </p:nvPr>
        </p:nvSpPr>
        <p:spPr>
          <a:xfrm>
            <a:off x="544200" y="318525"/>
            <a:ext cx="6953400" cy="582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es-ES" sz="3200"/>
              <a:t>01.Supply chain and value chain definitions </a:t>
            </a:r>
            <a:endParaRPr sz="3200"/>
          </a:p>
        </p:txBody>
      </p:sp>
      <p:sp>
        <p:nvSpPr>
          <p:cNvPr id="322" name="Google Shape;322;g2f0240af1f0_0_816"/>
          <p:cNvSpPr txBox="1">
            <a:spLocks noGrp="1"/>
          </p:cNvSpPr>
          <p:nvPr>
            <p:ph type="body" idx="3"/>
          </p:nvPr>
        </p:nvSpPr>
        <p:spPr>
          <a:xfrm>
            <a:off x="85700" y="1284950"/>
            <a:ext cx="7243500" cy="5077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b="1">
                <a:solidFill>
                  <a:srgbClr val="000000"/>
                </a:solidFill>
              </a:rPr>
              <a:t>Supply chains</a:t>
            </a:r>
            <a:r>
              <a:rPr lang="es-ES">
                <a:solidFill>
                  <a:srgbClr val="000000"/>
                </a:solidFill>
              </a:rPr>
              <a:t> is related mainly to products: involves the movement of components and finished products from suppliers to manufacturers, distributors, retailers and ultimately to end users.</a:t>
            </a:r>
            <a:endParaRPr>
              <a:solidFill>
                <a:srgbClr val="000000"/>
              </a:solidFill>
            </a:endParaRPr>
          </a:p>
          <a:p>
            <a:pPr marL="457200" lvl="0" indent="0" algn="just" rtl="0">
              <a:lnSpc>
                <a:spcPct val="100000"/>
              </a:lnSpc>
              <a:spcBef>
                <a:spcPts val="1000"/>
              </a:spcBef>
              <a:spcAft>
                <a:spcPts val="0"/>
              </a:spcAft>
              <a:buSzPts val="2400"/>
              <a:buNone/>
            </a:pPr>
            <a:endParaRPr>
              <a:solidFill>
                <a:srgbClr val="000000"/>
              </a:solidFill>
            </a:endParaRPr>
          </a:p>
          <a:p>
            <a:pPr marL="457200" lvl="0" indent="-381000" algn="just" rtl="0">
              <a:lnSpc>
                <a:spcPct val="100000"/>
              </a:lnSpc>
              <a:spcBef>
                <a:spcPts val="1000"/>
              </a:spcBef>
              <a:spcAft>
                <a:spcPts val="0"/>
              </a:spcAft>
              <a:buClr>
                <a:srgbClr val="000000"/>
              </a:buClr>
              <a:buSzPts val="2400"/>
              <a:buFont typeface="Calibri"/>
              <a:buChar char="●"/>
            </a:pPr>
            <a:r>
              <a:rPr lang="es-ES">
                <a:solidFill>
                  <a:srgbClr val="000000"/>
                </a:solidFill>
              </a:rPr>
              <a:t>While the definition of value chains has a broader scope: it not only includes the production and distribution of goods but also the provision of services and </a:t>
            </a:r>
            <a:r>
              <a:rPr lang="es-ES" u="sng">
                <a:solidFill>
                  <a:srgbClr val="000000"/>
                </a:solidFill>
              </a:rPr>
              <a:t>all the related activities of every partner involved in their upstream and downstream established business relations (contractors, subcontractors, other legal entities and the employment of all of them)</a:t>
            </a:r>
            <a:endParaRPr i="1">
              <a:solidFill>
                <a:srgbClr val="000000"/>
              </a:solidFill>
              <a:highlight>
                <a:srgbClr val="EA9999"/>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f0240af1f0_0_823"/>
          <p:cNvSpPr txBox="1">
            <a:spLocks noGrp="1"/>
          </p:cNvSpPr>
          <p:nvPr>
            <p:ph type="body" idx="1"/>
          </p:nvPr>
        </p:nvSpPr>
        <p:spPr>
          <a:xfrm>
            <a:off x="904856" y="5982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SzPts val="3600"/>
              <a:buNone/>
            </a:pPr>
            <a:r>
              <a:rPr lang="es-ES" sz="3200"/>
              <a:t>02. Regulatory framework on sustainable supply chain and value chain in the EU</a:t>
            </a:r>
            <a:endParaRPr sz="3200"/>
          </a:p>
        </p:txBody>
      </p:sp>
      <p:sp>
        <p:nvSpPr>
          <p:cNvPr id="329" name="Google Shape;329;g2f0240af1f0_0_823"/>
          <p:cNvSpPr txBox="1">
            <a:spLocks noGrp="1"/>
          </p:cNvSpPr>
          <p:nvPr>
            <p:ph type="body" idx="2"/>
          </p:nvPr>
        </p:nvSpPr>
        <p:spPr>
          <a:xfrm>
            <a:off x="904850" y="2099750"/>
            <a:ext cx="10479300" cy="45732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a:solidFill>
                  <a:srgbClr val="000000"/>
                </a:solidFill>
              </a:rPr>
              <a:t>Two types of EU regulation: </a:t>
            </a:r>
            <a:endParaRPr>
              <a:solidFill>
                <a:srgbClr val="000000"/>
              </a:solidFill>
            </a:endParaRPr>
          </a:p>
          <a:p>
            <a:pPr marL="0" lvl="0" indent="0" algn="l" rtl="0">
              <a:lnSpc>
                <a:spcPct val="103333"/>
              </a:lnSpc>
              <a:spcBef>
                <a:spcPts val="0"/>
              </a:spcBef>
              <a:spcAft>
                <a:spcPts val="0"/>
              </a:spcAft>
              <a:buSzPts val="2400"/>
              <a:buNone/>
            </a:pPr>
            <a:endParaRPr>
              <a:solidFill>
                <a:srgbClr val="000000"/>
              </a:solidFill>
            </a:endParaRPr>
          </a:p>
          <a:p>
            <a:pPr marL="457200" lvl="0" indent="-381000" algn="l" rtl="0">
              <a:lnSpc>
                <a:spcPct val="103333"/>
              </a:lnSpc>
              <a:spcBef>
                <a:spcPts val="0"/>
              </a:spcBef>
              <a:spcAft>
                <a:spcPts val="0"/>
              </a:spcAft>
              <a:buSzPts val="2400"/>
              <a:buChar char="-"/>
            </a:pPr>
            <a:r>
              <a:rPr lang="es-ES" b="1">
                <a:solidFill>
                  <a:srgbClr val="000000"/>
                </a:solidFill>
              </a:rPr>
              <a:t>Affecting the product (supply chain):</a:t>
            </a:r>
            <a:r>
              <a:rPr lang="es-ES">
                <a:solidFill>
                  <a:srgbClr val="000000"/>
                </a:solidFill>
              </a:rPr>
              <a:t> use of raw materials, traceability of the product, (initiative of EC of PRODUCT DIGITAL PASSPORT), etc.</a:t>
            </a:r>
            <a:endParaRPr>
              <a:solidFill>
                <a:srgbClr val="000000"/>
              </a:solidFill>
            </a:endParaRPr>
          </a:p>
          <a:p>
            <a:pPr marL="457200" lvl="0" indent="0" algn="l" rtl="0">
              <a:lnSpc>
                <a:spcPct val="103333"/>
              </a:lnSpc>
              <a:spcBef>
                <a:spcPts val="0"/>
              </a:spcBef>
              <a:spcAft>
                <a:spcPts val="0"/>
              </a:spcAft>
              <a:buSzPts val="2400"/>
              <a:buNone/>
            </a:pPr>
            <a:endParaRPr>
              <a:solidFill>
                <a:srgbClr val="000000"/>
              </a:solidFill>
            </a:endParaRPr>
          </a:p>
          <a:p>
            <a:pPr marL="457200" lvl="0" indent="-381000" algn="l" rtl="0">
              <a:lnSpc>
                <a:spcPct val="103333"/>
              </a:lnSpc>
              <a:spcBef>
                <a:spcPts val="0"/>
              </a:spcBef>
              <a:spcAft>
                <a:spcPts val="0"/>
              </a:spcAft>
              <a:buSzPts val="2400"/>
              <a:buChar char="-"/>
            </a:pPr>
            <a:r>
              <a:rPr lang="es-ES" b="1">
                <a:solidFill>
                  <a:srgbClr val="000000"/>
                </a:solidFill>
              </a:rPr>
              <a:t>Affecting all </a:t>
            </a:r>
            <a:r>
              <a:rPr lang="es-ES">
                <a:solidFill>
                  <a:srgbClr val="000000"/>
                </a:solidFill>
              </a:rPr>
              <a:t>the established (in view of the intensity or duration) direct or indirect </a:t>
            </a:r>
            <a:r>
              <a:rPr lang="es-ES" b="1">
                <a:solidFill>
                  <a:srgbClr val="000000"/>
                </a:solidFill>
              </a:rPr>
              <a:t>business relationships of a company (value chain)</a:t>
            </a:r>
            <a:r>
              <a:rPr lang="es-ES">
                <a:solidFill>
                  <a:srgbClr val="000000"/>
                </a:solidFill>
              </a:rPr>
              <a:t>: including employment or financing services</a:t>
            </a:r>
            <a:endParaRPr>
              <a:solidFill>
                <a:srgbClr val="000000"/>
              </a:solidFill>
            </a:endParaRPr>
          </a:p>
          <a:p>
            <a:pPr marL="457200" lvl="0" indent="0" algn="l" rtl="0">
              <a:lnSpc>
                <a:spcPct val="103333"/>
              </a:lnSpc>
              <a:spcBef>
                <a:spcPts val="0"/>
              </a:spcBef>
              <a:spcAft>
                <a:spcPts val="0"/>
              </a:spcAft>
              <a:buSzPts val="2400"/>
              <a:buNone/>
            </a:pPr>
            <a:endParaRPr>
              <a:solidFill>
                <a:srgbClr val="000000"/>
              </a:solidFill>
            </a:endParaRPr>
          </a:p>
          <a:p>
            <a:pPr marL="76200" lvl="0" indent="0" algn="l" rtl="0">
              <a:lnSpc>
                <a:spcPct val="103333"/>
              </a:lnSpc>
              <a:spcBef>
                <a:spcPts val="0"/>
              </a:spcBef>
              <a:spcAft>
                <a:spcPts val="0"/>
              </a:spcAft>
              <a:buSzPts val="2400"/>
              <a:buNone/>
            </a:pPr>
            <a:r>
              <a:rPr lang="es-ES" b="1" i="1">
                <a:solidFill>
                  <a:srgbClr val="000000"/>
                </a:solidFill>
              </a:rPr>
              <a:t>Supply chain is included in the value chain but generally has a more focused sectorial view or obligations regarding an specific product </a:t>
            </a:r>
            <a:endParaRPr b="1" i="1">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f0240af1f0_0_829"/>
          <p:cNvSpPr txBox="1">
            <a:spLocks noGrp="1"/>
          </p:cNvSpPr>
          <p:nvPr>
            <p:ph type="body" idx="1"/>
          </p:nvPr>
        </p:nvSpPr>
        <p:spPr>
          <a:xfrm>
            <a:off x="904856" y="3696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2.1. Supply and value chain EU regulations </a:t>
            </a:r>
            <a:endParaRPr sz="3200"/>
          </a:p>
        </p:txBody>
      </p:sp>
      <p:pic>
        <p:nvPicPr>
          <p:cNvPr id="336" name="Google Shape;336;g2f0240af1f0_0_829"/>
          <p:cNvPicPr preferRelativeResize="0"/>
          <p:nvPr/>
        </p:nvPicPr>
        <p:blipFill rotWithShape="1">
          <a:blip r:embed="rId3">
            <a:alphaModFix/>
          </a:blip>
          <a:srcRect l="-1415" t="-562" r="4476" b="1796"/>
          <a:stretch/>
        </p:blipFill>
        <p:spPr>
          <a:xfrm>
            <a:off x="301788" y="1330725"/>
            <a:ext cx="10982375" cy="5143300"/>
          </a:xfrm>
          <a:prstGeom prst="rect">
            <a:avLst/>
          </a:prstGeom>
          <a:noFill/>
          <a:ln>
            <a:noFill/>
          </a:ln>
        </p:spPr>
      </p:pic>
      <p:pic>
        <p:nvPicPr>
          <p:cNvPr id="337" name="Google Shape;337;g2f0240af1f0_0_829"/>
          <p:cNvPicPr preferRelativeResize="0"/>
          <p:nvPr/>
        </p:nvPicPr>
        <p:blipFill rotWithShape="1">
          <a:blip r:embed="rId3">
            <a:alphaModFix/>
          </a:blip>
          <a:srcRect l="33329" t="28384" r="42969" b="41538"/>
          <a:stretch/>
        </p:blipFill>
        <p:spPr>
          <a:xfrm>
            <a:off x="4226600" y="2699050"/>
            <a:ext cx="3575051" cy="2614000"/>
          </a:xfrm>
          <a:prstGeom prst="rect">
            <a:avLst/>
          </a:prstGeom>
          <a:noFill/>
          <a:ln>
            <a:noFill/>
          </a:ln>
        </p:spPr>
      </p:pic>
      <p:pic>
        <p:nvPicPr>
          <p:cNvPr id="338" name="Google Shape;338;g2f0240af1f0_0_829"/>
          <p:cNvPicPr preferRelativeResize="0"/>
          <p:nvPr/>
        </p:nvPicPr>
        <p:blipFill rotWithShape="1">
          <a:blip r:embed="rId3">
            <a:alphaModFix/>
          </a:blip>
          <a:srcRect l="5546" t="29986" r="75154" b="29987"/>
          <a:stretch/>
        </p:blipFill>
        <p:spPr>
          <a:xfrm>
            <a:off x="835150" y="2881588"/>
            <a:ext cx="3353099" cy="3409900"/>
          </a:xfrm>
          <a:prstGeom prst="rect">
            <a:avLst/>
          </a:prstGeom>
          <a:noFill/>
          <a:ln>
            <a:noFill/>
          </a:ln>
        </p:spPr>
      </p:pic>
      <p:pic>
        <p:nvPicPr>
          <p:cNvPr id="339" name="Google Shape;339;g2f0240af1f0_0_829"/>
          <p:cNvPicPr preferRelativeResize="0"/>
          <p:nvPr/>
        </p:nvPicPr>
        <p:blipFill rotWithShape="1">
          <a:blip r:embed="rId3">
            <a:alphaModFix/>
          </a:blip>
          <a:srcRect l="65952" t="28239" r="13543" b="2647"/>
          <a:stretch/>
        </p:blipFill>
        <p:spPr>
          <a:xfrm>
            <a:off x="7947675" y="2699050"/>
            <a:ext cx="2844675" cy="37749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f0240af1f0_0_838"/>
          <p:cNvSpPr txBox="1">
            <a:spLocks noGrp="1"/>
          </p:cNvSpPr>
          <p:nvPr>
            <p:ph type="body" idx="1"/>
          </p:nvPr>
        </p:nvSpPr>
        <p:spPr>
          <a:xfrm>
            <a:off x="649400" y="382061"/>
            <a:ext cx="10053000" cy="54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2.2 Value chain EU regulation on sustainability: CSRD and CSDDD</a:t>
            </a:r>
            <a:endParaRPr sz="3200"/>
          </a:p>
        </p:txBody>
      </p:sp>
      <p:sp>
        <p:nvSpPr>
          <p:cNvPr id="346" name="Google Shape;346;g2f0240af1f0_0_838"/>
          <p:cNvSpPr txBox="1">
            <a:spLocks noGrp="1"/>
          </p:cNvSpPr>
          <p:nvPr>
            <p:ph type="body" idx="2"/>
          </p:nvPr>
        </p:nvSpPr>
        <p:spPr>
          <a:xfrm>
            <a:off x="508840" y="1225639"/>
            <a:ext cx="10728900" cy="5402700"/>
          </a:xfrm>
          <a:prstGeom prst="rect">
            <a:avLst/>
          </a:prstGeom>
          <a:noFill/>
          <a:ln>
            <a:noFill/>
          </a:ln>
        </p:spPr>
        <p:txBody>
          <a:bodyPr spcFirstLastPara="1" wrap="square" lIns="91425" tIns="45700" rIns="91425" bIns="45700" anchor="t" anchorCtr="0">
            <a:noAutofit/>
          </a:bodyPr>
          <a:lstStyle/>
          <a:p>
            <a:pPr marL="457200" lvl="0" indent="-361950" algn="just" rtl="0">
              <a:lnSpc>
                <a:spcPct val="103333"/>
              </a:lnSpc>
              <a:spcBef>
                <a:spcPts val="0"/>
              </a:spcBef>
              <a:spcAft>
                <a:spcPts val="0"/>
              </a:spcAft>
              <a:buSzPts val="2100"/>
              <a:buAutoNum type="arabicParenR"/>
            </a:pPr>
            <a:r>
              <a:rPr lang="es-ES" b="1"/>
              <a:t>CSRD:</a:t>
            </a:r>
            <a:r>
              <a:rPr lang="es-ES" b="1">
                <a:solidFill>
                  <a:srgbClr val="333333"/>
                </a:solidFill>
                <a:highlight>
                  <a:srgbClr val="FFFFFF"/>
                </a:highlight>
              </a:rPr>
              <a:t> Corporate Sustainability Reporting Directive: </a:t>
            </a:r>
            <a:endParaRPr b="1">
              <a:solidFill>
                <a:srgbClr val="333333"/>
              </a:solidFill>
              <a:highlight>
                <a:srgbClr val="FFFFFF"/>
              </a:highlight>
            </a:endParaRPr>
          </a:p>
          <a:p>
            <a:pPr marL="457200" lvl="0" indent="-361950" algn="just" rtl="0">
              <a:lnSpc>
                <a:spcPct val="103333"/>
              </a:lnSpc>
              <a:spcBef>
                <a:spcPts val="0"/>
              </a:spcBef>
              <a:spcAft>
                <a:spcPts val="0"/>
              </a:spcAft>
              <a:buClr>
                <a:srgbClr val="333333"/>
              </a:buClr>
              <a:buSzPts val="2100"/>
              <a:buChar char="-"/>
            </a:pPr>
            <a:r>
              <a:rPr lang="es-ES">
                <a:solidFill>
                  <a:srgbClr val="333333"/>
                </a:solidFill>
                <a:highlight>
                  <a:srgbClr val="FFFFFF"/>
                </a:highlight>
              </a:rPr>
              <a:t>Requires companies, both large and small, to report on their environmental and social impact activities and defines for the first time a</a:t>
            </a:r>
            <a:r>
              <a:rPr lang="es-ES" u="sng">
                <a:solidFill>
                  <a:srgbClr val="333333"/>
                </a:solidFill>
                <a:highlight>
                  <a:srgbClr val="FFFFFF"/>
                </a:highlight>
              </a:rPr>
              <a:t> common reporting framework for non-financial data</a:t>
            </a:r>
            <a:r>
              <a:rPr lang="es-ES">
                <a:solidFill>
                  <a:srgbClr val="333333"/>
                </a:solidFill>
                <a:highlight>
                  <a:srgbClr val="FFFFFF"/>
                </a:highlight>
              </a:rPr>
              <a:t>. Ultimately, it helps stakeholders (including investors) assess the non-financial performance of organisations. In the long term, it aims to encourage companies within its scope to develop more responsible approaches to business conduct.</a:t>
            </a:r>
            <a:endParaRPr>
              <a:solidFill>
                <a:srgbClr val="333333"/>
              </a:solidFill>
              <a:highlight>
                <a:srgbClr val="FFFFFF"/>
              </a:highlight>
            </a:endParaRPr>
          </a:p>
          <a:p>
            <a:pPr marL="457200" lvl="0" indent="-361950" algn="just" rtl="0">
              <a:lnSpc>
                <a:spcPct val="103333"/>
              </a:lnSpc>
              <a:spcBef>
                <a:spcPts val="0"/>
              </a:spcBef>
              <a:spcAft>
                <a:spcPts val="0"/>
              </a:spcAft>
              <a:buClr>
                <a:srgbClr val="333333"/>
              </a:buClr>
              <a:buSzPts val="2100"/>
              <a:buChar char="-"/>
            </a:pPr>
            <a:r>
              <a:rPr lang="es-ES">
                <a:solidFill>
                  <a:srgbClr val="333333"/>
                </a:solidFill>
                <a:highlight>
                  <a:srgbClr val="FFFFFF"/>
                </a:highlight>
              </a:rPr>
              <a:t>Mandates companies to </a:t>
            </a:r>
            <a:r>
              <a:rPr lang="es-ES" u="sng">
                <a:solidFill>
                  <a:srgbClr val="333333"/>
                </a:solidFill>
                <a:highlight>
                  <a:srgbClr val="FFFFFF"/>
                </a:highlight>
              </a:rPr>
              <a:t>disclose information not just about their own activities but also about their upstream and downstream value chain, including their products, services, and business relationships. </a:t>
            </a:r>
            <a:endParaRPr u="sng">
              <a:solidFill>
                <a:srgbClr val="333333"/>
              </a:solidFill>
              <a:highlight>
                <a:srgbClr val="FFFFFF"/>
              </a:highlight>
            </a:endParaRPr>
          </a:p>
          <a:p>
            <a:pPr marL="457200" lvl="0" indent="-361950" algn="just" rtl="0">
              <a:lnSpc>
                <a:spcPct val="103333"/>
              </a:lnSpc>
              <a:spcBef>
                <a:spcPts val="0"/>
              </a:spcBef>
              <a:spcAft>
                <a:spcPts val="0"/>
              </a:spcAft>
              <a:buClr>
                <a:srgbClr val="333333"/>
              </a:buClr>
              <a:buSzPts val="2100"/>
              <a:buChar char="-"/>
            </a:pPr>
            <a:r>
              <a:rPr lang="es-ES">
                <a:solidFill>
                  <a:srgbClr val="333333"/>
                </a:solidFill>
                <a:highlight>
                  <a:srgbClr val="FFFFFF"/>
                </a:highlight>
              </a:rPr>
              <a:t>This expansive view demands a nuanced understanding of the value chain, as delineated in the </a:t>
            </a:r>
            <a:r>
              <a:rPr lang="es-ES" u="sng">
                <a:solidFill>
                  <a:srgbClr val="333333"/>
                </a:solidFill>
                <a:highlight>
                  <a:srgbClr val="FFFFFF"/>
                </a:highlight>
              </a:rPr>
              <a:t>European Sustainability Reporting Standards (ESRS) Delegated Act</a:t>
            </a:r>
            <a:r>
              <a:rPr lang="es-ES">
                <a:solidFill>
                  <a:srgbClr val="333333"/>
                </a:solidFill>
                <a:highlight>
                  <a:srgbClr val="FFFFFF"/>
                </a:highlight>
              </a:rPr>
              <a:t>, challenging companies to identify, address, and report on sustainability impacts in a way that aligns with international due diligence standards.</a:t>
            </a:r>
            <a:endParaRPr sz="1650" b="1">
              <a:solidFill>
                <a:srgbClr val="333333"/>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f0240af1f0_0_844"/>
          <p:cNvSpPr txBox="1">
            <a:spLocks noGrp="1"/>
          </p:cNvSpPr>
          <p:nvPr>
            <p:ph type="body" idx="1"/>
          </p:nvPr>
        </p:nvSpPr>
        <p:spPr>
          <a:xfrm>
            <a:off x="694944" y="426720"/>
            <a:ext cx="10053000" cy="9294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2.3 Value chain EU regulation on sustainability: CSRD and CSDD</a:t>
            </a:r>
            <a:endParaRPr sz="3200"/>
          </a:p>
        </p:txBody>
      </p:sp>
      <p:sp>
        <p:nvSpPr>
          <p:cNvPr id="353" name="Google Shape;353;g2f0240af1f0_0_844"/>
          <p:cNvSpPr txBox="1">
            <a:spLocks noGrp="1"/>
          </p:cNvSpPr>
          <p:nvPr>
            <p:ph type="body" idx="2"/>
          </p:nvPr>
        </p:nvSpPr>
        <p:spPr>
          <a:xfrm>
            <a:off x="694944" y="1311300"/>
            <a:ext cx="10375500" cy="48450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s-ES"/>
              <a:t>2</a:t>
            </a:r>
            <a:r>
              <a:rPr lang="es-ES">
                <a:solidFill>
                  <a:srgbClr val="000000"/>
                </a:solidFill>
              </a:rPr>
              <a:t>) </a:t>
            </a:r>
            <a:r>
              <a:rPr lang="es-ES" b="1">
                <a:solidFill>
                  <a:srgbClr val="000000"/>
                </a:solidFill>
              </a:rPr>
              <a:t>CSDDD or  CS3D: Corporate Sustainability Due Diligence Directive</a:t>
            </a:r>
            <a:endParaRPr b="1">
              <a:solidFill>
                <a:srgbClr val="000000"/>
              </a:solidFill>
            </a:endParaRPr>
          </a:p>
          <a:p>
            <a:pPr marL="457200" lvl="0" indent="-361950" algn="just" rtl="0">
              <a:lnSpc>
                <a:spcPct val="103333"/>
              </a:lnSpc>
              <a:spcBef>
                <a:spcPts val="0"/>
              </a:spcBef>
              <a:spcAft>
                <a:spcPts val="0"/>
              </a:spcAft>
              <a:buSzPts val="2100"/>
              <a:buChar char="-"/>
            </a:pPr>
            <a:r>
              <a:rPr lang="es-ES">
                <a:solidFill>
                  <a:srgbClr val="000000"/>
                </a:solidFill>
              </a:rPr>
              <a:t>Due diligence is a process that allows companies to identify, prevent, mitigate, and account for how to address their actual and potential adverse impacts and it extends to all of parts involved in the value chain </a:t>
            </a:r>
            <a:endParaRPr>
              <a:solidFill>
                <a:srgbClr val="000000"/>
              </a:solidFill>
            </a:endParaRPr>
          </a:p>
          <a:p>
            <a:pPr marL="457200" lvl="0" indent="-361950" algn="just" rtl="0">
              <a:lnSpc>
                <a:spcPct val="103333"/>
              </a:lnSpc>
              <a:spcBef>
                <a:spcPts val="0"/>
              </a:spcBef>
              <a:spcAft>
                <a:spcPts val="0"/>
              </a:spcAft>
              <a:buSzPts val="2100"/>
              <a:buChar char="-"/>
            </a:pPr>
            <a:r>
              <a:rPr lang="es-ES">
                <a:solidFill>
                  <a:srgbClr val="000000"/>
                </a:solidFill>
              </a:rPr>
              <a:t>It means acceptance of the code of conduct established by the obliged partner by EU legislation and standards, measuring the adverse impacts of our activities and delivering an action plan to mitigate, neutralize or minimise their extent. </a:t>
            </a:r>
            <a:endParaRPr>
              <a:solidFill>
                <a:srgbClr val="000000"/>
              </a:solidFill>
            </a:endParaRPr>
          </a:p>
          <a:p>
            <a:pPr marL="0" lvl="0" indent="0" algn="just" rtl="0">
              <a:lnSpc>
                <a:spcPct val="103333"/>
              </a:lnSpc>
              <a:spcBef>
                <a:spcPts val="0"/>
              </a:spcBef>
              <a:spcAft>
                <a:spcPts val="0"/>
              </a:spcAft>
              <a:buSzPts val="2400"/>
              <a:buNone/>
            </a:pPr>
            <a:endParaRPr>
              <a:solidFill>
                <a:srgbClr val="000000"/>
              </a:solidFill>
            </a:endParaRPr>
          </a:p>
          <a:p>
            <a:pPr marL="0" lvl="0" indent="0" algn="just" rtl="0">
              <a:lnSpc>
                <a:spcPct val="103333"/>
              </a:lnSpc>
              <a:spcBef>
                <a:spcPts val="0"/>
              </a:spcBef>
              <a:spcAft>
                <a:spcPts val="0"/>
              </a:spcAft>
              <a:buSzPts val="2400"/>
              <a:buNone/>
            </a:pPr>
            <a:r>
              <a:rPr lang="es-ES" b="1">
                <a:solidFill>
                  <a:srgbClr val="000000"/>
                </a:solidFill>
              </a:rPr>
              <a:t>Conclusion:</a:t>
            </a:r>
            <a:r>
              <a:rPr lang="es-ES">
                <a:solidFill>
                  <a:srgbClr val="000000"/>
                </a:solidFill>
              </a:rPr>
              <a:t> </a:t>
            </a:r>
            <a:r>
              <a:rPr lang="es-ES" u="sng">
                <a:solidFill>
                  <a:srgbClr val="000000"/>
                </a:solidFill>
              </a:rPr>
              <a:t>CSDR is about reporting on sustainability data and evaluating risks on a standardized form (INFO), and CS3D due diligence (ACTION) involves accepting a code of conduct, recognising our adverse effects as companies on human rights and environmental impacts, and developing a plan to mitigate them</a:t>
            </a:r>
            <a:endParaRPr sz="2100" u="sng"/>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2f0240af1f0_0_850"/>
          <p:cNvPicPr preferRelativeResize="0"/>
          <p:nvPr/>
        </p:nvPicPr>
        <p:blipFill rotWithShape="1">
          <a:blip r:embed="rId3">
            <a:alphaModFix amt="45000"/>
          </a:blip>
          <a:srcRect l="1859" t="10915" r="4671" b="33281"/>
          <a:stretch/>
        </p:blipFill>
        <p:spPr>
          <a:xfrm>
            <a:off x="0" y="2007075"/>
            <a:ext cx="12192000" cy="4850930"/>
          </a:xfrm>
          <a:prstGeom prst="rect">
            <a:avLst/>
          </a:prstGeom>
          <a:noFill/>
          <a:ln>
            <a:noFill/>
          </a:ln>
        </p:spPr>
      </p:pic>
      <p:sp>
        <p:nvSpPr>
          <p:cNvPr id="359" name="Google Shape;359;g2f0240af1f0_0_85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s-ES" sz="3200"/>
              <a:t>2.4 Who’s obliged</a:t>
            </a:r>
            <a:endParaRPr sz="3200"/>
          </a:p>
        </p:txBody>
      </p:sp>
      <p:sp>
        <p:nvSpPr>
          <p:cNvPr id="360" name="Google Shape;360;g2f0240af1f0_0_850"/>
          <p:cNvSpPr txBox="1">
            <a:spLocks noGrp="1"/>
          </p:cNvSpPr>
          <p:nvPr>
            <p:ph type="body" idx="2"/>
          </p:nvPr>
        </p:nvSpPr>
        <p:spPr>
          <a:xfrm>
            <a:off x="652676" y="2002868"/>
            <a:ext cx="10659900" cy="4920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es-ES" b="1">
                <a:solidFill>
                  <a:srgbClr val="000000"/>
                </a:solidFill>
              </a:rPr>
              <a:t>CSRD: </a:t>
            </a:r>
            <a:endParaRPr b="1">
              <a:solidFill>
                <a:srgbClr val="000000"/>
              </a:solidFill>
            </a:endParaRPr>
          </a:p>
          <a:p>
            <a:pPr marL="0" lvl="0" indent="0" algn="just" rtl="0">
              <a:lnSpc>
                <a:spcPct val="100000"/>
              </a:lnSpc>
              <a:spcBef>
                <a:spcPts val="800"/>
              </a:spcBef>
              <a:spcAft>
                <a:spcPts val="0"/>
              </a:spcAft>
              <a:buSzPts val="2400"/>
              <a:buNone/>
            </a:pPr>
            <a:r>
              <a:rPr lang="es-ES" b="1">
                <a:solidFill>
                  <a:srgbClr val="000000"/>
                </a:solidFill>
              </a:rPr>
              <a:t>The CSRD applies to all large companies established in an EU Member State</a:t>
            </a:r>
            <a:r>
              <a:rPr lang="es-ES">
                <a:solidFill>
                  <a:srgbClr val="000000"/>
                </a:solidFill>
              </a:rPr>
              <a:t> or governed by EU law,  These companies would include both SMEs and large public-interest entities.</a:t>
            </a:r>
            <a:endParaRPr>
              <a:solidFill>
                <a:srgbClr val="000000"/>
              </a:solidFill>
            </a:endParaRPr>
          </a:p>
          <a:p>
            <a:pPr marL="0" lvl="0" indent="0" algn="just" rtl="0">
              <a:lnSpc>
                <a:spcPct val="100000"/>
              </a:lnSpc>
              <a:spcBef>
                <a:spcPts val="800"/>
              </a:spcBef>
              <a:spcAft>
                <a:spcPts val="0"/>
              </a:spcAft>
              <a:buSzPts val="2400"/>
              <a:buNone/>
            </a:pPr>
            <a:r>
              <a:rPr lang="es-ES">
                <a:solidFill>
                  <a:srgbClr val="000000"/>
                </a:solidFill>
              </a:rPr>
              <a:t>It also applies to all European companies listed on the stock exchange (except micro-enterprises) and to global companies that have operations (subject to thresholds)/securities listed on a regulated market in Europe.</a:t>
            </a:r>
            <a:endParaRPr>
              <a:solidFill>
                <a:srgbClr val="000000"/>
              </a:solidFill>
            </a:endParaRPr>
          </a:p>
          <a:p>
            <a:pPr marL="0" lvl="0" indent="0" algn="just" rtl="0">
              <a:lnSpc>
                <a:spcPct val="100000"/>
              </a:lnSpc>
              <a:spcBef>
                <a:spcPts val="800"/>
              </a:spcBef>
              <a:spcAft>
                <a:spcPts val="0"/>
              </a:spcAft>
              <a:buSzPts val="2400"/>
              <a:buNone/>
            </a:pPr>
            <a:r>
              <a:rPr lang="es-ES" b="1">
                <a:solidFill>
                  <a:srgbClr val="000000"/>
                </a:solidFill>
              </a:rPr>
              <a:t>The directive defines a large company as one that meets at least two of the following three criteria</a:t>
            </a:r>
            <a:endParaRPr b="1">
              <a:solidFill>
                <a:srgbClr val="000000"/>
              </a:solidFill>
            </a:endParaRPr>
          </a:p>
          <a:p>
            <a:pPr marL="914400" lvl="0" indent="-374650" algn="just" rtl="0">
              <a:lnSpc>
                <a:spcPct val="100000"/>
              </a:lnSpc>
              <a:spcBef>
                <a:spcPts val="800"/>
              </a:spcBef>
              <a:spcAft>
                <a:spcPts val="0"/>
              </a:spcAft>
              <a:buClr>
                <a:srgbClr val="000000"/>
              </a:buClr>
              <a:buSzPts val="2300"/>
              <a:buChar char="-"/>
            </a:pPr>
            <a:r>
              <a:rPr lang="es-ES" b="1">
                <a:solidFill>
                  <a:srgbClr val="000000"/>
                </a:solidFill>
              </a:rPr>
              <a:t>€40 million in net turnover;</a:t>
            </a:r>
            <a:endParaRPr b="1">
              <a:solidFill>
                <a:srgbClr val="000000"/>
              </a:solidFill>
            </a:endParaRPr>
          </a:p>
          <a:p>
            <a:pPr marL="914400" lvl="0" indent="-374650" algn="just" rtl="0">
              <a:lnSpc>
                <a:spcPct val="100000"/>
              </a:lnSpc>
              <a:spcBef>
                <a:spcPts val="0"/>
              </a:spcBef>
              <a:spcAft>
                <a:spcPts val="0"/>
              </a:spcAft>
              <a:buClr>
                <a:srgbClr val="000000"/>
              </a:buClr>
              <a:buSzPts val="2300"/>
              <a:buChar char="-"/>
            </a:pPr>
            <a:r>
              <a:rPr lang="es-ES" b="1">
                <a:solidFill>
                  <a:srgbClr val="000000"/>
                </a:solidFill>
              </a:rPr>
              <a:t>€20 million of total assets on the balance sheet;</a:t>
            </a:r>
            <a:endParaRPr b="1">
              <a:solidFill>
                <a:srgbClr val="000000"/>
              </a:solidFill>
            </a:endParaRPr>
          </a:p>
          <a:p>
            <a:pPr marL="914400" lvl="0" indent="-374650" algn="just" rtl="0">
              <a:lnSpc>
                <a:spcPct val="100000"/>
              </a:lnSpc>
              <a:spcBef>
                <a:spcPts val="0"/>
              </a:spcBef>
              <a:spcAft>
                <a:spcPts val="0"/>
              </a:spcAft>
              <a:buClr>
                <a:srgbClr val="000000"/>
              </a:buClr>
              <a:buSzPts val="2300"/>
              <a:buChar char="-"/>
            </a:pPr>
            <a:r>
              <a:rPr lang="es-ES" b="1">
                <a:solidFill>
                  <a:srgbClr val="000000"/>
                </a:solidFill>
              </a:rPr>
              <a:t>250 or more employees.</a:t>
            </a:r>
            <a:endParaRPr b="1">
              <a:solidFill>
                <a:srgbClr val="000000"/>
              </a:solidFill>
            </a:endParaRPr>
          </a:p>
          <a:p>
            <a:pPr marL="685800" lvl="1" indent="-228600" algn="just" rtl="0">
              <a:lnSpc>
                <a:spcPct val="100000"/>
              </a:lnSpc>
              <a:spcBef>
                <a:spcPts val="800"/>
              </a:spcBef>
              <a:spcAft>
                <a:spcPts val="0"/>
              </a:spcAft>
              <a:buSzPts val="2300"/>
              <a:buNone/>
            </a:pPr>
            <a:endParaRPr sz="2300" b="1">
              <a:latin typeface="Montserrat"/>
              <a:ea typeface="Montserrat"/>
              <a:cs typeface="Montserrat"/>
              <a:sym typeface="Montserrat"/>
            </a:endParaRPr>
          </a:p>
          <a:p>
            <a:pPr marL="228600" lvl="0" indent="-228600" algn="l" rtl="0">
              <a:lnSpc>
                <a:spcPct val="103333"/>
              </a:lnSpc>
              <a:spcBef>
                <a:spcPts val="0"/>
              </a:spcBef>
              <a:spcAft>
                <a:spcPts val="0"/>
              </a:spcAft>
              <a:buClr>
                <a:srgbClr val="595959"/>
              </a:buClr>
              <a:buSzPts val="2400"/>
              <a:buNone/>
            </a:pPr>
            <a:endParaRPr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f0240af1f0_0_85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es-ES" sz="3200"/>
              <a:t>2.5 Who’s obliged</a:t>
            </a:r>
            <a:endParaRPr sz="3200"/>
          </a:p>
        </p:txBody>
      </p:sp>
      <p:sp>
        <p:nvSpPr>
          <p:cNvPr id="367" name="Google Shape;367;g2f0240af1f0_0_856"/>
          <p:cNvSpPr txBox="1">
            <a:spLocks noGrp="1"/>
          </p:cNvSpPr>
          <p:nvPr>
            <p:ph type="body" idx="2"/>
          </p:nvPr>
        </p:nvSpPr>
        <p:spPr>
          <a:xfrm>
            <a:off x="608825" y="2029850"/>
            <a:ext cx="10479300" cy="48282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sz="900">
              <a:solidFill>
                <a:srgbClr val="000000"/>
              </a:solidFill>
              <a:latin typeface="Roboto"/>
              <a:ea typeface="Roboto"/>
              <a:cs typeface="Roboto"/>
              <a:sym typeface="Roboto"/>
            </a:endParaRPr>
          </a:p>
          <a:p>
            <a:pPr marL="0" lvl="0" indent="0" algn="l" rtl="0">
              <a:lnSpc>
                <a:spcPct val="103333"/>
              </a:lnSpc>
              <a:spcBef>
                <a:spcPts val="0"/>
              </a:spcBef>
              <a:spcAft>
                <a:spcPts val="0"/>
              </a:spcAft>
              <a:buSzPts val="2400"/>
              <a:buNone/>
            </a:pPr>
            <a:r>
              <a:rPr lang="es-ES" b="1">
                <a:solidFill>
                  <a:srgbClr val="000000"/>
                </a:solidFill>
              </a:rPr>
              <a:t>The CSDDD </a:t>
            </a:r>
            <a:r>
              <a:rPr lang="es-ES" b="1"/>
              <a:t>Corporate Sustainability Due Diligence Directive </a:t>
            </a:r>
            <a:r>
              <a:rPr lang="es-ES">
                <a:solidFill>
                  <a:srgbClr val="000000"/>
                </a:solidFill>
              </a:rPr>
              <a:t>regulates the responsibilities of companies for potential adverse impacts on human rights and the environment. </a:t>
            </a:r>
            <a:endParaRPr>
              <a:solidFill>
                <a:srgbClr val="000000"/>
              </a:solidFill>
            </a:endParaRPr>
          </a:p>
          <a:p>
            <a:pPr marL="0" lvl="0" indent="0" algn="l" rtl="0">
              <a:lnSpc>
                <a:spcPct val="103333"/>
              </a:lnSpc>
              <a:spcBef>
                <a:spcPts val="0"/>
              </a:spcBef>
              <a:spcAft>
                <a:spcPts val="0"/>
              </a:spcAft>
              <a:buSzPts val="2400"/>
              <a:buNone/>
            </a:pPr>
            <a:br>
              <a:rPr lang="es-ES">
                <a:solidFill>
                  <a:srgbClr val="000000"/>
                </a:solidFill>
              </a:rPr>
            </a:br>
            <a:r>
              <a:rPr lang="es-ES">
                <a:solidFill>
                  <a:srgbClr val="000000"/>
                </a:solidFill>
              </a:rPr>
              <a:t>-&gt; This includes its own operations, those of its subsidiaries and those carried out by companies within its chain of activities (supply, production and distribution). </a:t>
            </a:r>
            <a:endParaRPr>
              <a:solidFill>
                <a:srgbClr val="000000"/>
              </a:solidFill>
            </a:endParaRPr>
          </a:p>
          <a:p>
            <a:pPr marL="0" lvl="0" indent="0" algn="l" rtl="0">
              <a:lnSpc>
                <a:spcPct val="103333"/>
              </a:lnSpc>
              <a:spcBef>
                <a:spcPts val="0"/>
              </a:spcBef>
              <a:spcAft>
                <a:spcPts val="0"/>
              </a:spcAft>
              <a:buSzPts val="2400"/>
              <a:buNone/>
            </a:pPr>
            <a:endParaRPr>
              <a:solidFill>
                <a:srgbClr val="000000"/>
              </a:solidFill>
            </a:endParaRPr>
          </a:p>
          <a:p>
            <a:pPr marL="0" lvl="0" indent="0" algn="l" rtl="0">
              <a:lnSpc>
                <a:spcPct val="103333"/>
              </a:lnSpc>
              <a:spcBef>
                <a:spcPts val="0"/>
              </a:spcBef>
              <a:spcAft>
                <a:spcPts val="0"/>
              </a:spcAft>
              <a:buSzPts val="2400"/>
              <a:buNone/>
            </a:pPr>
            <a:r>
              <a:rPr lang="es-ES">
                <a:solidFill>
                  <a:srgbClr val="000000"/>
                </a:solidFill>
              </a:rPr>
              <a:t>-&gt; In addition, it addresses liability in the event of non-compliance with these obligations. </a:t>
            </a:r>
            <a:endParaRPr>
              <a:solidFill>
                <a:srgbClr val="000000"/>
              </a:solidFill>
            </a:endParaRPr>
          </a:p>
          <a:p>
            <a:pPr marL="0" lvl="0" indent="0" algn="l" rtl="0">
              <a:lnSpc>
                <a:spcPct val="103333"/>
              </a:lnSpc>
              <a:spcBef>
                <a:spcPts val="0"/>
              </a:spcBef>
              <a:spcAft>
                <a:spcPts val="0"/>
              </a:spcAft>
              <a:buSzPts val="2400"/>
              <a:buNone/>
            </a:pPr>
            <a:br>
              <a:rPr lang="es-ES">
                <a:solidFill>
                  <a:srgbClr val="000000"/>
                </a:solidFill>
              </a:rPr>
            </a:br>
            <a:r>
              <a:rPr lang="es-ES">
                <a:solidFill>
                  <a:srgbClr val="000000"/>
                </a:solidFill>
              </a:rPr>
              <a:t>-&gt; Finally, it requires companies to adopt and implement a transition plan to reduce or mitigate  the effects of climate change.</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f0240af1f0_0_727"/>
          <p:cNvPicPr preferRelativeResize="0">
            <a:picLocks noGrp="1"/>
          </p:cNvPicPr>
          <p:nvPr>
            <p:ph type="pic" idx="2"/>
          </p:nvPr>
        </p:nvPicPr>
        <p:blipFill rotWithShape="1">
          <a:blip r:embed="rId3">
            <a:alphaModFix/>
          </a:blip>
          <a:srcRect l="27506" r="27506"/>
          <a:stretch/>
        </p:blipFill>
        <p:spPr>
          <a:xfrm>
            <a:off x="388401" y="385460"/>
            <a:ext cx="4107750" cy="6087081"/>
          </a:xfrm>
          <a:prstGeom prst="rect">
            <a:avLst/>
          </a:prstGeom>
          <a:solidFill>
            <a:srgbClr val="BFBFBF"/>
          </a:solidFill>
          <a:ln>
            <a:noFill/>
          </a:ln>
        </p:spPr>
      </p:pic>
      <p:sp>
        <p:nvSpPr>
          <p:cNvPr id="212" name="Google Shape;212;g2f0240af1f0_0_727"/>
          <p:cNvSpPr/>
          <p:nvPr/>
        </p:nvSpPr>
        <p:spPr>
          <a:xfrm>
            <a:off x="3926747" y="1252799"/>
            <a:ext cx="51924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3" name="Google Shape;213;g2f0240af1f0_0_727"/>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14" name="Google Shape;214;g2f0240af1f0_0_727"/>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s-ES" sz="2400"/>
              <a:t>By implementing Start on Sustainability, we aim </a:t>
            </a:r>
            <a:r>
              <a:rPr lang="es-ES" sz="2400" b="1"/>
              <a:t>to equip micro-enterprises </a:t>
            </a:r>
            <a:r>
              <a:rPr lang="es-ES" sz="2400"/>
              <a:t>with the necessary </a:t>
            </a:r>
            <a:r>
              <a:rPr lang="es-ES" sz="2400" b="1"/>
              <a:t>tools and resources </a:t>
            </a:r>
            <a:r>
              <a:rPr lang="es-E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f0240af1f0_0_86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a:t>2.6 Who’s obliged</a:t>
            </a:r>
            <a:endParaRPr sz="3200"/>
          </a:p>
        </p:txBody>
      </p:sp>
      <p:sp>
        <p:nvSpPr>
          <p:cNvPr id="374" name="Google Shape;374;g2f0240af1f0_0_862"/>
          <p:cNvSpPr txBox="1">
            <a:spLocks noGrp="1"/>
          </p:cNvSpPr>
          <p:nvPr>
            <p:ph type="body" idx="2"/>
          </p:nvPr>
        </p:nvSpPr>
        <p:spPr>
          <a:xfrm>
            <a:off x="0" y="2029825"/>
            <a:ext cx="11693100" cy="50418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sz="2100" b="1">
                <a:solidFill>
                  <a:srgbClr val="000000"/>
                </a:solidFill>
              </a:rPr>
              <a:t>CSDDD</a:t>
            </a:r>
            <a:r>
              <a:rPr lang="es-ES" sz="2100">
                <a:solidFill>
                  <a:srgbClr val="000000"/>
                </a:solidFill>
              </a:rPr>
              <a:t> applies to the following companies:</a:t>
            </a:r>
            <a:endParaRPr sz="2100">
              <a:solidFill>
                <a:srgbClr val="000000"/>
              </a:solidFill>
            </a:endParaRPr>
          </a:p>
          <a:p>
            <a:pPr marL="0" lvl="0" indent="0" algn="l" rtl="0">
              <a:lnSpc>
                <a:spcPct val="103333"/>
              </a:lnSpc>
              <a:spcBef>
                <a:spcPts val="0"/>
              </a:spcBef>
              <a:spcAft>
                <a:spcPts val="0"/>
              </a:spcAft>
              <a:buSzPts val="2400"/>
              <a:buNone/>
            </a:pPr>
            <a:endParaRPr sz="2100">
              <a:solidFill>
                <a:srgbClr val="000000"/>
              </a:solidFill>
            </a:endParaRPr>
          </a:p>
          <a:p>
            <a:pPr marL="457200" lvl="0" indent="-361950" algn="l" rtl="0">
              <a:lnSpc>
                <a:spcPct val="103333"/>
              </a:lnSpc>
              <a:spcBef>
                <a:spcPts val="0"/>
              </a:spcBef>
              <a:spcAft>
                <a:spcPts val="0"/>
              </a:spcAft>
              <a:buSzPts val="2100"/>
              <a:buFont typeface="Calibri"/>
              <a:buAutoNum type="arabicPeriod"/>
            </a:pPr>
            <a:r>
              <a:rPr lang="es-ES" sz="2100" b="1">
                <a:solidFill>
                  <a:srgbClr val="000000"/>
                </a:solidFill>
              </a:rPr>
              <a:t>Companies incorporated in the EU and also working with third countries which have: </a:t>
            </a:r>
            <a:endParaRPr sz="2100" b="1">
              <a:solidFill>
                <a:srgbClr val="000000"/>
              </a:solidFill>
            </a:endParaRPr>
          </a:p>
          <a:p>
            <a:pPr marL="914400" lvl="0" indent="-361950" algn="l" rtl="0">
              <a:lnSpc>
                <a:spcPct val="103333"/>
              </a:lnSpc>
              <a:spcBef>
                <a:spcPts val="0"/>
              </a:spcBef>
              <a:spcAft>
                <a:spcPts val="0"/>
              </a:spcAft>
              <a:buSzPts val="2100"/>
              <a:buFont typeface="Calibri"/>
              <a:buChar char="-"/>
            </a:pPr>
            <a:r>
              <a:rPr lang="es-ES" sz="2100">
                <a:solidFill>
                  <a:srgbClr val="000000"/>
                </a:solidFill>
              </a:rPr>
              <a:t>more than 500 employees on an average </a:t>
            </a:r>
            <a:endParaRPr sz="2100">
              <a:solidFill>
                <a:srgbClr val="000000"/>
              </a:solidFill>
            </a:endParaRPr>
          </a:p>
          <a:p>
            <a:pPr marL="914400" lvl="0" indent="-361950" algn="l" rtl="0">
              <a:lnSpc>
                <a:spcPct val="103333"/>
              </a:lnSpc>
              <a:spcBef>
                <a:spcPts val="0"/>
              </a:spcBef>
              <a:spcAft>
                <a:spcPts val="0"/>
              </a:spcAft>
              <a:buSzPts val="2100"/>
              <a:buFont typeface="Calibri"/>
              <a:buChar char="-"/>
            </a:pPr>
            <a:r>
              <a:rPr lang="es-ES" sz="2100">
                <a:solidFill>
                  <a:srgbClr val="000000"/>
                </a:solidFill>
              </a:rPr>
              <a:t>a worldwide net turnover of more than EUR 150 million in the last financial year </a:t>
            </a:r>
            <a:endParaRPr sz="2100">
              <a:solidFill>
                <a:srgbClr val="000000"/>
              </a:solidFill>
            </a:endParaRPr>
          </a:p>
          <a:p>
            <a:pPr marL="95250" lvl="0" indent="0" algn="l" rtl="0">
              <a:lnSpc>
                <a:spcPct val="103333"/>
              </a:lnSpc>
              <a:spcBef>
                <a:spcPts val="0"/>
              </a:spcBef>
              <a:spcAft>
                <a:spcPts val="0"/>
              </a:spcAft>
              <a:buSzPts val="2100"/>
              <a:buNone/>
            </a:pPr>
            <a:endParaRPr sz="2100">
              <a:solidFill>
                <a:srgbClr val="000000"/>
              </a:solidFill>
            </a:endParaRPr>
          </a:p>
          <a:p>
            <a:pPr marL="95250" lvl="0" indent="0" algn="l" rtl="0">
              <a:lnSpc>
                <a:spcPct val="103333"/>
              </a:lnSpc>
              <a:spcBef>
                <a:spcPts val="0"/>
              </a:spcBef>
              <a:spcAft>
                <a:spcPts val="0"/>
              </a:spcAft>
              <a:buSzPts val="2100"/>
              <a:buNone/>
            </a:pPr>
            <a:r>
              <a:rPr lang="es-ES" sz="2100" b="1">
                <a:solidFill>
                  <a:srgbClr val="000000"/>
                </a:solidFill>
              </a:rPr>
              <a:t>2. Risk sectors: </a:t>
            </a:r>
            <a:r>
              <a:rPr lang="es-ES" sz="2100">
                <a:solidFill>
                  <a:srgbClr val="000000"/>
                </a:solidFill>
              </a:rPr>
              <a:t>companies that do not reach those thresholds but have more of 250 employees on average and a worldwide net turnover of 40 million in the last financial year, provided that at least 50% of its net worldwide turnover was generated in one of more of the following : </a:t>
            </a:r>
            <a:endParaRPr sz="2100">
              <a:solidFill>
                <a:srgbClr val="000000"/>
              </a:solidFill>
            </a:endParaRPr>
          </a:p>
          <a:p>
            <a:pPr marL="914400" lvl="0" indent="-330200" algn="l" rtl="0">
              <a:lnSpc>
                <a:spcPct val="103333"/>
              </a:lnSpc>
              <a:spcBef>
                <a:spcPts val="0"/>
              </a:spcBef>
              <a:spcAft>
                <a:spcPts val="0"/>
              </a:spcAft>
              <a:buSzPts val="1600"/>
              <a:buChar char="-"/>
            </a:pPr>
            <a:r>
              <a:rPr lang="es-ES" sz="1600">
                <a:solidFill>
                  <a:srgbClr val="000000"/>
                </a:solidFill>
              </a:rPr>
              <a:t>The manufacture of textiles, leather and related products (including footwear) and the wholesale trade of textiles, clothing and footwear</a:t>
            </a:r>
            <a:endParaRPr sz="1600">
              <a:solidFill>
                <a:srgbClr val="000000"/>
              </a:solidFill>
            </a:endParaRPr>
          </a:p>
          <a:p>
            <a:pPr marL="914400" lvl="0" indent="-330200" algn="l" rtl="0">
              <a:lnSpc>
                <a:spcPct val="103333"/>
              </a:lnSpc>
              <a:spcBef>
                <a:spcPts val="0"/>
              </a:spcBef>
              <a:spcAft>
                <a:spcPts val="0"/>
              </a:spcAft>
              <a:buSzPts val="1600"/>
              <a:buChar char="-"/>
            </a:pPr>
            <a:r>
              <a:rPr lang="es-ES" sz="1600">
                <a:solidFill>
                  <a:srgbClr val="000000"/>
                </a:solidFill>
              </a:rPr>
              <a:t>agriculture, forestry, fisheries (including aquaculture), the manufacture of food products, and the wholesale trade of agricultural raw materials, live animals, wood, food and beverages </a:t>
            </a:r>
            <a:endParaRPr sz="1600">
              <a:solidFill>
                <a:srgbClr val="000000"/>
              </a:solidFill>
            </a:endParaRPr>
          </a:p>
          <a:p>
            <a:pPr marL="914400" lvl="0" indent="-330200" algn="l" rtl="0">
              <a:lnSpc>
                <a:spcPct val="103333"/>
              </a:lnSpc>
              <a:spcBef>
                <a:spcPts val="0"/>
              </a:spcBef>
              <a:spcAft>
                <a:spcPts val="0"/>
              </a:spcAft>
              <a:buSzPts val="1600"/>
              <a:buChar char="-"/>
            </a:pPr>
            <a:r>
              <a:rPr lang="es-ES" sz="1600">
                <a:solidFill>
                  <a:srgbClr val="000000"/>
                </a:solidFill>
              </a:rPr>
              <a:t>the extraction of mineral resources regardless from where they are extracted; the manufacture of basic metal products (except machinery and equipment) and the wholesale trade of mineral resources -  basic and intermediate mineral products. </a:t>
            </a:r>
            <a:endParaRPr sz="1600">
              <a:solidFill>
                <a:srgbClr val="000000"/>
              </a:solidFill>
            </a:endParaRPr>
          </a:p>
          <a:p>
            <a:pPr marL="914400" lvl="0" indent="0" algn="l" rtl="0">
              <a:lnSpc>
                <a:spcPct val="103333"/>
              </a:lnSpc>
              <a:spcBef>
                <a:spcPts val="0"/>
              </a:spcBef>
              <a:spcAft>
                <a:spcPts val="0"/>
              </a:spcAft>
              <a:buSzPts val="2400"/>
              <a:buNone/>
            </a:pPr>
            <a:endParaRPr sz="1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f0240af1f0_0_868"/>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a:t>02.7 Who’s obliged?</a:t>
            </a:r>
            <a:endParaRPr sz="3200"/>
          </a:p>
        </p:txBody>
      </p:sp>
      <p:sp>
        <p:nvSpPr>
          <p:cNvPr id="381" name="Google Shape;381;g2f0240af1f0_0_868"/>
          <p:cNvSpPr txBox="1">
            <a:spLocks noGrp="1"/>
          </p:cNvSpPr>
          <p:nvPr>
            <p:ph type="body" idx="2"/>
          </p:nvPr>
        </p:nvSpPr>
        <p:spPr>
          <a:xfrm>
            <a:off x="904856" y="2457445"/>
            <a:ext cx="10479300" cy="37818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a:solidFill>
                  <a:srgbClr val="000000"/>
                </a:solidFill>
              </a:rPr>
              <a:t>3. The Directive shall also apply to </a:t>
            </a:r>
            <a:r>
              <a:rPr lang="es-ES" b="1">
                <a:solidFill>
                  <a:srgbClr val="000000"/>
                </a:solidFill>
              </a:rPr>
              <a:t>companies which are formed in accordance with the legislation of a third country</a:t>
            </a:r>
            <a:r>
              <a:rPr lang="es-ES">
                <a:solidFill>
                  <a:srgbClr val="000000"/>
                </a:solidFill>
              </a:rPr>
              <a:t>, and fulfil one of the following conditions: </a:t>
            </a:r>
            <a:endParaRPr>
              <a:solidFill>
                <a:srgbClr val="000000"/>
              </a:solidFill>
            </a:endParaRPr>
          </a:p>
          <a:p>
            <a:pPr marL="0" lvl="0" indent="0" algn="l" rtl="0">
              <a:lnSpc>
                <a:spcPct val="103333"/>
              </a:lnSpc>
              <a:spcBef>
                <a:spcPts val="0"/>
              </a:spcBef>
              <a:spcAft>
                <a:spcPts val="0"/>
              </a:spcAft>
              <a:buSzPts val="2400"/>
              <a:buNone/>
            </a:pPr>
            <a:endParaRPr>
              <a:solidFill>
                <a:srgbClr val="000000"/>
              </a:solidFill>
            </a:endParaRPr>
          </a:p>
          <a:p>
            <a:pPr marL="457200" lvl="0" indent="-361950" algn="l" rtl="0">
              <a:lnSpc>
                <a:spcPct val="103333"/>
              </a:lnSpc>
              <a:spcBef>
                <a:spcPts val="0"/>
              </a:spcBef>
              <a:spcAft>
                <a:spcPts val="0"/>
              </a:spcAft>
              <a:buSzPts val="2100"/>
              <a:buChar char="-"/>
            </a:pPr>
            <a:r>
              <a:rPr lang="es-ES">
                <a:solidFill>
                  <a:srgbClr val="000000"/>
                </a:solidFill>
              </a:rPr>
              <a:t>generated a net turnover of more than 150 million of euros in the Union in the financial year preceding the last financial year.</a:t>
            </a:r>
            <a:endParaRPr>
              <a:solidFill>
                <a:srgbClr val="000000"/>
              </a:solidFill>
            </a:endParaRPr>
          </a:p>
          <a:p>
            <a:pPr marL="457200" lvl="0" indent="0" algn="l" rtl="0">
              <a:lnSpc>
                <a:spcPct val="103333"/>
              </a:lnSpc>
              <a:spcBef>
                <a:spcPts val="0"/>
              </a:spcBef>
              <a:spcAft>
                <a:spcPts val="0"/>
              </a:spcAft>
              <a:buSzPts val="2400"/>
              <a:buNone/>
            </a:pPr>
            <a:endParaRPr>
              <a:solidFill>
                <a:srgbClr val="000000"/>
              </a:solidFill>
            </a:endParaRPr>
          </a:p>
          <a:p>
            <a:pPr marL="457200" lvl="0" indent="-361950" algn="l" rtl="0">
              <a:lnSpc>
                <a:spcPct val="103333"/>
              </a:lnSpc>
              <a:spcBef>
                <a:spcPts val="0"/>
              </a:spcBef>
              <a:spcAft>
                <a:spcPts val="0"/>
              </a:spcAft>
              <a:buSzPts val="2100"/>
              <a:buChar char="-"/>
            </a:pPr>
            <a:r>
              <a:rPr lang="es-ES">
                <a:solidFill>
                  <a:srgbClr val="000000"/>
                </a:solidFill>
              </a:rPr>
              <a:t>generated a net turnover of more than 40 million but not more than 150 million in the Union in the financial year preceding the last financial year, provided that at least 50% of its net worldwide turnover was generated in one or more of the “risk sectors” listed before.  </a:t>
            </a:r>
            <a:endParaRPr>
              <a:solidFill>
                <a:srgbClr val="000000"/>
              </a:solidFill>
            </a:endParaRPr>
          </a:p>
          <a:p>
            <a:pPr marL="457200" lvl="0" indent="0" algn="l" rtl="0">
              <a:lnSpc>
                <a:spcPct val="103333"/>
              </a:lnSpc>
              <a:spcBef>
                <a:spcPts val="0"/>
              </a:spcBef>
              <a:spcAft>
                <a:spcPts val="0"/>
              </a:spcAft>
              <a:buSzPts val="24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f0240af1f0_0_874"/>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sz="3200"/>
              <a:t>3.1 Main regulatory direct and indirect obligations for micro-enterprises in supply and value chains</a:t>
            </a:r>
            <a:endParaRPr sz="3200"/>
          </a:p>
        </p:txBody>
      </p:sp>
      <p:sp>
        <p:nvSpPr>
          <p:cNvPr id="388" name="Google Shape;388;g2f0240af1f0_0_874"/>
          <p:cNvSpPr txBox="1">
            <a:spLocks noGrp="1"/>
          </p:cNvSpPr>
          <p:nvPr>
            <p:ph type="body" idx="2"/>
          </p:nvPr>
        </p:nvSpPr>
        <p:spPr>
          <a:xfrm>
            <a:off x="904856" y="1680664"/>
            <a:ext cx="10053000" cy="42504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b="1"/>
          </a:p>
          <a:p>
            <a:pPr marL="0" lvl="0" indent="0" algn="l" rtl="0">
              <a:lnSpc>
                <a:spcPct val="103333"/>
              </a:lnSpc>
              <a:spcBef>
                <a:spcPts val="0"/>
              </a:spcBef>
              <a:spcAft>
                <a:spcPts val="0"/>
              </a:spcAft>
              <a:buSzPts val="2400"/>
              <a:buNone/>
            </a:pPr>
            <a:r>
              <a:rPr lang="es-ES" b="1">
                <a:solidFill>
                  <a:srgbClr val="000000"/>
                </a:solidFill>
              </a:rPr>
              <a:t>CSRD: </a:t>
            </a:r>
            <a:endParaRPr b="1">
              <a:solidFill>
                <a:srgbClr val="000000"/>
              </a:solidFill>
            </a:endParaRPr>
          </a:p>
          <a:p>
            <a:pPr marL="457200" lvl="0" indent="-381000" algn="l" rtl="0">
              <a:lnSpc>
                <a:spcPct val="103333"/>
              </a:lnSpc>
              <a:spcBef>
                <a:spcPts val="0"/>
              </a:spcBef>
              <a:spcAft>
                <a:spcPts val="0"/>
              </a:spcAft>
              <a:buSzPts val="2400"/>
              <a:buChar char="-"/>
            </a:pPr>
            <a:r>
              <a:rPr lang="es-ES" b="1">
                <a:solidFill>
                  <a:srgbClr val="000000"/>
                </a:solidFill>
              </a:rPr>
              <a:t>Report for the 2024 reporting from 2025 </a:t>
            </a:r>
            <a:r>
              <a:rPr lang="es-ES">
                <a:solidFill>
                  <a:srgbClr val="000000"/>
                </a:solidFill>
              </a:rPr>
              <a:t>to companies with more than 500 employees, which are subject to the 2014 Non-Financial Reporting Directive</a:t>
            </a:r>
            <a:br>
              <a:rPr lang="es-ES">
                <a:solidFill>
                  <a:srgbClr val="000000"/>
                </a:solidFill>
              </a:rPr>
            </a:br>
            <a:r>
              <a:rPr lang="es-ES" b="1">
                <a:solidFill>
                  <a:srgbClr val="000000"/>
                </a:solidFill>
              </a:rPr>
              <a:t>Report for the 2025 financial year from 2026 </a:t>
            </a:r>
            <a:r>
              <a:rPr lang="es-ES">
                <a:solidFill>
                  <a:srgbClr val="000000"/>
                </a:solidFill>
              </a:rPr>
              <a:t>to companies with more than 250 employees and/or a turnover of 40 million euros and/or 20 million euros in total assets </a:t>
            </a:r>
            <a:br>
              <a:rPr lang="es-ES">
                <a:solidFill>
                  <a:srgbClr val="000000"/>
                </a:solidFill>
              </a:rPr>
            </a:br>
            <a:r>
              <a:rPr lang="es-ES" b="1">
                <a:solidFill>
                  <a:srgbClr val="000000"/>
                </a:solidFill>
              </a:rPr>
              <a:t>Report for the 2026 financial year from 2027 </a:t>
            </a:r>
            <a:r>
              <a:rPr lang="es-ES">
                <a:solidFill>
                  <a:srgbClr val="000000"/>
                </a:solidFill>
              </a:rPr>
              <a:t>for listed SMEs, credit institutions and small insurers</a:t>
            </a:r>
            <a:br>
              <a:rPr lang="es-ES">
                <a:solidFill>
                  <a:srgbClr val="000000"/>
                </a:solidFill>
              </a:rPr>
            </a:br>
            <a:r>
              <a:rPr lang="es-ES" b="1">
                <a:solidFill>
                  <a:srgbClr val="000000"/>
                </a:solidFill>
              </a:rPr>
              <a:t>From 2028</a:t>
            </a:r>
            <a:r>
              <a:rPr lang="es-ES">
                <a:solidFill>
                  <a:srgbClr val="000000"/>
                </a:solidFill>
              </a:rPr>
              <a:t>, the CSRD will apply to all other SMEs for the 2027 financial year, </a:t>
            </a:r>
            <a:r>
              <a:rPr lang="es-ES" b="1">
                <a:solidFill>
                  <a:srgbClr val="000000"/>
                </a:solidFill>
              </a:rPr>
              <a:t>except for micro-SMEs</a:t>
            </a:r>
            <a:endParaRPr b="1">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f0240af1f0_0_880"/>
          <p:cNvSpPr txBox="1">
            <a:spLocks noGrp="1"/>
          </p:cNvSpPr>
          <p:nvPr>
            <p:ph type="body" idx="1"/>
          </p:nvPr>
        </p:nvSpPr>
        <p:spPr>
          <a:xfrm>
            <a:off x="609600" y="363798"/>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3.2 Main regulatory direct and indirect obligations for micro-enterprises in supply and value chains</a:t>
            </a:r>
            <a:endParaRPr sz="3200">
              <a:solidFill>
                <a:schemeClr val="lt1"/>
              </a:solidFill>
            </a:endParaRPr>
          </a:p>
        </p:txBody>
      </p:sp>
      <p:sp>
        <p:nvSpPr>
          <p:cNvPr id="395" name="Google Shape;395;g2f0240af1f0_0_880"/>
          <p:cNvSpPr txBox="1">
            <a:spLocks noGrp="1"/>
          </p:cNvSpPr>
          <p:nvPr>
            <p:ph type="body" idx="2"/>
          </p:nvPr>
        </p:nvSpPr>
        <p:spPr>
          <a:xfrm>
            <a:off x="609600" y="1405752"/>
            <a:ext cx="10558272" cy="47850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s-ES">
                <a:solidFill>
                  <a:srgbClr val="545454"/>
                </a:solidFill>
                <a:latin typeface="Calibri"/>
                <a:ea typeface="Calibri"/>
                <a:cs typeface="Calibri"/>
                <a:sym typeface="Calibri"/>
              </a:rPr>
              <a:t>It is important to highlight </a:t>
            </a:r>
            <a:r>
              <a:rPr lang="es-ES" b="1">
                <a:solidFill>
                  <a:srgbClr val="545454"/>
                </a:solidFill>
                <a:latin typeface="Calibri"/>
                <a:ea typeface="Calibri"/>
                <a:cs typeface="Calibri"/>
                <a:sym typeface="Calibri"/>
              </a:rPr>
              <a:t>the connection between the CS3D Directive and the CSRD Directive</a:t>
            </a:r>
            <a:r>
              <a:rPr lang="es-ES">
                <a:solidFill>
                  <a:srgbClr val="545454"/>
                </a:solidFill>
                <a:latin typeface="Calibri"/>
                <a:ea typeface="Calibri"/>
                <a:cs typeface="Calibri"/>
                <a:sym typeface="Calibri"/>
              </a:rPr>
              <a:t>, especially with regard to corporate sustainability reporting. </a:t>
            </a:r>
            <a:endParaRPr/>
          </a:p>
          <a:p>
            <a:pPr marL="0" lvl="0" indent="0" algn="just" rtl="0">
              <a:lnSpc>
                <a:spcPct val="100000"/>
              </a:lnSpc>
              <a:spcBef>
                <a:spcPts val="0"/>
              </a:spcBef>
              <a:spcAft>
                <a:spcPts val="0"/>
              </a:spcAft>
              <a:buSzPts val="2400"/>
              <a:buNone/>
            </a:pPr>
            <a:r>
              <a:rPr lang="es-ES">
                <a:solidFill>
                  <a:srgbClr val="545454"/>
                </a:solidFill>
                <a:latin typeface="Calibri"/>
                <a:ea typeface="Calibri"/>
                <a:cs typeface="Calibri"/>
                <a:sym typeface="Calibri"/>
              </a:rPr>
              <a:t>For example, </a:t>
            </a:r>
            <a:r>
              <a:rPr lang="es-ES" u="sng">
                <a:solidFill>
                  <a:srgbClr val="545454"/>
                </a:solidFill>
                <a:latin typeface="Calibri"/>
                <a:ea typeface="Calibri"/>
                <a:cs typeface="Calibri"/>
                <a:sym typeface="Calibri"/>
              </a:rPr>
              <a:t>in order to produce the sustainability reporting required by the CSRD Directive, processes that are linked to the identification of the negative impacts of the CSDDD Directive will be required</a:t>
            </a:r>
            <a:r>
              <a:rPr lang="es-ES">
                <a:solidFill>
                  <a:srgbClr val="545454"/>
                </a:solidFill>
                <a:latin typeface="Calibri"/>
                <a:ea typeface="Calibri"/>
                <a:cs typeface="Calibri"/>
                <a:sym typeface="Calibri"/>
              </a:rPr>
              <a:t>.</a:t>
            </a:r>
            <a:endParaRPr/>
          </a:p>
          <a:p>
            <a:pPr marL="0" lvl="0" indent="0" algn="just" rtl="0">
              <a:lnSpc>
                <a:spcPct val="100000"/>
              </a:lnSpc>
              <a:spcBef>
                <a:spcPts val="0"/>
              </a:spcBef>
              <a:spcAft>
                <a:spcPts val="0"/>
              </a:spcAft>
              <a:buSzPts val="2400"/>
              <a:buNone/>
            </a:pPr>
            <a:endParaRPr>
              <a:solidFill>
                <a:srgbClr val="545454"/>
              </a:solidFill>
              <a:latin typeface="Calibri"/>
              <a:ea typeface="Calibri"/>
              <a:cs typeface="Calibri"/>
              <a:sym typeface="Calibri"/>
            </a:endParaRPr>
          </a:p>
          <a:p>
            <a:pPr marL="285750" lvl="0" indent="-285750" algn="just" rtl="0">
              <a:lnSpc>
                <a:spcPct val="100000"/>
              </a:lnSpc>
              <a:spcBef>
                <a:spcPts val="0"/>
              </a:spcBef>
              <a:spcAft>
                <a:spcPts val="0"/>
              </a:spcAft>
              <a:buSzPts val="2400"/>
              <a:buFont typeface="Noto Sans Symbols"/>
              <a:buChar char="🡺"/>
            </a:pPr>
            <a:r>
              <a:rPr lang="es-ES" b="1">
                <a:solidFill>
                  <a:srgbClr val="545454"/>
                </a:solidFill>
                <a:latin typeface="Calibri"/>
                <a:ea typeface="Calibri"/>
                <a:cs typeface="Calibri"/>
                <a:sym typeface="Calibri"/>
              </a:rPr>
              <a:t>So even if there are no direct obligations regarding micro companies, there are indirect obligations related to being connected or integrated in a value or supply chain </a:t>
            </a:r>
            <a:endParaRPr/>
          </a:p>
          <a:p>
            <a:pPr marL="0" lvl="0" indent="0" algn="just" rtl="0">
              <a:lnSpc>
                <a:spcPct val="100000"/>
              </a:lnSpc>
              <a:spcBef>
                <a:spcPts val="0"/>
              </a:spcBef>
              <a:spcAft>
                <a:spcPts val="0"/>
              </a:spcAft>
              <a:buSzPts val="2400"/>
              <a:buNone/>
            </a:pPr>
            <a:endParaRPr/>
          </a:p>
          <a:p>
            <a:pPr marL="285750" lvl="0" indent="-285750" algn="just" rtl="0">
              <a:lnSpc>
                <a:spcPct val="100000"/>
              </a:lnSpc>
              <a:spcBef>
                <a:spcPts val="0"/>
              </a:spcBef>
              <a:spcAft>
                <a:spcPts val="0"/>
              </a:spcAft>
              <a:buSzPts val="2400"/>
              <a:buFont typeface="Noto Sans Symbols"/>
              <a:buChar char="🡺"/>
            </a:pPr>
            <a:r>
              <a:rPr lang="es-ES" b="1">
                <a:solidFill>
                  <a:srgbClr val="545454"/>
                </a:solidFill>
                <a:latin typeface="Calibri"/>
                <a:ea typeface="Calibri"/>
                <a:cs typeface="Calibri"/>
                <a:sym typeface="Calibri"/>
              </a:rPr>
              <a:t>CASCADE EFFECTS: micro companies involved in value or supply </a:t>
            </a:r>
            <a:r>
              <a:rPr lang="es-ES" b="1">
                <a:solidFill>
                  <a:srgbClr val="545454"/>
                </a:solidFill>
              </a:rPr>
              <a:t>chains </a:t>
            </a:r>
            <a:r>
              <a:rPr lang="es-ES" b="1">
                <a:solidFill>
                  <a:srgbClr val="545454"/>
                </a:solidFill>
                <a:latin typeface="Calibri"/>
                <a:ea typeface="Calibri"/>
                <a:cs typeface="Calibri"/>
                <a:sym typeface="Calibri"/>
              </a:rPr>
              <a:t>will be required to supply data to obliged actors of the chain adopt their code of  conduct related to sustainability and due diligence (CS3D)</a:t>
            </a:r>
            <a:endParaRPr/>
          </a:p>
          <a:p>
            <a:pPr marL="0" lvl="0" indent="0" algn="l" rtl="0">
              <a:lnSpc>
                <a:spcPct val="140000"/>
              </a:lnSpc>
              <a:spcBef>
                <a:spcPts val="0"/>
              </a:spcBef>
              <a:spcAft>
                <a:spcPts val="0"/>
              </a:spcAft>
              <a:buSzPts val="2400"/>
              <a:buNone/>
            </a:pPr>
            <a:endParaRPr sz="1500">
              <a:solidFill>
                <a:srgbClr val="545454"/>
              </a:solidFill>
              <a:latin typeface="Roboto"/>
              <a:ea typeface="Roboto"/>
              <a:cs typeface="Roboto"/>
              <a:sym typeface="Roboto"/>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endParaRPr/>
          </a:p>
          <a:p>
            <a:pPr marL="0" lvl="0" indent="0" algn="l" rtl="0">
              <a:lnSpc>
                <a:spcPct val="140000"/>
              </a:lnSpc>
              <a:spcBef>
                <a:spcPts val="0"/>
              </a:spcBef>
              <a:spcAft>
                <a:spcPts val="0"/>
              </a:spcAft>
              <a:buSzPts val="2400"/>
              <a:buNone/>
            </a:pPr>
            <a:endParaRPr sz="1500">
              <a:solidFill>
                <a:srgbClr val="545454"/>
              </a:solidFill>
              <a:highlight>
                <a:srgbClr val="F9F9F9"/>
              </a:highlight>
              <a:latin typeface="Roboto"/>
              <a:ea typeface="Roboto"/>
              <a:cs typeface="Roboto"/>
              <a:sym typeface="Roboto"/>
            </a:endParaRPr>
          </a:p>
          <a:p>
            <a:pPr marL="0" lvl="0" indent="0" algn="l" rtl="0">
              <a:lnSpc>
                <a:spcPct val="115000"/>
              </a:lnSpc>
              <a:spcBef>
                <a:spcPts val="800"/>
              </a:spcBef>
              <a:spcAft>
                <a:spcPts val="0"/>
              </a:spcAft>
              <a:buSzPts val="2400"/>
              <a:buNone/>
            </a:pPr>
            <a:endParaRPr sz="1100">
              <a:solidFill>
                <a:srgbClr val="000000"/>
              </a:solidFill>
              <a:latin typeface="Arial"/>
              <a:ea typeface="Arial"/>
              <a:cs typeface="Arial"/>
              <a:sym typeface="Arial"/>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f0240af1f0_0_886"/>
          <p:cNvSpPr txBox="1">
            <a:spLocks noGrp="1"/>
          </p:cNvSpPr>
          <p:nvPr>
            <p:ph type="body" idx="1"/>
          </p:nvPr>
        </p:nvSpPr>
        <p:spPr>
          <a:xfrm>
            <a:off x="685400" y="598251"/>
            <a:ext cx="10053000" cy="103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73B64B"/>
              </a:buClr>
              <a:buSzPts val="3600"/>
              <a:buFont typeface="Arial"/>
              <a:buNone/>
            </a:pPr>
            <a:r>
              <a:rPr lang="es-ES" sz="3200"/>
              <a:t>3.3 Main regulatory direct and indirect obligations for micro-enterprises in supply and value chains</a:t>
            </a:r>
            <a:endParaRPr sz="3200"/>
          </a:p>
        </p:txBody>
      </p:sp>
      <p:sp>
        <p:nvSpPr>
          <p:cNvPr id="401" name="Google Shape;401;g2f0240af1f0_0_886"/>
          <p:cNvSpPr txBox="1">
            <a:spLocks noGrp="1"/>
          </p:cNvSpPr>
          <p:nvPr>
            <p:ph type="body" idx="2"/>
          </p:nvPr>
        </p:nvSpPr>
        <p:spPr>
          <a:xfrm>
            <a:off x="676256" y="1630548"/>
            <a:ext cx="10053000" cy="4650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s-ES" b="1"/>
              <a:t>CSDDD: This regulation will be gradually applied to EU companies (and to non-EU companies that meet the same turnover thresholds in the EU):</a:t>
            </a:r>
            <a:endParaRPr b="1"/>
          </a:p>
          <a:p>
            <a:pPr marL="0" lvl="0" indent="0" algn="just" rtl="0">
              <a:lnSpc>
                <a:spcPct val="115000"/>
              </a:lnSpc>
              <a:spcBef>
                <a:spcPts val="1200"/>
              </a:spcBef>
              <a:spcAft>
                <a:spcPts val="0"/>
              </a:spcAft>
              <a:buSzPts val="2400"/>
              <a:buNone/>
            </a:pPr>
            <a:r>
              <a:rPr lang="es-ES" b="1"/>
              <a:t>-&gt; In 2027, to</a:t>
            </a:r>
            <a:r>
              <a:rPr lang="es-ES"/>
              <a:t> EU companies with 5,000 employees and a net worldwide turnover exceeding €1,500M, and to non-EU companies that meet this turnover threshold in the European market.</a:t>
            </a:r>
            <a:endParaRPr/>
          </a:p>
          <a:p>
            <a:pPr marL="0" lvl="0" indent="0" algn="just" rtl="0">
              <a:lnSpc>
                <a:spcPct val="115000"/>
              </a:lnSpc>
              <a:spcBef>
                <a:spcPts val="1200"/>
              </a:spcBef>
              <a:spcAft>
                <a:spcPts val="0"/>
              </a:spcAft>
              <a:buSzPts val="2400"/>
              <a:buNone/>
            </a:pPr>
            <a:r>
              <a:rPr lang="es-ES" b="1"/>
              <a:t>-&gt; In 2028</a:t>
            </a:r>
            <a:r>
              <a:rPr lang="es-ES"/>
              <a:t>, to EU companies with more than 3,000 employees and a net worldwide turnover exceeding €900M, and to non-EU companies with the same turnover threshold in the European market.</a:t>
            </a:r>
            <a:endParaRPr/>
          </a:p>
          <a:p>
            <a:pPr marL="0" lvl="0" indent="0" algn="just" rtl="0">
              <a:lnSpc>
                <a:spcPct val="115000"/>
              </a:lnSpc>
              <a:spcBef>
                <a:spcPts val="1200"/>
              </a:spcBef>
              <a:spcAft>
                <a:spcPts val="0"/>
              </a:spcAft>
              <a:buSzPts val="2400"/>
              <a:buNone/>
            </a:pPr>
            <a:r>
              <a:rPr lang="es-ES" b="1"/>
              <a:t>-&gt; In 2029, to other companies subject to the Directive.</a:t>
            </a:r>
            <a:endParaRPr b="1"/>
          </a:p>
          <a:p>
            <a:pPr marL="0" marR="0" lvl="0" indent="0" algn="just" rtl="0">
              <a:lnSpc>
                <a:spcPct val="100000"/>
              </a:lnSpc>
              <a:spcBef>
                <a:spcPts val="1200"/>
              </a:spcBef>
              <a:spcAft>
                <a:spcPts val="0"/>
              </a:spcAft>
              <a:buClr>
                <a:srgbClr val="595959"/>
              </a:buClr>
              <a:buSzPts val="2400"/>
              <a:buFont typeface="Arial"/>
              <a:buNone/>
            </a:pPr>
            <a:endParaRPr sz="2100" b="1"/>
          </a:p>
          <a:p>
            <a:pPr marL="0" marR="0" lvl="0" indent="0" algn="just" rtl="0">
              <a:lnSpc>
                <a:spcPct val="103333"/>
              </a:lnSpc>
              <a:spcBef>
                <a:spcPts val="0"/>
              </a:spcBef>
              <a:spcAft>
                <a:spcPts val="0"/>
              </a:spcAft>
              <a:buClr>
                <a:srgbClr val="595959"/>
              </a:buClr>
              <a:buSzPts val="2400"/>
              <a:buFont typeface="Arial"/>
              <a:buNone/>
            </a:pPr>
            <a:endParaRPr sz="2400" b="0" i="0" u="none" strike="noStrike" cap="none">
              <a:solidFill>
                <a:srgbClr val="595959"/>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f0240af1f0_0_891"/>
          <p:cNvSpPr txBox="1">
            <a:spLocks noGrp="1"/>
          </p:cNvSpPr>
          <p:nvPr>
            <p:ph type="body" idx="1"/>
          </p:nvPr>
        </p:nvSpPr>
        <p:spPr>
          <a:xfrm>
            <a:off x="673208" y="253870"/>
            <a:ext cx="10053000" cy="803700"/>
          </a:xfrm>
          <a:prstGeom prst="rect">
            <a:avLst/>
          </a:prstGeom>
          <a:noFill/>
          <a:ln>
            <a:noFill/>
          </a:ln>
        </p:spPr>
        <p:txBody>
          <a:bodyPr spcFirstLastPara="1" wrap="square" lIns="91425" tIns="45700" rIns="91425" bIns="45700" anchor="t" anchorCtr="0">
            <a:noAutofit/>
          </a:bodyPr>
          <a:lstStyle/>
          <a:p>
            <a:pPr marL="228600" marR="0" lvl="0" indent="0" algn="l" rtl="0">
              <a:lnSpc>
                <a:spcPct val="90000"/>
              </a:lnSpc>
              <a:spcBef>
                <a:spcPts val="1000"/>
              </a:spcBef>
              <a:spcAft>
                <a:spcPts val="0"/>
              </a:spcAft>
              <a:buClr>
                <a:srgbClr val="73B64B"/>
              </a:buClr>
              <a:buSzPts val="3600"/>
              <a:buFont typeface="Arial"/>
              <a:buNone/>
            </a:pPr>
            <a:r>
              <a:rPr lang="es-ES" sz="3200"/>
              <a:t>3.3 Main regulatory direct and indirect obligations for micro-enterprises in supply and value chains</a:t>
            </a:r>
            <a:endParaRPr sz="3200"/>
          </a:p>
        </p:txBody>
      </p:sp>
      <p:sp>
        <p:nvSpPr>
          <p:cNvPr id="407" name="Google Shape;407;g2f0240af1f0_0_891"/>
          <p:cNvSpPr txBox="1">
            <a:spLocks noGrp="1"/>
          </p:cNvSpPr>
          <p:nvPr>
            <p:ph type="body" idx="2"/>
          </p:nvPr>
        </p:nvSpPr>
        <p:spPr>
          <a:xfrm>
            <a:off x="807320" y="1057570"/>
            <a:ext cx="10053000" cy="44268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595959"/>
              </a:buClr>
              <a:buSzPts val="2400"/>
              <a:buFont typeface="Arial"/>
              <a:buNone/>
            </a:pPr>
            <a:r>
              <a:rPr lang="es-ES" b="0" i="0" u="none" strike="noStrike" cap="none">
                <a:solidFill>
                  <a:srgbClr val="595959"/>
                </a:solidFill>
                <a:latin typeface="Calibri"/>
                <a:ea typeface="Calibri"/>
                <a:cs typeface="Calibri"/>
                <a:sym typeface="Calibri"/>
              </a:rPr>
              <a:t>- A number of injunctions are included for companies that fail to pay fines imposed in the event of infringement. </a:t>
            </a:r>
            <a:endParaRPr/>
          </a:p>
          <a:p>
            <a:pPr marL="0" marR="0" lvl="0" indent="0" algn="just" rtl="0">
              <a:lnSpc>
                <a:spcPct val="150000"/>
              </a:lnSpc>
              <a:spcBef>
                <a:spcPts val="0"/>
              </a:spcBef>
              <a:spcAft>
                <a:spcPts val="0"/>
              </a:spcAft>
              <a:buClr>
                <a:srgbClr val="595959"/>
              </a:buClr>
              <a:buSzPts val="2400"/>
              <a:buFont typeface="Arial"/>
              <a:buNone/>
            </a:pPr>
            <a:r>
              <a:rPr lang="es-ES" b="0" i="0" u="none" strike="noStrike" cap="none">
                <a:solidFill>
                  <a:srgbClr val="595959"/>
                </a:solidFill>
                <a:latin typeface="Calibri"/>
                <a:ea typeface="Calibri"/>
                <a:cs typeface="Calibri"/>
                <a:sym typeface="Calibri"/>
              </a:rPr>
              <a:t>-&gt; </a:t>
            </a:r>
            <a:r>
              <a:rPr lang="es-ES"/>
              <a:t>Additionally </a:t>
            </a:r>
            <a:r>
              <a:rPr lang="es-ES" b="0" i="0" u="none" strike="noStrike" cap="none">
                <a:solidFill>
                  <a:srgbClr val="595959"/>
                </a:solidFill>
                <a:latin typeface="Calibri"/>
                <a:ea typeface="Calibri"/>
                <a:cs typeface="Calibri"/>
                <a:sym typeface="Calibri"/>
              </a:rPr>
              <a:t> the company's turnover is taken into account to impose financial 	penalties (i.e. a </a:t>
            </a:r>
            <a:r>
              <a:rPr lang="es-ES" b="1" i="0" u="none" strike="noStrike" cap="none">
                <a:solidFill>
                  <a:srgbClr val="595959"/>
                </a:solidFill>
                <a:latin typeface="Calibri"/>
                <a:ea typeface="Calibri"/>
                <a:cs typeface="Calibri"/>
                <a:sym typeface="Calibri"/>
              </a:rPr>
              <a:t>maximum minimum of 5% of the company's net turnover</a:t>
            </a:r>
            <a:r>
              <a:rPr lang="es-ES" b="0" i="0" u="none" strike="noStrike" cap="none">
                <a:solidFill>
                  <a:srgbClr val="595959"/>
                </a:solidFill>
                <a:latin typeface="Calibri"/>
                <a:ea typeface="Calibri"/>
                <a:cs typeface="Calibri"/>
                <a:sym typeface="Calibri"/>
              </a:rPr>
              <a:t>).</a:t>
            </a:r>
            <a:endParaRPr b="0" i="0" u="none" strike="noStrike" cap="none">
              <a:solidFill>
                <a:srgbClr val="595959"/>
              </a:solidFill>
              <a:latin typeface="Calibri"/>
              <a:ea typeface="Calibri"/>
              <a:cs typeface="Calibri"/>
              <a:sym typeface="Calibri"/>
            </a:endParaRPr>
          </a:p>
          <a:p>
            <a:pPr marL="0" marR="0" lvl="0" indent="0" algn="just" rtl="0">
              <a:lnSpc>
                <a:spcPct val="150000"/>
              </a:lnSpc>
              <a:spcBef>
                <a:spcPts val="0"/>
              </a:spcBef>
              <a:spcAft>
                <a:spcPts val="0"/>
              </a:spcAft>
              <a:buClr>
                <a:srgbClr val="595959"/>
              </a:buClr>
              <a:buSzPts val="2400"/>
              <a:buFont typeface="Arial"/>
              <a:buNone/>
            </a:pPr>
            <a:r>
              <a:rPr lang="es-ES" b="0" i="0" u="none" strike="noStrike" cap="none">
                <a:solidFill>
                  <a:srgbClr val="595959"/>
                </a:solidFill>
                <a:latin typeface="Calibri"/>
                <a:ea typeface="Calibri"/>
                <a:cs typeface="Calibri"/>
                <a:sym typeface="Calibri"/>
              </a:rPr>
              <a:t>- And companies will be obliged to make a meaningful commitment, including dialogue and consultation with affected stakeholders. </a:t>
            </a:r>
            <a:endParaRPr/>
          </a:p>
          <a:p>
            <a:pPr marL="0" marR="0" lvl="0" indent="0" algn="just" rtl="0">
              <a:lnSpc>
                <a:spcPct val="150000"/>
              </a:lnSpc>
              <a:spcBef>
                <a:spcPts val="0"/>
              </a:spcBef>
              <a:spcAft>
                <a:spcPts val="0"/>
              </a:spcAft>
              <a:buClr>
                <a:srgbClr val="595959"/>
              </a:buClr>
              <a:buSzPts val="2400"/>
              <a:buFont typeface="Arial"/>
              <a:buNone/>
            </a:pPr>
            <a:r>
              <a:rPr lang="es-ES"/>
              <a:t>-&gt; </a:t>
            </a:r>
            <a:r>
              <a:rPr lang="es-ES" b="0" i="0" u="none" strike="noStrike" cap="none">
                <a:solidFill>
                  <a:srgbClr val="595959"/>
                </a:solidFill>
                <a:latin typeface="Calibri"/>
                <a:ea typeface="Calibri"/>
                <a:cs typeface="Calibri"/>
                <a:sym typeface="Calibri"/>
              </a:rPr>
              <a:t>In addition, </a:t>
            </a:r>
            <a:r>
              <a:rPr lang="es-ES" b="1" i="0" u="none" strike="noStrike" cap="none">
                <a:solidFill>
                  <a:srgbClr val="595959"/>
                </a:solidFill>
                <a:latin typeface="Calibri"/>
                <a:ea typeface="Calibri"/>
                <a:cs typeface="Calibri"/>
                <a:sym typeface="Calibri"/>
              </a:rPr>
              <a:t>the agreement establishes that compliance with the CSDDD could be 	qualified as a criterion for the award of public contracts and concessions</a:t>
            </a:r>
            <a:r>
              <a:rPr lang="es-ES" b="0" i="0" u="none" strike="noStrike" cap="none">
                <a:solidFill>
                  <a:srgbClr val="595959"/>
                </a:solidFill>
                <a:latin typeface="Calibri"/>
                <a:ea typeface="Calibri"/>
                <a:cs typeface="Calibri"/>
                <a:sym typeface="Calibri"/>
              </a:rPr>
              <a:t>.</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f0240af1f0_0_896"/>
          <p:cNvSpPr txBox="1">
            <a:spLocks noGrp="1"/>
          </p:cNvSpPr>
          <p:nvPr>
            <p:ph type="body" idx="1"/>
          </p:nvPr>
        </p:nvSpPr>
        <p:spPr>
          <a:xfrm>
            <a:off x="822264" y="314830"/>
            <a:ext cx="100530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s-ES" sz="3200"/>
              <a:t>4. First step: Transparency</a:t>
            </a:r>
            <a:endParaRPr sz="3200"/>
          </a:p>
        </p:txBody>
      </p:sp>
      <p:sp>
        <p:nvSpPr>
          <p:cNvPr id="413" name="Google Shape;413;g2f0240af1f0_0_896"/>
          <p:cNvSpPr txBox="1">
            <a:spLocks noGrp="1"/>
          </p:cNvSpPr>
          <p:nvPr>
            <p:ph type="body" idx="2"/>
          </p:nvPr>
        </p:nvSpPr>
        <p:spPr>
          <a:xfrm>
            <a:off x="822264" y="1048200"/>
            <a:ext cx="10053000" cy="47616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es-ES"/>
              <a:t>To be prepared to respond for indirect obligations as a Micro company involved in a value or supply chain, they should:</a:t>
            </a:r>
            <a:endParaRPr/>
          </a:p>
          <a:p>
            <a:pPr marL="571500" lvl="0" indent="-342900" algn="just" rtl="0">
              <a:lnSpc>
                <a:spcPct val="103333"/>
              </a:lnSpc>
              <a:spcBef>
                <a:spcPts val="0"/>
              </a:spcBef>
              <a:spcAft>
                <a:spcPts val="0"/>
              </a:spcAft>
              <a:buSzPts val="2400"/>
              <a:buFont typeface="Arial"/>
              <a:buChar char="•"/>
            </a:pPr>
            <a:r>
              <a:rPr lang="es-ES"/>
              <a:t>Identify activity risks and impacts for environment and human rights</a:t>
            </a:r>
            <a:endParaRPr/>
          </a:p>
          <a:p>
            <a:pPr marL="571500" lvl="0" indent="-342900" algn="just" rtl="0">
              <a:lnSpc>
                <a:spcPct val="103333"/>
              </a:lnSpc>
              <a:spcBef>
                <a:spcPts val="0"/>
              </a:spcBef>
              <a:spcAft>
                <a:spcPts val="0"/>
              </a:spcAft>
              <a:buSzPts val="2400"/>
              <a:buFont typeface="Arial"/>
              <a:buChar char="•"/>
            </a:pPr>
            <a:r>
              <a:rPr lang="es-ES"/>
              <a:t>Organise the information in a standardised (EGS) and transparent way</a:t>
            </a:r>
            <a:endParaRPr/>
          </a:p>
          <a:p>
            <a:pPr marL="571500" lvl="0" indent="-342900" algn="just" rtl="0">
              <a:lnSpc>
                <a:spcPct val="103333"/>
              </a:lnSpc>
              <a:spcBef>
                <a:spcPts val="0"/>
              </a:spcBef>
              <a:spcAft>
                <a:spcPts val="0"/>
              </a:spcAft>
              <a:buSzPts val="2400"/>
              <a:buFont typeface="Arial"/>
              <a:buChar char="•"/>
            </a:pPr>
            <a:r>
              <a:rPr lang="es-ES"/>
              <a:t>Elaborate a Plan of Action </a:t>
            </a:r>
            <a:endParaRPr/>
          </a:p>
          <a:p>
            <a:pPr marL="228600" lvl="0" indent="0" algn="just" rtl="0">
              <a:lnSpc>
                <a:spcPct val="103333"/>
              </a:lnSpc>
              <a:spcBef>
                <a:spcPts val="0"/>
              </a:spcBef>
              <a:spcAft>
                <a:spcPts val="0"/>
              </a:spcAft>
              <a:buSzPts val="2400"/>
              <a:buNone/>
            </a:pPr>
            <a:endParaRPr/>
          </a:p>
          <a:p>
            <a:pPr marL="228600" lvl="0" indent="0" algn="just" rtl="0">
              <a:lnSpc>
                <a:spcPct val="103333"/>
              </a:lnSpc>
              <a:spcBef>
                <a:spcPts val="0"/>
              </a:spcBef>
              <a:spcAft>
                <a:spcPts val="0"/>
              </a:spcAft>
              <a:buSzPts val="2400"/>
              <a:buNone/>
            </a:pPr>
            <a:r>
              <a:rPr lang="es-ES"/>
              <a:t>The CSDDD indicates that accessible and practical support is necessary for SMEs in the value chain to prepare for the obligations and the consequent demands that may be passed on to them indirectly. This could include practical guidance and supporting tools such as hotlines, database or training, as well as an observatory to help companies with the implementation of the Directive. Additionally, companies subject to the Directive are obliged to give support and provide tools to SMEs in their value chain.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f0240af1f0_0_901"/>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228600" marR="0" lvl="0" indent="0" algn="l" rtl="0">
              <a:lnSpc>
                <a:spcPct val="90000"/>
              </a:lnSpc>
              <a:spcBef>
                <a:spcPts val="1000"/>
              </a:spcBef>
              <a:spcAft>
                <a:spcPts val="0"/>
              </a:spcAft>
              <a:buClr>
                <a:srgbClr val="73B64B"/>
              </a:buClr>
              <a:buSzPts val="3600"/>
              <a:buFont typeface="Arial"/>
              <a:buNone/>
            </a:pPr>
            <a:r>
              <a:rPr lang="es-ES" sz="3200"/>
              <a:t>4.1 First step: Transparency</a:t>
            </a:r>
            <a:endParaRPr sz="3200"/>
          </a:p>
        </p:txBody>
      </p:sp>
      <p:sp>
        <p:nvSpPr>
          <p:cNvPr id="419" name="Google Shape;419;g2f0240af1f0_0_901"/>
          <p:cNvSpPr txBox="1">
            <a:spLocks noGrp="1"/>
          </p:cNvSpPr>
          <p:nvPr>
            <p:ph type="body" idx="2"/>
          </p:nvPr>
        </p:nvSpPr>
        <p:spPr>
          <a:xfrm>
            <a:off x="904856" y="1630548"/>
            <a:ext cx="10053000" cy="4250400"/>
          </a:xfrm>
          <a:prstGeom prst="rect">
            <a:avLst/>
          </a:prstGeom>
          <a:noFill/>
          <a:ln>
            <a:noFill/>
          </a:ln>
        </p:spPr>
        <p:txBody>
          <a:bodyPr spcFirstLastPara="1" wrap="square" lIns="91425" tIns="45700" rIns="91425" bIns="45700" anchor="t" anchorCtr="0">
            <a:noAutofit/>
          </a:bodyPr>
          <a:lstStyle/>
          <a:p>
            <a:pPr marL="0" marR="0" lvl="0" indent="0" algn="l" rtl="0">
              <a:lnSpc>
                <a:spcPct val="103333"/>
              </a:lnSpc>
              <a:spcBef>
                <a:spcPts val="0"/>
              </a:spcBef>
              <a:spcAft>
                <a:spcPts val="0"/>
              </a:spcAft>
              <a:buClr>
                <a:srgbClr val="595959"/>
              </a:buClr>
              <a:buSzPts val="2400"/>
              <a:buFont typeface="Arial"/>
              <a:buNone/>
            </a:pPr>
            <a:r>
              <a:rPr lang="es-ES"/>
              <a:t>Starting in corporate data transparency on sustainibility is the first step to avoid </a:t>
            </a:r>
            <a:r>
              <a:rPr lang="es-ES" b="1"/>
              <a:t>market expulsion effect </a:t>
            </a:r>
            <a:r>
              <a:rPr lang="es-ES"/>
              <a:t>in the mid long term:</a:t>
            </a:r>
            <a:endParaRPr/>
          </a:p>
          <a:p>
            <a:pPr marL="0" marR="0" lvl="0" indent="0" algn="l" rtl="0">
              <a:lnSpc>
                <a:spcPct val="103333"/>
              </a:lnSpc>
              <a:spcBef>
                <a:spcPts val="0"/>
              </a:spcBef>
              <a:spcAft>
                <a:spcPts val="0"/>
              </a:spcAft>
              <a:buClr>
                <a:srgbClr val="595959"/>
              </a:buClr>
              <a:buSzPts val="2400"/>
              <a:buFont typeface="Arial"/>
              <a:buNone/>
            </a:pPr>
            <a:endParaRPr/>
          </a:p>
          <a:p>
            <a:pPr marL="0" lvl="0" indent="0" algn="l" rtl="0">
              <a:lnSpc>
                <a:spcPct val="103333"/>
              </a:lnSpc>
              <a:spcBef>
                <a:spcPts val="0"/>
              </a:spcBef>
              <a:spcAft>
                <a:spcPts val="0"/>
              </a:spcAft>
              <a:buSzPts val="2400"/>
              <a:buNone/>
            </a:pPr>
            <a:r>
              <a:rPr lang="es-ES"/>
              <a:t>1. If micro-sme’s are not prepared, they could lose clients that have to comply with sustainability regulation</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r>
              <a:rPr lang="es-ES"/>
              <a:t>2. They could also face future restrictions on financing  or not accessing green financing tools</a:t>
            </a:r>
            <a:endParaRPr/>
          </a:p>
          <a:p>
            <a:pPr marL="0" lvl="0" indent="0" algn="l" rtl="0">
              <a:lnSpc>
                <a:spcPct val="103333"/>
              </a:lnSpc>
              <a:spcBef>
                <a:spcPts val="0"/>
              </a:spcBef>
              <a:spcAft>
                <a:spcPts val="0"/>
              </a:spcAft>
              <a:buSzPts val="2400"/>
              <a:buNone/>
            </a:pPr>
            <a:endParaRPr/>
          </a:p>
          <a:p>
            <a:pPr marL="0" lvl="0" indent="0" algn="l" rtl="0">
              <a:lnSpc>
                <a:spcPct val="103333"/>
              </a:lnSpc>
              <a:spcBef>
                <a:spcPts val="0"/>
              </a:spcBef>
              <a:spcAft>
                <a:spcPts val="0"/>
              </a:spcAft>
              <a:buSzPts val="2400"/>
              <a:buNone/>
            </a:pPr>
            <a:r>
              <a:rPr lang="es-ES"/>
              <a:t>3. Additionally, they could not be beneficiaries of public aids, funds and public procurement.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g2f0240af1f0_0_906"/>
          <p:cNvPicPr preferRelativeResize="0">
            <a:picLocks noGrp="1"/>
          </p:cNvPicPr>
          <p:nvPr>
            <p:ph type="pic" idx="2"/>
          </p:nvPr>
        </p:nvPicPr>
        <p:blipFill rotWithShape="1">
          <a:blip r:embed="rId3">
            <a:alphaModFix/>
          </a:blip>
          <a:srcRect t="30282" b="30282"/>
          <a:stretch/>
        </p:blipFill>
        <p:spPr>
          <a:xfrm>
            <a:off x="799128" y="746272"/>
            <a:ext cx="10203652" cy="5365456"/>
          </a:xfrm>
          <a:prstGeom prst="rect">
            <a:avLst/>
          </a:prstGeom>
          <a:solidFill>
            <a:srgbClr val="BFBFBF"/>
          </a:solidFill>
          <a:ln>
            <a:noFill/>
          </a:ln>
        </p:spPr>
      </p:pic>
      <p:sp>
        <p:nvSpPr>
          <p:cNvPr id="425" name="Google Shape;425;g2f0240af1f0_0_906"/>
          <p:cNvSpPr/>
          <p:nvPr/>
        </p:nvSpPr>
        <p:spPr>
          <a:xfrm>
            <a:off x="799128" y="2218267"/>
            <a:ext cx="10203600" cy="2733900"/>
          </a:xfrm>
          <a:prstGeom prst="rect">
            <a:avLst/>
          </a:prstGeom>
          <a:solidFill>
            <a:srgbClr val="73B64B">
              <a:alpha val="70196"/>
            </a:srgbClr>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Calibri"/>
              <a:ea typeface="Calibri"/>
              <a:cs typeface="Calibri"/>
              <a:sym typeface="Calibri"/>
            </a:endParaRPr>
          </a:p>
        </p:txBody>
      </p:sp>
      <p:sp>
        <p:nvSpPr>
          <p:cNvPr id="426" name="Google Shape;426;g2f0240af1f0_0_906"/>
          <p:cNvSpPr txBox="1"/>
          <p:nvPr/>
        </p:nvSpPr>
        <p:spPr>
          <a:xfrm>
            <a:off x="920378" y="2218265"/>
            <a:ext cx="10203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s-ES" sz="3000" b="1" i="0" u="none" strike="noStrike" cap="none">
                <a:solidFill>
                  <a:schemeClr val="lt1"/>
                </a:solidFill>
                <a:highlight>
                  <a:srgbClr val="E06666"/>
                </a:highlight>
                <a:latin typeface="Calibri"/>
                <a:ea typeface="Calibri"/>
                <a:cs typeface="Calibri"/>
                <a:sym typeface="Calibri"/>
              </a:rPr>
              <a:t>“We care about every worker in our worldwide supply chain..what we will not do –and never have done- is stand still or turn a blind eye to problems in our supply chain. On this you have my word”</a:t>
            </a:r>
            <a:endParaRPr sz="1400" b="0" i="0" u="none" strike="noStrike" cap="none">
              <a:solidFill>
                <a:srgbClr val="000000"/>
              </a:solidFill>
              <a:highlight>
                <a:srgbClr val="E06666"/>
              </a:highlight>
              <a:latin typeface="Arial"/>
              <a:ea typeface="Arial"/>
              <a:cs typeface="Arial"/>
              <a:sym typeface="Arial"/>
            </a:endParaRPr>
          </a:p>
        </p:txBody>
      </p:sp>
      <p:sp>
        <p:nvSpPr>
          <p:cNvPr id="427" name="Google Shape;427;g2f0240af1f0_0_906"/>
          <p:cNvSpPr txBox="1">
            <a:spLocks noGrp="1"/>
          </p:cNvSpPr>
          <p:nvPr>
            <p:ph type="body" idx="1"/>
          </p:nvPr>
        </p:nvSpPr>
        <p:spPr>
          <a:xfrm>
            <a:off x="1675325" y="4575575"/>
            <a:ext cx="8693700" cy="676500"/>
          </a:xfrm>
          <a:prstGeom prst="rect">
            <a:avLst/>
          </a:prstGeom>
          <a:solidFill>
            <a:srgbClr val="73B64B"/>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r>
              <a:rPr lang="es-ES" sz="2400" b="1" i="0" u="none" strike="noStrike" cap="none">
                <a:solidFill>
                  <a:schemeClr val="lt1"/>
                </a:solidFill>
                <a:latin typeface="Calibri"/>
                <a:ea typeface="Calibri"/>
                <a:cs typeface="Calibri"/>
                <a:sym typeface="Calibri"/>
              </a:rPr>
              <a:t>Tim Cook (Apple) </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g2f0240af1f0_0_91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434" name="Google Shape;434;g2f0240af1f0_0_91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03</a:t>
            </a:r>
            <a:endParaRPr/>
          </a:p>
        </p:txBody>
      </p:sp>
      <p:sp>
        <p:nvSpPr>
          <p:cNvPr id="435" name="Google Shape;435;g2f0240af1f0_0_91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36" name="Google Shape;436;g2f0240af1f0_0_913"/>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s-ES">
                <a:solidFill>
                  <a:srgbClr val="595959"/>
                </a:solidFill>
              </a:rPr>
              <a:t>SOS Starter Kit Table of Contents </a:t>
            </a:r>
            <a:endParaRPr/>
          </a:p>
        </p:txBody>
      </p:sp>
      <p:graphicFrame>
        <p:nvGraphicFramePr>
          <p:cNvPr id="220" name="Google Shape;220;p1"/>
          <p:cNvGraphicFramePr/>
          <p:nvPr/>
        </p:nvGraphicFramePr>
        <p:xfrm>
          <a:off x="621792" y="1456944"/>
          <a:ext cx="3000000" cy="3000000"/>
        </p:xfrm>
        <a:graphic>
          <a:graphicData uri="http://schemas.openxmlformats.org/drawingml/2006/table">
            <a:tbl>
              <a:tblPr>
                <a:noFill/>
                <a:tableStyleId>{BB9A0271-C1EA-4031-9A80-6116C34EF0DA}</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f0240af1f0_0_921"/>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Case study 1: ECOEMBES</a:t>
            </a:r>
            <a:endParaRPr/>
          </a:p>
        </p:txBody>
      </p:sp>
      <p:sp>
        <p:nvSpPr>
          <p:cNvPr id="442" name="Google Shape;442;g2f0240af1f0_0_921"/>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443" name="Google Shape;443;g2f0240af1f0_0_921"/>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Case study 2: CONSTRUCTION SECTOR IN SPAIN AND ENERGY EFFICIENCY </a:t>
            </a:r>
            <a:endParaRPr/>
          </a:p>
        </p:txBody>
      </p:sp>
      <p:sp>
        <p:nvSpPr>
          <p:cNvPr id="444" name="Google Shape;444;g2f0240af1f0_0_921"/>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Case study 3: IMPACT HUB </a:t>
            </a:r>
            <a:endParaRPr/>
          </a:p>
        </p:txBody>
      </p:sp>
      <p:sp>
        <p:nvSpPr>
          <p:cNvPr id="445" name="Google Shape;445;g2f0240af1f0_0_921"/>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02</a:t>
            </a:r>
            <a:endParaRPr/>
          </a:p>
        </p:txBody>
      </p:sp>
      <p:sp>
        <p:nvSpPr>
          <p:cNvPr id="446" name="Google Shape;446;g2f0240af1f0_0_921"/>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03</a:t>
            </a:r>
            <a:endParaRPr/>
          </a:p>
        </p:txBody>
      </p:sp>
      <p:sp>
        <p:nvSpPr>
          <p:cNvPr id="447" name="Google Shape;447;g2f0240af1f0_0_921"/>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8" name="Google Shape;448;g2f0240af1f0_0_921"/>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9" name="Google Shape;449;g2f0240af1f0_0_921"/>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f0240af1f0_0_933"/>
          <p:cNvSpPr txBox="1">
            <a:spLocks noGrp="1"/>
          </p:cNvSpPr>
          <p:nvPr>
            <p:ph type="body" idx="1"/>
          </p:nvPr>
        </p:nvSpPr>
        <p:spPr>
          <a:xfrm>
            <a:off x="4509125" y="354300"/>
            <a:ext cx="6821700" cy="603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a:solidFill>
                  <a:srgbClr val="73B64B"/>
                </a:solidFill>
                <a:latin typeface="Calibri"/>
                <a:ea typeface="Calibri"/>
                <a:cs typeface="Calibri"/>
                <a:sym typeface="Calibri"/>
              </a:rPr>
              <a:t>Case study 1: ECOEMBES </a:t>
            </a:r>
            <a:endParaRPr b="1">
              <a:solidFill>
                <a:srgbClr val="73B64B"/>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endParaRPr sz="2000" b="0" i="0" u="none" strike="noStrike">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b="0" i="0" u="none" strike="noStrike">
                <a:solidFill>
                  <a:srgbClr val="000000"/>
                </a:solidFill>
                <a:latin typeface="Calibri"/>
                <a:ea typeface="Calibri"/>
                <a:cs typeface="Calibri"/>
                <a:sym typeface="Calibri"/>
              </a:rPr>
              <a:t>Ecoembes, </a:t>
            </a:r>
            <a:r>
              <a:rPr lang="es-ES" sz="2000">
                <a:solidFill>
                  <a:srgbClr val="000000"/>
                </a:solidFill>
                <a:latin typeface="Calibri"/>
                <a:ea typeface="Calibri"/>
                <a:cs typeface="Calibri"/>
                <a:sym typeface="Calibri"/>
              </a:rPr>
              <a:t>is a spanish </a:t>
            </a:r>
            <a:r>
              <a:rPr lang="es-ES" sz="2000" b="0" i="0" u="none" strike="noStrike">
                <a:solidFill>
                  <a:srgbClr val="000000"/>
                </a:solidFill>
                <a:latin typeface="Calibri"/>
                <a:ea typeface="Calibri"/>
                <a:cs typeface="Calibri"/>
                <a:sym typeface="Calibri"/>
              </a:rPr>
              <a:t>well-known environmental non-profit organisation, that carries out the recycling and eco-design of packaging in Spain, and has several programs for supporting SMEs through guides and training. </a:t>
            </a:r>
            <a:endParaRPr/>
          </a:p>
          <a:p>
            <a:pPr marL="0" lvl="0" indent="0" algn="just" rtl="0">
              <a:lnSpc>
                <a:spcPct val="100000"/>
              </a:lnSpc>
              <a:spcBef>
                <a:spcPts val="0"/>
              </a:spcBef>
              <a:spcAft>
                <a:spcPts val="0"/>
              </a:spcAft>
              <a:buClr>
                <a:srgbClr val="73B64B"/>
              </a:buClr>
              <a:buSzPts val="2400"/>
              <a:buFont typeface="Arial"/>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a:solidFill>
                  <a:srgbClr val="000000"/>
                </a:solidFill>
              </a:rPr>
              <a:t>In its </a:t>
            </a:r>
            <a:r>
              <a:rPr lang="es-ES" sz="2000" b="1">
                <a:solidFill>
                  <a:srgbClr val="000000"/>
                </a:solidFill>
              </a:rPr>
              <a:t>VIII Business Prevention Plan (2021-2023),</a:t>
            </a:r>
            <a:r>
              <a:rPr lang="es-ES" sz="2000">
                <a:solidFill>
                  <a:srgbClr val="000000"/>
                </a:solidFill>
              </a:rPr>
              <a:t> it highlights that 62% of all professional SME projects are already aware of the need to limit the environmental impact of their activities. They are moving towards a circular economy by focusing on both recycling packaging and improving packaging design to enhance recyclability</a:t>
            </a:r>
            <a:r>
              <a:rPr lang="es-ES" sz="2000" b="0" i="0" u="none" strike="noStrike">
                <a:solidFill>
                  <a:srgbClr val="000000"/>
                </a:solidFill>
                <a:latin typeface="Calibri"/>
                <a:ea typeface="Calibri"/>
                <a:cs typeface="Calibri"/>
                <a:sym typeface="Calibri"/>
              </a:rPr>
              <a:t> </a:t>
            </a:r>
            <a:endParaRPr/>
          </a:p>
          <a:p>
            <a:pPr marL="0" lvl="0" indent="0" algn="just" rtl="0">
              <a:lnSpc>
                <a:spcPct val="100000"/>
              </a:lnSpc>
              <a:spcBef>
                <a:spcPts val="0"/>
              </a:spcBef>
              <a:spcAft>
                <a:spcPts val="0"/>
              </a:spcAft>
              <a:buClr>
                <a:srgbClr val="73B64B"/>
              </a:buClr>
              <a:buSzPts val="2400"/>
              <a:buFont typeface="Arial"/>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b="0" i="0" u="none" strike="noStrike">
                <a:solidFill>
                  <a:srgbClr val="000000"/>
                </a:solidFill>
                <a:latin typeface="Calibri"/>
                <a:ea typeface="Calibri"/>
                <a:cs typeface="Calibri"/>
                <a:sym typeface="Calibri"/>
              </a:rPr>
              <a:t>The most frequent decisions regarding a greener design of their companies' packaging revolve around the idea of improving the recyclability of such packaging, and that the recycled material is also incorporated into the manufacturing phase. </a:t>
            </a:r>
            <a:endParaRPr sz="2000" b="1">
              <a:solidFill>
                <a:srgbClr val="000000"/>
              </a:solidFill>
              <a:latin typeface="Calibri"/>
              <a:ea typeface="Calibri"/>
              <a:cs typeface="Calibri"/>
              <a:sym typeface="Calibri"/>
            </a:endParaRPr>
          </a:p>
        </p:txBody>
      </p:sp>
      <p:pic>
        <p:nvPicPr>
          <p:cNvPr id="455" name="Google Shape;455;g2f0240af1f0_0_933" descr="Ecoembes">
            <a:hlinkClick r:id="rId3"/>
          </p:cNvPr>
          <p:cNvPicPr preferRelativeResize="0"/>
          <p:nvPr/>
        </p:nvPicPr>
        <p:blipFill rotWithShape="1">
          <a:blip r:embed="rId4">
            <a:alphaModFix/>
          </a:blip>
          <a:srcRect/>
          <a:stretch/>
        </p:blipFill>
        <p:spPr>
          <a:xfrm>
            <a:off x="566707" y="1184108"/>
            <a:ext cx="3054996" cy="9307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f0240af1f0_0_938"/>
          <p:cNvSpPr txBox="1">
            <a:spLocks noGrp="1"/>
          </p:cNvSpPr>
          <p:nvPr>
            <p:ph type="body" idx="1"/>
          </p:nvPr>
        </p:nvSpPr>
        <p:spPr>
          <a:xfrm>
            <a:off x="4333581" y="295530"/>
            <a:ext cx="6859200" cy="5982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es-ES" sz="2200">
                <a:solidFill>
                  <a:srgbClr val="000000"/>
                </a:solidFill>
              </a:rPr>
              <a:t>However, progress is still needed on other equally important ethical and ecological issues, such as reducing the weight of packaging for all types of products and optimizing space to minimize packaging. Additionally, using materials that have a lower environmental impact from the outset is crucial. More radical measures, such as bulk purchasing and the use of reusable packaging, are also becoming more common. </a:t>
            </a:r>
            <a:endParaRPr sz="2200"/>
          </a:p>
          <a:p>
            <a:pPr marL="457200" lvl="0" indent="-228600" algn="just" rtl="0">
              <a:lnSpc>
                <a:spcPct val="103333"/>
              </a:lnSpc>
              <a:spcBef>
                <a:spcPts val="0"/>
              </a:spcBef>
              <a:spcAft>
                <a:spcPts val="0"/>
              </a:spcAft>
              <a:buSzPts val="2400"/>
              <a:buNone/>
            </a:pPr>
            <a:endParaRPr sz="2200">
              <a:solidFill>
                <a:srgbClr val="000000"/>
              </a:solidFill>
              <a:latin typeface="Calibri"/>
              <a:ea typeface="Calibri"/>
              <a:cs typeface="Calibri"/>
              <a:sym typeface="Calibri"/>
            </a:endParaRPr>
          </a:p>
          <a:p>
            <a:pPr marL="228600" lvl="0" indent="0" algn="just" rtl="0">
              <a:lnSpc>
                <a:spcPct val="103333"/>
              </a:lnSpc>
              <a:spcBef>
                <a:spcPts val="0"/>
              </a:spcBef>
              <a:spcAft>
                <a:spcPts val="0"/>
              </a:spcAft>
              <a:buSzPts val="2400"/>
              <a:buNone/>
            </a:pPr>
            <a:r>
              <a:rPr lang="es-ES" sz="2200">
                <a:solidFill>
                  <a:srgbClr val="000000"/>
                </a:solidFill>
              </a:rPr>
              <a:t>The movement among SMEs in Spain toward using less polluting packaging has been significant, yielding impressive results. Over 2,000 Spanish SMEs have adopted these practices, leading to substantial achievements. According to the report, more than 60,000 tonnes of raw materials have been saved, over 4 billion containers have been improved, and nearly 1 million tonnes of CO2 emissions have been avoided.</a:t>
            </a:r>
            <a:endParaRPr sz="2200">
              <a:latin typeface="Calibri"/>
              <a:ea typeface="Calibri"/>
              <a:cs typeface="Calibri"/>
              <a:sym typeface="Calibri"/>
            </a:endParaRPr>
          </a:p>
        </p:txBody>
      </p:sp>
      <p:pic>
        <p:nvPicPr>
          <p:cNvPr id="461" name="Google Shape;461;g2f0240af1f0_0_938" descr="Ecoembes">
            <a:hlinkClick r:id="rId3"/>
          </p:cNvPr>
          <p:cNvPicPr preferRelativeResize="0"/>
          <p:nvPr/>
        </p:nvPicPr>
        <p:blipFill rotWithShape="1">
          <a:blip r:embed="rId4">
            <a:alphaModFix/>
          </a:blip>
          <a:srcRect/>
          <a:stretch/>
        </p:blipFill>
        <p:spPr>
          <a:xfrm>
            <a:off x="757587" y="1192508"/>
            <a:ext cx="3054996" cy="9307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f0240af1f0_0_943"/>
          <p:cNvSpPr txBox="1">
            <a:spLocks noGrp="1"/>
          </p:cNvSpPr>
          <p:nvPr>
            <p:ph type="body" idx="1"/>
          </p:nvPr>
        </p:nvSpPr>
        <p:spPr>
          <a:xfrm>
            <a:off x="4586025" y="263471"/>
            <a:ext cx="6806100" cy="63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a:solidFill>
                  <a:srgbClr val="73B64B"/>
                </a:solidFill>
                <a:latin typeface="Calibri"/>
                <a:ea typeface="Calibri"/>
                <a:cs typeface="Calibri"/>
                <a:sym typeface="Calibri"/>
              </a:rPr>
              <a:t>Case study 2: PEFC SPAIN </a:t>
            </a:r>
            <a:endParaRPr/>
          </a:p>
          <a:p>
            <a:pPr marL="0" lvl="0" indent="0" algn="just" rtl="0">
              <a:lnSpc>
                <a:spcPct val="100000"/>
              </a:lnSpc>
              <a:spcBef>
                <a:spcPts val="0"/>
              </a:spcBef>
              <a:spcAft>
                <a:spcPts val="0"/>
              </a:spcAft>
              <a:buClr>
                <a:srgbClr val="73B64B"/>
              </a:buClr>
              <a:buSzPts val="2400"/>
              <a:buFont typeface="Arial"/>
              <a:buNone/>
            </a:pPr>
            <a:r>
              <a:rPr lang="es-ES" sz="2000" b="1" i="0" u="none" strike="noStrike">
                <a:solidFill>
                  <a:srgbClr val="000000"/>
                </a:solidFill>
                <a:latin typeface="Calibri"/>
                <a:ea typeface="Calibri"/>
                <a:cs typeface="Calibri"/>
                <a:sym typeface="Calibri"/>
              </a:rPr>
              <a:t>PEFC Spain </a:t>
            </a:r>
            <a:r>
              <a:rPr lang="es-ES" sz="2000" b="0" i="0" u="none" strike="noStrike">
                <a:solidFill>
                  <a:srgbClr val="000000"/>
                </a:solidFill>
                <a:latin typeface="Calibri"/>
                <a:ea typeface="Calibri"/>
                <a:cs typeface="Calibri"/>
                <a:sym typeface="Calibri"/>
              </a:rPr>
              <a:t>is a non-profit, non-governmental organisation that promotes and disseminates Sustainable Forest Management, through forest certification and the chain of custody of forest products. </a:t>
            </a:r>
            <a:endParaRPr/>
          </a:p>
          <a:p>
            <a:pPr marL="0" lvl="0" indent="0" algn="just" rtl="0">
              <a:lnSpc>
                <a:spcPct val="100000"/>
              </a:lnSpc>
              <a:spcBef>
                <a:spcPts val="0"/>
              </a:spcBef>
              <a:spcAft>
                <a:spcPts val="0"/>
              </a:spcAft>
              <a:buClr>
                <a:srgbClr val="73B64B"/>
              </a:buClr>
              <a:buSzPts val="2400"/>
              <a:buFont typeface="Arial"/>
              <a:buNone/>
            </a:pPr>
            <a:r>
              <a:rPr lang="es-ES" sz="2000" b="0" i="0" u="none" strike="noStrike">
                <a:solidFill>
                  <a:srgbClr val="000000"/>
                </a:solidFill>
                <a:latin typeface="Calibri"/>
                <a:ea typeface="Calibri"/>
                <a:cs typeface="Calibri"/>
                <a:sym typeface="Calibri"/>
              </a:rPr>
              <a:t>This contributes to environmental and biodiversity conservation and promotes the social economy, circularity and sustainable development. </a:t>
            </a:r>
            <a:endParaRPr/>
          </a:p>
          <a:p>
            <a:pPr marL="0" lvl="0" indent="0" algn="just" rtl="0">
              <a:lnSpc>
                <a:spcPct val="100000"/>
              </a:lnSpc>
              <a:spcBef>
                <a:spcPts val="0"/>
              </a:spcBef>
              <a:spcAft>
                <a:spcPts val="0"/>
              </a:spcAft>
              <a:buClr>
                <a:srgbClr val="73B64B"/>
              </a:buClr>
              <a:buSzPts val="2400"/>
              <a:buFont typeface="Arial"/>
              <a:buNone/>
            </a:pPr>
            <a:r>
              <a:rPr lang="es-ES" sz="2000" b="0" i="0" u="none" strike="noStrike">
                <a:solidFill>
                  <a:srgbClr val="000000"/>
                </a:solidFill>
                <a:latin typeface="Calibri"/>
                <a:ea typeface="Calibri"/>
                <a:cs typeface="Calibri"/>
                <a:sym typeface="Calibri"/>
              </a:rPr>
              <a:t>PEFC provides foresters, forest owners and managers, from small to large property, with a tool to demonstrate their responsible practices, while helping consumers and businesses choose sustainably sourced forest products. </a:t>
            </a:r>
            <a:endParaRPr/>
          </a:p>
          <a:p>
            <a:pPr marL="0" lvl="0" indent="0" algn="just" rtl="0">
              <a:lnSpc>
                <a:spcPct val="100000"/>
              </a:lnSpc>
              <a:spcBef>
                <a:spcPts val="0"/>
              </a:spcBef>
              <a:spcAft>
                <a:spcPts val="0"/>
              </a:spcAft>
              <a:buClr>
                <a:srgbClr val="73B64B"/>
              </a:buClr>
              <a:buSzPts val="2400"/>
              <a:buFont typeface="Arial"/>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b="1" i="0" u="none" strike="noStrike">
                <a:solidFill>
                  <a:srgbClr val="000000"/>
                </a:solidFill>
                <a:latin typeface="Calibri"/>
                <a:ea typeface="Calibri"/>
                <a:cs typeface="Calibri"/>
                <a:sym typeface="Calibri"/>
              </a:rPr>
              <a:t>In this case study we will analyse the case of construction projects</a:t>
            </a:r>
            <a:r>
              <a:rPr lang="es-ES" sz="2000" b="0" i="0" u="none" strike="noStrike">
                <a:solidFill>
                  <a:srgbClr val="000000"/>
                </a:solidFill>
                <a:latin typeface="Calibri"/>
                <a:ea typeface="Calibri"/>
                <a:cs typeface="Calibri"/>
                <a:sym typeface="Calibri"/>
              </a:rPr>
              <a:t>. The construction industry faces the challenge of proving that the wood supplied in the various projects comes from certified sustainable sources. </a:t>
            </a:r>
            <a:r>
              <a:rPr lang="es-ES" sz="2000" b="1" i="0" u="none" strike="noStrike">
                <a:solidFill>
                  <a:srgbClr val="000000"/>
                </a:solidFill>
                <a:latin typeface="Calibri"/>
                <a:ea typeface="Calibri"/>
                <a:cs typeface="Calibri"/>
                <a:sym typeface="Calibri"/>
              </a:rPr>
              <a:t>Chain of Custody certification is not always the most efficient option for these short-term projects involving different non-certified SME and micro-SME contractors.</a:t>
            </a:r>
            <a:endParaRPr sz="2000" b="1">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f0240af1f0_0_947"/>
          <p:cNvSpPr txBox="1">
            <a:spLocks noGrp="1"/>
          </p:cNvSpPr>
          <p:nvPr>
            <p:ph type="body" idx="1"/>
          </p:nvPr>
        </p:nvSpPr>
        <p:spPr>
          <a:xfrm>
            <a:off x="4586025" y="508075"/>
            <a:ext cx="67602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3B64B"/>
              </a:buClr>
              <a:buSzPts val="2400"/>
              <a:buNone/>
            </a:pPr>
            <a:r>
              <a:rPr lang="es-ES" sz="2000" b="0" i="0" u="none" strike="noStrike">
                <a:solidFill>
                  <a:srgbClr val="000000"/>
                </a:solidFill>
                <a:latin typeface="Calibri"/>
                <a:ea typeface="Calibri"/>
                <a:cs typeface="Calibri"/>
                <a:sym typeface="Calibri"/>
              </a:rPr>
              <a:t>Many contractors of all sizes will be involved in the project and not all will have their own Chain of Custody certification</a:t>
            </a:r>
            <a:r>
              <a:rPr lang="es-ES" sz="2000">
                <a:solidFill>
                  <a:srgbClr val="000000"/>
                </a:solidFill>
                <a:latin typeface="Calibri"/>
                <a:ea typeface="Calibri"/>
                <a:cs typeface="Calibri"/>
                <a:sym typeface="Calibri"/>
              </a:rPr>
              <a:t>, specially the smaller ones</a:t>
            </a:r>
            <a:r>
              <a:rPr lang="es-ES" sz="2000" b="0" i="0" u="none" strike="noStrike">
                <a:solidFill>
                  <a:srgbClr val="000000"/>
                </a:solidFill>
                <a:latin typeface="Calibri"/>
                <a:ea typeface="Calibri"/>
                <a:cs typeface="Calibri"/>
                <a:sym typeface="Calibri"/>
              </a:rPr>
              <a:t>. </a:t>
            </a:r>
            <a:endParaRPr/>
          </a:p>
          <a:p>
            <a:pPr marL="0" lvl="0" indent="0" algn="just" rtl="0">
              <a:lnSpc>
                <a:spcPct val="100000"/>
              </a:lnSpc>
              <a:spcBef>
                <a:spcPts val="0"/>
              </a:spcBef>
              <a:spcAft>
                <a:spcPts val="0"/>
              </a:spcAft>
              <a:buClr>
                <a:srgbClr val="73B64B"/>
              </a:buClr>
              <a:buSzPts val="2400"/>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None/>
            </a:pPr>
            <a:r>
              <a:rPr lang="es-ES" sz="2000" b="1" i="0" u="none" strike="noStrike">
                <a:solidFill>
                  <a:srgbClr val="000000"/>
                </a:solidFill>
                <a:latin typeface="Calibri"/>
                <a:ea typeface="Calibri"/>
                <a:cs typeface="Calibri"/>
                <a:sym typeface="Calibri"/>
              </a:rPr>
              <a:t>Project certification allows non-certified subcontractors to work under the "umbrella" of prime contractor certification, as long as all of their activities are limited to the certified project.</a:t>
            </a:r>
            <a:endParaRPr/>
          </a:p>
          <a:p>
            <a:pPr marL="0" lvl="0" indent="0" algn="just" rtl="0">
              <a:lnSpc>
                <a:spcPct val="100000"/>
              </a:lnSpc>
              <a:spcBef>
                <a:spcPts val="0"/>
              </a:spcBef>
              <a:spcAft>
                <a:spcPts val="0"/>
              </a:spcAft>
              <a:buClr>
                <a:srgbClr val="73B64B"/>
              </a:buClr>
              <a:buSzPts val="2400"/>
              <a:buNone/>
            </a:pPr>
            <a:endParaRPr sz="2000" b="1">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None/>
            </a:pPr>
            <a:r>
              <a:rPr lang="es-ES" sz="2000" b="0" i="0" u="none" strike="noStrike">
                <a:solidFill>
                  <a:srgbClr val="000000"/>
                </a:solidFill>
                <a:latin typeface="Calibri"/>
                <a:ea typeface="Calibri"/>
                <a:cs typeface="Calibri"/>
                <a:sym typeface="Calibri"/>
              </a:rPr>
              <a:t>The certification of the wood or its derived products used in the project provides an independent guarantee that it comes from sustainably managed forests, </a:t>
            </a:r>
            <a:r>
              <a:rPr lang="es-ES" sz="2000" b="1" i="0" u="none" strike="noStrike">
                <a:solidFill>
                  <a:srgbClr val="000000"/>
                </a:solidFill>
                <a:latin typeface="Calibri"/>
                <a:ea typeface="Calibri"/>
                <a:cs typeface="Calibri"/>
                <a:sym typeface="Calibri"/>
              </a:rPr>
              <a:t>ensuring traceability through each stage of the production process, from the forest to the final project.</a:t>
            </a:r>
            <a:endParaRPr/>
          </a:p>
          <a:p>
            <a:pPr marL="0" lvl="0" indent="0" algn="just" rtl="0">
              <a:lnSpc>
                <a:spcPct val="100000"/>
              </a:lnSpc>
              <a:spcBef>
                <a:spcPts val="0"/>
              </a:spcBef>
              <a:spcAft>
                <a:spcPts val="0"/>
              </a:spcAft>
              <a:buClr>
                <a:srgbClr val="73B64B"/>
              </a:buClr>
              <a:buSzPts val="2400"/>
              <a:buNone/>
            </a:pPr>
            <a:endParaRPr sz="2000" b="1">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None/>
            </a:pPr>
            <a:r>
              <a:rPr lang="es-ES" sz="2000" b="0" i="0" u="none" strike="noStrike">
                <a:solidFill>
                  <a:srgbClr val="000000"/>
                </a:solidFill>
                <a:latin typeface="Calibri"/>
                <a:ea typeface="Calibri"/>
                <a:cs typeface="Calibri"/>
                <a:sym typeface="Calibri"/>
              </a:rPr>
              <a:t>This type of certification makes visible the organisation's commitment to the sustainable management of forests, in line with the 2030 Sustainable Development Goals and the fight against climate change</a:t>
            </a:r>
            <a:r>
              <a:rPr lang="es-ES" sz="2000" b="1">
                <a:solidFill>
                  <a:srgbClr val="000000"/>
                </a:solidFill>
              </a:rPr>
              <a:t>.</a:t>
            </a:r>
            <a:endParaRPr b="1">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f0240af1f0_0_951"/>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a:solidFill>
                  <a:srgbClr val="73B64B"/>
                </a:solidFill>
              </a:rPr>
              <a:t>Case study 3: SIGRE </a:t>
            </a:r>
            <a:endParaRPr b="1">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sz="2000" i="0" u="none" strike="noStrike">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i="0" u="none" strike="noStrike">
                <a:solidFill>
                  <a:srgbClr val="000000"/>
                </a:solidFill>
                <a:latin typeface="Calibri"/>
                <a:ea typeface="Calibri"/>
                <a:cs typeface="Calibri"/>
                <a:sym typeface="Calibri"/>
              </a:rPr>
              <a:t>SIGRE is </a:t>
            </a:r>
            <a:r>
              <a:rPr lang="es-ES" sz="2000">
                <a:solidFill>
                  <a:srgbClr val="000000"/>
                </a:solidFill>
              </a:rPr>
              <a:t>a </a:t>
            </a:r>
            <a:r>
              <a:rPr lang="es-ES" sz="2000" i="0" u="none" strike="noStrike">
                <a:solidFill>
                  <a:srgbClr val="000000"/>
                </a:solidFill>
                <a:latin typeface="Calibri"/>
                <a:ea typeface="Calibri"/>
                <a:cs typeface="Calibri"/>
                <a:sym typeface="Calibri"/>
              </a:rPr>
              <a:t>Spanish non-profit organisation in charge of guaranteeing the correct environmental management of the packaging and remains of medicines that are generated in homes. </a:t>
            </a:r>
            <a:endParaRPr/>
          </a:p>
          <a:p>
            <a:pPr marL="0" lvl="0" indent="0" algn="just" rtl="0">
              <a:lnSpc>
                <a:spcPct val="100000"/>
              </a:lnSpc>
              <a:spcBef>
                <a:spcPts val="0"/>
              </a:spcBef>
              <a:spcAft>
                <a:spcPts val="0"/>
              </a:spcAft>
              <a:buClr>
                <a:srgbClr val="73B64B"/>
              </a:buClr>
              <a:buSzPts val="2400"/>
              <a:buFont typeface="Arial"/>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a:solidFill>
                  <a:srgbClr val="000000"/>
                </a:solidFill>
              </a:rPr>
              <a:t>Launched in 2001 as a result of collaboration between the pharmaceutical industry, pharmacies, and pharmaceutical distribution companies, this initiative aims to be an effective and efficient model</a:t>
            </a:r>
            <a:r>
              <a:rPr lang="es-ES" sz="2000" i="0" u="none" strike="noStrike">
                <a:solidFill>
                  <a:srgbClr val="000000"/>
                </a:solidFill>
                <a:latin typeface="Calibri"/>
                <a:ea typeface="Calibri"/>
                <a:cs typeface="Calibri"/>
                <a:sym typeface="Calibri"/>
              </a:rPr>
              <a:t> </a:t>
            </a:r>
            <a:endParaRPr/>
          </a:p>
          <a:p>
            <a:pPr marL="0" lvl="0" indent="0" algn="just" rtl="0">
              <a:lnSpc>
                <a:spcPct val="100000"/>
              </a:lnSpc>
              <a:spcBef>
                <a:spcPts val="0"/>
              </a:spcBef>
              <a:spcAft>
                <a:spcPts val="0"/>
              </a:spcAft>
              <a:buClr>
                <a:srgbClr val="73B64B"/>
              </a:buClr>
              <a:buSzPts val="2400"/>
              <a:buFont typeface="Arial"/>
              <a:buNone/>
            </a:pPr>
            <a:endParaRPr sz="20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b="1" i="0" u="none" strike="noStrike">
                <a:solidFill>
                  <a:srgbClr val="000000"/>
                </a:solidFill>
                <a:latin typeface="Calibri"/>
                <a:ea typeface="Calibri"/>
                <a:cs typeface="Calibri"/>
                <a:sym typeface="Calibri"/>
              </a:rPr>
              <a:t>One of its greatest achievements has been to involve the entire value chain of the medicine</a:t>
            </a:r>
            <a:r>
              <a:rPr lang="es-ES" sz="2000" b="1">
                <a:solidFill>
                  <a:srgbClr val="000000"/>
                </a:solidFill>
              </a:rPr>
              <a:t>, </a:t>
            </a:r>
            <a:r>
              <a:rPr lang="es-ES" sz="2000" b="1" i="0" u="none" strike="noStrike">
                <a:solidFill>
                  <a:srgbClr val="000000"/>
                </a:solidFill>
                <a:latin typeface="Calibri"/>
                <a:ea typeface="Calibri"/>
                <a:cs typeface="Calibri"/>
                <a:sym typeface="Calibri"/>
              </a:rPr>
              <a:t>especially the pharmacy network in the project. 100% of pharmacies in Spain are micro-SMEs.</a:t>
            </a:r>
            <a:endParaRPr sz="2000">
              <a:solidFill>
                <a:srgbClr val="000000"/>
              </a:solidFill>
              <a:latin typeface="Calibri"/>
              <a:ea typeface="Calibri"/>
              <a:cs typeface="Calibri"/>
              <a:sym typeface="Calibri"/>
            </a:endParaRPr>
          </a:p>
        </p:txBody>
      </p:sp>
      <p:pic>
        <p:nvPicPr>
          <p:cNvPr id="477" name="Google Shape;477;g2f0240af1f0_0_951">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f0240af1f0_0_956"/>
          <p:cNvSpPr txBox="1">
            <a:spLocks noGrp="1"/>
          </p:cNvSpPr>
          <p:nvPr>
            <p:ph type="body" idx="1"/>
          </p:nvPr>
        </p:nvSpPr>
        <p:spPr>
          <a:xfrm>
            <a:off x="4422951" y="835090"/>
            <a:ext cx="6704700" cy="5166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es-ES" sz="2000" i="0" u="none" strike="noStrike">
                <a:solidFill>
                  <a:srgbClr val="000000"/>
                </a:solidFill>
                <a:latin typeface="Calibri"/>
                <a:ea typeface="Calibri"/>
                <a:cs typeface="Calibri"/>
                <a:sym typeface="Calibri"/>
              </a:rPr>
              <a:t>SIGRE not only establishes the collection points for expired or leftover medicines at pharmacy points and organises their collection, but also trains pharmacy professionals and offers consultancy on sustainability, eco-design and traceability of medicines in order to prevent them from becoming non-recyclable waste. </a:t>
            </a:r>
            <a:endParaRPr/>
          </a:p>
          <a:p>
            <a:pPr marL="457200" lvl="0" indent="-228600" algn="just" rtl="0">
              <a:lnSpc>
                <a:spcPct val="103333"/>
              </a:lnSpc>
              <a:spcBef>
                <a:spcPts val="0"/>
              </a:spcBef>
              <a:spcAft>
                <a:spcPts val="0"/>
              </a:spcAft>
              <a:buSzPts val="2400"/>
              <a:buNone/>
            </a:pPr>
            <a:endParaRPr sz="2000">
              <a:solidFill>
                <a:srgbClr val="000000"/>
              </a:solidFill>
              <a:latin typeface="Calibri"/>
              <a:ea typeface="Calibri"/>
              <a:cs typeface="Calibri"/>
              <a:sym typeface="Calibri"/>
            </a:endParaRPr>
          </a:p>
          <a:p>
            <a:pPr marL="228600" lvl="0" indent="0" algn="just" rtl="0">
              <a:lnSpc>
                <a:spcPct val="103333"/>
              </a:lnSpc>
              <a:spcBef>
                <a:spcPts val="0"/>
              </a:spcBef>
              <a:spcAft>
                <a:spcPts val="0"/>
              </a:spcAft>
              <a:buSzPts val="2400"/>
              <a:buNone/>
            </a:pPr>
            <a:r>
              <a:rPr lang="es-ES" sz="2000">
                <a:solidFill>
                  <a:srgbClr val="000000"/>
                </a:solidFill>
              </a:rPr>
              <a:t>Such drugs are extremely harmful to the environment. Additionally, they are able to affect the entire food chain through wildlife and generate serious public health problems.</a:t>
            </a:r>
            <a:endParaRPr sz="2000">
              <a:solidFill>
                <a:srgbClr val="000000"/>
              </a:solidFill>
            </a:endParaRPr>
          </a:p>
        </p:txBody>
      </p:sp>
      <p:sp>
        <p:nvSpPr>
          <p:cNvPr id="483" name="Google Shape;483;g2f0240af1f0_0_956"/>
          <p:cNvSpPr txBox="1">
            <a:spLocks noGrp="1"/>
          </p:cNvSpPr>
          <p:nvPr>
            <p:ph type="body" idx="2"/>
          </p:nvPr>
        </p:nvSpPr>
        <p:spPr>
          <a:xfrm>
            <a:off x="-3459557" y="-590754"/>
            <a:ext cx="3125700" cy="17745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endParaRPr/>
          </a:p>
        </p:txBody>
      </p:sp>
      <p:pic>
        <p:nvPicPr>
          <p:cNvPr id="484" name="Google Shape;484;g2f0240af1f0_0_956">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g2f0240af1f0_0_962"/>
          <p:cNvPicPr preferRelativeResize="0">
            <a:picLocks noGrp="1"/>
          </p:cNvPicPr>
          <p:nvPr>
            <p:ph type="pic" idx="2"/>
          </p:nvPr>
        </p:nvPicPr>
        <p:blipFill rotWithShape="1">
          <a:blip r:embed="rId3">
            <a:alphaModFix amt="35000"/>
          </a:blip>
          <a:srcRect t="7742" b="7731"/>
          <a:stretch/>
        </p:blipFill>
        <p:spPr>
          <a:xfrm>
            <a:off x="0" y="-12469"/>
            <a:ext cx="12192000" cy="6870470"/>
          </a:xfrm>
          <a:prstGeom prst="rect">
            <a:avLst/>
          </a:prstGeom>
          <a:solidFill>
            <a:srgbClr val="BFBFBF"/>
          </a:solidFill>
          <a:ln>
            <a:noFill/>
          </a:ln>
          <a:effectLst>
            <a:outerShdw blurRad="57150" dist="19050" dir="5400000" algn="bl" rotWithShape="0">
              <a:srgbClr val="000000">
                <a:alpha val="48627"/>
              </a:srgbClr>
            </a:outerShdw>
          </a:effectLst>
        </p:spPr>
      </p:pic>
      <p:pic>
        <p:nvPicPr>
          <p:cNvPr id="490" name="Google Shape;490;g2f0240af1f0_0_962" title="Fotos gratis : blanco, textura, piso, linda, patrón, papel ..."/>
          <p:cNvPicPr preferRelativeResize="0"/>
          <p:nvPr/>
        </p:nvPicPr>
        <p:blipFill rotWithShape="1">
          <a:blip r:embed="rId4">
            <a:alphaModFix/>
          </a:blip>
          <a:srcRect/>
          <a:stretch/>
        </p:blipFill>
        <p:spPr>
          <a:xfrm>
            <a:off x="533250" y="864600"/>
            <a:ext cx="11232427" cy="4445874"/>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491" name="Google Shape;491;g2f0240af1f0_0_962"/>
          <p:cNvSpPr txBox="1"/>
          <p:nvPr/>
        </p:nvSpPr>
        <p:spPr>
          <a:xfrm>
            <a:off x="1125624" y="1273696"/>
            <a:ext cx="10277100" cy="4463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96E6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096E6C"/>
                </a:solidFill>
                <a:latin typeface="Arial"/>
                <a:ea typeface="Arial"/>
                <a:cs typeface="Arial"/>
                <a:sym typeface="Arial"/>
              </a:rPr>
              <a:t>“We don’t have to engage in grand, heroic actions to participate in change. Small acts, when multiplied by million of people, can transform the world.”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96E6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096E6C"/>
                </a:solidFill>
                <a:latin typeface="Arial"/>
                <a:ea typeface="Arial"/>
                <a:cs typeface="Arial"/>
                <a:sym typeface="Arial"/>
              </a:rPr>
              <a:t> </a:t>
            </a:r>
            <a:r>
              <a:rPr lang="es-ES" sz="2400" b="1" i="0" u="none" strike="noStrike" cap="none">
                <a:solidFill>
                  <a:srgbClr val="096E6C"/>
                </a:solidFill>
                <a:latin typeface="Arial"/>
                <a:ea typeface="Arial"/>
                <a:cs typeface="Arial"/>
                <a:sym typeface="Arial"/>
              </a:rPr>
              <a:t>Howard Zinn, expert in city planning, a builder and a land-use consultant who represented part of the San Fernando Valley on the Los Angeles City Council from 1981 until his death in 1986.</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br>
              <a:rPr lang="es-ES" sz="2400" b="1" i="0" u="none" strike="noStrike" cap="none">
                <a:solidFill>
                  <a:srgbClr val="096E6C"/>
                </a:solidFill>
                <a:latin typeface="Arial"/>
                <a:ea typeface="Arial"/>
                <a:cs typeface="Arial"/>
                <a:sym typeface="Arial"/>
              </a:rPr>
            </a:br>
            <a:endParaRPr sz="2400" b="1" i="0" u="none" strike="noStrike" cap="none">
              <a:solidFill>
                <a:srgbClr val="096E6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f0240af1f0_0_968"/>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498" name="Google Shape;498;g2f0240af1f0_0_96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04</a:t>
            </a:r>
            <a:endParaRPr/>
          </a:p>
        </p:txBody>
      </p:sp>
      <p:sp>
        <p:nvSpPr>
          <p:cNvPr id="499" name="Google Shape;499;g2f0240af1f0_0_968"/>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00" name="Google Shape;500;g2f0240af1f0_0_968"/>
          <p:cNvSpPr txBox="1"/>
          <p:nvPr/>
        </p:nvSpPr>
        <p:spPr>
          <a:xfrm>
            <a:off x="5906323" y="4514225"/>
            <a:ext cx="288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
        <p:nvSpPr>
          <p:cNvPr id="501" name="Google Shape;501;g2f0240af1f0_0_968"/>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s-ES" b="1">
                <a:solidFill>
                  <a:srgbClr val="000000"/>
                </a:solidFill>
              </a:rPr>
              <a:t>What is the main difference between a ‘supply chain’ and a ‘value chain’</a:t>
            </a:r>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The supply chain focuses on the flow of products and materials, while the value chain emphasizes the creation of value at each step of the process.</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The supply chain is concerned with marketing strategies, whereas the value chain is concerned with logistics and distribution.</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The supply chain involves customer service and support, while the value chain only involves manufacturing processes.</a:t>
            </a:r>
            <a:endParaRPr sz="2000">
              <a:solidFill>
                <a:srgbClr val="000000"/>
              </a:solidFill>
              <a:highlight>
                <a:srgbClr val="FFFFFF"/>
              </a:highlight>
            </a:endParaRPr>
          </a:p>
        </p:txBody>
      </p:sp>
      <p:sp>
        <p:nvSpPr>
          <p:cNvPr id="507" name="Google Shape;507;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f0240af1f0_0_735"/>
          <p:cNvSpPr txBox="1">
            <a:spLocks noGrp="1"/>
          </p:cNvSpPr>
          <p:nvPr>
            <p:ph type="body" idx="2"/>
          </p:nvPr>
        </p:nvSpPr>
        <p:spPr>
          <a:xfrm>
            <a:off x="5335297" y="804645"/>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a:t>Introduction to the module</a:t>
            </a:r>
            <a:endParaRPr/>
          </a:p>
        </p:txBody>
      </p:sp>
      <p:sp>
        <p:nvSpPr>
          <p:cNvPr id="227" name="Google Shape;227;g2f0240af1f0_0_735"/>
          <p:cNvSpPr txBox="1">
            <a:spLocks noGrp="1"/>
          </p:cNvSpPr>
          <p:nvPr>
            <p:ph type="body" idx="4"/>
          </p:nvPr>
        </p:nvSpPr>
        <p:spPr>
          <a:xfrm>
            <a:off x="5357000" y="155921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a:t>Supply chain Transparency  </a:t>
            </a:r>
            <a:endParaRPr/>
          </a:p>
        </p:txBody>
      </p:sp>
      <p:sp>
        <p:nvSpPr>
          <p:cNvPr id="228" name="Google Shape;228;g2f0240af1f0_0_735"/>
          <p:cNvSpPr txBox="1">
            <a:spLocks noGrp="1"/>
          </p:cNvSpPr>
          <p:nvPr>
            <p:ph type="body" idx="6"/>
          </p:nvPr>
        </p:nvSpPr>
        <p:spPr>
          <a:xfrm>
            <a:off x="5363579" y="236190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a:t>Case Studies</a:t>
            </a:r>
            <a:endParaRPr/>
          </a:p>
        </p:txBody>
      </p:sp>
      <p:sp>
        <p:nvSpPr>
          <p:cNvPr id="229" name="Google Shape;229;g2f0240af1f0_0_735"/>
          <p:cNvSpPr txBox="1">
            <a:spLocks noGrp="1"/>
          </p:cNvSpPr>
          <p:nvPr>
            <p:ph type="body" idx="8"/>
          </p:nvPr>
        </p:nvSpPr>
        <p:spPr>
          <a:xfrm>
            <a:off x="5385282" y="313251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a:t>Assessment</a:t>
            </a:r>
            <a:endParaRPr/>
          </a:p>
        </p:txBody>
      </p:sp>
      <p:sp>
        <p:nvSpPr>
          <p:cNvPr id="230" name="Google Shape;230;g2f0240af1f0_0_735"/>
          <p:cNvSpPr txBox="1">
            <a:spLocks noGrp="1"/>
          </p:cNvSpPr>
          <p:nvPr>
            <p:ph type="body" idx="13"/>
          </p:nvPr>
        </p:nvSpPr>
        <p:spPr>
          <a:xfrm>
            <a:off x="5363579" y="388708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a:t>Key terms and definitions</a:t>
            </a:r>
            <a:endParaRPr/>
          </a:p>
        </p:txBody>
      </p:sp>
      <p:sp>
        <p:nvSpPr>
          <p:cNvPr id="231" name="Google Shape;231;g2f0240af1f0_0_735"/>
          <p:cNvSpPr txBox="1">
            <a:spLocks noGrp="1"/>
          </p:cNvSpPr>
          <p:nvPr>
            <p:ph type="body" idx="14"/>
          </p:nvPr>
        </p:nvSpPr>
        <p:spPr>
          <a:xfrm>
            <a:off x="511849" y="804645"/>
            <a:ext cx="2528400" cy="139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s-ES"/>
              <a:t>TABLE OF CONTENTS</a:t>
            </a:r>
            <a:endParaRPr/>
          </a:p>
        </p:txBody>
      </p:sp>
      <p:sp>
        <p:nvSpPr>
          <p:cNvPr id="232" name="Google Shape;232;g2f0240af1f0_0_735"/>
          <p:cNvSpPr txBox="1">
            <a:spLocks noGrp="1"/>
          </p:cNvSpPr>
          <p:nvPr>
            <p:ph type="body" idx="1"/>
          </p:nvPr>
        </p:nvSpPr>
        <p:spPr>
          <a:xfrm>
            <a:off x="4500000" y="804645"/>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01</a:t>
            </a:r>
            <a:endParaRPr/>
          </a:p>
        </p:txBody>
      </p:sp>
      <p:sp>
        <p:nvSpPr>
          <p:cNvPr id="233" name="Google Shape;233;g2f0240af1f0_0_735"/>
          <p:cNvSpPr txBox="1">
            <a:spLocks noGrp="1"/>
          </p:cNvSpPr>
          <p:nvPr>
            <p:ph type="body" idx="3"/>
          </p:nvPr>
        </p:nvSpPr>
        <p:spPr>
          <a:xfrm>
            <a:off x="4521703" y="155921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02</a:t>
            </a:r>
            <a:endParaRPr/>
          </a:p>
        </p:txBody>
      </p:sp>
      <p:sp>
        <p:nvSpPr>
          <p:cNvPr id="234" name="Google Shape;234;g2f0240af1f0_0_735"/>
          <p:cNvSpPr txBox="1">
            <a:spLocks noGrp="1"/>
          </p:cNvSpPr>
          <p:nvPr>
            <p:ph type="body" idx="5"/>
          </p:nvPr>
        </p:nvSpPr>
        <p:spPr>
          <a:xfrm>
            <a:off x="4528282" y="236190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03</a:t>
            </a:r>
            <a:endParaRPr/>
          </a:p>
        </p:txBody>
      </p:sp>
      <p:sp>
        <p:nvSpPr>
          <p:cNvPr id="235" name="Google Shape;235;g2f0240af1f0_0_735"/>
          <p:cNvSpPr txBox="1">
            <a:spLocks noGrp="1"/>
          </p:cNvSpPr>
          <p:nvPr>
            <p:ph type="body" idx="7"/>
          </p:nvPr>
        </p:nvSpPr>
        <p:spPr>
          <a:xfrm>
            <a:off x="4549985" y="313251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04</a:t>
            </a:r>
            <a:endParaRPr/>
          </a:p>
        </p:txBody>
      </p:sp>
      <p:sp>
        <p:nvSpPr>
          <p:cNvPr id="236" name="Google Shape;236;g2f0240af1f0_0_735"/>
          <p:cNvSpPr txBox="1">
            <a:spLocks noGrp="1"/>
          </p:cNvSpPr>
          <p:nvPr>
            <p:ph type="body" idx="9"/>
          </p:nvPr>
        </p:nvSpPr>
        <p:spPr>
          <a:xfrm>
            <a:off x="4528282" y="388708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05</a:t>
            </a:r>
            <a:endParaRPr/>
          </a:p>
        </p:txBody>
      </p:sp>
      <p:sp>
        <p:nvSpPr>
          <p:cNvPr id="237" name="Google Shape;237;g2f0240af1f0_0_735"/>
          <p:cNvSpPr txBox="1"/>
          <p:nvPr/>
        </p:nvSpPr>
        <p:spPr>
          <a:xfrm>
            <a:off x="5385282" y="4609268"/>
            <a:ext cx="5857800" cy="689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s-E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38" name="Google Shape;238;g2f0240af1f0_0_735"/>
          <p:cNvSpPr txBox="1"/>
          <p:nvPr/>
        </p:nvSpPr>
        <p:spPr>
          <a:xfrm>
            <a:off x="4549985" y="4609268"/>
            <a:ext cx="700500" cy="68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s-E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Q2</a:t>
            </a:r>
            <a:endParaRPr/>
          </a:p>
        </p:txBody>
      </p:sp>
      <p:sp>
        <p:nvSpPr>
          <p:cNvPr id="513" name="Google Shape;513;p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s-ES" b="1">
                <a:solidFill>
                  <a:srgbClr val="000000"/>
                </a:solidFill>
                <a:latin typeface="Calibri"/>
                <a:ea typeface="Calibri"/>
                <a:cs typeface="Calibri"/>
                <a:sym typeface="Calibri"/>
              </a:rPr>
              <a:t>What is the primary focus of the Corporate Sustainability Reporting Directive (CSRD)?</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Identifying and mitigating actual and potential adverse impacts in the value chain.</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Reporting on environmental and social impact activities using a standardized framework.</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Establishing a code of conduct for business activities.</a:t>
            </a:r>
            <a:endParaRPr sz="2000">
              <a:solidFill>
                <a:srgbClr val="000000"/>
              </a:solidFill>
              <a:highlight>
                <a:srgbClr val="FFFFFF"/>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
          <p:cNvSpPr txBox="1">
            <a:spLocks noGrp="1"/>
          </p:cNvSpPr>
          <p:nvPr>
            <p:ph type="body" idx="1"/>
          </p:nvPr>
        </p:nvSpPr>
        <p:spPr>
          <a:xfrm>
            <a:off x="4738225" y="513743"/>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s-ES" b="1">
                <a:solidFill>
                  <a:srgbClr val="202124"/>
                </a:solidFill>
                <a:latin typeface="Calibri"/>
                <a:ea typeface="Calibri"/>
                <a:cs typeface="Calibri"/>
                <a:sym typeface="Calibri"/>
              </a:rPr>
              <a:t>How does the Corporate Sustainability Due Diligence Directive (CS3D) differ from the CSRD in terms of its main purpose?</a:t>
            </a:r>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CS3D focuses on the acceptance of a code of conduct and action plans to address adverse impacts, while CSRD focuses on standardized reporting of sustainability data.</a:t>
            </a:r>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CS3D requires reporting on environmental impact activities, whereas CSRD mandates due diligence in the value chain.</a:t>
            </a:r>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CS3D is concerned with the disclosure of financial data, while CSRD addresses non-financial performance.</a:t>
            </a:r>
            <a:endParaRPr/>
          </a:p>
        </p:txBody>
      </p:sp>
      <p:sp>
        <p:nvSpPr>
          <p:cNvPr id="519" name="Google Shape;519;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b="1">
                <a:solidFill>
                  <a:srgbClr val="202124"/>
                </a:solidFill>
                <a:latin typeface="Calibri"/>
                <a:ea typeface="Calibri"/>
                <a:cs typeface="Calibri"/>
                <a:sym typeface="Calibri"/>
              </a:rPr>
              <a:t>Which directive requires third-country companies to assess and mitigate their adverse impacts in the value chain?</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Corporate Sustainability Due Diligence Directive (CSDDD)</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Corporate Sustainability Reporting Directive (CSRD)</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Both CSRD and CSDDD</a:t>
            </a:r>
            <a:endParaRPr sz="2000">
              <a:solidFill>
                <a:srgbClr val="000000"/>
              </a:solidFill>
              <a:highlight>
                <a:srgbClr val="FFFFFF"/>
              </a:highlight>
            </a:endParaRPr>
          </a:p>
        </p:txBody>
      </p:sp>
      <p:sp>
        <p:nvSpPr>
          <p:cNvPr id="525" name="Google Shape;525;p1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1"/>
          <p:cNvSpPr txBox="1">
            <a:spLocks noGrp="1"/>
          </p:cNvSpPr>
          <p:nvPr>
            <p:ph type="body" idx="1"/>
          </p:nvPr>
        </p:nvSpPr>
        <p:spPr>
          <a:xfrm>
            <a:off x="4854482" y="701740"/>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b="1">
                <a:solidFill>
                  <a:srgbClr val="202124"/>
                </a:solidFill>
                <a:latin typeface="Calibri"/>
                <a:ea typeface="Calibri"/>
                <a:cs typeface="Calibri"/>
                <a:sym typeface="Calibri"/>
              </a:rPr>
              <a:t>According to the given text, what is true about the obligations of micro companies under the CS3D and CSRD Directives?</a:t>
            </a:r>
            <a:endParaRPr b="1">
              <a:solidFill>
                <a:srgbClr val="202124"/>
              </a:solidFill>
            </a:endParaRPr>
          </a:p>
          <a:p>
            <a:pPr marL="457200" lvl="0" indent="-457200" algn="just" rtl="0">
              <a:lnSpc>
                <a:spcPct val="150000"/>
              </a:lnSpc>
              <a:spcBef>
                <a:spcPts val="0"/>
              </a:spcBef>
              <a:spcAft>
                <a:spcPts val="0"/>
              </a:spcAft>
              <a:buSzPts val="2400"/>
              <a:buFont typeface="Arial"/>
              <a:buAutoNum type="alphaUcPeriod"/>
            </a:pPr>
            <a:r>
              <a:rPr lang="es-ES" sz="2000">
                <a:solidFill>
                  <a:srgbClr val="000000"/>
                </a:solidFill>
                <a:highlight>
                  <a:srgbClr val="FFFFFF"/>
                </a:highlight>
              </a:rPr>
              <a:t>Microcompanies have direct obligations under the CS3D Directive and must comply with all sustainability reporting requirements</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LcParenR"/>
            </a:pPr>
            <a:r>
              <a:rPr lang="es-ES" sz="2000">
                <a:solidFill>
                  <a:srgbClr val="000000"/>
                </a:solidFill>
                <a:highlight>
                  <a:srgbClr val="FFFFFF"/>
                </a:highlight>
              </a:rPr>
              <a:t>Microcompanies have no direct obligations, but they face indirect obligations by being part of a value or supply chain, such as providing data and adopting sustainability codes of conduct.</a:t>
            </a:r>
            <a:endParaRPr sz="200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LcParenR"/>
            </a:pPr>
            <a:r>
              <a:rPr lang="es-ES" sz="2000">
                <a:solidFill>
                  <a:srgbClr val="000000"/>
                </a:solidFill>
                <a:highlight>
                  <a:srgbClr val="FFFFFF"/>
                </a:highlight>
              </a:rPr>
              <a:t>Microcompanies are exempt from both direct and indirect obligations related to corporate sustainability and due diligence</a:t>
            </a:r>
            <a:endParaRPr sz="2000">
              <a:solidFill>
                <a:srgbClr val="000000"/>
              </a:solidFill>
              <a:highlight>
                <a:srgbClr val="FFFFFF"/>
              </a:highlight>
            </a:endParaRPr>
          </a:p>
        </p:txBody>
      </p:sp>
      <p:sp>
        <p:nvSpPr>
          <p:cNvPr id="531" name="Google Shape;531;p1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Q5</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s-ES"/>
              <a:t>Answer Key</a:t>
            </a:r>
            <a:endParaRPr/>
          </a:p>
        </p:txBody>
      </p:sp>
      <p:sp>
        <p:nvSpPr>
          <p:cNvPr id="537" name="Google Shape;537;p12"/>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s-ES">
                <a:solidFill>
                  <a:srgbClr val="000000"/>
                </a:solidFill>
              </a:rPr>
              <a:t>Q1: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Q4: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Q5: 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2f0240af1f0_0_986"/>
          <p:cNvPicPr preferRelativeResize="0">
            <a:picLocks noGrp="1"/>
          </p:cNvPicPr>
          <p:nvPr>
            <p:ph type="pic" idx="2"/>
          </p:nvPr>
        </p:nvPicPr>
        <p:blipFill rotWithShape="1">
          <a:blip r:embed="rId3">
            <a:alphaModFix/>
          </a:blip>
          <a:srcRect t="30282" b="30282"/>
          <a:stretch/>
        </p:blipFill>
        <p:spPr>
          <a:xfrm>
            <a:off x="799128" y="698972"/>
            <a:ext cx="10203656" cy="5365456"/>
          </a:xfrm>
          <a:prstGeom prst="rect">
            <a:avLst/>
          </a:prstGeom>
          <a:solidFill>
            <a:srgbClr val="BFBFBF"/>
          </a:solidFill>
          <a:ln>
            <a:noFill/>
          </a:ln>
        </p:spPr>
      </p:pic>
      <p:pic>
        <p:nvPicPr>
          <p:cNvPr id="543" name="Google Shape;543;g2f0240af1f0_0_986" title="Fotos gratis : blanco, textura, piso, linda, patrón, papel ..."/>
          <p:cNvPicPr preferRelativeResize="0"/>
          <p:nvPr/>
        </p:nvPicPr>
        <p:blipFill rotWithShape="1">
          <a:blip r:embed="rId4">
            <a:alphaModFix/>
          </a:blip>
          <a:srcRect/>
          <a:stretch/>
        </p:blipFill>
        <p:spPr>
          <a:xfrm>
            <a:off x="1136050" y="2497349"/>
            <a:ext cx="10180200" cy="2454699"/>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544" name="Google Shape;544;g2f0240af1f0_0_986"/>
          <p:cNvSpPr txBox="1"/>
          <p:nvPr/>
        </p:nvSpPr>
        <p:spPr>
          <a:xfrm>
            <a:off x="1428150" y="4105448"/>
            <a:ext cx="9335700" cy="8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es-ES" sz="2000" b="1" i="0" u="none" strike="noStrike" cap="none">
                <a:solidFill>
                  <a:srgbClr val="414141"/>
                </a:solidFill>
                <a:latin typeface="Calibri"/>
                <a:ea typeface="Calibri"/>
                <a:cs typeface="Calibri"/>
                <a:sym typeface="Calibri"/>
              </a:rPr>
              <a:t>Francois-Henri Pinault, General Manager of France Bois Industries</a:t>
            </a:r>
            <a:endParaRPr sz="2300" b="0" i="0" u="none" strike="noStrike" cap="none">
              <a:solidFill>
                <a:srgbClr val="000000"/>
              </a:solidFill>
              <a:latin typeface="Arial"/>
              <a:ea typeface="Arial"/>
              <a:cs typeface="Arial"/>
              <a:sym typeface="Arial"/>
            </a:endParaRPr>
          </a:p>
        </p:txBody>
      </p:sp>
      <p:sp>
        <p:nvSpPr>
          <p:cNvPr id="545" name="Google Shape;545;g2f0240af1f0_0_986"/>
          <p:cNvSpPr txBox="1"/>
          <p:nvPr/>
        </p:nvSpPr>
        <p:spPr>
          <a:xfrm>
            <a:off x="1135175" y="2828856"/>
            <a:ext cx="10203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414141"/>
                </a:solidFill>
                <a:latin typeface="Calibri"/>
                <a:ea typeface="Calibri"/>
                <a:cs typeface="Calibri"/>
                <a:sym typeface="Calibri"/>
              </a:rPr>
              <a:t>“Sustainable development is a fundamental break that’s going to reshuffle the entire deck. There are companies today that are going to dominate in the future simply because they understand that.”</a:t>
            </a:r>
            <a:endParaRPr sz="2400" b="1" i="0" u="none" strike="noStrike" cap="none">
              <a:solidFill>
                <a:srgbClr val="01010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2f0240af1f0_0_99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552" name="Google Shape;552;g2f0240af1f0_0_99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05</a:t>
            </a:r>
            <a:endParaRPr/>
          </a:p>
        </p:txBody>
      </p:sp>
      <p:sp>
        <p:nvSpPr>
          <p:cNvPr id="553" name="Google Shape;553;g2f0240af1f0_0_99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4" name="Google Shape;554;g2f0240af1f0_0_993"/>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2f0240af1f0_0_1001"/>
          <p:cNvSpPr txBox="1">
            <a:spLocks noGrp="1"/>
          </p:cNvSpPr>
          <p:nvPr>
            <p:ph type="body" idx="1"/>
          </p:nvPr>
        </p:nvSpPr>
        <p:spPr>
          <a:xfrm>
            <a:off x="4634275" y="497850"/>
            <a:ext cx="6665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sz="2000" b="1">
                <a:solidFill>
                  <a:srgbClr val="000000"/>
                </a:solidFill>
              </a:rPr>
              <a:t>Supply chains</a:t>
            </a:r>
            <a:r>
              <a:rPr lang="es-ES" sz="2000">
                <a:solidFill>
                  <a:srgbClr val="000000"/>
                </a:solidFill>
              </a:rPr>
              <a:t> is related mainly to products: involves the movement of components and finished products from suppliers to manufacturers, distributors, retailers and ultimately to end users.  </a:t>
            </a:r>
            <a:endParaRPr/>
          </a:p>
          <a:p>
            <a:pPr marL="457200" lvl="0" indent="-381000" algn="just" rtl="0">
              <a:lnSpc>
                <a:spcPct val="100000"/>
              </a:lnSpc>
              <a:spcBef>
                <a:spcPts val="1000"/>
              </a:spcBef>
              <a:spcAft>
                <a:spcPts val="0"/>
              </a:spcAft>
              <a:buClr>
                <a:srgbClr val="000000"/>
              </a:buClr>
              <a:buSzPts val="2400"/>
              <a:buFont typeface="Calibri"/>
              <a:buChar char="●"/>
            </a:pPr>
            <a:r>
              <a:rPr lang="es-ES" sz="2000">
                <a:solidFill>
                  <a:srgbClr val="000000"/>
                </a:solidFill>
              </a:rPr>
              <a:t>While </a:t>
            </a:r>
            <a:r>
              <a:rPr lang="es-ES" sz="2000" b="1">
                <a:solidFill>
                  <a:srgbClr val="000000"/>
                </a:solidFill>
              </a:rPr>
              <a:t>value chains</a:t>
            </a:r>
            <a:r>
              <a:rPr lang="es-ES" sz="2000">
                <a:solidFill>
                  <a:srgbClr val="000000"/>
                </a:solidFill>
              </a:rPr>
              <a:t> definition has a larger extent: not only limits itself to the production and distribution of goods but also to the provision of services and </a:t>
            </a:r>
            <a:r>
              <a:rPr lang="es-ES" sz="2000" u="sng">
                <a:solidFill>
                  <a:srgbClr val="000000"/>
                </a:solidFill>
              </a:rPr>
              <a:t>all the related activities of every partner involved in their upstream and downstream established business relations (contractors, subcontractors, other legal entities and the employment of all of them)</a:t>
            </a:r>
            <a:endParaRPr/>
          </a:p>
          <a:p>
            <a:pPr marL="457200" lvl="0" indent="-381000" algn="just" rtl="0">
              <a:lnSpc>
                <a:spcPct val="100000"/>
              </a:lnSpc>
              <a:spcBef>
                <a:spcPts val="1000"/>
              </a:spcBef>
              <a:spcAft>
                <a:spcPts val="0"/>
              </a:spcAft>
              <a:buClr>
                <a:srgbClr val="000000"/>
              </a:buClr>
              <a:buSzPts val="2400"/>
              <a:buFont typeface="Calibri"/>
              <a:buChar char="●"/>
            </a:pPr>
            <a:r>
              <a:rPr lang="es-ES" sz="2000" b="1">
                <a:solidFill>
                  <a:srgbClr val="000000"/>
                </a:solidFill>
              </a:rPr>
              <a:t>SME means a micro, small or a medium-sized enterprise, </a:t>
            </a:r>
            <a:r>
              <a:rPr lang="es-ES" sz="2000">
                <a:solidFill>
                  <a:srgbClr val="000000"/>
                </a:solidFill>
              </a:rPr>
              <a:t>irrespective of its legal form that have less than 250 employees </a:t>
            </a:r>
            <a:endParaRPr/>
          </a:p>
          <a:p>
            <a:pPr marL="457200" lvl="0" indent="-381000" algn="just" rtl="0">
              <a:lnSpc>
                <a:spcPct val="100000"/>
              </a:lnSpc>
              <a:spcBef>
                <a:spcPts val="1000"/>
              </a:spcBef>
              <a:spcAft>
                <a:spcPts val="0"/>
              </a:spcAft>
              <a:buClr>
                <a:srgbClr val="000000"/>
              </a:buClr>
              <a:buSzPts val="2400"/>
              <a:buFont typeface="Calibri"/>
              <a:buChar char="●"/>
            </a:pPr>
            <a:r>
              <a:rPr lang="es-ES" sz="2000" b="1">
                <a:solidFill>
                  <a:srgbClr val="000000"/>
                </a:solidFill>
              </a:rPr>
              <a:t>Micro-smes or micro companies</a:t>
            </a:r>
            <a:r>
              <a:rPr lang="es-ES" sz="2000">
                <a:solidFill>
                  <a:srgbClr val="000000"/>
                </a:solidFill>
              </a:rPr>
              <a:t>: companies of less than 10 employees.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2f0240af1f0_0_1005"/>
          <p:cNvSpPr txBox="1">
            <a:spLocks noGrp="1"/>
          </p:cNvSpPr>
          <p:nvPr>
            <p:ph type="body" idx="1"/>
          </p:nvPr>
        </p:nvSpPr>
        <p:spPr>
          <a:xfrm>
            <a:off x="4350650" y="337100"/>
            <a:ext cx="7086000" cy="6183900"/>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es-ES" sz="2000" b="1">
                <a:solidFill>
                  <a:srgbClr val="000000"/>
                </a:solidFill>
              </a:rPr>
              <a:t>Adverse environmental impact</a:t>
            </a:r>
            <a:r>
              <a:rPr lang="es-ES" sz="2000">
                <a:solidFill>
                  <a:srgbClr val="000000"/>
                </a:solidFill>
              </a:rPr>
              <a:t>: means an adverse impact on the environment resulting from the violation of one of the prohibitions and obligations pursuant to international environmental conventions.</a:t>
            </a:r>
            <a:endParaRPr sz="2000">
              <a:solidFill>
                <a:srgbClr val="000000"/>
              </a:solidFill>
            </a:endParaRPr>
          </a:p>
          <a:p>
            <a:pPr marL="571500" lvl="0" indent="-342900" algn="just" rtl="0">
              <a:lnSpc>
                <a:spcPct val="103333"/>
              </a:lnSpc>
              <a:spcBef>
                <a:spcPts val="0"/>
              </a:spcBef>
              <a:spcAft>
                <a:spcPts val="0"/>
              </a:spcAft>
              <a:buSzPts val="2400"/>
              <a:buFont typeface="Arial"/>
              <a:buChar char="•"/>
            </a:pPr>
            <a:r>
              <a:rPr lang="es-ES" sz="2000" b="1">
                <a:solidFill>
                  <a:srgbClr val="000000"/>
                </a:solidFill>
              </a:rPr>
              <a:t>Adverse human rights impact</a:t>
            </a:r>
            <a:r>
              <a:rPr lang="es-ES" sz="2000">
                <a:solidFill>
                  <a:srgbClr val="000000"/>
                </a:solidFill>
              </a:rPr>
              <a:t>: means an adverse impact on protected persons resulting from the violation of one of the rights or prohibitions in international conventions and declarations. </a:t>
            </a:r>
            <a:endParaRPr sz="2000">
              <a:solidFill>
                <a:srgbClr val="000000"/>
              </a:solidFill>
            </a:endParaRPr>
          </a:p>
          <a:p>
            <a:pPr marL="571500" lvl="0" indent="-342900" algn="just" rtl="0">
              <a:lnSpc>
                <a:spcPct val="103333"/>
              </a:lnSpc>
              <a:spcBef>
                <a:spcPts val="0"/>
              </a:spcBef>
              <a:spcAft>
                <a:spcPts val="0"/>
              </a:spcAft>
              <a:buSzPts val="2400"/>
              <a:buFont typeface="Arial"/>
              <a:buChar char="•"/>
            </a:pPr>
            <a:r>
              <a:rPr lang="es-ES" sz="2000" b="1">
                <a:solidFill>
                  <a:srgbClr val="000000"/>
                </a:solidFill>
              </a:rPr>
              <a:t>Business relationship</a:t>
            </a:r>
            <a:r>
              <a:rPr lang="es-ES" sz="2000">
                <a:solidFill>
                  <a:srgbClr val="000000"/>
                </a:solidFill>
              </a:rPr>
              <a:t> means a relationship with a contractor, subcontractor or any other legal entities (partners):</a:t>
            </a:r>
            <a:endParaRPr/>
          </a:p>
          <a:p>
            <a:pPr marL="1028700" lvl="1" indent="-342900" algn="just" rtl="0">
              <a:lnSpc>
                <a:spcPct val="103333"/>
              </a:lnSpc>
              <a:spcBef>
                <a:spcPts val="0"/>
              </a:spcBef>
              <a:spcAft>
                <a:spcPts val="0"/>
              </a:spcAft>
              <a:buSzPts val="2400"/>
              <a:buFont typeface="Calibri"/>
              <a:buChar char="₋"/>
            </a:pPr>
            <a:r>
              <a:rPr lang="es-ES" sz="1800">
                <a:solidFill>
                  <a:srgbClr val="000000"/>
                </a:solidFill>
                <a:latin typeface="Calibri"/>
                <a:ea typeface="Calibri"/>
                <a:cs typeface="Calibri"/>
                <a:sym typeface="Calibri"/>
              </a:rPr>
              <a:t>with whom the company has a commercial agreement or to whom the company provides financing, insurance or reinsurance or.</a:t>
            </a:r>
            <a:endParaRPr/>
          </a:p>
          <a:p>
            <a:pPr marL="1028700" lvl="1" indent="-342900" algn="just" rtl="0">
              <a:lnSpc>
                <a:spcPct val="103333"/>
              </a:lnSpc>
              <a:spcBef>
                <a:spcPts val="0"/>
              </a:spcBef>
              <a:spcAft>
                <a:spcPts val="0"/>
              </a:spcAft>
              <a:buSzPts val="2400"/>
              <a:buFont typeface="Calibri"/>
              <a:buChar char="₋"/>
            </a:pPr>
            <a:r>
              <a:rPr lang="es-ES" sz="1800">
                <a:solidFill>
                  <a:srgbClr val="000000"/>
                </a:solidFill>
                <a:latin typeface="Calibri"/>
                <a:ea typeface="Calibri"/>
                <a:cs typeface="Calibri"/>
                <a:sym typeface="Calibri"/>
              </a:rPr>
              <a:t>that performs business operations related to the products or services of the company on the behalf of the company</a:t>
            </a:r>
            <a:endParaRPr sz="1800">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f0240af1f0_0_1009"/>
          <p:cNvSpPr txBox="1">
            <a:spLocks noGrp="1"/>
          </p:cNvSpPr>
          <p:nvPr>
            <p:ph type="body" idx="1"/>
          </p:nvPr>
        </p:nvSpPr>
        <p:spPr>
          <a:xfrm>
            <a:off x="4215539" y="497850"/>
            <a:ext cx="6952200" cy="5828100"/>
          </a:xfrm>
          <a:prstGeom prst="rect">
            <a:avLst/>
          </a:prstGeom>
          <a:noFill/>
          <a:ln>
            <a:noFill/>
          </a:ln>
        </p:spPr>
        <p:txBody>
          <a:bodyPr spcFirstLastPara="1" wrap="square" lIns="91425" tIns="45700" rIns="91425" bIns="45700" anchor="t" anchorCtr="0">
            <a:noAutofit/>
          </a:bodyPr>
          <a:lstStyle/>
          <a:p>
            <a:pPr marL="800100" lvl="0" indent="-342900" algn="just" rtl="0">
              <a:lnSpc>
                <a:spcPct val="115000"/>
              </a:lnSpc>
              <a:spcBef>
                <a:spcPts val="1000"/>
              </a:spcBef>
              <a:spcAft>
                <a:spcPts val="0"/>
              </a:spcAft>
              <a:buSzPts val="2400"/>
              <a:buFont typeface="Arial"/>
              <a:buChar char="•"/>
            </a:pPr>
            <a:r>
              <a:rPr lang="es-ES" sz="2200" b="1">
                <a:solidFill>
                  <a:srgbClr val="000000"/>
                </a:solidFill>
              </a:rPr>
              <a:t>Established business relationship </a:t>
            </a:r>
            <a:r>
              <a:rPr lang="es-ES" sz="2200">
                <a:solidFill>
                  <a:srgbClr val="000000"/>
                </a:solidFill>
              </a:rPr>
              <a:t>means a business relationship, whether direct or indirect, which is expected to be lasting, in view of the intensity or duration and which does not represent a negligible or merely ancillary part of the value chain.</a:t>
            </a:r>
            <a:endParaRPr sz="2200"/>
          </a:p>
          <a:p>
            <a:pPr marL="800100" lvl="0" indent="-342900" algn="just" rtl="0">
              <a:lnSpc>
                <a:spcPct val="115000"/>
              </a:lnSpc>
              <a:spcBef>
                <a:spcPts val="2000"/>
              </a:spcBef>
              <a:spcAft>
                <a:spcPts val="0"/>
              </a:spcAft>
              <a:buSzPts val="2400"/>
              <a:buFont typeface="Arial"/>
              <a:buChar char="•"/>
            </a:pPr>
            <a:r>
              <a:rPr lang="es-ES" sz="2200" b="1">
                <a:solidFill>
                  <a:srgbClr val="000000"/>
                </a:solidFill>
              </a:rPr>
              <a:t>Subsidiary</a:t>
            </a:r>
            <a:r>
              <a:rPr lang="es-ES" sz="2200">
                <a:solidFill>
                  <a:srgbClr val="000000"/>
                </a:solidFill>
              </a:rPr>
              <a:t>: means a legal person through which the activity of a controlled undertaking is exercised.  </a:t>
            </a:r>
            <a:endParaRPr sz="2200"/>
          </a:p>
          <a:p>
            <a:pPr marL="800100" lvl="0" indent="-342900" algn="just" rtl="0">
              <a:lnSpc>
                <a:spcPct val="115000"/>
              </a:lnSpc>
              <a:spcBef>
                <a:spcPts val="2000"/>
              </a:spcBef>
              <a:spcAft>
                <a:spcPts val="0"/>
              </a:spcAft>
              <a:buSzPts val="2400"/>
              <a:buFont typeface="Arial"/>
              <a:buChar char="•"/>
            </a:pPr>
            <a:r>
              <a:rPr lang="es-ES" sz="2200" b="1">
                <a:solidFill>
                  <a:srgbClr val="000000"/>
                </a:solidFill>
              </a:rPr>
              <a:t>Stakeholders</a:t>
            </a:r>
            <a:r>
              <a:rPr lang="es-ES" sz="2200">
                <a:solidFill>
                  <a:srgbClr val="000000"/>
                </a:solidFill>
              </a:rPr>
              <a:t>: means the company’s employees, employees of its subsidiaries, and other individuals, groups communities or entities whose rights or interests are or could be defined by the products, services, and operations of that company, its subsidiaries and its business relationships. </a:t>
            </a:r>
            <a:endParaRPr sz="2200"/>
          </a:p>
          <a:p>
            <a:pPr marL="800100" lvl="0" indent="-190500" algn="just" rtl="0">
              <a:lnSpc>
                <a:spcPct val="115000"/>
              </a:lnSpc>
              <a:spcBef>
                <a:spcPts val="2000"/>
              </a:spcBef>
              <a:spcAft>
                <a:spcPts val="1000"/>
              </a:spcAft>
              <a:buSzPts val="2400"/>
              <a:buFont typeface="Arial"/>
              <a:buNone/>
            </a:pPr>
            <a:endParaRPr sz="20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2f0240af1f0_0_752"/>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245" name="Google Shape;245;g2f0240af1f0_0_75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01</a:t>
            </a:r>
            <a:endParaRPr/>
          </a:p>
        </p:txBody>
      </p:sp>
      <p:sp>
        <p:nvSpPr>
          <p:cNvPr id="246" name="Google Shape;246;g2f0240af1f0_0_752"/>
          <p:cNvSpPr/>
          <p:nvPr/>
        </p:nvSpPr>
        <p:spPr>
          <a:xfrm>
            <a:off x="5988116" y="475965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7" name="Google Shape;247;g2f0240af1f0_0_752"/>
          <p:cNvSpPr txBox="1"/>
          <p:nvPr/>
        </p:nvSpPr>
        <p:spPr>
          <a:xfrm>
            <a:off x="6163904" y="4770223"/>
            <a:ext cx="4521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INTRODUCTION TO THE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g2f0240af1f0_0_1013"/>
          <p:cNvPicPr preferRelativeResize="0">
            <a:picLocks noGrp="1"/>
          </p:cNvPicPr>
          <p:nvPr>
            <p:ph type="pic" idx="2"/>
          </p:nvPr>
        </p:nvPicPr>
        <p:blipFill rotWithShape="1">
          <a:blip r:embed="rId3">
            <a:alphaModFix/>
          </a:blip>
          <a:srcRect t="7742" b="7731"/>
          <a:stretch/>
        </p:blipFill>
        <p:spPr>
          <a:xfrm>
            <a:off x="0" y="-12469"/>
            <a:ext cx="12192000" cy="6870470"/>
          </a:xfrm>
          <a:prstGeom prst="rect">
            <a:avLst/>
          </a:prstGeom>
          <a:solidFill>
            <a:srgbClr val="BFBFBF"/>
          </a:solidFill>
          <a:ln>
            <a:noFill/>
          </a:ln>
        </p:spPr>
      </p:pic>
      <p:pic>
        <p:nvPicPr>
          <p:cNvPr id="575" name="Google Shape;575;g2f0240af1f0_0_1013" title="Fotos gratis : blanco, textura, piso, linda, patrón, papel ..."/>
          <p:cNvPicPr preferRelativeResize="0"/>
          <p:nvPr/>
        </p:nvPicPr>
        <p:blipFill rotWithShape="1">
          <a:blip r:embed="rId4">
            <a:alphaModFix/>
          </a:blip>
          <a:srcRect/>
          <a:stretch/>
        </p:blipFill>
        <p:spPr>
          <a:xfrm>
            <a:off x="403200" y="1313925"/>
            <a:ext cx="11481226" cy="3449376"/>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576" name="Google Shape;576;g2f0240af1f0_0_1013"/>
          <p:cNvSpPr txBox="1">
            <a:spLocks noGrp="1"/>
          </p:cNvSpPr>
          <p:nvPr>
            <p:ph type="body" idx="3"/>
          </p:nvPr>
        </p:nvSpPr>
        <p:spPr>
          <a:xfrm>
            <a:off x="686938" y="1550124"/>
            <a:ext cx="10771800" cy="26610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000"/>
              <a:buNone/>
            </a:pPr>
            <a:endParaRPr sz="2900" b="1">
              <a:solidFill>
                <a:srgbClr val="010101"/>
              </a:solidFill>
            </a:endParaRPr>
          </a:p>
          <a:p>
            <a:pPr marL="457200" lvl="0" indent="-228600" algn="l" rtl="0">
              <a:lnSpc>
                <a:spcPct val="90000"/>
              </a:lnSpc>
              <a:spcBef>
                <a:spcPts val="1000"/>
              </a:spcBef>
              <a:spcAft>
                <a:spcPts val="0"/>
              </a:spcAft>
              <a:buSzPts val="3000"/>
              <a:buNone/>
            </a:pPr>
            <a:endParaRPr sz="2900" b="1">
              <a:solidFill>
                <a:srgbClr val="010101"/>
              </a:solidFill>
            </a:endParaRPr>
          </a:p>
          <a:p>
            <a:pPr marL="457200" lvl="0" indent="-228600" algn="ctr" rtl="0">
              <a:lnSpc>
                <a:spcPct val="90000"/>
              </a:lnSpc>
              <a:spcBef>
                <a:spcPts val="1000"/>
              </a:spcBef>
              <a:spcAft>
                <a:spcPts val="0"/>
              </a:spcAft>
              <a:buSzPts val="3000"/>
              <a:buNone/>
            </a:pPr>
            <a:r>
              <a:rPr lang="es-ES" sz="2900" b="1">
                <a:solidFill>
                  <a:srgbClr val="010101"/>
                </a:solidFill>
              </a:rPr>
              <a:t>“</a:t>
            </a:r>
            <a:r>
              <a:rPr lang="es-ES" sz="2800" b="1">
                <a:latin typeface="Arial"/>
                <a:ea typeface="Arial"/>
                <a:cs typeface="Arial"/>
                <a:sym typeface="Arial"/>
              </a:rPr>
              <a:t>The greatest threat to our planet is the belief that someone else will save it.” </a:t>
            </a:r>
            <a:endParaRPr/>
          </a:p>
          <a:p>
            <a:pPr marL="457200" lvl="0" indent="-228600" algn="ctr" rtl="0">
              <a:lnSpc>
                <a:spcPct val="90000"/>
              </a:lnSpc>
              <a:spcBef>
                <a:spcPts val="1000"/>
              </a:spcBef>
              <a:spcAft>
                <a:spcPts val="0"/>
              </a:spcAft>
              <a:buSzPts val="3000"/>
              <a:buNone/>
            </a:pPr>
            <a:endParaRPr sz="2800">
              <a:latin typeface="Arial"/>
              <a:ea typeface="Arial"/>
              <a:cs typeface="Arial"/>
              <a:sym typeface="Arial"/>
            </a:endParaRPr>
          </a:p>
          <a:p>
            <a:pPr marL="457200" lvl="0" indent="-228600" algn="ctr" rtl="0">
              <a:lnSpc>
                <a:spcPct val="90000"/>
              </a:lnSpc>
              <a:spcBef>
                <a:spcPts val="1000"/>
              </a:spcBef>
              <a:spcAft>
                <a:spcPts val="0"/>
              </a:spcAft>
              <a:buSzPts val="3000"/>
              <a:buNone/>
            </a:pPr>
            <a:r>
              <a:rPr lang="es-ES" sz="2400" b="1">
                <a:latin typeface="Arial"/>
                <a:ea typeface="Arial"/>
                <a:cs typeface="Arial"/>
                <a:sym typeface="Arial"/>
              </a:rPr>
              <a:t>Robert Swan, World-Class Speaker and Polar Explorer.</a:t>
            </a:r>
            <a:endParaRPr/>
          </a:p>
          <a:p>
            <a:pPr marL="457200" lvl="0" indent="-228600" algn="ctr" rtl="0">
              <a:lnSpc>
                <a:spcPct val="90000"/>
              </a:lnSpc>
              <a:spcBef>
                <a:spcPts val="1000"/>
              </a:spcBef>
              <a:spcAft>
                <a:spcPts val="0"/>
              </a:spcAft>
              <a:buSzPts val="3000"/>
              <a:buNone/>
            </a:pPr>
            <a:br>
              <a:rPr lang="es-ES" sz="2800">
                <a:latin typeface="Arial"/>
                <a:ea typeface="Arial"/>
                <a:cs typeface="Arial"/>
                <a:sym typeface="Arial"/>
              </a:rPr>
            </a:br>
            <a:endParaRPr sz="2800">
              <a:latin typeface="Arial"/>
              <a:ea typeface="Arial"/>
              <a:cs typeface="Arial"/>
              <a:sym typeface="Arial"/>
            </a:endParaRPr>
          </a:p>
          <a:p>
            <a:pPr marL="228600" lvl="0" indent="-228600" algn="ctr" rtl="0">
              <a:lnSpc>
                <a:spcPct val="90000"/>
              </a:lnSpc>
              <a:spcBef>
                <a:spcPts val="1000"/>
              </a:spcBef>
              <a:spcAft>
                <a:spcPts val="0"/>
              </a:spcAft>
              <a:buClr>
                <a:srgbClr val="595959"/>
              </a:buClr>
              <a:buSzPts val="3000"/>
              <a:buNone/>
            </a:pPr>
            <a:endParaRPr sz="700" b="1">
              <a:solidFill>
                <a:srgbClr val="01010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2f0240af1f0_0_1019"/>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583" name="Google Shape;583;g2f0240af1f0_0_1019"/>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06</a:t>
            </a:r>
            <a:endParaRPr/>
          </a:p>
        </p:txBody>
      </p:sp>
      <p:sp>
        <p:nvSpPr>
          <p:cNvPr id="584" name="Google Shape;584;g2f0240af1f0_0_1019"/>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85" name="Google Shape;585;g2f0240af1f0_0_1019"/>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f0240af1f0_0_1027"/>
          <p:cNvSpPr txBox="1">
            <a:spLocks noGrp="1"/>
          </p:cNvSpPr>
          <p:nvPr>
            <p:ph type="body" idx="2"/>
          </p:nvPr>
        </p:nvSpPr>
        <p:spPr>
          <a:xfrm>
            <a:off x="375750" y="2017706"/>
            <a:ext cx="11440500" cy="4280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000000"/>
              </a:buClr>
              <a:buSzPts val="1600"/>
              <a:buFont typeface="Arial"/>
              <a:buChar char="•"/>
            </a:pPr>
            <a:r>
              <a:rPr lang="es-ES" sz="2200">
                <a:solidFill>
                  <a:srgbClr val="000000"/>
                </a:solidFill>
              </a:rPr>
              <a:t>DIRECTIVE (EU) 2022/2464 OF THE EUROPEAN PARLIAMENT AND OF THE COUNCIL of 14 December 2022 amending Regulation (EU) No 537/2014, Directive 2004/109/EC, Directive 2006/43/EC and Directive 2013/34/EU, as regards corporate sustainability reporting. </a:t>
            </a:r>
            <a:endParaRPr sz="2200">
              <a:solidFill>
                <a:srgbClr val="000000"/>
              </a:solidFill>
            </a:endParaRPr>
          </a:p>
          <a:p>
            <a:pPr marL="342900" lvl="0" indent="-241300" algn="just" rtl="0">
              <a:lnSpc>
                <a:spcPct val="100000"/>
              </a:lnSpc>
              <a:spcBef>
                <a:spcPts val="0"/>
              </a:spcBef>
              <a:spcAft>
                <a:spcPts val="0"/>
              </a:spcAft>
              <a:buClr>
                <a:srgbClr val="000000"/>
              </a:buClr>
              <a:buSzPts val="1600"/>
              <a:buFont typeface="Arial"/>
              <a:buNone/>
            </a:pPr>
            <a:endParaRPr sz="2200">
              <a:solidFill>
                <a:srgbClr val="000000"/>
              </a:solidFill>
            </a:endParaRPr>
          </a:p>
          <a:p>
            <a:pPr marL="342900" lvl="0" indent="-342900" algn="just" rtl="0">
              <a:lnSpc>
                <a:spcPct val="100000"/>
              </a:lnSpc>
              <a:spcBef>
                <a:spcPts val="0"/>
              </a:spcBef>
              <a:spcAft>
                <a:spcPts val="0"/>
              </a:spcAft>
              <a:buClr>
                <a:srgbClr val="000000"/>
              </a:buClr>
              <a:buSzPts val="1600"/>
              <a:buFont typeface="Arial"/>
              <a:buChar char="•"/>
            </a:pPr>
            <a:r>
              <a:rPr lang="es-ES" sz="2200">
                <a:solidFill>
                  <a:srgbClr val="000000"/>
                </a:solidFill>
              </a:rPr>
              <a:t>Proposal for a DIRECTIVE OF THE EUROPEAN PARLIAMENT AND OF THE COUNCIL on Corporate Sustainability Due Diligence and amending Directive (EU) 2019/1937COM/2022/71 final.</a:t>
            </a:r>
            <a:endParaRPr sz="2200">
              <a:solidFill>
                <a:srgbClr val="000000"/>
              </a:solidFill>
            </a:endParaRPr>
          </a:p>
          <a:p>
            <a:pPr marL="342900" lvl="0" indent="-241300" algn="just" rtl="0">
              <a:lnSpc>
                <a:spcPct val="100000"/>
              </a:lnSpc>
              <a:spcBef>
                <a:spcPts val="0"/>
              </a:spcBef>
              <a:spcAft>
                <a:spcPts val="0"/>
              </a:spcAft>
              <a:buClr>
                <a:srgbClr val="000000"/>
              </a:buClr>
              <a:buSzPts val="1600"/>
              <a:buFont typeface="Arial"/>
              <a:buNone/>
            </a:pPr>
            <a:endParaRPr sz="2200">
              <a:solidFill>
                <a:srgbClr val="000000"/>
              </a:solidFill>
            </a:endParaRPr>
          </a:p>
          <a:p>
            <a:pPr marL="342900" lvl="0" indent="-342900" algn="just" rtl="0">
              <a:lnSpc>
                <a:spcPct val="100000"/>
              </a:lnSpc>
              <a:spcBef>
                <a:spcPts val="0"/>
              </a:spcBef>
              <a:spcAft>
                <a:spcPts val="0"/>
              </a:spcAft>
              <a:buClr>
                <a:srgbClr val="000000"/>
              </a:buClr>
              <a:buSzPts val="1600"/>
              <a:buFont typeface="Arial"/>
              <a:buChar char="•"/>
            </a:pPr>
            <a:r>
              <a:rPr lang="es-ES" sz="2200">
                <a:solidFill>
                  <a:srgbClr val="000000"/>
                </a:solidFill>
              </a:rPr>
              <a:t>Communication from the Commission to the European Parliament, the European Council, the Council, the European Economic and Social Committee and the Committee of the Regions — The European Green Deal (</a:t>
            </a:r>
            <a:r>
              <a:rPr lang="es-ES" sz="2200" u="sng">
                <a:solidFill>
                  <a:srgbClr val="000000"/>
                </a:solidFill>
                <a:hlinkClick r:id="rId3">
                  <a:extLst>
                    <a:ext uri="{A12FA001-AC4F-418D-AE19-62706E023703}">
                      <ahyp:hlinkClr xmlns:ahyp="http://schemas.microsoft.com/office/drawing/2018/hyperlinkcolor" val="tx"/>
                    </a:ext>
                  </a:extLst>
                </a:hlinkClick>
              </a:rPr>
              <a:t>COM(2019) 640 final</a:t>
            </a:r>
            <a:r>
              <a:rPr lang="es-ES" sz="2200">
                <a:solidFill>
                  <a:srgbClr val="000000"/>
                </a:solidFill>
              </a:rPr>
              <a:t>, 11.12.2019). </a:t>
            </a:r>
            <a:endParaRPr sz="2200">
              <a:solidFill>
                <a:srgbClr val="000000"/>
              </a:solidFill>
            </a:endParaRPr>
          </a:p>
          <a:p>
            <a:pPr marL="342900" lvl="0" indent="-241300" algn="just" rtl="0">
              <a:lnSpc>
                <a:spcPct val="100000"/>
              </a:lnSpc>
              <a:spcBef>
                <a:spcPts val="0"/>
              </a:spcBef>
              <a:spcAft>
                <a:spcPts val="0"/>
              </a:spcAft>
              <a:buClr>
                <a:srgbClr val="000000"/>
              </a:buClr>
              <a:buSzPts val="1600"/>
              <a:buFont typeface="Arial"/>
              <a:buNone/>
            </a:pPr>
            <a:endParaRPr sz="2200">
              <a:solidFill>
                <a:srgbClr val="000000"/>
              </a:solidFill>
            </a:endParaRPr>
          </a:p>
          <a:p>
            <a:pPr marL="342900" lvl="0" indent="-342900" algn="just" rtl="0">
              <a:lnSpc>
                <a:spcPct val="100000"/>
              </a:lnSpc>
              <a:spcBef>
                <a:spcPts val="0"/>
              </a:spcBef>
              <a:spcAft>
                <a:spcPts val="0"/>
              </a:spcAft>
              <a:buClr>
                <a:srgbClr val="000000"/>
              </a:buClr>
              <a:buSzPts val="1600"/>
              <a:buFont typeface="Arial"/>
              <a:buChar char="•"/>
            </a:pPr>
            <a:r>
              <a:rPr lang="es-ES" sz="2200">
                <a:solidFill>
                  <a:srgbClr val="000000"/>
                </a:solidFill>
              </a:rPr>
              <a:t>SME United, Implementation of the Green Deal Next Steps, Andreas Brieger, Climate/Energy/Environment Policy Director.</a:t>
            </a:r>
            <a:endParaRPr sz="2200">
              <a:solidFill>
                <a:srgbClr val="000000"/>
              </a:solidFill>
            </a:endParaRPr>
          </a:p>
        </p:txBody>
      </p:sp>
      <p:sp>
        <p:nvSpPr>
          <p:cNvPr id="591" name="Google Shape;591;g2f0240af1f0_0_1027"/>
          <p:cNvSpPr txBox="1">
            <a:spLocks noGrp="1"/>
          </p:cNvSpPr>
          <p:nvPr>
            <p:ph type="body" idx="1"/>
          </p:nvPr>
        </p:nvSpPr>
        <p:spPr>
          <a:xfrm>
            <a:off x="375750"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s-ES"/>
              <a:t>REFERENCES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f0240af1f0_0_1032"/>
          <p:cNvSpPr txBox="1">
            <a:spLocks noGrp="1"/>
          </p:cNvSpPr>
          <p:nvPr>
            <p:ph type="body" idx="1"/>
          </p:nvPr>
        </p:nvSpPr>
        <p:spPr>
          <a:xfrm>
            <a:off x="7799501" y="5533317"/>
            <a:ext cx="3890400" cy="466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s-ES"/>
              <a:t>www.</a:t>
            </a:r>
            <a:r>
              <a:rPr lang="es-ES" b="1"/>
              <a:t>website</a:t>
            </a:r>
            <a:r>
              <a:rPr lang="es-ES"/>
              <a:t>.eu</a:t>
            </a:r>
            <a:endParaRPr/>
          </a:p>
          <a:p>
            <a:pPr marL="0" lvl="0" indent="0" algn="ctr" rtl="0">
              <a:lnSpc>
                <a:spcPct val="100000"/>
              </a:lnSpc>
              <a:spcBef>
                <a:spcPts val="0"/>
              </a:spcBef>
              <a:spcAft>
                <a:spcPts val="0"/>
              </a:spcAft>
              <a:buClr>
                <a:schemeClr val="lt1"/>
              </a:buClr>
              <a:buSzPts val="2400"/>
              <a:buNone/>
            </a:pPr>
            <a:endParaRPr/>
          </a:p>
        </p:txBody>
      </p:sp>
      <p:sp>
        <p:nvSpPr>
          <p:cNvPr id="598" name="Google Shape;598;g2f0240af1f0_0_1032"/>
          <p:cNvSpPr txBox="1">
            <a:spLocks noGrp="1"/>
          </p:cNvSpPr>
          <p:nvPr>
            <p:ph type="body" idx="2"/>
          </p:nvPr>
        </p:nvSpPr>
        <p:spPr>
          <a:xfrm>
            <a:off x="1283799" y="3277107"/>
            <a:ext cx="5881800" cy="796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s-ES"/>
              <a:t>Any questions?</a:t>
            </a:r>
            <a:endParaRPr/>
          </a:p>
        </p:txBody>
      </p:sp>
      <p:sp>
        <p:nvSpPr>
          <p:cNvPr id="599" name="Google Shape;599;g2f0240af1f0_0_1032"/>
          <p:cNvSpPr txBox="1">
            <a:spLocks noGrp="1"/>
          </p:cNvSpPr>
          <p:nvPr>
            <p:ph type="body" idx="3"/>
          </p:nvPr>
        </p:nvSpPr>
        <p:spPr>
          <a:xfrm>
            <a:off x="1221181" y="2678292"/>
            <a:ext cx="5881800" cy="63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s-ES"/>
              <a:t>Thank You</a:t>
            </a:r>
            <a:endParaRPr/>
          </a:p>
        </p:txBody>
      </p:sp>
      <p:grpSp>
        <p:nvGrpSpPr>
          <p:cNvPr id="600" name="Google Shape;600;g2f0240af1f0_0_1032"/>
          <p:cNvGrpSpPr/>
          <p:nvPr/>
        </p:nvGrpSpPr>
        <p:grpSpPr>
          <a:xfrm>
            <a:off x="8380429" y="2920720"/>
            <a:ext cx="3194069" cy="538962"/>
            <a:chOff x="5349842" y="8302092"/>
            <a:chExt cx="1664791" cy="280914"/>
          </a:xfrm>
        </p:grpSpPr>
        <p:grpSp>
          <p:nvGrpSpPr>
            <p:cNvPr id="601" name="Google Shape;601;g2f0240af1f0_0_1032"/>
            <p:cNvGrpSpPr/>
            <p:nvPr/>
          </p:nvGrpSpPr>
          <p:grpSpPr>
            <a:xfrm>
              <a:off x="6388049" y="8302147"/>
              <a:ext cx="280653" cy="280653"/>
              <a:chOff x="1950027" y="2499889"/>
              <a:chExt cx="850463" cy="850463"/>
            </a:xfrm>
          </p:grpSpPr>
          <p:sp>
            <p:nvSpPr>
              <p:cNvPr id="602" name="Google Shape;602;g2f0240af1f0_0_103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03" name="Google Shape;603;g2f0240af1f0_0_1032"/>
              <p:cNvGrpSpPr/>
              <p:nvPr/>
            </p:nvGrpSpPr>
            <p:grpSpPr>
              <a:xfrm>
                <a:off x="2107521" y="2657382"/>
                <a:ext cx="535476" cy="535477"/>
                <a:chOff x="2107521" y="2657382"/>
                <a:chExt cx="535476" cy="535477"/>
              </a:xfrm>
            </p:grpSpPr>
            <p:sp>
              <p:nvSpPr>
                <p:cNvPr id="604" name="Google Shape;604;g2f0240af1f0_0_103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5" name="Google Shape;605;g2f0240af1f0_0_103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g2f0240af1f0_0_103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07" name="Google Shape;607;g2f0240af1f0_0_1032"/>
            <p:cNvGrpSpPr/>
            <p:nvPr/>
          </p:nvGrpSpPr>
          <p:grpSpPr>
            <a:xfrm>
              <a:off x="5695772" y="8302147"/>
              <a:ext cx="280653" cy="280653"/>
              <a:chOff x="-147782" y="2499889"/>
              <a:chExt cx="850463" cy="850463"/>
            </a:xfrm>
          </p:grpSpPr>
          <p:sp>
            <p:nvSpPr>
              <p:cNvPr id="608" name="Google Shape;608;g2f0240af1f0_0_103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9" name="Google Shape;609;g2f0240af1f0_0_103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10" name="Google Shape;610;g2f0240af1f0_0_1032"/>
            <p:cNvGrpSpPr/>
            <p:nvPr/>
          </p:nvGrpSpPr>
          <p:grpSpPr>
            <a:xfrm>
              <a:off x="6733980" y="8302147"/>
              <a:ext cx="280653" cy="280653"/>
              <a:chOff x="2998302" y="2499889"/>
              <a:chExt cx="850463" cy="850463"/>
            </a:xfrm>
          </p:grpSpPr>
          <p:sp>
            <p:nvSpPr>
              <p:cNvPr id="611" name="Google Shape;611;g2f0240af1f0_0_103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g2f0240af1f0_0_103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13" name="Google Shape;613;g2f0240af1f0_0_1032"/>
            <p:cNvGrpSpPr/>
            <p:nvPr/>
          </p:nvGrpSpPr>
          <p:grpSpPr>
            <a:xfrm>
              <a:off x="5349842" y="8302146"/>
              <a:ext cx="280653" cy="280860"/>
              <a:chOff x="-1196056" y="2499889"/>
              <a:chExt cx="850463" cy="851092"/>
            </a:xfrm>
          </p:grpSpPr>
          <p:sp>
            <p:nvSpPr>
              <p:cNvPr id="614" name="Google Shape;614;g2f0240af1f0_0_103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5" name="Google Shape;615;g2f0240af1f0_0_103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6" name="Google Shape;616;g2f0240af1f0_0_1032"/>
            <p:cNvSpPr/>
            <p:nvPr/>
          </p:nvSpPr>
          <p:spPr>
            <a:xfrm>
              <a:off x="6041891" y="8302092"/>
              <a:ext cx="280653" cy="28065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17" name="Google Shape;617;g2f0240af1f0_0_103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f0240af1f0_0_760"/>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OVERVIEW OF THE TOPIC</a:t>
            </a:r>
            <a:endParaRPr/>
          </a:p>
        </p:txBody>
      </p:sp>
      <p:sp>
        <p:nvSpPr>
          <p:cNvPr id="253" name="Google Shape;253;g2f0240af1f0_0_760"/>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01</a:t>
            </a:r>
            <a:endParaRPr/>
          </a:p>
        </p:txBody>
      </p:sp>
      <p:sp>
        <p:nvSpPr>
          <p:cNvPr id="254" name="Google Shape;254;g2f0240af1f0_0_760"/>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OBJECTIVES</a:t>
            </a:r>
            <a:endParaRPr/>
          </a:p>
          <a:p>
            <a:pPr marL="0" lvl="0" indent="0" algn="l" rtl="0">
              <a:lnSpc>
                <a:spcPct val="100000"/>
              </a:lnSpc>
              <a:spcBef>
                <a:spcPts val="0"/>
              </a:spcBef>
              <a:spcAft>
                <a:spcPts val="0"/>
              </a:spcAft>
              <a:buClr>
                <a:srgbClr val="73B64B"/>
              </a:buClr>
              <a:buSzPts val="2400"/>
              <a:buNone/>
            </a:pPr>
            <a:endParaRPr/>
          </a:p>
        </p:txBody>
      </p:sp>
      <p:sp>
        <p:nvSpPr>
          <p:cNvPr id="255" name="Google Shape;255;g2f0240af1f0_0_760"/>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56" name="Google Shape;256;g2f0240af1f0_0_760"/>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02</a:t>
            </a:r>
            <a:endParaRPr/>
          </a:p>
        </p:txBody>
      </p:sp>
      <p:sp>
        <p:nvSpPr>
          <p:cNvPr id="257" name="Google Shape;257;g2f0240af1f0_0_760"/>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03</a:t>
            </a:r>
            <a:endParaRPr/>
          </a:p>
        </p:txBody>
      </p:sp>
      <p:sp>
        <p:nvSpPr>
          <p:cNvPr id="258" name="Google Shape;258;g2f0240af1f0_0_760"/>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9" name="Google Shape;259;g2f0240af1f0_0_760"/>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0" name="Google Shape;260;g2f0240af1f0_0_76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f0240af1f0_0_772"/>
          <p:cNvSpPr txBox="1">
            <a:spLocks noGrp="1"/>
          </p:cNvSpPr>
          <p:nvPr>
            <p:ph type="body" idx="1"/>
          </p:nvPr>
        </p:nvSpPr>
        <p:spPr>
          <a:xfrm>
            <a:off x="563050" y="411100"/>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s-ES"/>
              <a:t>OVERVIEW</a:t>
            </a:r>
            <a:endParaRPr/>
          </a:p>
        </p:txBody>
      </p:sp>
      <p:sp>
        <p:nvSpPr>
          <p:cNvPr id="266" name="Google Shape;266;g2f0240af1f0_0_772"/>
          <p:cNvSpPr txBox="1">
            <a:spLocks noGrp="1"/>
          </p:cNvSpPr>
          <p:nvPr>
            <p:ph type="body" idx="2"/>
          </p:nvPr>
        </p:nvSpPr>
        <p:spPr>
          <a:xfrm>
            <a:off x="533200" y="871400"/>
            <a:ext cx="10766100" cy="55755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es-ES">
                <a:solidFill>
                  <a:srgbClr val="000000"/>
                </a:solidFill>
              </a:rPr>
              <a:t>Achieving the goals and objectives on sustainability directly implies the involvement of all stakeholders which, indeed, can be ensured by “cascade procedures” in value and supply chains in the economy.</a:t>
            </a:r>
            <a:endParaRPr>
              <a:solidFill>
                <a:srgbClr val="000000"/>
              </a:solidFill>
            </a:endParaRPr>
          </a:p>
          <a:p>
            <a:pPr marL="419100" lvl="0" indent="-342900" algn="just" rtl="0">
              <a:lnSpc>
                <a:spcPct val="100000"/>
              </a:lnSpc>
              <a:spcBef>
                <a:spcPts val="0"/>
              </a:spcBef>
              <a:spcAft>
                <a:spcPts val="0"/>
              </a:spcAft>
              <a:buClr>
                <a:srgbClr val="000000"/>
              </a:buClr>
              <a:buSzPts val="2400"/>
              <a:buFont typeface="Arial"/>
              <a:buChar char="•"/>
            </a:pPr>
            <a:r>
              <a:rPr lang="es-ES">
                <a:solidFill>
                  <a:srgbClr val="000000"/>
                </a:solidFill>
              </a:rPr>
              <a:t>Improving transparency across supply chains can contribute to ensure ethical and sustainable sourcing practices across value chains.</a:t>
            </a:r>
            <a:endParaRPr>
              <a:solidFill>
                <a:srgbClr val="000000"/>
              </a:solidFill>
            </a:endParaRPr>
          </a:p>
        </p:txBody>
      </p:sp>
      <p:sp>
        <p:nvSpPr>
          <p:cNvPr id="267" name="Google Shape;267;g2f0240af1f0_0_772"/>
          <p:cNvSpPr txBox="1">
            <a:spLocks noGrp="1"/>
          </p:cNvSpPr>
          <p:nvPr>
            <p:ph type="body" idx="2"/>
          </p:nvPr>
        </p:nvSpPr>
        <p:spPr>
          <a:xfrm>
            <a:off x="563050" y="2761861"/>
            <a:ext cx="10706400" cy="36849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es-ES">
                <a:solidFill>
                  <a:srgbClr val="000000"/>
                </a:solidFill>
              </a:rPr>
              <a:t>Even though reporting on non-financial information in sustainable goals and procedures are not mandatory for micro-enterprises at present, obligations might indirectly affect them if they’re involved in supply chains with larger companies that are obliged to comply with regulatory requirements. </a:t>
            </a:r>
            <a:endParaRPr>
              <a:solidFill>
                <a:srgbClr val="000000"/>
              </a:solidFill>
            </a:endParaRPr>
          </a:p>
          <a:p>
            <a:pPr marL="419100" lvl="0" indent="-342900" algn="just" rtl="0">
              <a:lnSpc>
                <a:spcPct val="100000"/>
              </a:lnSpc>
              <a:spcBef>
                <a:spcPts val="0"/>
              </a:spcBef>
              <a:spcAft>
                <a:spcPts val="0"/>
              </a:spcAft>
              <a:buClr>
                <a:srgbClr val="000000"/>
              </a:buClr>
              <a:buSzPts val="2400"/>
              <a:buFont typeface="Arial"/>
              <a:buChar char="•"/>
            </a:pPr>
            <a:r>
              <a:rPr lang="es-ES">
                <a:solidFill>
                  <a:srgbClr val="000000"/>
                </a:solidFill>
              </a:rPr>
              <a:t>In this unit we will analyse which are the obligations established by EU Directives for large companies and how they can affect micro-enterprises that are part of their supply chains.</a:t>
            </a:r>
            <a:endParaRPr>
              <a:solidFill>
                <a:srgbClr val="000000"/>
              </a:solidFill>
            </a:endParaRPr>
          </a:p>
          <a:p>
            <a:pPr marL="419100" lvl="0" indent="-342900" algn="just" rtl="0">
              <a:lnSpc>
                <a:spcPct val="100000"/>
              </a:lnSpc>
              <a:spcBef>
                <a:spcPts val="0"/>
              </a:spcBef>
              <a:spcAft>
                <a:spcPts val="0"/>
              </a:spcAft>
              <a:buClr>
                <a:srgbClr val="000000"/>
              </a:buClr>
              <a:buSzPts val="2400"/>
              <a:buFont typeface="Arial"/>
              <a:buChar char="•"/>
            </a:pPr>
            <a:r>
              <a:rPr lang="es-ES">
                <a:solidFill>
                  <a:srgbClr val="000000"/>
                </a:solidFill>
              </a:rPr>
              <a:t>We will also assess on how to be prepared for obliged larger partners requirements and avoid “market expulsion effects” if we do not comply with them. </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f0240af1f0_0_778"/>
          <p:cNvSpPr txBox="1">
            <a:spLocks noGrp="1"/>
          </p:cNvSpPr>
          <p:nvPr>
            <p:ph type="body" idx="1"/>
          </p:nvPr>
        </p:nvSpPr>
        <p:spPr>
          <a:xfrm>
            <a:off x="7421880" y="469392"/>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a:t>02. OBJECTIVES</a:t>
            </a:r>
            <a:endParaRPr/>
          </a:p>
        </p:txBody>
      </p:sp>
      <p:sp>
        <p:nvSpPr>
          <p:cNvPr id="274" name="Google Shape;274;g2f0240af1f0_0_778"/>
          <p:cNvSpPr txBox="1">
            <a:spLocks noGrp="1"/>
          </p:cNvSpPr>
          <p:nvPr>
            <p:ph type="body" idx="3"/>
          </p:nvPr>
        </p:nvSpPr>
        <p:spPr>
          <a:xfrm>
            <a:off x="6400800" y="1752600"/>
            <a:ext cx="5638800" cy="4876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s-ES">
                <a:solidFill>
                  <a:srgbClr val="000000"/>
                </a:solidFill>
              </a:rPr>
              <a:t>This Unit aims to reach a better understanding about the obligations related to transparency and impact and risks evaluations that micro-enterprises might have to face if they’re part of a supply chain or value chain involving larger actors</a:t>
            </a:r>
            <a:endParaRPr sz="2100">
              <a:solidFill>
                <a:srgbClr val="000000"/>
              </a:solidFill>
            </a:endParaRPr>
          </a:p>
        </p:txBody>
      </p:sp>
      <p:sp>
        <p:nvSpPr>
          <p:cNvPr id="275" name="Google Shape;275;g2f0240af1f0_0_778"/>
          <p:cNvSpPr>
            <a:spLocks noGrp="1"/>
          </p:cNvSpPr>
          <p:nvPr>
            <p:ph type="pic" idx="2"/>
          </p:nvPr>
        </p:nvSpPr>
        <p:spPr>
          <a:xfrm>
            <a:off x="635271" y="2095585"/>
            <a:ext cx="5130900" cy="3913200"/>
          </a:xfrm>
          <a:prstGeom prst="rect">
            <a:avLst/>
          </a:prstGeom>
          <a:solidFill>
            <a:srgbClr val="D8D8D8"/>
          </a:solidFill>
          <a:ln>
            <a:noFill/>
          </a:ln>
        </p:spPr>
        <p:txBody>
          <a:bodyPr/>
          <a:lstStyle/>
          <a:p>
            <a:endParaRPr lang="en-GB"/>
          </a:p>
        </p:txBody>
      </p:sp>
      <p:pic>
        <p:nvPicPr>
          <p:cNvPr id="276" name="Google Shape;276;g2f0240af1f0_0_778"/>
          <p:cNvPicPr preferRelativeResize="0"/>
          <p:nvPr/>
        </p:nvPicPr>
        <p:blipFill rotWithShape="1">
          <a:blip r:embed="rId3">
            <a:alphaModFix/>
          </a:blip>
          <a:srcRect/>
          <a:stretch/>
        </p:blipFill>
        <p:spPr>
          <a:xfrm>
            <a:off x="590257" y="2095584"/>
            <a:ext cx="5361090" cy="3913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s-ES"/>
              <a:t>Specific objectives</a:t>
            </a:r>
            <a:endParaRPr/>
          </a:p>
        </p:txBody>
      </p:sp>
      <p:sp>
        <p:nvSpPr>
          <p:cNvPr id="282" name="Google Shape;282;p2"/>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361950" algn="just" rtl="0">
              <a:lnSpc>
                <a:spcPct val="115000"/>
              </a:lnSpc>
              <a:spcBef>
                <a:spcPts val="0"/>
              </a:spcBef>
              <a:spcAft>
                <a:spcPts val="0"/>
              </a:spcAft>
              <a:buClr>
                <a:srgbClr val="000000"/>
              </a:buClr>
              <a:buSzPts val="2100"/>
              <a:buFont typeface="Calibri"/>
              <a:buChar char="●"/>
            </a:pPr>
            <a:r>
              <a:rPr lang="es-ES">
                <a:solidFill>
                  <a:srgbClr val="000000"/>
                </a:solidFill>
              </a:rPr>
              <a:t>Analyse the European regulatory framework affecting supply and value chains - Mainly two Directives: CSRD and CSDDD. </a:t>
            </a:r>
            <a:endParaRPr/>
          </a:p>
          <a:p>
            <a:pPr marL="95250" lvl="0" indent="0" algn="just" rtl="0">
              <a:lnSpc>
                <a:spcPct val="115000"/>
              </a:lnSpc>
              <a:spcBef>
                <a:spcPts val="0"/>
              </a:spcBef>
              <a:spcAft>
                <a:spcPts val="0"/>
              </a:spcAft>
              <a:buClr>
                <a:srgbClr val="000000"/>
              </a:buClr>
              <a:buSzPts val="2100"/>
              <a:buNone/>
            </a:pPr>
            <a:endParaRPr>
              <a:solidFill>
                <a:srgbClr val="000000"/>
              </a:solidFill>
            </a:endParaRPr>
          </a:p>
          <a:p>
            <a:pPr marL="457200" lvl="0" indent="-361950" algn="just" rtl="0">
              <a:lnSpc>
                <a:spcPct val="115000"/>
              </a:lnSpc>
              <a:spcBef>
                <a:spcPts val="0"/>
              </a:spcBef>
              <a:spcAft>
                <a:spcPts val="0"/>
              </a:spcAft>
              <a:buClr>
                <a:srgbClr val="000000"/>
              </a:buClr>
              <a:buSzPts val="2100"/>
              <a:buChar char="●"/>
            </a:pPr>
            <a:r>
              <a:rPr lang="es-ES">
                <a:solidFill>
                  <a:srgbClr val="000000"/>
                </a:solidFill>
              </a:rPr>
              <a:t>Identify the companies that are obliged to fulfil responsibilities concerning supply and value chains.</a:t>
            </a:r>
            <a:endParaRPr/>
          </a:p>
          <a:p>
            <a:pPr marL="95250" lvl="0" indent="0" algn="just" rtl="0">
              <a:lnSpc>
                <a:spcPct val="115000"/>
              </a:lnSpc>
              <a:spcBef>
                <a:spcPts val="0"/>
              </a:spcBef>
              <a:spcAft>
                <a:spcPts val="0"/>
              </a:spcAft>
              <a:buClr>
                <a:srgbClr val="000000"/>
              </a:buClr>
              <a:buSzPts val="2100"/>
              <a:buNone/>
            </a:pPr>
            <a:endParaRPr>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s-ES">
                <a:solidFill>
                  <a:srgbClr val="000000"/>
                </a:solidFill>
              </a:rPr>
              <a:t>Understand the direct obligations of larger companies and indirect obligations in sustainability and the requirements that micro-enterprises could face when they’re part of their supply chain or value chain.</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4178</Words>
  <Application>Microsoft Office PowerPoint</Application>
  <PresentationFormat>Widescreen</PresentationFormat>
  <Paragraphs>308</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Roboto</vt:lpstr>
      <vt:lpstr>Arial</vt:lpstr>
      <vt:lpstr>Montserrat Light</vt:lpstr>
      <vt:lpstr>Noto Sans Symbols</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GV Vadivan</cp:lastModifiedBy>
  <cp:revision>1</cp:revision>
  <dcterms:modified xsi:type="dcterms:W3CDTF">2024-10-11T10:35:08Z</dcterms:modified>
</cp:coreProperties>
</file>